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22.svg" ContentType="image/svg+xml"/>
  <Override PartName="/ppt/media/image30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378" r:id="rId3"/>
    <p:sldId id="256" r:id="rId4"/>
    <p:sldId id="275" r:id="rId5"/>
    <p:sldId id="340" r:id="rId6"/>
    <p:sldId id="355" r:id="rId7"/>
    <p:sldId id="279" r:id="rId8"/>
    <p:sldId id="356" r:id="rId10"/>
    <p:sldId id="281" r:id="rId11"/>
    <p:sldId id="350" r:id="rId12"/>
    <p:sldId id="351" r:id="rId13"/>
    <p:sldId id="352" r:id="rId14"/>
    <p:sldId id="353" r:id="rId15"/>
    <p:sldId id="347" r:id="rId16"/>
    <p:sldId id="348" r:id="rId17"/>
    <p:sldId id="342" r:id="rId18"/>
    <p:sldId id="349" r:id="rId19"/>
    <p:sldId id="357" r:id="rId20"/>
    <p:sldId id="358" r:id="rId21"/>
    <p:sldId id="359" r:id="rId22"/>
    <p:sldId id="354" r:id="rId23"/>
    <p:sldId id="345" r:id="rId24"/>
    <p:sldId id="360" r:id="rId25"/>
    <p:sldId id="346" r:id="rId26"/>
    <p:sldId id="361" r:id="rId27"/>
    <p:sldId id="314" r:id="rId28"/>
    <p:sldId id="330" r:id="rId29"/>
    <p:sldId id="27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ai Linh" initials="Q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2A5"/>
    <a:srgbClr val="008A80"/>
    <a:srgbClr val="00A9A5"/>
    <a:srgbClr val="FFDAAB"/>
    <a:srgbClr val="F7941E"/>
    <a:srgbClr val="CBEAF0"/>
    <a:srgbClr val="48C0B6"/>
    <a:srgbClr val="FBB040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037" autoAdjust="0"/>
  </p:normalViewPr>
  <p:slideViewPr>
    <p:cSldViewPr snapToGrid="0" showGuides="1">
      <p:cViewPr varScale="1">
        <p:scale>
          <a:sx n="52" d="100"/>
          <a:sy n="52" d="100"/>
        </p:scale>
        <p:origin x="114" y="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15.png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microsoft.com/office/2007/relationships/media" Target="../media/media2.mp3"/><Relationship Id="rId3" Type="http://schemas.openxmlformats.org/officeDocument/2006/relationships/audio" Target="../media/media2.mp3"/><Relationship Id="rId2" Type="http://schemas.openxmlformats.org/officeDocument/2006/relationships/image" Target="../media/image19.jpeg"/><Relationship Id="rId1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3" Type="http://schemas.microsoft.com/office/2007/relationships/hdphoto" Target="../media/image32.wdp"/><Relationship Id="rId2" Type="http://schemas.openxmlformats.org/officeDocument/2006/relationships/image" Target="../media/image31.png"/><Relationship Id="rId1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2" descr="Hình nền Powerpoint làm Slide chào hỏi 10 - Kinh nghiệm dạy họ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99" y="956297"/>
            <a:ext cx="90999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49585" y="1556226"/>
            <a:ext cx="402347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250" b="1" dirty="0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US" sz="225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9604" y="2121489"/>
            <a:ext cx="4623435" cy="1314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TIẾNG ANH </a:t>
            </a:r>
            <a:r>
              <a:rPr lang="vi-VN" altLang="en-US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35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vi-VN" alt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MUSIC AND ARTS</a:t>
            </a:r>
            <a:endParaRPr lang="en-US" sz="24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Peroid</a:t>
            </a:r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  <a:r>
              <a:rPr lang="vi-VN" alt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 </a:t>
            </a:r>
            <a:r>
              <a:rPr lang="vi-VN" alt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en-US" sz="24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4659" y="3528047"/>
            <a:ext cx="331470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ần Thị Thu Trang</a:t>
            </a:r>
            <a:endParaRPr lang="en-US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endParaRPr lang="en-US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PRE-LISTENING -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1881;p31"/>
          <p:cNvSpPr txBox="1"/>
          <p:nvPr/>
        </p:nvSpPr>
        <p:spPr>
          <a:xfrm>
            <a:off x="401531" y="169806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support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</a:rPr>
              <a:t>(n)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74849" y="3196337"/>
            <a:ext cx="18522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səˈpɔːt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  <a:endParaRPr lang="en-US" sz="3600" b="1" dirty="0">
              <a:solidFill>
                <a:srgbClr val="0FB7BD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5522" y="4387855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/>
              <a:t>sự ủng hộ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624" y="2026789"/>
            <a:ext cx="5654809" cy="3180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PRE-LISTENING -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1881;p31"/>
          <p:cNvSpPr txBox="1"/>
          <p:nvPr/>
        </p:nvSpPr>
        <p:spPr>
          <a:xfrm>
            <a:off x="556168" y="172570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huge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</a:rPr>
              <a:t>(a)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42147" y="3307848"/>
            <a:ext cx="1786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hjuːdʒ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  <a:endParaRPr lang="en-US" sz="3600" b="1" dirty="0">
              <a:solidFill>
                <a:srgbClr val="0FB7BD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09734" y="4522757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to lớn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296" y="1530575"/>
            <a:ext cx="6011041" cy="3944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PRE-LISTENING -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396032" y="1402823"/>
          <a:ext cx="9399936" cy="511908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24329"/>
                <a:gridCol w="2799546"/>
                <a:gridCol w="3576061"/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+mn-lt"/>
                        </a:rPr>
                        <a:t>New words</a:t>
                      </a:r>
                      <a:endParaRPr lang="en-US" sz="2500" b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+mn-lt"/>
                        </a:rPr>
                        <a:t>Pronunciation</a:t>
                      </a:r>
                      <a:endParaRPr lang="en-US" sz="2500" b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+mn-lt"/>
                        </a:rPr>
                        <a:t>Meaning</a:t>
                      </a:r>
                      <a:endParaRPr lang="en-US" sz="2500" b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24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pavement (n)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24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/ˈpeɪv.mənt/</a:t>
                      </a:r>
                      <a:endParaRPr lang="en-US" sz="2400" b="1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vỉa hè, đường cho người đi bộ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kern="120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occur (v)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əˈkɜːr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endParaRPr lang="en-US" sz="24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xảy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diễn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1236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support (n)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səˈpɔːt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endParaRPr lang="en-US" sz="24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sự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ủng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hộ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1177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huge (a)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hjuːdʒ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endParaRPr lang="en-US" sz="24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lớn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1307" y="1336344"/>
            <a:ext cx="996477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Discuss the question below with </a:t>
            </a:r>
            <a:r>
              <a:rPr lang="en-US" sz="2800" b="1">
                <a:cs typeface="Arial" panose="020B0604020202020204" pitchFamily="34" charset="0"/>
              </a:rPr>
              <a:t>a </a:t>
            </a:r>
            <a:r>
              <a:rPr lang="en-US" sz="2800" b="1" smtClean="0">
                <a:cs typeface="Arial" panose="020B0604020202020204" pitchFamily="34" charset="0"/>
              </a:rPr>
              <a:t>partner. 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8382" y="2223720"/>
            <a:ext cx="60936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2A5"/>
                </a:solidFill>
                <a:latin typeface="ChronicaPro-Book"/>
              </a:rPr>
              <a:t>- Do you know about street painting? </a:t>
            </a:r>
            <a:endParaRPr lang="en-US" sz="2800" dirty="0">
              <a:solidFill>
                <a:srgbClr val="00B2A5"/>
              </a:solidFill>
              <a:latin typeface="ChronicaPro-Book"/>
            </a:endParaRPr>
          </a:p>
          <a:p>
            <a:r>
              <a:rPr lang="en-US" sz="2800" dirty="0">
                <a:solidFill>
                  <a:srgbClr val="00B2A5"/>
                </a:solidFill>
                <a:latin typeface="ChronicaPro-Book"/>
              </a:rPr>
              <a:t>- Where do artists paint their pictures? </a:t>
            </a:r>
            <a:endParaRPr lang="en-US" sz="2800" dirty="0">
              <a:solidFill>
                <a:srgbClr val="00B2A5"/>
              </a:solidFill>
              <a:latin typeface="ChronicaPro-Book"/>
            </a:endParaRPr>
          </a:p>
          <a:p>
            <a:r>
              <a:rPr lang="en-US" sz="2800" dirty="0">
                <a:solidFill>
                  <a:srgbClr val="00B2A5"/>
                </a:solidFill>
                <a:latin typeface="ChronicaPro-Book"/>
              </a:rPr>
              <a:t>- Do they have to pay to paint there?</a:t>
            </a:r>
            <a:endParaRPr lang="en-US" sz="2800" dirty="0">
              <a:solidFill>
                <a:srgbClr val="00B2A5"/>
              </a:solidFill>
              <a:latin typeface="ChronicaPro-Book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68" t="2288" r="7462" b="955"/>
          <a:stretch>
            <a:fillRect/>
          </a:stretch>
        </p:blipFill>
        <p:spPr>
          <a:xfrm>
            <a:off x="487067" y="2065473"/>
            <a:ext cx="5365652" cy="3512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2457" y="1349615"/>
            <a:ext cx="10219709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Listen to a man talking about street painting and tick the words you hear</a:t>
            </a:r>
            <a:r>
              <a:rPr lang="en-US" sz="2600" b="1">
                <a:cs typeface="Arial" panose="020B0604020202020204" pitchFamily="34" charset="0"/>
              </a:rPr>
              <a:t>. </a:t>
            </a:r>
            <a:r>
              <a:rPr lang="en-US" sz="2600" b="1" smtClean="0">
                <a:cs typeface="Arial" panose="020B0604020202020204" pitchFamily="34" charset="0"/>
              </a:rPr>
              <a:t>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6" name="Picture 4" descr="Conversation - Free people ic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899" y="2341224"/>
            <a:ext cx="2984334" cy="298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14376" y="1956940"/>
            <a:ext cx="156844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pic>
        <p:nvPicPr>
          <p:cNvPr id="2" name="02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93839" y="502879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4176" t="15214" r="67063" b="51831"/>
          <a:stretch>
            <a:fillRect/>
          </a:stretch>
        </p:blipFill>
        <p:spPr>
          <a:xfrm>
            <a:off x="660184" y="2486666"/>
            <a:ext cx="2569579" cy="7407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35793" t="50779" r="28969" b="11632"/>
          <a:stretch>
            <a:fillRect/>
          </a:stretch>
        </p:blipFill>
        <p:spPr>
          <a:xfrm>
            <a:off x="4859868" y="3682116"/>
            <a:ext cx="3148314" cy="8449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5048" t="48665" r="67228" b="10142"/>
          <a:stretch>
            <a:fillRect/>
          </a:stretch>
        </p:blipFill>
        <p:spPr>
          <a:xfrm>
            <a:off x="4793839" y="2423358"/>
            <a:ext cx="2476983" cy="9259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65900" t="18106" b="48425"/>
          <a:stretch>
            <a:fillRect/>
          </a:stretch>
        </p:blipFill>
        <p:spPr>
          <a:xfrm>
            <a:off x="643452" y="4949382"/>
            <a:ext cx="3046655" cy="7523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l="34827" t="14263" r="36283" b="48148"/>
          <a:stretch>
            <a:fillRect/>
          </a:stretch>
        </p:blipFill>
        <p:spPr>
          <a:xfrm>
            <a:off x="660184" y="3682115"/>
            <a:ext cx="2581155" cy="8449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11" y="2336070"/>
            <a:ext cx="757301" cy="7573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530" y="4734283"/>
            <a:ext cx="757301" cy="7573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042" y="2304622"/>
            <a:ext cx="757301" cy="757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2458" y="1347495"/>
            <a:ext cx="1084474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Listen to the passage again and choose the correct answers.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533" y="2105537"/>
            <a:ext cx="5883501" cy="3915631"/>
          </a:xfrm>
          <a:prstGeom prst="rect">
            <a:avLst/>
          </a:prstGeom>
        </p:spPr>
      </p:pic>
      <p:pic>
        <p:nvPicPr>
          <p:cNvPr id="6" name="02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32669" y="1291740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6756" t="4671" r="1877" b="15237"/>
          <a:stretch>
            <a:fillRect/>
          </a:stretch>
        </p:blipFill>
        <p:spPr>
          <a:xfrm>
            <a:off x="1226634" y="1860193"/>
            <a:ext cx="4014439" cy="465282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487470" y="2225713"/>
            <a:ext cx="309522" cy="29364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1487470" y="3892954"/>
            <a:ext cx="309522" cy="29364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1489851" y="5224412"/>
            <a:ext cx="309522" cy="29364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2967195" y="6251348"/>
            <a:ext cx="309522" cy="29364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2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POST-LISTENING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2458" y="1358646"/>
            <a:ext cx="116548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cs typeface="Calibri" panose="020F0502020204030204" pitchFamily="34" charset="0"/>
              </a:rPr>
              <a:t>Retell.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Calibri" panose="020F0502020204030204" pitchFamily="34" charset="0"/>
            </a:endParaRPr>
          </a:p>
        </p:txBody>
      </p:sp>
      <p:sp>
        <p:nvSpPr>
          <p:cNvPr id="9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hought Bubble: Cloud 1"/>
          <p:cNvSpPr/>
          <p:nvPr/>
        </p:nvSpPr>
        <p:spPr>
          <a:xfrm>
            <a:off x="3652720" y="2375211"/>
            <a:ext cx="4376157" cy="2368240"/>
          </a:xfrm>
          <a:prstGeom prst="cloud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hronicaPro-Book"/>
              </a:rPr>
              <a:t>STREET PAINTING</a:t>
            </a:r>
            <a:endParaRPr lang="en-US" sz="2800" b="1" dirty="0">
              <a:latin typeface="ChronicaPro-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20965" y="128263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433973"/>
            <a:ext cx="1895050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0965" y="4142325"/>
            <a:ext cx="1895049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1" y="1199096"/>
            <a:ext cx="6139649" cy="54702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841454"/>
            <a:ext cx="6130401" cy="199170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>
                <a:solidFill>
                  <a:schemeClr val="tx1"/>
                </a:solidFill>
              </a:rPr>
              <a:t>Vocabulary</a:t>
            </a:r>
            <a:endParaRPr lang="en-US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Discuss the question below with a partner.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Listen to a man talking about street painting and tick the words you hear.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Listen to the passage again and choose the correct answers.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Retell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3895042"/>
            <a:ext cx="6115516" cy="114997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5: Read the following letter and choose the correct answers.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6: Write a letter to invite someone to a street painting festival, using the following cues.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4732" y="1610170"/>
            <a:ext cx="1115583" cy="82380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68490" y="2761675"/>
            <a:ext cx="1104300" cy="138065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01861" y="5091040"/>
            <a:ext cx="582784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b="1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help Ss prepare ideas to write </a:t>
            </a:r>
            <a:r>
              <a:rPr lang="en-US" sz="2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passage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8" name="Graphic 2" descr="Quill with solid fil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68489" y="5180613"/>
            <a:ext cx="1409660" cy="1409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2458" y="1373134"/>
            <a:ext cx="996477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Read the following letter and choose the correct answers.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631781" y="1962833"/>
            <a:ext cx="198613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665" y="2519061"/>
            <a:ext cx="5743575" cy="2838450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6407569" y="2944431"/>
            <a:ext cx="397907" cy="37750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 </a:t>
            </a: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6421070" y="4508945"/>
            <a:ext cx="397907" cy="37750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 </a:t>
            </a:r>
            <a:endParaRPr lang="en-GB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866" t="2565" r="4048" b="2684"/>
          <a:stretch>
            <a:fillRect/>
          </a:stretch>
        </p:blipFill>
        <p:spPr>
          <a:xfrm>
            <a:off x="298531" y="2160074"/>
            <a:ext cx="4829054" cy="4078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2458" y="1373134"/>
            <a:ext cx="996477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Read the following letter and choose the correct answers.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631781" y="1962833"/>
            <a:ext cx="198613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66" t="2565" r="4048" b="2684"/>
          <a:stretch>
            <a:fillRect/>
          </a:stretch>
        </p:blipFill>
        <p:spPr>
          <a:xfrm>
            <a:off x="298531" y="2160074"/>
            <a:ext cx="4829054" cy="40786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59296" y="2055107"/>
            <a:ext cx="740340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+ Is it an invitation letter? 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+ Is it formal or informal? 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+ What is the event? 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+ What time does the show begin? 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+ Where does it take place? 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+ What time do Chau want to meet Jack for the show? 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259296" y="2467245"/>
            <a:ext cx="72169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rgbClr val="00B2A5"/>
                </a:solidFill>
              </a:rPr>
              <a:t>Yes</a:t>
            </a:r>
            <a:r>
              <a:rPr lang="en-US" sz="2200" b="1" dirty="0">
                <a:solidFill>
                  <a:srgbClr val="00B2A5"/>
                </a:solidFill>
              </a:rPr>
              <a:t>. Because it invites Jack to see the water puppet show</a:t>
            </a:r>
            <a:r>
              <a:rPr lang="en-US" sz="2200" dirty="0">
                <a:solidFill>
                  <a:srgbClr val="00B2A5"/>
                </a:solidFill>
              </a:rPr>
              <a:t>.</a:t>
            </a:r>
            <a:endParaRPr lang="en-US" sz="2200" dirty="0">
              <a:solidFill>
                <a:srgbClr val="00B2A5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9296" y="3202866"/>
            <a:ext cx="7834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rgbClr val="00B2A5"/>
                </a:solidFill>
              </a:rPr>
              <a:t>It </a:t>
            </a:r>
            <a:r>
              <a:rPr lang="en-US" sz="2200" b="1" dirty="0">
                <a:solidFill>
                  <a:srgbClr val="00B2A5"/>
                </a:solidFill>
              </a:rPr>
              <a:t>is informal because Jack is Chau’s </a:t>
            </a:r>
            <a:r>
              <a:rPr lang="en-US" sz="2200" b="1">
                <a:solidFill>
                  <a:srgbClr val="00B2A5"/>
                </a:solidFill>
              </a:rPr>
              <a:t>friend</a:t>
            </a:r>
            <a:r>
              <a:rPr lang="en-US" sz="2200" b="1" smtClean="0">
                <a:solidFill>
                  <a:srgbClr val="00B2A5"/>
                </a:solidFill>
              </a:rPr>
              <a:t>.</a:t>
            </a:r>
            <a:endParaRPr lang="en-US" sz="2200" b="1" dirty="0">
              <a:solidFill>
                <a:srgbClr val="00B2A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9296" y="3940079"/>
            <a:ext cx="7834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rgbClr val="00B2A5"/>
                </a:solidFill>
                <a:sym typeface="Wingdings" panose="05000000000000000000" pitchFamily="2" charset="2"/>
              </a:rPr>
              <a:t>The </a:t>
            </a:r>
            <a:r>
              <a:rPr lang="en-US" sz="2200" b="1" dirty="0">
                <a:solidFill>
                  <a:srgbClr val="00B2A5"/>
                </a:solidFill>
                <a:sym typeface="Wingdings" panose="05000000000000000000" pitchFamily="2" charset="2"/>
              </a:rPr>
              <a:t>water </a:t>
            </a:r>
            <a:r>
              <a:rPr lang="en-US" sz="2200" b="1">
                <a:solidFill>
                  <a:srgbClr val="00B2A5"/>
                </a:solidFill>
                <a:sym typeface="Wingdings" panose="05000000000000000000" pitchFamily="2" charset="2"/>
              </a:rPr>
              <a:t>puppet </a:t>
            </a:r>
            <a:r>
              <a:rPr lang="en-US" sz="2200" b="1" smtClean="0">
                <a:solidFill>
                  <a:srgbClr val="00B2A5"/>
                </a:solidFill>
                <a:sym typeface="Wingdings" panose="05000000000000000000" pitchFamily="2" charset="2"/>
              </a:rPr>
              <a:t>show.</a:t>
            </a:r>
            <a:endParaRPr lang="en-US" sz="2200" dirty="0"/>
          </a:p>
        </p:txBody>
      </p:sp>
      <p:sp>
        <p:nvSpPr>
          <p:cNvPr id="18" name="TextBox 17"/>
          <p:cNvSpPr txBox="1"/>
          <p:nvPr/>
        </p:nvSpPr>
        <p:spPr>
          <a:xfrm>
            <a:off x="5259296" y="4674321"/>
            <a:ext cx="7834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0B2A5"/>
                </a:solidFill>
                <a:sym typeface="Wingdings" panose="05000000000000000000" pitchFamily="2" charset="2"/>
              </a:rPr>
              <a:t>A</a:t>
            </a:r>
            <a:r>
              <a:rPr lang="en-US" sz="2200" b="1" smtClean="0">
                <a:solidFill>
                  <a:srgbClr val="00B2A5"/>
                </a:solidFill>
                <a:sym typeface="Wingdings" panose="05000000000000000000" pitchFamily="2" charset="2"/>
              </a:rPr>
              <a:t>t 8p.m.</a:t>
            </a:r>
            <a:endParaRPr lang="en-US" sz="2200" dirty="0"/>
          </a:p>
        </p:txBody>
      </p:sp>
      <p:sp>
        <p:nvSpPr>
          <p:cNvPr id="19" name="TextBox 18"/>
          <p:cNvSpPr txBox="1"/>
          <p:nvPr/>
        </p:nvSpPr>
        <p:spPr>
          <a:xfrm>
            <a:off x="5259296" y="5405322"/>
            <a:ext cx="7834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rgbClr val="00B2A5"/>
                </a:solidFill>
                <a:sym typeface="Wingdings" panose="05000000000000000000" pitchFamily="2" charset="2"/>
              </a:rPr>
              <a:t>At 57 </a:t>
            </a:r>
            <a:r>
              <a:rPr lang="en-US" sz="2200" b="1" dirty="0">
                <a:solidFill>
                  <a:srgbClr val="00B2A5"/>
                </a:solidFill>
                <a:sym typeface="Wingdings" panose="05000000000000000000" pitchFamily="2" charset="2"/>
              </a:rPr>
              <a:t>B </a:t>
            </a:r>
            <a:r>
              <a:rPr lang="en-US" sz="2200" b="1" dirty="0" err="1">
                <a:solidFill>
                  <a:srgbClr val="00B2A5"/>
                </a:solidFill>
                <a:sym typeface="Wingdings" panose="05000000000000000000" pitchFamily="2" charset="2"/>
              </a:rPr>
              <a:t>Dinh</a:t>
            </a:r>
            <a:r>
              <a:rPr lang="en-US" sz="2200" b="1" dirty="0">
                <a:solidFill>
                  <a:srgbClr val="00B2A5"/>
                </a:solidFill>
                <a:sym typeface="Wingdings" panose="05000000000000000000" pitchFamily="2" charset="2"/>
              </a:rPr>
              <a:t> Tien Hoang St, </a:t>
            </a:r>
            <a:r>
              <a:rPr lang="en-US" sz="2200" b="1" dirty="0" err="1">
                <a:solidFill>
                  <a:srgbClr val="00B2A5"/>
                </a:solidFill>
                <a:sym typeface="Wingdings" panose="05000000000000000000" pitchFamily="2" charset="2"/>
              </a:rPr>
              <a:t>Hoan</a:t>
            </a:r>
            <a:r>
              <a:rPr lang="en-US" sz="2200" b="1" dirty="0">
                <a:solidFill>
                  <a:srgbClr val="00B2A5"/>
                </a:solidFill>
                <a:sym typeface="Wingdings" panose="05000000000000000000" pitchFamily="2" charset="2"/>
              </a:rPr>
              <a:t> </a:t>
            </a:r>
            <a:r>
              <a:rPr lang="en-US" sz="2200" b="1">
                <a:solidFill>
                  <a:srgbClr val="00B2A5"/>
                </a:solidFill>
                <a:sym typeface="Wingdings" panose="05000000000000000000" pitchFamily="2" charset="2"/>
              </a:rPr>
              <a:t>Kiem </a:t>
            </a:r>
            <a:r>
              <a:rPr lang="en-US" sz="2200" b="1" smtClean="0">
                <a:solidFill>
                  <a:srgbClr val="00B2A5"/>
                </a:solidFill>
                <a:sym typeface="Wingdings" panose="05000000000000000000" pitchFamily="2" charset="2"/>
              </a:rPr>
              <a:t>Dist.</a:t>
            </a:r>
            <a:endParaRPr lang="en-US" sz="2200" dirty="0"/>
          </a:p>
        </p:txBody>
      </p:sp>
      <p:sp>
        <p:nvSpPr>
          <p:cNvPr id="20" name="TextBox 19"/>
          <p:cNvSpPr txBox="1"/>
          <p:nvPr/>
        </p:nvSpPr>
        <p:spPr>
          <a:xfrm>
            <a:off x="5259296" y="6148535"/>
            <a:ext cx="7834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rgbClr val="00B2A5"/>
                </a:solidFill>
                <a:sym typeface="Wingdings" panose="05000000000000000000" pitchFamily="2" charset="2"/>
              </a:rPr>
              <a:t>At </a:t>
            </a:r>
            <a:r>
              <a:rPr lang="en-US" sz="2200" b="1" dirty="0">
                <a:solidFill>
                  <a:srgbClr val="00B2A5"/>
                </a:solidFill>
                <a:sym typeface="Wingdings" panose="05000000000000000000" pitchFamily="2" charset="2"/>
              </a:rPr>
              <a:t>7</a:t>
            </a:r>
            <a:r>
              <a:rPr lang="en-US" sz="2200" b="1">
                <a:solidFill>
                  <a:srgbClr val="00B2A5"/>
                </a:solidFill>
                <a:sym typeface="Wingdings" panose="05000000000000000000" pitchFamily="2" charset="2"/>
              </a:rPr>
              <a:t>: </a:t>
            </a:r>
            <a:r>
              <a:rPr lang="en-US" sz="2200" b="1" smtClean="0">
                <a:solidFill>
                  <a:srgbClr val="00B2A5"/>
                </a:solidFill>
                <a:sym typeface="Wingdings" panose="05000000000000000000" pitchFamily="2" charset="2"/>
              </a:rPr>
              <a:t>45.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2780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LESSON </a:t>
            </a:r>
            <a:r>
              <a:rPr lang="en-US" sz="2400" b="1" smtClean="0">
                <a:solidFill>
                  <a:schemeClr val="bg1"/>
                </a:solidFill>
              </a:rPr>
              <a:t>6: </a:t>
            </a:r>
            <a:r>
              <a:rPr lang="en-US" sz="2400" b="1" dirty="0">
                <a:solidFill>
                  <a:schemeClr val="bg1"/>
                </a:solidFill>
              </a:rPr>
              <a:t>SKILLS 2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MUSIC AND ARTS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8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7678" y="2495358"/>
            <a:ext cx="6020651" cy="400580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3833" y="1423777"/>
            <a:ext cx="996477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2A5"/>
                </a:solidFill>
                <a:cs typeface="Arial" panose="020B0604020202020204" pitchFamily="34" charset="0"/>
              </a:rPr>
              <a:t>The format of informal letter </a:t>
            </a:r>
            <a:r>
              <a:rPr lang="en-US" sz="3200" b="1">
                <a:solidFill>
                  <a:srgbClr val="00B2A5"/>
                </a:solidFill>
                <a:cs typeface="Arial" panose="020B0604020202020204" pitchFamily="34" charset="0"/>
              </a:rPr>
              <a:t>of </a:t>
            </a:r>
            <a:r>
              <a:rPr lang="en-US" sz="3200" b="1" smtClean="0">
                <a:solidFill>
                  <a:srgbClr val="00B2A5"/>
                </a:solidFill>
                <a:cs typeface="Arial" panose="020B0604020202020204" pitchFamily="34" charset="0"/>
              </a:rPr>
              <a:t>invitation: </a:t>
            </a:r>
            <a:endParaRPr lang="en-US" sz="3200" b="1" dirty="0">
              <a:solidFill>
                <a:srgbClr val="00B2A5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631781" y="1962833"/>
            <a:ext cx="198613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56823" y="2772017"/>
            <a:ext cx="32004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>
                <a:latin typeface="ChronicaPro-Book"/>
              </a:rPr>
              <a:t>Event:</a:t>
            </a:r>
            <a:endParaRPr lang="en-US" sz="3200" dirty="0">
              <a:latin typeface="ChronicaPro-Book"/>
            </a:endParaRPr>
          </a:p>
          <a:p>
            <a:pPr marL="285750" indent="-285750">
              <a:buFontTx/>
              <a:buChar char="-"/>
            </a:pPr>
            <a:r>
              <a:rPr lang="en-US" sz="3200" dirty="0">
                <a:latin typeface="ChronicaPro-Book"/>
              </a:rPr>
              <a:t>Start time:</a:t>
            </a:r>
            <a:endParaRPr lang="en-US" sz="3200" dirty="0">
              <a:latin typeface="ChronicaPro-Book"/>
            </a:endParaRPr>
          </a:p>
          <a:p>
            <a:pPr marL="285750" indent="-285750">
              <a:buFontTx/>
              <a:buChar char="-"/>
            </a:pPr>
            <a:r>
              <a:rPr lang="en-US" sz="3200" dirty="0">
                <a:latin typeface="ChronicaPro-Book"/>
              </a:rPr>
              <a:t>Place:</a:t>
            </a:r>
            <a:endParaRPr lang="en-US" sz="3200" dirty="0">
              <a:latin typeface="ChronicaPro-Book"/>
            </a:endParaRPr>
          </a:p>
          <a:p>
            <a:pPr marL="285750" indent="-285750">
              <a:buFontTx/>
              <a:buChar char="-"/>
            </a:pPr>
            <a:r>
              <a:rPr lang="en-US" sz="3200" dirty="0">
                <a:latin typeface="ChronicaPro-Book"/>
              </a:rPr>
              <a:t>Activities:</a:t>
            </a:r>
            <a:endParaRPr lang="en-US" sz="3200" dirty="0">
              <a:latin typeface="ChronicaPro-Book"/>
            </a:endParaRPr>
          </a:p>
          <a:p>
            <a:pPr marL="285750" indent="-285750">
              <a:buFontTx/>
              <a:buChar char="-"/>
            </a:pPr>
            <a:r>
              <a:rPr lang="en-US" sz="3200" dirty="0">
                <a:latin typeface="ChronicaPro-Book"/>
              </a:rPr>
              <a:t>Time to meet</a:t>
            </a:r>
            <a:endParaRPr lang="en-US" sz="3200" dirty="0">
              <a:latin typeface="ChronicaPro-Book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06" r="5274" b="3573"/>
          <a:stretch>
            <a:fillRect/>
          </a:stretch>
        </p:blipFill>
        <p:spPr>
          <a:xfrm>
            <a:off x="613833" y="2772017"/>
            <a:ext cx="5845215" cy="2277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7857" y="1407156"/>
            <a:ext cx="10204875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200" b="1" dirty="0">
                <a:cs typeface="Arial" panose="020B0604020202020204" pitchFamily="34" charset="0"/>
              </a:rPr>
              <a:t>Write a letter to invite someone to a street painting festival, using the following cues.</a:t>
            </a:r>
            <a:endParaRPr lang="en-US" sz="22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744" y="2225377"/>
            <a:ext cx="5400129" cy="41156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401" t="1337" r="3113" b="2546"/>
          <a:stretch>
            <a:fillRect/>
          </a:stretch>
        </p:blipFill>
        <p:spPr>
          <a:xfrm>
            <a:off x="803072" y="2225377"/>
            <a:ext cx="4928654" cy="4329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20965" y="128263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433973"/>
            <a:ext cx="1895050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0965" y="4142325"/>
            <a:ext cx="1895049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1" y="1199096"/>
            <a:ext cx="6139649" cy="54702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841454"/>
            <a:ext cx="6130401" cy="199170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>
                <a:solidFill>
                  <a:schemeClr val="tx1"/>
                </a:solidFill>
              </a:rPr>
              <a:t>Vocabulary</a:t>
            </a:r>
            <a:endParaRPr lang="en-US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Discuss the question below with a partner.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Listen to a man talking about street painting and tick the words you hear.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Listen to the passage again and choose the correct answers.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Retell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3895042"/>
            <a:ext cx="6115516" cy="114997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5: Read the following letter and choose the correct answers.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6: Write a letter to invite someone to a street painting festival, using the following cues.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4732" y="1610170"/>
            <a:ext cx="1115583" cy="82380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68490" y="2761675"/>
            <a:ext cx="1104300" cy="138065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47" idx="0"/>
          </p:cNvCxnSpPr>
          <p:nvPr/>
        </p:nvCxnSpPr>
        <p:spPr>
          <a:xfrm>
            <a:off x="2516014" y="4470027"/>
            <a:ext cx="1098660" cy="63666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672790" y="5106690"/>
            <a:ext cx="1883767" cy="65067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POST-LISTENING </a:t>
            </a:r>
            <a:endParaRPr lang="en-US" smtClean="0">
              <a:solidFill>
                <a:schemeClr val="tx1"/>
              </a:solidFill>
            </a:endParaRP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&amp; 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80310" y="5135010"/>
            <a:ext cx="6130401" cy="59403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Class gallery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POST-WRITING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37730" y="1484699"/>
            <a:ext cx="39091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3600" b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 GALLERY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09432" y="2717348"/>
            <a:ext cx="4940369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Students can: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go and see other’s work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give comments to each other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30" y="2542476"/>
            <a:ext cx="3690748" cy="3690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20965" y="128263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433973"/>
            <a:ext cx="1895050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0965" y="4142325"/>
            <a:ext cx="1895049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1" y="1199096"/>
            <a:ext cx="6139649" cy="54702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841454"/>
            <a:ext cx="6130401" cy="199170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>
                <a:solidFill>
                  <a:schemeClr val="tx1"/>
                </a:solidFill>
              </a:rPr>
              <a:t>Vocabulary</a:t>
            </a:r>
            <a:endParaRPr lang="en-US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Discuss the question below with a partner.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Listen to a man talking about street painting and tick the words you hear.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Listen to the passage again and choose the correct answers.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Retell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3895042"/>
            <a:ext cx="6115516" cy="114997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5: Read the following letter and choose the correct answers.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6: Write a letter to invite someone to a street painting festival, using the following cues.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4732" y="1610170"/>
            <a:ext cx="1115583" cy="82380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68490" y="2761675"/>
            <a:ext cx="1104300" cy="138065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47" idx="0"/>
          </p:cNvCxnSpPr>
          <p:nvPr/>
        </p:nvCxnSpPr>
        <p:spPr>
          <a:xfrm>
            <a:off x="2516014" y="4470027"/>
            <a:ext cx="1098660" cy="63666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09683" y="5876238"/>
            <a:ext cx="1895049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71061" y="5846679"/>
            <a:ext cx="613964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672790" y="5106690"/>
            <a:ext cx="1883767" cy="65067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POST-LISTENING </a:t>
            </a:r>
            <a:endParaRPr lang="en-US" smtClean="0">
              <a:solidFill>
                <a:schemeClr val="tx1"/>
              </a:solidFill>
            </a:endParaRP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&amp; 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80310" y="5135010"/>
            <a:ext cx="6130401" cy="59403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Class gallery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6" name="Curved Connector 55"/>
          <p:cNvCxnSpPr>
            <a:stCxn id="47" idx="1"/>
            <a:endCxn id="27" idx="0"/>
          </p:cNvCxnSpPr>
          <p:nvPr/>
        </p:nvCxnSpPr>
        <p:spPr>
          <a:xfrm rot="10800000" flipV="1">
            <a:off x="1557208" y="5432026"/>
            <a:ext cx="1115582" cy="44421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59861" y="2308175"/>
            <a:ext cx="862806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libri (Body)"/>
              </a:rPr>
              <a:t>In this lesson, we have learnt to:</a:t>
            </a:r>
            <a:endParaRPr lang="en-US" sz="2800" dirty="0">
              <a:latin typeface="Calibri (Body)"/>
            </a:endParaRP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l</a:t>
            </a:r>
            <a:r>
              <a:rPr lang="vi-VN" sz="2800" dirty="0">
                <a:latin typeface="Calibri (Body)"/>
              </a:rPr>
              <a:t>isten for special information about </a:t>
            </a:r>
            <a:r>
              <a:rPr lang="en-US" sz="2800">
                <a:latin typeface="Calibri (Body)"/>
              </a:rPr>
              <a:t>street </a:t>
            </a:r>
            <a:r>
              <a:rPr lang="en-US" sz="2800" smtClean="0">
                <a:latin typeface="Calibri (Body)"/>
              </a:rPr>
              <a:t>painting</a:t>
            </a:r>
            <a:endParaRPr lang="en-US" sz="2800" dirty="0">
              <a:latin typeface="Calibri (Body)"/>
            </a:endParaRP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w</a:t>
            </a:r>
            <a:r>
              <a:rPr lang="vi-VN" sz="2800" dirty="0">
                <a:latin typeface="Calibri (Body)"/>
              </a:rPr>
              <a:t>rite </a:t>
            </a:r>
            <a:r>
              <a:rPr lang="en-US" sz="2800" dirty="0">
                <a:latin typeface="Calibri (Body)"/>
              </a:rPr>
              <a:t>an informal letter </a:t>
            </a:r>
            <a:r>
              <a:rPr lang="en-US" sz="2800">
                <a:latin typeface="Calibri (Body)"/>
              </a:rPr>
              <a:t>of </a:t>
            </a:r>
            <a:r>
              <a:rPr lang="en-US" sz="2800" smtClean="0">
                <a:latin typeface="Calibri (Body)"/>
              </a:rPr>
              <a:t>invitation</a:t>
            </a:r>
            <a:r>
              <a:rPr lang="vi-VN" sz="2800" smtClean="0">
                <a:latin typeface="Calibri (Body)"/>
              </a:rPr>
              <a:t> </a:t>
            </a:r>
            <a:endParaRPr lang="en-US" sz="2800" dirty="0">
              <a:latin typeface="Calibri (Body)"/>
            </a:endParaRPr>
          </a:p>
        </p:txBody>
      </p:sp>
      <p:pic>
        <p:nvPicPr>
          <p:cNvPr id="10" name="Graphic 9" descr="Presentation with checklist with solid fil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3899" y="2630855"/>
            <a:ext cx="2330929" cy="2330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5" y="2272146"/>
            <a:ext cx="8872451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next lesson: </a:t>
            </a:r>
            <a:r>
              <a:rPr lang="en-US" sz="2800" b="1" dirty="0">
                <a:solidFill>
                  <a:schemeClr val="accent2"/>
                </a:solidFill>
              </a:rPr>
              <a:t>Looking back &amp; Project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80" y="3371831"/>
            <a:ext cx="4249429" cy="2965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  <a:endParaRPr lang="en-US" sz="36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101210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  <a:endParaRPr lang="en-US" sz="2800" dirty="0">
              <a:latin typeface="Calibri (Body)"/>
            </a:endParaRP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listen for specific information about </a:t>
            </a:r>
            <a:r>
              <a:rPr lang="en-US" sz="2800">
                <a:latin typeface="Calibri (Body)"/>
              </a:rPr>
              <a:t>street </a:t>
            </a:r>
            <a:r>
              <a:rPr lang="en-US" sz="2800" smtClean="0">
                <a:latin typeface="Calibri (Body)"/>
              </a:rPr>
              <a:t>painting</a:t>
            </a:r>
            <a:endParaRPr lang="en-US" sz="2800" dirty="0">
              <a:latin typeface="Calibri (Body)"/>
            </a:endParaRP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write an informal letter </a:t>
            </a:r>
            <a:r>
              <a:rPr lang="en-US" sz="2800">
                <a:latin typeface="Calibri (Body)"/>
              </a:rPr>
              <a:t>of </a:t>
            </a:r>
            <a:r>
              <a:rPr lang="en-US" sz="2800" smtClean="0">
                <a:latin typeface="Calibri (Body)"/>
              </a:rPr>
              <a:t>invitation</a:t>
            </a:r>
            <a:endParaRPr lang="en-US" sz="2800" dirty="0">
              <a:latin typeface="Calibri (Body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20965" y="128263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433973"/>
            <a:ext cx="1895050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0965" y="4142325"/>
            <a:ext cx="1895049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1" y="1199096"/>
            <a:ext cx="6139649" cy="54702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841454"/>
            <a:ext cx="6130401" cy="199170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>
                <a:solidFill>
                  <a:schemeClr val="tx1"/>
                </a:solidFill>
              </a:rPr>
              <a:t>Vocabulary</a:t>
            </a:r>
            <a:endParaRPr lang="en-US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Discuss the question below with a partner.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Listen to a man talking about street painting and tick the words you hear.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Listen to the passage again and choose the correct answers.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Retell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3895042"/>
            <a:ext cx="6115516" cy="114997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5: Read the following letter and choose the correct answers.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6: Write a letter to invite someone to a street painting festival, using the following cues.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4732" y="1610170"/>
            <a:ext cx="1115583" cy="82380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68490" y="2761675"/>
            <a:ext cx="1104300" cy="138065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47" idx="0"/>
          </p:cNvCxnSpPr>
          <p:nvPr/>
        </p:nvCxnSpPr>
        <p:spPr>
          <a:xfrm>
            <a:off x="2516014" y="4470027"/>
            <a:ext cx="1098660" cy="63666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09683" y="5876238"/>
            <a:ext cx="1895049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71061" y="5846679"/>
            <a:ext cx="613964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672790" y="5106690"/>
            <a:ext cx="1883767" cy="65067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POST-LISTENING </a:t>
            </a:r>
            <a:endParaRPr lang="en-US" smtClean="0">
              <a:solidFill>
                <a:schemeClr val="tx1"/>
              </a:solidFill>
            </a:endParaRP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&amp; 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80310" y="5135010"/>
            <a:ext cx="6130401" cy="59403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Class gallery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6" name="Curved Connector 55"/>
          <p:cNvCxnSpPr>
            <a:stCxn id="47" idx="1"/>
            <a:endCxn id="27" idx="0"/>
          </p:cNvCxnSpPr>
          <p:nvPr/>
        </p:nvCxnSpPr>
        <p:spPr>
          <a:xfrm rot="10800000" flipV="1">
            <a:off x="1557208" y="5432026"/>
            <a:ext cx="1115582" cy="44421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20965" y="128263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1" y="1199096"/>
            <a:ext cx="6139649" cy="54702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26965" y="2861691"/>
            <a:ext cx="582784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b="1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activate students’ prior knowledge and vocabulary related to </a:t>
            </a:r>
            <a:r>
              <a:rPr lang="en-US" sz="24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en-US" sz="24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lesson</a:t>
            </a:r>
            <a:endParaRPr lang="en-US" sz="36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2708" r="3498" b="8095"/>
          <a:stretch>
            <a:fillRect/>
          </a:stretch>
        </p:blipFill>
        <p:spPr>
          <a:xfrm>
            <a:off x="905349" y="2601400"/>
            <a:ext cx="3198765" cy="252915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723372" y="1839648"/>
            <a:ext cx="4015574" cy="20186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800" b="1" dirty="0">
                <a:effectLst/>
                <a:latin typeface="ChronicaPro-Book"/>
                <a:ea typeface="Times New Roman" panose="02020603050405020304" pitchFamily="18" charset="0"/>
                <a:cs typeface="Times New Roman" panose="02020603050405020304" pitchFamily="18" charset="0"/>
              </a:rPr>
              <a:t>Traditional arts around the world</a:t>
            </a:r>
            <a:endParaRPr lang="en-US" sz="2800" b="1" dirty="0">
              <a:effectLst/>
              <a:latin typeface="ChronicaPro-Book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4257" y="4614663"/>
            <a:ext cx="928330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accent5"/>
                </a:solidFill>
                <a:latin typeface="ChronicaPro-Book"/>
              </a:rPr>
              <a:t>Suggested ideas:</a:t>
            </a:r>
            <a:endParaRPr lang="en-US" sz="2400" b="1" i="1" dirty="0">
              <a:solidFill>
                <a:schemeClr val="accent5"/>
              </a:solidFill>
              <a:latin typeface="ChronicaPro-Book"/>
            </a:endParaRPr>
          </a:p>
          <a:p>
            <a:r>
              <a:rPr lang="en-US" sz="2400" dirty="0">
                <a:latin typeface="ChronicaPro-Book"/>
              </a:rPr>
              <a:t>Lam </a:t>
            </a:r>
            <a:r>
              <a:rPr lang="en-US" sz="2400" dirty="0" err="1">
                <a:latin typeface="ChronicaPro-Book"/>
              </a:rPr>
              <a:t>vong</a:t>
            </a:r>
            <a:r>
              <a:rPr lang="en-US" sz="2400" dirty="0">
                <a:latin typeface="ChronicaPro-Book"/>
              </a:rPr>
              <a:t> dance of Laos, Chinese Opera, ballet of France and Russia, Origami in Japan, Kite making and flying in India, Watchmaking in Switzerland …</a:t>
            </a:r>
            <a:endParaRPr lang="en-US" sz="2400" dirty="0">
              <a:latin typeface="ChronicaPro-Boo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20965" y="128263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433973"/>
            <a:ext cx="1895050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1" y="1199096"/>
            <a:ext cx="6139649" cy="54702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841454"/>
            <a:ext cx="6130401" cy="199170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>
                <a:solidFill>
                  <a:schemeClr val="tx1"/>
                </a:solidFill>
              </a:rPr>
              <a:t>Vocabulary</a:t>
            </a:r>
            <a:endParaRPr lang="en-US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Discuss the question below with a partner.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Listen to a man talking about street painting and tick the words you hear.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Listen to the passage again and choose the correct answers.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Retell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4732" y="1610170"/>
            <a:ext cx="1115583" cy="82380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26965" y="4214884"/>
            <a:ext cx="5827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b="1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provide students with some lexical items before listening the text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8" name="Picture 2" descr="Vocabulary Growth From 18 to 24 Months of Age in Children With and Without  Repaired Cleft Palate | Journal of Speech, Language, and Hearing Rese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64" y="4050409"/>
            <a:ext cx="5048446" cy="25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PRE-LISTENING -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1881;p31"/>
          <p:cNvSpPr txBox="1"/>
          <p:nvPr/>
        </p:nvSpPr>
        <p:spPr>
          <a:xfrm>
            <a:off x="487067" y="150523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pavement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</a:rPr>
              <a:t>(n) 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50407" y="3137944"/>
            <a:ext cx="26810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peɪvmənt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  <a:endParaRPr lang="en-US" sz="3600" b="1" dirty="0">
              <a:solidFill>
                <a:srgbClr val="0FB7BD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65489" y="4458239"/>
            <a:ext cx="4050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vỉa hè, đường cho người đi bộ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633" y="1833951"/>
            <a:ext cx="5733212" cy="3824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PRE-LISTENING -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1881;p31"/>
          <p:cNvSpPr txBox="1"/>
          <p:nvPr/>
        </p:nvSpPr>
        <p:spPr>
          <a:xfrm>
            <a:off x="203512" y="153096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smtClean="0">
                <a:solidFill>
                  <a:srgbClr val="F7941E"/>
                </a:solidFill>
              </a:rPr>
              <a:t>occur </a:t>
            </a:r>
            <a:r>
              <a:rPr lang="en-US" sz="4400" b="1" smtClean="0">
                <a:solidFill>
                  <a:srgbClr val="F7941E"/>
                </a:solidFill>
              </a:rPr>
              <a:t>(v)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89441" y="3236917"/>
            <a:ext cx="16578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əˈkɜːr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  <a:endParaRPr lang="en-US" sz="3600" b="1" dirty="0">
              <a:solidFill>
                <a:srgbClr val="0FB7BD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5161" y="4608593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/>
              <a:t>xảy ra, diễn ra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860" y="2037520"/>
            <a:ext cx="5909812" cy="3493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4918</Words>
  <Application>WPS Presentation</Application>
  <PresentationFormat>Widescreen</PresentationFormat>
  <Paragraphs>341</Paragraphs>
  <Slides>27</Slides>
  <Notes>17</Notes>
  <HiddenSlides>0</HiddenSlides>
  <MMClips>2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3" baseType="lpstr">
      <vt:lpstr>Arial</vt:lpstr>
      <vt:lpstr>SimSun</vt:lpstr>
      <vt:lpstr>Wingdings</vt:lpstr>
      <vt:lpstr>Myriad Pro</vt:lpstr>
      <vt:lpstr>Segoe Print</vt:lpstr>
      <vt:lpstr>Calibri (Body)</vt:lpstr>
      <vt:lpstr>Courier New</vt:lpstr>
      <vt:lpstr>Adobe Gothic Std B</vt:lpstr>
      <vt:lpstr>Yu Gothic UI Semibold</vt:lpstr>
      <vt:lpstr>Times New Roman</vt:lpstr>
      <vt:lpstr>Calibri</vt:lpstr>
      <vt:lpstr>ChronicaPro-Book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187</cp:revision>
  <dcterms:created xsi:type="dcterms:W3CDTF">2020-12-09T02:04:00Z</dcterms:created>
  <dcterms:modified xsi:type="dcterms:W3CDTF">2023-11-14T09:14:37Z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0C9E67E7469C4B649642AFB31B8D15F1_12</vt:lpwstr>
  </property>
  <property fmtid="{D5CDD505-2E9C-101B-9397-08002B2CF9AE}" pid="3" name="KSOProductBuildVer">
    <vt:lpwstr>1033-12.2.0.13266</vt:lpwstr>
  </property>
</Properties>
</file>