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312" r:id="rId3"/>
    <p:sldId id="257" r:id="rId4"/>
    <p:sldId id="276" r:id="rId5"/>
    <p:sldId id="258" r:id="rId6"/>
    <p:sldId id="273" r:id="rId7"/>
    <p:sldId id="260" r:id="rId8"/>
    <p:sldId id="290" r:id="rId9"/>
    <p:sldId id="277" r:id="rId10"/>
    <p:sldId id="261" r:id="rId11"/>
    <p:sldId id="262" r:id="rId12"/>
    <p:sldId id="291" r:id="rId13"/>
    <p:sldId id="279" r:id="rId14"/>
    <p:sldId id="280" r:id="rId15"/>
    <p:sldId id="281" r:id="rId16"/>
    <p:sldId id="282" r:id="rId17"/>
    <p:sldId id="283" r:id="rId18"/>
    <p:sldId id="284" r:id="rId19"/>
    <p:sldId id="285" r:id="rId20"/>
    <p:sldId id="286" r:id="rId21"/>
    <p:sldId id="287" r:id="rId22"/>
    <p:sldId id="292" r:id="rId23"/>
    <p:sldId id="27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ai Linh" initials="Q"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A1A"/>
    <a:srgbClr val="C39BE1"/>
    <a:srgbClr val="A6DBE8"/>
    <a:srgbClr val="FBDFEB"/>
    <a:srgbClr val="62C8CE"/>
    <a:srgbClr val="C0E6EA"/>
    <a:srgbClr val="FFF200"/>
    <a:srgbClr val="7F7F7F"/>
    <a:srgbClr val="5ABDD4"/>
    <a:srgbClr val="2AE9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showGuides="1">
      <p:cViewPr>
        <p:scale>
          <a:sx n="75" d="100"/>
          <a:sy n="75" d="100"/>
        </p:scale>
        <p:origin x="1176" y="54"/>
      </p:cViewPr>
      <p:guideLst>
        <p:guide orient="horz" pos="2208"/>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FE4638-3800-4EA1-9090-2CD9B2C76F05}" type="datetimeFigureOut">
              <a:rPr lang="en-US" smtClean="0"/>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447670-85F4-4951-8719-5BFAF2299720}"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B526A92-8AAF-4BF0-85FE-B336BF0F8D2D}"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B526A92-8AAF-4BF0-85FE-B336BF0F8D2D}"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9" Type="http://schemas.openxmlformats.org/officeDocument/2006/relationships/slide" Target="slide16.xml"/><Relationship Id="rId8" Type="http://schemas.openxmlformats.org/officeDocument/2006/relationships/slide" Target="slide18.xml"/><Relationship Id="rId7" Type="http://schemas.openxmlformats.org/officeDocument/2006/relationships/slide" Target="slide20.xml"/><Relationship Id="rId6" Type="http://schemas.openxmlformats.org/officeDocument/2006/relationships/slide" Target="slide19.xml"/><Relationship Id="rId5" Type="http://schemas.openxmlformats.org/officeDocument/2006/relationships/slide" Target="slide17.xml"/><Relationship Id="rId4" Type="http://schemas.openxmlformats.org/officeDocument/2006/relationships/slide" Target="slide15.xml"/><Relationship Id="rId3" Type="http://schemas.openxmlformats.org/officeDocument/2006/relationships/slide" Target="slide13.xml"/><Relationship Id="rId2" Type="http://schemas.openxmlformats.org/officeDocument/2006/relationships/image" Target="../media/image16.png"/><Relationship Id="rId11" Type="http://schemas.openxmlformats.org/officeDocument/2006/relationships/slideLayout" Target="../slideLayouts/slideLayout7.xml"/><Relationship Id="rId10" Type="http://schemas.openxmlformats.org/officeDocument/2006/relationships/slide" Target="slide14.xml"/><Relationship Id="rId1"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8.wmf"/></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6.pn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12.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image" Target="../media/image11.png"/><Relationship Id="rId4" Type="http://schemas.microsoft.com/office/2007/relationships/media" Target="../media/audio1.wav"/><Relationship Id="rId3" Type="http://schemas.openxmlformats.org/officeDocument/2006/relationships/audio" Target="../media/audio1.wav"/><Relationship Id="rId2" Type="http://schemas.openxmlformats.org/officeDocument/2006/relationships/image" Target="../media/image10.png"/><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media" Target="../media/audio1.wav"/><Relationship Id="rId3" Type="http://schemas.openxmlformats.org/officeDocument/2006/relationships/audio" Target="../media/audio1.wav"/><Relationship Id="rId2" Type="http://schemas.openxmlformats.org/officeDocument/2006/relationships/slide" Target="slide4.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7.xml"/><Relationship Id="rId5" Type="http://schemas.openxmlformats.org/officeDocument/2006/relationships/image" Target="../media/image11.png"/><Relationship Id="rId4" Type="http://schemas.microsoft.com/office/2007/relationships/media" Target="../media/audio2.wav"/><Relationship Id="rId3" Type="http://schemas.openxmlformats.org/officeDocument/2006/relationships/audio" Target="../media/audio2.wav"/><Relationship Id="rId2" Type="http://schemas.openxmlformats.org/officeDocument/2006/relationships/image" Target="../media/image12.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1.png"/><Relationship Id="rId4" Type="http://schemas.microsoft.com/office/2007/relationships/media" Target="../media/audio1.wav"/><Relationship Id="rId3" Type="http://schemas.openxmlformats.org/officeDocument/2006/relationships/audio" Target="../media/audio1.wav"/><Relationship Id="rId2" Type="http://schemas.openxmlformats.org/officeDocument/2006/relationships/slide" Target="slide6.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Hình nền Powerpoint làm Slide chào hỏi 10 - Kinh nghiệm dạy học"/>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10" y="1176655"/>
            <a:ext cx="7968615" cy="450405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337189" y="2024419"/>
            <a:ext cx="3038475" cy="350520"/>
          </a:xfrm>
          <a:prstGeom prst="rect">
            <a:avLst/>
          </a:prstGeom>
          <a:noFill/>
        </p:spPr>
        <p:txBody>
          <a:bodyPr wrap="none" rtlCol="0">
            <a:spAutoFit/>
          </a:bodyPr>
          <a:p>
            <a:r>
              <a:rPr lang="en-US" sz="1690" b="1" dirty="0">
                <a:ln w="38100">
                  <a:noFill/>
                </a:ln>
                <a:solidFill>
                  <a:schemeClr val="bg1"/>
                </a:solidFill>
                <a:latin typeface="Times New Roman" panose="02020603050405020304" charset="0"/>
                <a:cs typeface="Times New Roman" panose="02020603050405020304" charset="0"/>
              </a:rPr>
              <a:t>TRƯỜNG THCS LONG BIÊN</a:t>
            </a:r>
            <a:endParaRPr lang="en-US" sz="1690" b="1" dirty="0">
              <a:ln w="38100">
                <a:noFill/>
              </a:ln>
              <a:solidFill>
                <a:schemeClr val="bg1"/>
              </a:solidFill>
              <a:latin typeface="Times New Roman" panose="02020603050405020304" charset="0"/>
              <a:cs typeface="Times New Roman" panose="02020603050405020304" charset="0"/>
            </a:endParaRPr>
          </a:p>
        </p:txBody>
      </p:sp>
      <p:sp>
        <p:nvSpPr>
          <p:cNvPr id="6" name="TextBox 5"/>
          <p:cNvSpPr txBox="1"/>
          <p:nvPr/>
        </p:nvSpPr>
        <p:spPr>
          <a:xfrm>
            <a:off x="3087994" y="2448367"/>
            <a:ext cx="3515995" cy="1009650"/>
          </a:xfrm>
          <a:prstGeom prst="rect">
            <a:avLst/>
          </a:prstGeom>
          <a:noFill/>
        </p:spPr>
        <p:txBody>
          <a:bodyPr wrap="none" rtlCol="0">
            <a:spAutoFit/>
          </a:bodyPr>
          <a:p>
            <a:pPr algn="ctr"/>
            <a:r>
              <a:rPr lang="en-US" sz="1350" b="1" dirty="0">
                <a:ln w="38100">
                  <a:noFill/>
                </a:ln>
                <a:solidFill>
                  <a:srgbClr val="FF0000"/>
                </a:solidFill>
                <a:latin typeface="Times New Roman" panose="02020603050405020304" charset="0"/>
                <a:cs typeface="Times New Roman" panose="02020603050405020304" charset="0"/>
              </a:rPr>
              <a:t>BÀI GIẢNG ĐIỆN TỬ MÔN TIẾNG ANH </a:t>
            </a:r>
            <a:r>
              <a:rPr lang="vi-VN" altLang="en-US" sz="1350" b="1" dirty="0">
                <a:ln w="38100">
                  <a:noFill/>
                </a:ln>
                <a:solidFill>
                  <a:srgbClr val="FF0000"/>
                </a:solidFill>
                <a:latin typeface="Times New Roman" panose="02020603050405020304" charset="0"/>
                <a:cs typeface="Times New Roman" panose="02020603050405020304" charset="0"/>
              </a:rPr>
              <a:t> 6</a:t>
            </a:r>
            <a:endParaRPr lang="en-US" sz="1350" b="1" dirty="0">
              <a:ln w="38100">
                <a:noFill/>
              </a:ln>
              <a:solidFill>
                <a:srgbClr val="FF0000"/>
              </a:solidFill>
              <a:latin typeface="Times New Roman" panose="02020603050405020304" charset="0"/>
              <a:cs typeface="Times New Roman" panose="02020603050405020304" charset="0"/>
            </a:endParaRPr>
          </a:p>
          <a:p>
            <a:pPr algn="ctr"/>
            <a:endParaRPr lang="en-US" sz="1015" b="1" dirty="0">
              <a:ln w="38100">
                <a:noFill/>
              </a:ln>
              <a:solidFill>
                <a:srgbClr val="FF0000"/>
              </a:solidFill>
              <a:latin typeface="Times New Roman" panose="02020603050405020304" charset="0"/>
              <a:cs typeface="Times New Roman" panose="02020603050405020304" charset="0"/>
            </a:endParaRPr>
          </a:p>
          <a:p>
            <a:pPr algn="ctr"/>
            <a:r>
              <a:rPr lang="en-US" b="1" dirty="0">
                <a:ln w="38100">
                  <a:noFill/>
                </a:ln>
                <a:solidFill>
                  <a:srgbClr val="FFFF00"/>
                </a:solidFill>
                <a:latin typeface="Times New Roman" panose="02020603050405020304" charset="0"/>
                <a:cs typeface="Times New Roman" panose="02020603050405020304" charset="0"/>
              </a:rPr>
              <a:t>UNIT </a:t>
            </a:r>
            <a:r>
              <a:rPr lang="vi-VN" altLang="en-US" b="1" dirty="0">
                <a:ln w="38100">
                  <a:noFill/>
                </a:ln>
                <a:solidFill>
                  <a:srgbClr val="FFFF00"/>
                </a:solidFill>
                <a:latin typeface="Times New Roman" panose="02020603050405020304" charset="0"/>
                <a:cs typeface="Times New Roman" panose="02020603050405020304" charset="0"/>
              </a:rPr>
              <a:t>6</a:t>
            </a:r>
            <a:r>
              <a:rPr lang="en-US" b="1" dirty="0">
                <a:ln w="38100">
                  <a:noFill/>
                </a:ln>
                <a:solidFill>
                  <a:srgbClr val="FFFF00"/>
                </a:solidFill>
                <a:latin typeface="Times New Roman" panose="02020603050405020304" charset="0"/>
                <a:cs typeface="Times New Roman" panose="02020603050405020304" charset="0"/>
              </a:rPr>
              <a:t>: </a:t>
            </a:r>
            <a:r>
              <a:rPr lang="vi-VN" altLang="en-US" b="1" dirty="0">
                <a:ln w="38100">
                  <a:noFill/>
                </a:ln>
                <a:solidFill>
                  <a:srgbClr val="FFFF00"/>
                </a:solidFill>
                <a:latin typeface="Times New Roman" panose="02020603050405020304" charset="0"/>
                <a:cs typeface="Times New Roman" panose="02020603050405020304" charset="0"/>
              </a:rPr>
              <a:t>OUR TET HOLIDAY</a:t>
            </a:r>
            <a:endParaRPr lang="en-US" b="1" dirty="0">
              <a:ln w="38100">
                <a:noFill/>
              </a:ln>
              <a:solidFill>
                <a:srgbClr val="FFFF00"/>
              </a:solidFill>
              <a:latin typeface="Times New Roman" panose="02020603050405020304" charset="0"/>
              <a:cs typeface="Times New Roman" panose="02020603050405020304" charset="0"/>
            </a:endParaRPr>
          </a:p>
          <a:p>
            <a:pPr algn="ctr"/>
            <a:r>
              <a:rPr lang="en-US" b="1" dirty="0" err="1">
                <a:ln w="38100">
                  <a:noFill/>
                </a:ln>
                <a:solidFill>
                  <a:srgbClr val="FFFF00"/>
                </a:solidFill>
                <a:latin typeface="Times New Roman" panose="02020603050405020304" charset="0"/>
                <a:cs typeface="Times New Roman" panose="02020603050405020304" charset="0"/>
              </a:rPr>
              <a:t>Peroid</a:t>
            </a:r>
            <a:r>
              <a:rPr lang="en-US" b="1" dirty="0">
                <a:ln w="38100">
                  <a:noFill/>
                </a:ln>
                <a:solidFill>
                  <a:srgbClr val="FFFF00"/>
                </a:solidFill>
                <a:latin typeface="Times New Roman" panose="02020603050405020304" charset="0"/>
                <a:cs typeface="Times New Roman" panose="02020603050405020304" charset="0"/>
              </a:rPr>
              <a:t> </a:t>
            </a:r>
            <a:r>
              <a:rPr lang="vi-VN" altLang="en-US" b="1" dirty="0">
                <a:ln w="38100">
                  <a:noFill/>
                </a:ln>
                <a:solidFill>
                  <a:srgbClr val="FFFF00"/>
                </a:solidFill>
                <a:latin typeface="Times New Roman" panose="02020603050405020304" charset="0"/>
                <a:cs typeface="Times New Roman" panose="02020603050405020304" charset="0"/>
              </a:rPr>
              <a:t>50</a:t>
            </a:r>
            <a:r>
              <a:rPr lang="en-US" b="1" dirty="0">
                <a:ln w="38100">
                  <a:noFill/>
                </a:ln>
                <a:solidFill>
                  <a:srgbClr val="FFFF00"/>
                </a:solidFill>
                <a:latin typeface="Times New Roman" panose="02020603050405020304" charset="0"/>
                <a:cs typeface="Times New Roman" panose="02020603050405020304" charset="0"/>
              </a:rPr>
              <a:t> :  </a:t>
            </a:r>
            <a:r>
              <a:rPr lang="vi-VN" altLang="en-US" b="1" dirty="0">
                <a:ln w="38100">
                  <a:noFill/>
                </a:ln>
                <a:solidFill>
                  <a:srgbClr val="FFFF00"/>
                </a:solidFill>
                <a:latin typeface="Times New Roman" panose="02020603050405020304" charset="0"/>
                <a:cs typeface="Times New Roman" panose="02020603050405020304" charset="0"/>
              </a:rPr>
              <a:t>Skills 2</a:t>
            </a:r>
            <a:endParaRPr lang="vi-VN" altLang="en-US" b="1" dirty="0">
              <a:ln w="38100">
                <a:noFill/>
              </a:ln>
              <a:solidFill>
                <a:srgbClr val="FFFF00"/>
              </a:solidFill>
              <a:latin typeface="Times New Roman" panose="02020603050405020304" charset="0"/>
              <a:cs typeface="Times New Roman" panose="02020603050405020304" charset="0"/>
            </a:endParaRPr>
          </a:p>
        </p:txBody>
      </p:sp>
      <p:sp>
        <p:nvSpPr>
          <p:cNvPr id="5" name="TextBox 4"/>
          <p:cNvSpPr txBox="1"/>
          <p:nvPr/>
        </p:nvSpPr>
        <p:spPr>
          <a:xfrm>
            <a:off x="3599324" y="3503285"/>
            <a:ext cx="2539365" cy="577215"/>
          </a:xfrm>
          <a:prstGeom prst="rect">
            <a:avLst/>
          </a:prstGeom>
          <a:noFill/>
        </p:spPr>
        <p:txBody>
          <a:bodyPr wrap="none" rtlCol="0">
            <a:spAutoFit/>
          </a:bodyPr>
          <a:p>
            <a:pPr algn="ctr"/>
            <a:r>
              <a:rPr lang="en-US" sz="1575" b="1" dirty="0">
                <a:ln w="38100">
                  <a:noFill/>
                </a:ln>
                <a:solidFill>
                  <a:schemeClr val="accent5">
                    <a:lumMod val="20000"/>
                    <a:lumOff val="80000"/>
                  </a:schemeClr>
                </a:solidFill>
                <a:latin typeface="Times New Roman" panose="02020603050405020304" charset="0"/>
                <a:cs typeface="Times New Roman" panose="02020603050405020304" charset="0"/>
              </a:rPr>
              <a:t>GV: </a:t>
            </a:r>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Tr</a:t>
            </a:r>
            <a:r>
              <a:rPr lang="vi-VN" sz="1575" b="1" dirty="0" err="1">
                <a:ln w="38100">
                  <a:noFill/>
                </a:ln>
                <a:solidFill>
                  <a:schemeClr val="accent5">
                    <a:lumMod val="20000"/>
                    <a:lumOff val="80000"/>
                  </a:schemeClr>
                </a:solidFill>
                <a:latin typeface="Times New Roman" panose="02020603050405020304" charset="0"/>
                <a:cs typeface="Times New Roman" panose="02020603050405020304" charset="0"/>
              </a:rPr>
              <a:t>ần Thị Thu Trang</a:t>
            </a:r>
            <a:endParaRPr lang="en-US" sz="1575" b="1" dirty="0">
              <a:ln w="38100">
                <a:noFill/>
              </a:ln>
              <a:solidFill>
                <a:schemeClr val="accent5">
                  <a:lumMod val="20000"/>
                  <a:lumOff val="80000"/>
                </a:schemeClr>
              </a:solidFill>
              <a:latin typeface="Times New Roman" panose="02020603050405020304" charset="0"/>
              <a:cs typeface="Times New Roman" panose="02020603050405020304" charset="0"/>
            </a:endParaRPr>
          </a:p>
          <a:p>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Tổ</a:t>
            </a:r>
            <a:r>
              <a:rPr lang="en-US" sz="1575" b="1" dirty="0">
                <a:ln w="38100">
                  <a:noFill/>
                </a:ln>
                <a:solidFill>
                  <a:schemeClr val="accent5">
                    <a:lumMod val="20000"/>
                    <a:lumOff val="80000"/>
                  </a:schemeClr>
                </a:solidFill>
                <a:latin typeface="Times New Roman" panose="02020603050405020304" charset="0"/>
                <a:cs typeface="Times New Roman" panose="02020603050405020304" charset="0"/>
              </a:rPr>
              <a:t> </a:t>
            </a:r>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Ngoại</a:t>
            </a:r>
            <a:r>
              <a:rPr lang="en-US" sz="1575" b="1" dirty="0">
                <a:ln w="38100">
                  <a:noFill/>
                </a:ln>
                <a:solidFill>
                  <a:schemeClr val="accent5">
                    <a:lumMod val="20000"/>
                    <a:lumOff val="80000"/>
                  </a:schemeClr>
                </a:solidFill>
                <a:latin typeface="Times New Roman" panose="02020603050405020304" charset="0"/>
                <a:cs typeface="Times New Roman" panose="02020603050405020304" charset="0"/>
              </a:rPr>
              <a:t> </a:t>
            </a:r>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Ngữ</a:t>
            </a:r>
            <a:r>
              <a:rPr lang="en-US" sz="1575" b="1" dirty="0">
                <a:ln w="38100">
                  <a:noFill/>
                </a:ln>
                <a:solidFill>
                  <a:schemeClr val="accent5">
                    <a:lumMod val="20000"/>
                    <a:lumOff val="80000"/>
                  </a:schemeClr>
                </a:solidFill>
                <a:latin typeface="Times New Roman" panose="02020603050405020304" charset="0"/>
                <a:cs typeface="Times New Roman" panose="02020603050405020304" charset="0"/>
              </a:rPr>
              <a:t> - </a:t>
            </a:r>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Năng</a:t>
            </a:r>
            <a:r>
              <a:rPr lang="en-US" sz="1575" b="1" dirty="0">
                <a:ln w="38100">
                  <a:noFill/>
                </a:ln>
                <a:solidFill>
                  <a:schemeClr val="accent5">
                    <a:lumMod val="20000"/>
                    <a:lumOff val="80000"/>
                  </a:schemeClr>
                </a:solidFill>
                <a:latin typeface="Times New Roman" panose="02020603050405020304" charset="0"/>
                <a:cs typeface="Times New Roman" panose="02020603050405020304" charset="0"/>
              </a:rPr>
              <a:t> </a:t>
            </a:r>
            <a:r>
              <a:rPr lang="en-US" sz="1575" b="1" dirty="0" err="1">
                <a:ln w="38100">
                  <a:noFill/>
                </a:ln>
                <a:solidFill>
                  <a:schemeClr val="accent5">
                    <a:lumMod val="20000"/>
                    <a:lumOff val="80000"/>
                  </a:schemeClr>
                </a:solidFill>
                <a:latin typeface="Times New Roman" panose="02020603050405020304" charset="0"/>
                <a:cs typeface="Times New Roman" panose="02020603050405020304" charset="0"/>
              </a:rPr>
              <a:t>khiếu</a:t>
            </a:r>
            <a:endParaRPr lang="en-US" sz="1575" b="1" dirty="0">
              <a:ln w="38100">
                <a:noFill/>
              </a:ln>
              <a:solidFill>
                <a:schemeClr val="accent5">
                  <a:lumMod val="20000"/>
                  <a:lumOff val="80000"/>
                </a:schemeClr>
              </a:solidFill>
              <a:latin typeface="Times New Roman" panose="02020603050405020304" charset="0"/>
              <a:cs typeface="Times New Roman" panose="020206030504050203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84" y="1"/>
            <a:ext cx="9144000" cy="100791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15778" y="202324"/>
            <a:ext cx="7312441"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Complete the email, using your ideas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3</a:t>
            </a:r>
            <a:r>
              <a:rPr lang="en-US" sz="2600" b="1">
                <a:effectLst>
                  <a:glow rad="88900">
                    <a:schemeClr val="bg1"/>
                  </a:glow>
                </a:effectLst>
                <a:latin typeface="Arial" panose="020B0604020202020204" pitchFamily="34" charset="0"/>
                <a:cs typeface="Arial" panose="020B0604020202020204" pitchFamily="34" charset="0"/>
              </a:rPr>
              <a:t>.</a:t>
            </a:r>
            <a:endParaRPr lang="en-US" sz="2600" b="1">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87086" y="1058685"/>
            <a:ext cx="7805057" cy="5685899"/>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476"/>
          <a:stretch>
            <a:fillRect/>
          </a:stretch>
        </p:blipFill>
        <p:spPr>
          <a:xfrm>
            <a:off x="0" y="971600"/>
            <a:ext cx="7892143" cy="732640"/>
          </a:xfrm>
          <a:prstGeom prst="rect">
            <a:avLst/>
          </a:prstGeom>
        </p:spPr>
      </p:pic>
      <p:cxnSp>
        <p:nvCxnSpPr>
          <p:cNvPr id="13" name="Straight Connector 12"/>
          <p:cNvCxnSpPr/>
          <p:nvPr/>
        </p:nvCxnSpPr>
        <p:spPr>
          <a:xfrm>
            <a:off x="272144" y="2111032"/>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2144" y="249846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2144" y="1672468"/>
            <a:ext cx="6662057" cy="461665"/>
          </a:xfrm>
          <a:prstGeom prst="rect">
            <a:avLst/>
          </a:prstGeom>
          <a:noFill/>
        </p:spPr>
        <p:txBody>
          <a:bodyPr wrap="square" rtlCol="0">
            <a:spAutoFit/>
          </a:bodyPr>
          <a:lstStyle/>
          <a:p>
            <a:r>
              <a:rPr lang="en-US" sz="2400" b="1" i="1"/>
              <a:t>To: </a:t>
            </a:r>
            <a:r>
              <a:rPr lang="en-US" sz="2400"/>
              <a:t>tom@webmail.com</a:t>
            </a:r>
            <a:endParaRPr lang="en-US" sz="2400"/>
          </a:p>
        </p:txBody>
      </p:sp>
      <p:sp>
        <p:nvSpPr>
          <p:cNvPr id="17" name="TextBox 16"/>
          <p:cNvSpPr txBox="1"/>
          <p:nvPr/>
        </p:nvSpPr>
        <p:spPr>
          <a:xfrm>
            <a:off x="272144" y="2109546"/>
            <a:ext cx="6662057" cy="461665"/>
          </a:xfrm>
          <a:prstGeom prst="rect">
            <a:avLst/>
          </a:prstGeom>
          <a:noFill/>
        </p:spPr>
        <p:txBody>
          <a:bodyPr wrap="square" rtlCol="0">
            <a:spAutoFit/>
          </a:bodyPr>
          <a:lstStyle/>
          <a:p>
            <a:r>
              <a:rPr lang="en-US" sz="2400" b="1" i="1"/>
              <a:t>Subject: </a:t>
            </a:r>
            <a:r>
              <a:rPr lang="en-US" sz="2400"/>
              <a:t>Tet in Viet Nam</a:t>
            </a:r>
            <a:endParaRPr lang="en-US" sz="2400"/>
          </a:p>
        </p:txBody>
      </p:sp>
      <p:sp>
        <p:nvSpPr>
          <p:cNvPr id="20" name="TextBox 19"/>
          <p:cNvSpPr txBox="1"/>
          <p:nvPr/>
        </p:nvSpPr>
        <p:spPr>
          <a:xfrm>
            <a:off x="272143" y="2881541"/>
            <a:ext cx="7665722" cy="3416320"/>
          </a:xfrm>
          <a:prstGeom prst="rect">
            <a:avLst/>
          </a:prstGeom>
          <a:noFill/>
        </p:spPr>
        <p:txBody>
          <a:bodyPr wrap="square" rtlCol="0">
            <a:spAutoFit/>
          </a:bodyPr>
          <a:lstStyle/>
          <a:p>
            <a:r>
              <a:rPr lang="en-US" sz="2400" dirty="0"/>
              <a:t>Dear Tom,</a:t>
            </a:r>
            <a:endParaRPr lang="en-US" sz="2400" dirty="0"/>
          </a:p>
          <a:p>
            <a:r>
              <a:rPr lang="en-US" sz="2400" dirty="0"/>
              <a:t>Tet is coming. I will tell you more about our Tet.</a:t>
            </a:r>
            <a:endParaRPr lang="en-US" sz="2400" dirty="0"/>
          </a:p>
          <a:p>
            <a:r>
              <a:rPr lang="en-US" sz="2400" dirty="0"/>
              <a:t>At Tet, we should                                                                </a:t>
            </a:r>
            <a:endParaRPr lang="en-US" sz="2400" dirty="0"/>
          </a:p>
          <a:p>
            <a:r>
              <a:rPr lang="en-US" sz="2400" dirty="0"/>
              <a:t>We should                                                                  </a:t>
            </a:r>
            <a:endParaRPr lang="en-US" sz="2400" dirty="0"/>
          </a:p>
          <a:p>
            <a:r>
              <a:rPr lang="en-US" sz="2400" dirty="0"/>
              <a:t>But we shouldn’t</a:t>
            </a:r>
            <a:endParaRPr lang="en-US" sz="2400" dirty="0"/>
          </a:p>
          <a:p>
            <a:r>
              <a:rPr lang="en-US" sz="2400" dirty="0"/>
              <a:t>We shouldn’t                                                             </a:t>
            </a:r>
            <a:endParaRPr lang="en-US" sz="2400" dirty="0"/>
          </a:p>
          <a:p>
            <a:r>
              <a:rPr lang="en-US" sz="2400" dirty="0"/>
              <a:t>Please write and tell me about your New Year celebration.  </a:t>
            </a:r>
            <a:endParaRPr lang="en-US" sz="2400" dirty="0"/>
          </a:p>
          <a:p>
            <a:r>
              <a:rPr lang="en-US" sz="2400" i="1" dirty="0"/>
              <a:t>Yours</a:t>
            </a:r>
            <a:r>
              <a:rPr lang="en-US" sz="2400" dirty="0"/>
              <a:t>,</a:t>
            </a:r>
            <a:endParaRPr lang="en-US" sz="2400" dirty="0"/>
          </a:p>
          <a:p>
            <a:r>
              <a:rPr lang="en-US" sz="2400" i="1" dirty="0"/>
              <a:t>Nguyen</a:t>
            </a:r>
            <a:endParaRPr lang="en-US" sz="2400" i="1" dirty="0"/>
          </a:p>
        </p:txBody>
      </p:sp>
      <p:grpSp>
        <p:nvGrpSpPr>
          <p:cNvPr id="9" name="Group 8"/>
          <p:cNvGrpSpPr/>
          <p:nvPr/>
        </p:nvGrpSpPr>
        <p:grpSpPr>
          <a:xfrm>
            <a:off x="2518065" y="3654298"/>
            <a:ext cx="4519847" cy="461665"/>
            <a:chOff x="2518065" y="3654298"/>
            <a:chExt cx="4519847" cy="461665"/>
          </a:xfrm>
        </p:grpSpPr>
        <p:cxnSp>
          <p:nvCxnSpPr>
            <p:cNvPr id="3" name="Straight Connector 2"/>
            <p:cNvCxnSpPr/>
            <p:nvPr/>
          </p:nvCxnSpPr>
          <p:spPr>
            <a:xfrm>
              <a:off x="2518065" y="3948551"/>
              <a:ext cx="42976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767749" y="3654298"/>
              <a:ext cx="270163" cy="461665"/>
            </a:xfrm>
            <a:prstGeom prst="rect">
              <a:avLst/>
            </a:prstGeom>
            <a:noFill/>
          </p:spPr>
          <p:txBody>
            <a:bodyPr wrap="square">
              <a:spAutoFit/>
            </a:bodyPr>
            <a:lstStyle/>
            <a:p>
              <a:r>
                <a:rPr lang="en-US" sz="2400" dirty="0"/>
                <a:t>.</a:t>
              </a:r>
              <a:endParaRPr lang="en-US" sz="2400" dirty="0"/>
            </a:p>
          </p:txBody>
        </p:sp>
      </p:grpSp>
      <p:grpSp>
        <p:nvGrpSpPr>
          <p:cNvPr id="11" name="Group 10"/>
          <p:cNvGrpSpPr/>
          <p:nvPr/>
        </p:nvGrpSpPr>
        <p:grpSpPr>
          <a:xfrm>
            <a:off x="1721427" y="3988405"/>
            <a:ext cx="5199875" cy="461665"/>
            <a:chOff x="1721427" y="3988405"/>
            <a:chExt cx="5199875" cy="461665"/>
          </a:xfrm>
        </p:grpSpPr>
        <p:cxnSp>
          <p:nvCxnSpPr>
            <p:cNvPr id="21" name="Straight Connector 20"/>
            <p:cNvCxnSpPr/>
            <p:nvPr/>
          </p:nvCxnSpPr>
          <p:spPr>
            <a:xfrm>
              <a:off x="1721427" y="4305306"/>
              <a:ext cx="4416136"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6078484" y="3988405"/>
              <a:ext cx="842818" cy="461665"/>
            </a:xfrm>
            <a:prstGeom prst="rect">
              <a:avLst/>
            </a:prstGeom>
            <a:noFill/>
          </p:spPr>
          <p:txBody>
            <a:bodyPr wrap="square">
              <a:spAutoFit/>
            </a:bodyPr>
            <a:lstStyle/>
            <a:p>
              <a:r>
                <a:rPr lang="en-US" sz="2400" dirty="0"/>
                <a:t>, too.</a:t>
              </a:r>
              <a:endParaRPr lang="en-US" sz="2400" dirty="0"/>
            </a:p>
          </p:txBody>
        </p:sp>
      </p:grpSp>
      <p:grpSp>
        <p:nvGrpSpPr>
          <p:cNvPr id="16" name="Group 15"/>
          <p:cNvGrpSpPr/>
          <p:nvPr/>
        </p:nvGrpSpPr>
        <p:grpSpPr>
          <a:xfrm>
            <a:off x="2507674" y="4365392"/>
            <a:ext cx="4428407" cy="461665"/>
            <a:chOff x="2507674" y="4365392"/>
            <a:chExt cx="4428407" cy="461665"/>
          </a:xfrm>
        </p:grpSpPr>
        <p:cxnSp>
          <p:nvCxnSpPr>
            <p:cNvPr id="22" name="Straight Connector 21"/>
            <p:cNvCxnSpPr/>
            <p:nvPr/>
          </p:nvCxnSpPr>
          <p:spPr>
            <a:xfrm>
              <a:off x="2507674" y="4672452"/>
              <a:ext cx="420624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65918" y="4365392"/>
              <a:ext cx="270163" cy="461665"/>
            </a:xfrm>
            <a:prstGeom prst="rect">
              <a:avLst/>
            </a:prstGeom>
            <a:noFill/>
          </p:spPr>
          <p:txBody>
            <a:bodyPr wrap="square">
              <a:spAutoFit/>
            </a:bodyPr>
            <a:lstStyle/>
            <a:p>
              <a:r>
                <a:rPr lang="en-US" sz="2400" dirty="0"/>
                <a:t>.</a:t>
              </a:r>
              <a:endParaRPr lang="en-US" sz="2400" dirty="0"/>
            </a:p>
          </p:txBody>
        </p:sp>
      </p:grpSp>
      <p:grpSp>
        <p:nvGrpSpPr>
          <p:cNvPr id="30" name="Group 29"/>
          <p:cNvGrpSpPr/>
          <p:nvPr/>
        </p:nvGrpSpPr>
        <p:grpSpPr>
          <a:xfrm>
            <a:off x="2043545" y="4742379"/>
            <a:ext cx="5210266" cy="461665"/>
            <a:chOff x="2043545" y="4742379"/>
            <a:chExt cx="5210266" cy="461665"/>
          </a:xfrm>
        </p:grpSpPr>
        <p:cxnSp>
          <p:nvCxnSpPr>
            <p:cNvPr id="23" name="Straight Connector 22"/>
            <p:cNvCxnSpPr/>
            <p:nvPr/>
          </p:nvCxnSpPr>
          <p:spPr>
            <a:xfrm>
              <a:off x="2043545" y="5036134"/>
              <a:ext cx="4114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078484" y="4742379"/>
              <a:ext cx="1175327" cy="461665"/>
            </a:xfrm>
            <a:prstGeom prst="rect">
              <a:avLst/>
            </a:prstGeom>
            <a:noFill/>
          </p:spPr>
          <p:txBody>
            <a:bodyPr wrap="square">
              <a:spAutoFit/>
            </a:bodyPr>
            <a:lstStyle/>
            <a:p>
              <a:r>
                <a:rPr lang="en-US" sz="2400" dirty="0"/>
                <a:t>, either.</a:t>
              </a:r>
              <a:endParaRPr lang="en-US" sz="2400"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884" y="1"/>
            <a:ext cx="9144000" cy="1007918"/>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13416"/>
            <a:ext cx="587409" cy="604353"/>
          </a:xfrm>
          <a:prstGeom prst="rect">
            <a:avLst/>
          </a:prstGeom>
        </p:spPr>
      </p:pic>
      <p:sp>
        <p:nvSpPr>
          <p:cNvPr id="8" name="TextBox 7"/>
          <p:cNvSpPr txBox="1"/>
          <p:nvPr/>
        </p:nvSpPr>
        <p:spPr>
          <a:xfrm>
            <a:off x="915778" y="202324"/>
            <a:ext cx="7312441" cy="492443"/>
          </a:xfrm>
          <a:prstGeom prst="rect">
            <a:avLst/>
          </a:prstGeom>
          <a:noFill/>
        </p:spPr>
        <p:txBody>
          <a:bodyPr wrap="square" rtlCol="0">
            <a:spAutoFit/>
          </a:bodyPr>
          <a:lstStyle/>
          <a:p>
            <a:r>
              <a:rPr lang="en-US" sz="2600" b="1">
                <a:effectLst>
                  <a:glow rad="88900">
                    <a:schemeClr val="bg1"/>
                  </a:glow>
                </a:effectLst>
                <a:latin typeface="Arial" panose="020B0604020202020204" pitchFamily="34" charset="0"/>
                <a:cs typeface="Arial" panose="020B0604020202020204" pitchFamily="34" charset="0"/>
              </a:rPr>
              <a:t>Complete the email, using your ideas in </a:t>
            </a:r>
            <a:r>
              <a:rPr lang="en-US" sz="2600" b="1">
                <a:solidFill>
                  <a:srgbClr val="FF0000"/>
                </a:solidFill>
                <a:effectLst>
                  <a:glow rad="88900">
                    <a:schemeClr val="bg1"/>
                  </a:glow>
                </a:effectLst>
                <a:latin typeface="Arial" panose="020B0604020202020204" pitchFamily="34" charset="0"/>
                <a:cs typeface="Arial" panose="020B0604020202020204" pitchFamily="34" charset="0"/>
              </a:rPr>
              <a:t>3</a:t>
            </a:r>
            <a:r>
              <a:rPr lang="en-US" sz="2600" b="1">
                <a:effectLst>
                  <a:glow rad="88900">
                    <a:schemeClr val="bg1"/>
                  </a:glow>
                </a:effectLst>
                <a:latin typeface="Arial" panose="020B0604020202020204" pitchFamily="34" charset="0"/>
                <a:cs typeface="Arial" panose="020B0604020202020204" pitchFamily="34" charset="0"/>
              </a:rPr>
              <a:t>.</a:t>
            </a:r>
            <a:endParaRPr lang="en-US" sz="2600" b="1">
              <a:effectLst>
                <a:glow rad="88900">
                  <a:schemeClr val="bg1"/>
                </a:glow>
              </a:effectLst>
              <a:latin typeface="Arial" panose="020B0604020202020204" pitchFamily="34" charset="0"/>
              <a:cs typeface="Arial" panose="020B0604020202020204" pitchFamily="34" charset="0"/>
            </a:endParaRPr>
          </a:p>
        </p:txBody>
      </p:sp>
      <p:sp>
        <p:nvSpPr>
          <p:cNvPr id="18" name="Rounded Rectangle 17"/>
          <p:cNvSpPr/>
          <p:nvPr/>
        </p:nvSpPr>
        <p:spPr>
          <a:xfrm>
            <a:off x="87086" y="1058685"/>
            <a:ext cx="8378184" cy="5685899"/>
          </a:xfrm>
          <a:prstGeom prst="roundRect">
            <a:avLst>
              <a:gd name="adj" fmla="val 3764"/>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p:nvPicPr>
        <p:blipFill rotWithShape="1">
          <a:blip r:embed="rId3">
            <a:extLst>
              <a:ext uri="{28A0092B-C50C-407E-A947-70E740481C1C}">
                <a14:useLocalDpi xmlns:a14="http://schemas.microsoft.com/office/drawing/2010/main" val="0"/>
              </a:ext>
            </a:extLst>
          </a:blip>
          <a:srcRect r="476"/>
          <a:stretch>
            <a:fillRect/>
          </a:stretch>
        </p:blipFill>
        <p:spPr>
          <a:xfrm>
            <a:off x="0" y="971600"/>
            <a:ext cx="8465270" cy="732640"/>
          </a:xfrm>
          <a:prstGeom prst="rect">
            <a:avLst/>
          </a:prstGeom>
        </p:spPr>
      </p:pic>
      <p:cxnSp>
        <p:nvCxnSpPr>
          <p:cNvPr id="13" name="Straight Connector 12"/>
          <p:cNvCxnSpPr/>
          <p:nvPr/>
        </p:nvCxnSpPr>
        <p:spPr>
          <a:xfrm>
            <a:off x="272144" y="2111032"/>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272144" y="2498463"/>
            <a:ext cx="73152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272144" y="1672468"/>
            <a:ext cx="6662057" cy="461665"/>
          </a:xfrm>
          <a:prstGeom prst="rect">
            <a:avLst/>
          </a:prstGeom>
          <a:noFill/>
        </p:spPr>
        <p:txBody>
          <a:bodyPr wrap="square" rtlCol="0">
            <a:spAutoFit/>
          </a:bodyPr>
          <a:lstStyle/>
          <a:p>
            <a:r>
              <a:rPr lang="en-US" sz="2400" b="1" i="1"/>
              <a:t>To: </a:t>
            </a:r>
            <a:r>
              <a:rPr lang="en-US" sz="2400"/>
              <a:t>tom@webmail.com</a:t>
            </a:r>
            <a:endParaRPr lang="en-US" sz="2400"/>
          </a:p>
        </p:txBody>
      </p:sp>
      <p:sp>
        <p:nvSpPr>
          <p:cNvPr id="17" name="TextBox 16"/>
          <p:cNvSpPr txBox="1"/>
          <p:nvPr/>
        </p:nvSpPr>
        <p:spPr>
          <a:xfrm>
            <a:off x="272144" y="2109546"/>
            <a:ext cx="6662057" cy="461665"/>
          </a:xfrm>
          <a:prstGeom prst="rect">
            <a:avLst/>
          </a:prstGeom>
          <a:noFill/>
        </p:spPr>
        <p:txBody>
          <a:bodyPr wrap="square" rtlCol="0">
            <a:spAutoFit/>
          </a:bodyPr>
          <a:lstStyle/>
          <a:p>
            <a:r>
              <a:rPr lang="en-US" sz="2400" b="1" i="1"/>
              <a:t>Subject: </a:t>
            </a:r>
            <a:r>
              <a:rPr lang="en-US" sz="2400"/>
              <a:t>Tet in Viet Nam</a:t>
            </a:r>
            <a:endParaRPr lang="en-US" sz="2400"/>
          </a:p>
        </p:txBody>
      </p:sp>
      <p:sp>
        <p:nvSpPr>
          <p:cNvPr id="20" name="TextBox 19"/>
          <p:cNvSpPr txBox="1"/>
          <p:nvPr/>
        </p:nvSpPr>
        <p:spPr>
          <a:xfrm>
            <a:off x="272143" y="2881541"/>
            <a:ext cx="8108286" cy="3785652"/>
          </a:xfrm>
          <a:prstGeom prst="rect">
            <a:avLst/>
          </a:prstGeom>
          <a:noFill/>
        </p:spPr>
        <p:txBody>
          <a:bodyPr wrap="square" rtlCol="0">
            <a:spAutoFit/>
          </a:bodyPr>
          <a:lstStyle/>
          <a:p>
            <a:r>
              <a:rPr lang="en-US" sz="2400" dirty="0"/>
              <a:t>Dear Tom,</a:t>
            </a:r>
            <a:endParaRPr lang="en-US" sz="2400" dirty="0"/>
          </a:p>
          <a:p>
            <a:r>
              <a:rPr lang="en-US" sz="2400" dirty="0"/>
              <a:t>Tet is coming. I will tell you more about our Tet.</a:t>
            </a:r>
            <a:endParaRPr lang="en-US" sz="2400" dirty="0"/>
          </a:p>
          <a:p>
            <a:r>
              <a:rPr lang="en-US" sz="2400" dirty="0"/>
              <a:t>At Tet, we should </a:t>
            </a:r>
            <a:r>
              <a:rPr lang="en-US" sz="2400" i="1" dirty="0">
                <a:solidFill>
                  <a:srgbClr val="0070C0"/>
                </a:solidFill>
              </a:rPr>
              <a:t>decorate our homes with flowers and plants.</a:t>
            </a:r>
            <a:r>
              <a:rPr lang="en-US" sz="2400" dirty="0"/>
              <a:t>                                                                </a:t>
            </a:r>
            <a:endParaRPr lang="en-US" sz="2400" dirty="0"/>
          </a:p>
          <a:p>
            <a:r>
              <a:rPr lang="en-US" sz="2400" dirty="0"/>
              <a:t>We should </a:t>
            </a:r>
            <a:r>
              <a:rPr lang="en-US" sz="2400" i="1" dirty="0">
                <a:solidFill>
                  <a:srgbClr val="0070C0"/>
                </a:solidFill>
              </a:rPr>
              <a:t>visit our grandparents and relatives, too.</a:t>
            </a:r>
            <a:r>
              <a:rPr lang="en-US" sz="2400" dirty="0"/>
              <a:t>                            </a:t>
            </a:r>
            <a:endParaRPr lang="en-US" sz="2400" dirty="0"/>
          </a:p>
          <a:p>
            <a:r>
              <a:rPr lang="en-US" sz="2400" dirty="0"/>
              <a:t>But we shouldn’t </a:t>
            </a:r>
            <a:r>
              <a:rPr lang="en-US" sz="2400" i="1" dirty="0">
                <a:solidFill>
                  <a:srgbClr val="0070C0"/>
                </a:solidFill>
              </a:rPr>
              <a:t>eat too much sweet food.</a:t>
            </a:r>
            <a:endParaRPr lang="en-US" sz="2400" dirty="0"/>
          </a:p>
          <a:p>
            <a:r>
              <a:rPr lang="en-US" sz="2400" dirty="0"/>
              <a:t>We shouldn’t </a:t>
            </a:r>
            <a:r>
              <a:rPr lang="en-US" sz="2400" i="1" dirty="0">
                <a:solidFill>
                  <a:srgbClr val="0070C0"/>
                </a:solidFill>
              </a:rPr>
              <a:t>keep lucky money, </a:t>
            </a:r>
            <a:r>
              <a:rPr lang="en-US" sz="2400" dirty="0"/>
              <a:t>either.</a:t>
            </a:r>
            <a:r>
              <a:rPr lang="en-US" sz="2400" i="1" dirty="0">
                <a:solidFill>
                  <a:srgbClr val="0070C0"/>
                </a:solidFill>
              </a:rPr>
              <a:t> We should put into our piggy bank. </a:t>
            </a:r>
            <a:r>
              <a:rPr lang="en-US" sz="2400" dirty="0"/>
              <a:t>                                                         </a:t>
            </a:r>
            <a:endParaRPr lang="en-US" sz="2400" dirty="0"/>
          </a:p>
          <a:p>
            <a:r>
              <a:rPr lang="en-US" sz="2400" dirty="0"/>
              <a:t>Please write and tell me about your New Year celebration.  </a:t>
            </a:r>
            <a:endParaRPr lang="en-US" sz="2400" dirty="0"/>
          </a:p>
          <a:p>
            <a:r>
              <a:rPr lang="en-US" sz="2400" i="1" dirty="0"/>
              <a:t>Yours</a:t>
            </a:r>
            <a:r>
              <a:rPr lang="en-US" sz="2400" dirty="0"/>
              <a:t>,</a:t>
            </a:r>
            <a:endParaRPr lang="en-US" sz="2400" dirty="0"/>
          </a:p>
          <a:p>
            <a:r>
              <a:rPr lang="en-US" sz="2400" i="1" dirty="0"/>
              <a:t>Nguyen</a:t>
            </a:r>
            <a:endParaRPr lang="en-US" sz="2400" i="1"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1" action="ppaction://hlinksldjump"/>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143000"/>
            <a:ext cx="7391400" cy="5118100"/>
          </a:xfrm>
          <a:prstGeom prst="rect">
            <a:avLst/>
          </a:prstGeom>
        </p:spPr>
      </p:pic>
      <p:sp>
        <p:nvSpPr>
          <p:cNvPr id="4098" name="WordArt 4"/>
          <p:cNvSpPr>
            <a:spLocks noChangeArrowheads="1" noChangeShapeType="1" noTextEdit="1"/>
          </p:cNvSpPr>
          <p:nvPr/>
        </p:nvSpPr>
        <p:spPr bwMode="auto">
          <a:xfrm>
            <a:off x="1295400" y="76200"/>
            <a:ext cx="6705600" cy="9906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sy="50000" rotWithShape="0">
                    <a:srgbClr val="875B0D">
                      <a:alpha val="70000"/>
                    </a:srgbClr>
                  </a:outerShdw>
                </a:effectLst>
                <a:latin typeface="Arial Black" panose="020B0A04020102020204"/>
              </a:rPr>
              <a:t>Lucky Numbers</a:t>
            </a:r>
            <a:endParaRPr lang="en-US" sz="3600" kern="10">
              <a:ln w="12700">
                <a:solidFill>
                  <a:srgbClr val="B2B2B2"/>
                </a:solidFill>
                <a:round/>
              </a:ln>
              <a:gradFill rotWithShape="1">
                <a:gsLst>
                  <a:gs pos="0">
                    <a:srgbClr val="000082"/>
                  </a:gs>
                  <a:gs pos="30000">
                    <a:srgbClr val="66008F"/>
                  </a:gs>
                  <a:gs pos="64999">
                    <a:srgbClr val="BA0066"/>
                  </a:gs>
                  <a:gs pos="89999">
                    <a:srgbClr val="FF0000"/>
                  </a:gs>
                  <a:gs pos="100000">
                    <a:srgbClr val="FF8200"/>
                  </a:gs>
                </a:gsLst>
                <a:lin ang="5400000" scaled="1"/>
              </a:gradFill>
              <a:effectLst>
                <a:outerShdw dist="35921" dir="2700000" sy="50000" rotWithShape="0">
                  <a:srgbClr val="875B0D">
                    <a:alpha val="70000"/>
                  </a:srgbClr>
                </a:outerShdw>
              </a:effectLst>
              <a:latin typeface="Arial Black" panose="020B0A04020102020204"/>
            </a:endParaRPr>
          </a:p>
        </p:txBody>
      </p:sp>
      <p:sp>
        <p:nvSpPr>
          <p:cNvPr id="4099" name="WordArt 5"/>
          <p:cNvSpPr>
            <a:spLocks noChangeArrowheads="1" noChangeShapeType="1" noTextEdit="1"/>
          </p:cNvSpPr>
          <p:nvPr/>
        </p:nvSpPr>
        <p:spPr bwMode="auto">
          <a:xfrm>
            <a:off x="1524000" y="1143000"/>
            <a:ext cx="6172200" cy="4572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rPr>
              <a:t>Answer the questions</a:t>
            </a:r>
            <a:endParaRPr lang="en-US" sz="3600" kern="1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a:endParaRPr>
          </a:p>
        </p:txBody>
      </p:sp>
      <p:sp>
        <p:nvSpPr>
          <p:cNvPr id="41" name="Rectangle 154">
            <a:hlinkClick r:id="rId3" action="ppaction://hlinksldjump"/>
          </p:cNvPr>
          <p:cNvSpPr>
            <a:spLocks noChangeArrowheads="1"/>
          </p:cNvSpPr>
          <p:nvPr/>
        </p:nvSpPr>
        <p:spPr bwMode="auto">
          <a:xfrm>
            <a:off x="533400" y="25908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a:solidFill>
                  <a:schemeClr val="tx1"/>
                </a:solidFill>
              </a:rPr>
              <a:t>1</a:t>
            </a:r>
            <a:endParaRPr lang="en-US" altLang="en-US" sz="13800">
              <a:solidFill>
                <a:schemeClr val="tx1"/>
              </a:solidFill>
            </a:endParaRPr>
          </a:p>
        </p:txBody>
      </p:sp>
      <p:sp>
        <p:nvSpPr>
          <p:cNvPr id="42" name="Rectangle 154">
            <a:hlinkClick r:id="rId4" action="ppaction://hlinksldjump"/>
          </p:cNvPr>
          <p:cNvSpPr>
            <a:spLocks noChangeArrowheads="1"/>
          </p:cNvSpPr>
          <p:nvPr/>
        </p:nvSpPr>
        <p:spPr bwMode="auto">
          <a:xfrm>
            <a:off x="2514600" y="25908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2</a:t>
            </a:r>
            <a:endParaRPr lang="en-US" altLang="en-US" sz="13800" dirty="0">
              <a:solidFill>
                <a:schemeClr val="tx1"/>
              </a:solidFill>
            </a:endParaRPr>
          </a:p>
        </p:txBody>
      </p:sp>
      <p:sp>
        <p:nvSpPr>
          <p:cNvPr id="43" name="Rectangle 154">
            <a:hlinkClick r:id="rId5" action="ppaction://hlinksldjump"/>
          </p:cNvPr>
          <p:cNvSpPr>
            <a:spLocks noChangeArrowheads="1"/>
          </p:cNvSpPr>
          <p:nvPr/>
        </p:nvSpPr>
        <p:spPr bwMode="auto">
          <a:xfrm>
            <a:off x="4495800" y="25908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3</a:t>
            </a:r>
            <a:endParaRPr lang="en-US" altLang="en-US" sz="13800" dirty="0">
              <a:solidFill>
                <a:schemeClr val="tx1"/>
              </a:solidFill>
            </a:endParaRPr>
          </a:p>
        </p:txBody>
      </p:sp>
      <p:sp>
        <p:nvSpPr>
          <p:cNvPr id="44" name="Rectangle 154">
            <a:hlinkClick r:id="rId6" action="ppaction://hlinksldjump"/>
          </p:cNvPr>
          <p:cNvSpPr>
            <a:spLocks noChangeArrowheads="1"/>
          </p:cNvSpPr>
          <p:nvPr/>
        </p:nvSpPr>
        <p:spPr bwMode="auto">
          <a:xfrm>
            <a:off x="6477000" y="25908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4</a:t>
            </a:r>
            <a:endParaRPr lang="en-US" altLang="en-US" sz="13800" dirty="0">
              <a:solidFill>
                <a:schemeClr val="tx1"/>
              </a:solidFill>
            </a:endParaRPr>
          </a:p>
        </p:txBody>
      </p:sp>
      <p:sp>
        <p:nvSpPr>
          <p:cNvPr id="45" name="Rectangle 154">
            <a:hlinkClick r:id="rId7" action="ppaction://hlinksldjump"/>
          </p:cNvPr>
          <p:cNvSpPr>
            <a:spLocks noChangeArrowheads="1"/>
          </p:cNvSpPr>
          <p:nvPr/>
        </p:nvSpPr>
        <p:spPr bwMode="auto">
          <a:xfrm>
            <a:off x="533400" y="44196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5</a:t>
            </a:r>
            <a:endParaRPr lang="en-US" altLang="en-US" sz="13800" dirty="0">
              <a:solidFill>
                <a:schemeClr val="tx1"/>
              </a:solidFill>
            </a:endParaRPr>
          </a:p>
        </p:txBody>
      </p:sp>
      <p:sp>
        <p:nvSpPr>
          <p:cNvPr id="46" name="Rectangle 154">
            <a:hlinkClick r:id="rId8" action="ppaction://hlinksldjump"/>
          </p:cNvPr>
          <p:cNvSpPr>
            <a:spLocks noChangeArrowheads="1"/>
          </p:cNvSpPr>
          <p:nvPr/>
        </p:nvSpPr>
        <p:spPr bwMode="auto">
          <a:xfrm>
            <a:off x="2514600" y="44196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6</a:t>
            </a:r>
            <a:endParaRPr lang="en-US" altLang="en-US" sz="13800" dirty="0">
              <a:solidFill>
                <a:schemeClr val="tx1"/>
              </a:solidFill>
            </a:endParaRPr>
          </a:p>
        </p:txBody>
      </p:sp>
      <p:sp>
        <p:nvSpPr>
          <p:cNvPr id="47" name="Rectangle 154">
            <a:hlinkClick r:id="rId9" action="ppaction://hlinksldjump"/>
          </p:cNvPr>
          <p:cNvSpPr>
            <a:spLocks noChangeArrowheads="1"/>
          </p:cNvSpPr>
          <p:nvPr/>
        </p:nvSpPr>
        <p:spPr bwMode="auto">
          <a:xfrm>
            <a:off x="4495800" y="44196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7</a:t>
            </a:r>
            <a:endParaRPr lang="en-US" altLang="en-US" sz="13800" dirty="0">
              <a:solidFill>
                <a:schemeClr val="tx1"/>
              </a:solidFill>
            </a:endParaRPr>
          </a:p>
        </p:txBody>
      </p:sp>
      <p:sp>
        <p:nvSpPr>
          <p:cNvPr id="48" name="Rectangle 154">
            <a:hlinkClick r:id="rId10" action="ppaction://hlinksldjump"/>
          </p:cNvPr>
          <p:cNvSpPr>
            <a:spLocks noChangeArrowheads="1"/>
          </p:cNvSpPr>
          <p:nvPr/>
        </p:nvSpPr>
        <p:spPr bwMode="auto">
          <a:xfrm>
            <a:off x="6477000" y="4419600"/>
            <a:ext cx="1981200" cy="1828800"/>
          </a:xfrm>
          <a:prstGeom prst="rect">
            <a:avLst/>
          </a:prstGeom>
          <a:noFill/>
          <a:ln w="25400">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13800" dirty="0">
                <a:solidFill>
                  <a:schemeClr val="tx1"/>
                </a:solidFill>
              </a:rPr>
              <a:t>8</a:t>
            </a:r>
            <a:endParaRPr lang="en-US" altLang="en-US" sz="13800" dirty="0">
              <a:solidFill>
                <a:schemeClr val="tx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2" restart="whenNotActive" fill="hold" evtFilter="cancelBubble" nodeType="interactiveSeq">
                <p:stCondLst>
                  <p:cond evt="onClick" delay="0">
                    <p:tgtEl>
                      <p:spTgt spid="43"/>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17" restart="whenNotActive" fill="hold" evtFilter="cancelBubble" nodeType="interactiveSeq">
                <p:stCondLst>
                  <p:cond evt="onClick" delay="0">
                    <p:tgtEl>
                      <p:spTgt spid="4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22" restart="whenNotActive" fill="hold" evtFilter="cancelBubble" nodeType="interactiveSeq">
                <p:stCondLst>
                  <p:cond evt="onClick" delay="0">
                    <p:tgtEl>
                      <p:spTgt spid="45"/>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27" restart="whenNotActive" fill="hold" evtFilter="cancelBubble" nodeType="interactiveSeq">
                <p:stCondLst>
                  <p:cond evt="onClick" delay="0">
                    <p:tgtEl>
                      <p:spTgt spid="46"/>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32" restart="whenNotActive" fill="hold" evtFilter="cancelBubble" nodeType="interactiveSeq">
                <p:stCondLst>
                  <p:cond evt="onClick" delay="0">
                    <p:tgtEl>
                      <p:spTgt spid="47"/>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37" restart="whenNotActive" fill="hold" evtFilter="cancelBubble" nodeType="interactiveSeq">
                <p:stCondLst>
                  <p:cond evt="onClick" delay="0">
                    <p:tgtEl>
                      <p:spTgt spid="48"/>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Hoa mai - Apricot blossom on Beh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7675" y="0"/>
            <a:ext cx="3616325" cy="2001047"/>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066800" y="39624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Wishes</a:t>
            </a:r>
            <a:endParaRPr lang="en-US" altLang="en-US" sz="4800" b="0">
              <a:solidFill>
                <a:srgbClr val="FF0000"/>
              </a:solidFill>
            </a:endParaRPr>
          </a:p>
        </p:txBody>
      </p:sp>
      <p:sp>
        <p:nvSpPr>
          <p:cNvPr id="5123" name="Text Box 10"/>
          <p:cNvSpPr txBox="1">
            <a:spLocks noChangeArrowheads="1"/>
          </p:cNvSpPr>
          <p:nvPr/>
        </p:nvSpPr>
        <p:spPr bwMode="auto">
          <a:xfrm>
            <a:off x="348853" y="587375"/>
            <a:ext cx="8293894"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dirty="0"/>
              <a:t>People often say these things when they meet each other on Tet holiday.</a:t>
            </a:r>
            <a:endParaRPr lang="en-US" altLang="en-US" sz="4800" dirty="0">
              <a:solidFill>
                <a:schemeClr val="tx1"/>
              </a:solidFill>
            </a:endParaRPr>
          </a:p>
        </p:txBody>
      </p:sp>
      <p:sp>
        <p:nvSpPr>
          <p:cNvPr id="2" name="Action Button: Go Home 1">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Hoa mai - Apricot blossom on Beh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7675" y="0"/>
            <a:ext cx="3616325" cy="2001047"/>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066800" y="49530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Apricot blossom</a:t>
            </a:r>
            <a:endParaRPr lang="en-US" altLang="en-US" sz="4800" b="0">
              <a:solidFill>
                <a:srgbClr val="FF0000"/>
              </a:solidFill>
            </a:endParaRPr>
          </a:p>
        </p:txBody>
      </p:sp>
      <p:sp>
        <p:nvSpPr>
          <p:cNvPr id="6147" name="Text Box 10"/>
          <p:cNvSpPr txBox="1">
            <a:spLocks noChangeArrowheads="1"/>
          </p:cNvSpPr>
          <p:nvPr/>
        </p:nvSpPr>
        <p:spPr bwMode="auto">
          <a:xfrm>
            <a:off x="152400" y="990600"/>
            <a:ext cx="8637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A very popular and traditional flower in southern Viet Nam.</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Hoa mai - Apricot blossom on Beh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7675" y="0"/>
            <a:ext cx="3616325" cy="2001047"/>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1219200" y="3810000"/>
            <a:ext cx="6858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House decoration(s)</a:t>
            </a:r>
            <a:endParaRPr lang="en-US" altLang="en-US" sz="4800" b="0">
              <a:solidFill>
                <a:srgbClr val="FF0000"/>
              </a:solidFill>
            </a:endParaRPr>
          </a:p>
        </p:txBody>
      </p:sp>
      <p:sp>
        <p:nvSpPr>
          <p:cNvPr id="7171" name="Text Box 10"/>
          <p:cNvSpPr txBox="1">
            <a:spLocks noChangeArrowheads="1"/>
          </p:cNvSpPr>
          <p:nvPr/>
        </p:nvSpPr>
        <p:spPr bwMode="auto">
          <a:xfrm>
            <a:off x="228600" y="381000"/>
            <a:ext cx="8637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Something people usually do to make their house beautiful before Tet.</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2" descr="Hoa mai - Apricot blossom on Behanc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527675" y="0"/>
            <a:ext cx="3616325" cy="2001047"/>
          </a:xfrm>
          <a:prstGeom prst="rect">
            <a:avLst/>
          </a:prstGeom>
          <a:noFill/>
          <a:extLst>
            <a:ext uri="{909E8E84-426E-40DD-AFC4-6F175D3DCCD1}">
              <a14:hiddenFill xmlns:a14="http://schemas.microsoft.com/office/drawing/2010/main">
                <a:solidFill>
                  <a:srgbClr val="FFFFFF"/>
                </a:solidFill>
              </a14:hiddenFill>
            </a:ext>
          </a:extLst>
        </p:spPr>
      </p:pic>
      <p:sp>
        <p:nvSpPr>
          <p:cNvPr id="76806" name="Text Box 6"/>
          <p:cNvSpPr txBox="1">
            <a:spLocks noChangeArrowheads="1"/>
          </p:cNvSpPr>
          <p:nvPr/>
        </p:nvSpPr>
        <p:spPr bwMode="auto">
          <a:xfrm>
            <a:off x="762000" y="4800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Lucky money</a:t>
            </a:r>
            <a:endParaRPr lang="en-US" altLang="en-US" sz="4800" b="0">
              <a:solidFill>
                <a:srgbClr val="FF0000"/>
              </a:solidFill>
            </a:endParaRPr>
          </a:p>
        </p:txBody>
      </p:sp>
      <p:sp>
        <p:nvSpPr>
          <p:cNvPr id="8195" name="Text Box 10"/>
          <p:cNvSpPr txBox="1">
            <a:spLocks noChangeArrowheads="1"/>
          </p:cNvSpPr>
          <p:nvPr/>
        </p:nvSpPr>
        <p:spPr bwMode="auto">
          <a:xfrm>
            <a:off x="277813" y="839788"/>
            <a:ext cx="8637587"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What do children like to get from their parents or grandparents/ the adults on Tet holiday?</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62627"/>
            <a:ext cx="7252855" cy="4052173"/>
          </a:xfrm>
          <a:prstGeom prst="rect">
            <a:avLst/>
          </a:prstGeom>
        </p:spPr>
      </p:pic>
      <p:sp>
        <p:nvSpPr>
          <p:cNvPr id="76806" name="Text Box 6"/>
          <p:cNvSpPr txBox="1">
            <a:spLocks noChangeArrowheads="1"/>
          </p:cNvSpPr>
          <p:nvPr/>
        </p:nvSpPr>
        <p:spPr bwMode="auto">
          <a:xfrm>
            <a:off x="762000" y="48006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Peach blossom</a:t>
            </a:r>
            <a:endParaRPr lang="en-US" altLang="en-US" sz="4800" b="0">
              <a:solidFill>
                <a:srgbClr val="FF0000"/>
              </a:solidFill>
            </a:endParaRPr>
          </a:p>
        </p:txBody>
      </p:sp>
      <p:sp>
        <p:nvSpPr>
          <p:cNvPr id="9219" name="Text Box 10"/>
          <p:cNvSpPr txBox="1">
            <a:spLocks noChangeArrowheads="1"/>
          </p:cNvSpPr>
          <p:nvPr/>
        </p:nvSpPr>
        <p:spPr bwMode="auto">
          <a:xfrm>
            <a:off x="277813" y="1858963"/>
            <a:ext cx="86375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A very popular and tradition flower in northern Viet Nam.</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2" name="WordArt 4"/>
          <p:cNvSpPr>
            <a:spLocks noChangeArrowheads="1" noChangeShapeType="1" noTextEdit="1"/>
          </p:cNvSpPr>
          <p:nvPr/>
        </p:nvSpPr>
        <p:spPr bwMode="auto">
          <a:xfrm rot="-1082884">
            <a:off x="1042988" y="366713"/>
            <a:ext cx="9601200" cy="2168525"/>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en-US" sz="3600" kern="10">
                <a:ln w="9525">
                  <a:round/>
                </a:ln>
                <a:gradFill rotWithShape="1">
                  <a:gsLst>
                    <a:gs pos="0">
                      <a:srgbClr val="FFF200"/>
                    </a:gs>
                    <a:gs pos="45000">
                      <a:srgbClr val="FF7A00"/>
                    </a:gs>
                    <a:gs pos="70000">
                      <a:srgbClr val="FF0300"/>
                    </a:gs>
                    <a:gs pos="100000">
                      <a:srgbClr val="4D0808"/>
                    </a:gs>
                  </a:gsLst>
                  <a:lin ang="6480000" scaled="1"/>
                </a:gradFill>
                <a:latin typeface="Impact" panose="020B0806030902050204"/>
              </a:rPr>
              <a:t>Lucky number!</a:t>
            </a:r>
            <a:endParaRPr lang="en-US" sz="3600" kern="10">
              <a:ln w="9525">
                <a:round/>
              </a:ln>
              <a:gradFill rotWithShape="1">
                <a:gsLst>
                  <a:gs pos="0">
                    <a:srgbClr val="FFF200"/>
                  </a:gs>
                  <a:gs pos="45000">
                    <a:srgbClr val="FF7A00"/>
                  </a:gs>
                  <a:gs pos="70000">
                    <a:srgbClr val="FF0300"/>
                  </a:gs>
                  <a:gs pos="100000">
                    <a:srgbClr val="4D0808"/>
                  </a:gs>
                </a:gsLst>
                <a:lin ang="6480000" scaled="1"/>
              </a:gradFill>
              <a:latin typeface="Impact" panose="020B0806030902050204"/>
            </a:endParaRPr>
          </a:p>
        </p:txBody>
      </p:sp>
      <p:pic>
        <p:nvPicPr>
          <p:cNvPr id="10243" name="Picture 5" descr="j0424466"/>
          <p:cNvPicPr>
            <a:picLocks noChangeAspect="1" noChangeArrowheads="1"/>
          </p:cNvPicPr>
          <p:nvPr/>
        </p:nvPicPr>
        <p:blipFill>
          <a:blip r:embed="rId1">
            <a:lum contrast="40000"/>
            <a:extLst>
              <a:ext uri="{28A0092B-C50C-407E-A947-70E740481C1C}">
                <a14:useLocalDpi xmlns:a14="http://schemas.microsoft.com/office/drawing/2010/main" val="0"/>
              </a:ext>
            </a:extLst>
          </a:blip>
          <a:srcRect/>
          <a:stretch>
            <a:fillRect/>
          </a:stretch>
        </p:blipFill>
        <p:spPr bwMode="auto">
          <a:xfrm>
            <a:off x="3505200" y="2286000"/>
            <a:ext cx="52578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ction Button: Go Home 3">
            <a:hlinkClick r:id="rId2" action="ppaction://hlinksldjump" highlightClick="1"/>
          </p:cNvPr>
          <p:cNvSpPr/>
          <p:nvPr/>
        </p:nvSpPr>
        <p:spPr>
          <a:xfrm>
            <a:off x="0" y="5853320"/>
            <a:ext cx="1152940" cy="94753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138827"/>
            <a:ext cx="7252855" cy="3150473"/>
          </a:xfrm>
          <a:prstGeom prst="rect">
            <a:avLst/>
          </a:prstGeom>
        </p:spPr>
      </p:pic>
      <p:sp>
        <p:nvSpPr>
          <p:cNvPr id="76806" name="Text Box 6"/>
          <p:cNvSpPr txBox="1">
            <a:spLocks noChangeArrowheads="1"/>
          </p:cNvSpPr>
          <p:nvPr/>
        </p:nvSpPr>
        <p:spPr bwMode="auto">
          <a:xfrm>
            <a:off x="609600" y="41910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Special food</a:t>
            </a:r>
            <a:endParaRPr lang="en-US" altLang="en-US" sz="4800" b="0">
              <a:solidFill>
                <a:srgbClr val="FF0000"/>
              </a:solidFill>
            </a:endParaRPr>
          </a:p>
        </p:txBody>
      </p:sp>
      <p:sp>
        <p:nvSpPr>
          <p:cNvPr id="11267" name="Text Box 10"/>
          <p:cNvSpPr txBox="1">
            <a:spLocks noChangeArrowheads="1"/>
          </p:cNvSpPr>
          <p:nvPr/>
        </p:nvSpPr>
        <p:spPr bwMode="auto">
          <a:xfrm>
            <a:off x="228600" y="1143000"/>
            <a:ext cx="863758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What do people cook/ eat during the Tet holiday?</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5257" y="2545169"/>
            <a:ext cx="4176100" cy="732987"/>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42" y="2542074"/>
            <a:ext cx="961782" cy="77761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4252" y="3939268"/>
            <a:ext cx="379594" cy="41244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24" y="5550973"/>
            <a:ext cx="408794" cy="405144"/>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47862" y="5585538"/>
            <a:ext cx="375944" cy="386788"/>
          </a:xfrm>
          <a:prstGeom prst="rect">
            <a:avLst/>
          </a:prstGeom>
        </p:spPr>
      </p:pic>
      <p:sp>
        <p:nvSpPr>
          <p:cNvPr id="13" name="TextBox 12"/>
          <p:cNvSpPr txBox="1"/>
          <p:nvPr/>
        </p:nvSpPr>
        <p:spPr>
          <a:xfrm>
            <a:off x="750195" y="3964787"/>
            <a:ext cx="3738677"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Nguyen is writing to his penfriend Tom about how his family prepares for Tet. Listen and tick (</a:t>
            </a:r>
            <a:r>
              <a:rPr lang="en-US" b="1">
                <a:latin typeface="Arial" panose="020B0604020202020204" pitchFamily="34" charset="0"/>
                <a:cs typeface="Arial" panose="020B0604020202020204" pitchFamily="34" charset="0"/>
                <a:sym typeface="Wingdings 2" panose="05020102010507070707" pitchFamily="18" charset="2"/>
              </a:rPr>
              <a:t></a:t>
            </a:r>
            <a:r>
              <a:rPr lang="en-US" b="1">
                <a:latin typeface="Arial" panose="020B0604020202020204" pitchFamily="34" charset="0"/>
                <a:cs typeface="Arial" panose="020B0604020202020204" pitchFamily="34" charset="0"/>
              </a:rPr>
              <a:t>) the things you hear. </a:t>
            </a:r>
            <a:endParaRPr lang="en-US" b="1">
              <a:latin typeface="Arial" panose="020B0604020202020204" pitchFamily="34" charset="0"/>
              <a:cs typeface="Arial" panose="020B0604020202020204" pitchFamily="34" charset="0"/>
            </a:endParaRPr>
          </a:p>
        </p:txBody>
      </p:sp>
      <p:sp>
        <p:nvSpPr>
          <p:cNvPr id="14" name="TextBox 13"/>
          <p:cNvSpPr txBox="1"/>
          <p:nvPr/>
        </p:nvSpPr>
        <p:spPr>
          <a:xfrm>
            <a:off x="750195" y="5539238"/>
            <a:ext cx="3821804" cy="646331"/>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Listen again and answer the questions in one or two words.</a:t>
            </a:r>
            <a:endParaRPr lang="en-US" b="1">
              <a:latin typeface="Arial" panose="020B0604020202020204" pitchFamily="34" charset="0"/>
              <a:cs typeface="Arial" panose="020B0604020202020204" pitchFamily="34" charset="0"/>
            </a:endParaRPr>
          </a:p>
        </p:txBody>
      </p:sp>
      <p:sp>
        <p:nvSpPr>
          <p:cNvPr id="15" name="TextBox 14"/>
          <p:cNvSpPr txBox="1"/>
          <p:nvPr/>
        </p:nvSpPr>
        <p:spPr>
          <a:xfrm>
            <a:off x="5123804" y="5539238"/>
            <a:ext cx="4005175" cy="646331"/>
          </a:xfrm>
          <a:prstGeom prst="rect">
            <a:avLst/>
          </a:prstGeom>
          <a:noFill/>
        </p:spPr>
        <p:txBody>
          <a:bodyPr wrap="square" rtlCol="0">
            <a:spAutoFit/>
          </a:bodyPr>
          <a:lstStyle/>
          <a:p>
            <a:r>
              <a:rPr lang="en-US" b="1">
                <a:latin typeface="Arial" panose="020B0604020202020204" pitchFamily="34" charset="0"/>
                <a:cs typeface="Arial" panose="020B0604020202020204" pitchFamily="34" charset="0"/>
              </a:rPr>
              <a:t>Complete the email, using your ideas in </a:t>
            </a:r>
            <a:r>
              <a:rPr lang="en-US" b="1">
                <a:solidFill>
                  <a:srgbClr val="FF0000"/>
                </a:solidFill>
                <a:latin typeface="Arial" panose="020B0604020202020204" pitchFamily="34" charset="0"/>
                <a:cs typeface="Arial" panose="020B0604020202020204" pitchFamily="34" charset="0"/>
              </a:rPr>
              <a:t>3</a:t>
            </a:r>
            <a:r>
              <a:rPr lang="en-US" b="1">
                <a:latin typeface="Arial" panose="020B0604020202020204" pitchFamily="34" charset="0"/>
                <a:cs typeface="Arial" panose="020B0604020202020204" pitchFamily="34" charset="0"/>
              </a:rPr>
              <a:t>.</a:t>
            </a:r>
            <a:endParaRPr lang="en-US" b="1">
              <a:latin typeface="Arial" panose="020B0604020202020204" pitchFamily="34" charset="0"/>
              <a:cs typeface="Arial" panose="020B0604020202020204" pitchFamily="34" charset="0"/>
            </a:endParaRPr>
          </a:p>
        </p:txBody>
      </p:sp>
      <p:sp>
        <p:nvSpPr>
          <p:cNvPr id="2" name="TextBox 1"/>
          <p:cNvSpPr txBox="1"/>
          <p:nvPr/>
        </p:nvSpPr>
        <p:spPr>
          <a:xfrm>
            <a:off x="783046" y="3307849"/>
            <a:ext cx="2689497" cy="523220"/>
          </a:xfrm>
          <a:prstGeom prst="rect">
            <a:avLst/>
          </a:prstGeom>
          <a:noFill/>
        </p:spPr>
        <p:txBody>
          <a:bodyPr wrap="square" rtlCol="0">
            <a:spAutoFit/>
          </a:bodyPr>
          <a:lstStyle/>
          <a:p>
            <a:r>
              <a:rPr lang="en-US" sz="2800" b="1">
                <a:solidFill>
                  <a:srgbClr val="0FB7BD"/>
                </a:solidFill>
              </a:rPr>
              <a:t>Listening</a:t>
            </a:r>
            <a:endParaRPr lang="en-US" sz="2800" b="1">
              <a:solidFill>
                <a:srgbClr val="0FB7BD"/>
              </a:solidFill>
            </a:endParaRPr>
          </a:p>
        </p:txBody>
      </p:sp>
      <p:sp>
        <p:nvSpPr>
          <p:cNvPr id="21" name="TextBox 20"/>
          <p:cNvSpPr txBox="1"/>
          <p:nvPr/>
        </p:nvSpPr>
        <p:spPr>
          <a:xfrm>
            <a:off x="4762882" y="3307849"/>
            <a:ext cx="2689497" cy="523220"/>
          </a:xfrm>
          <a:prstGeom prst="rect">
            <a:avLst/>
          </a:prstGeom>
          <a:noFill/>
        </p:spPr>
        <p:txBody>
          <a:bodyPr wrap="square" rtlCol="0">
            <a:spAutoFit/>
          </a:bodyPr>
          <a:lstStyle/>
          <a:p>
            <a:r>
              <a:rPr lang="en-US" sz="2800" b="1">
                <a:solidFill>
                  <a:srgbClr val="0FB7BD"/>
                </a:solidFill>
              </a:rPr>
              <a:t>Writing</a:t>
            </a:r>
            <a:endParaRPr lang="en-US" sz="2800" b="1">
              <a:solidFill>
                <a:srgbClr val="0FB7BD"/>
              </a:solidFill>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40962" y="4001036"/>
            <a:ext cx="382842" cy="405144"/>
          </a:xfrm>
          <a:prstGeom prst="rect">
            <a:avLst/>
          </a:prstGeom>
        </p:spPr>
      </p:pic>
      <p:sp>
        <p:nvSpPr>
          <p:cNvPr id="20" name="TextBox 19"/>
          <p:cNvSpPr txBox="1"/>
          <p:nvPr/>
        </p:nvSpPr>
        <p:spPr>
          <a:xfrm>
            <a:off x="5111357" y="3989301"/>
            <a:ext cx="3821804" cy="1200329"/>
          </a:xfrm>
          <a:prstGeom prst="rect">
            <a:avLst/>
          </a:prstGeom>
          <a:noFill/>
        </p:spPr>
        <p:txBody>
          <a:bodyPr wrap="square" rtlCol="0">
            <a:spAutoFit/>
          </a:bodyPr>
          <a:lstStyle/>
          <a:p>
            <a:pPr algn="just"/>
            <a:r>
              <a:rPr lang="en-US" b="1">
                <a:latin typeface="Arial" panose="020B0604020202020204" pitchFamily="34" charset="0"/>
                <a:cs typeface="Arial" panose="020B0604020202020204" pitchFamily="34" charset="0"/>
              </a:rPr>
              <a:t>Work in groups. Discuss and make a list of four things that you think children should and shouldn’t do at Tet.</a:t>
            </a:r>
            <a:endParaRPr lang="en-US" b="1">
              <a:latin typeface="Arial" panose="020B0604020202020204" pitchFamily="34" charset="0"/>
              <a:cs typeface="Arial" panose="020B0604020202020204" pitchFamily="34"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8853992" cy="232723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7252855" cy="4052173"/>
          </a:xfrm>
          <a:prstGeom prst="rect">
            <a:avLst/>
          </a:prstGeom>
        </p:spPr>
      </p:pic>
      <p:sp>
        <p:nvSpPr>
          <p:cNvPr id="76806" name="Text Box 6"/>
          <p:cNvSpPr txBox="1">
            <a:spLocks noChangeArrowheads="1"/>
          </p:cNvSpPr>
          <p:nvPr/>
        </p:nvSpPr>
        <p:spPr bwMode="auto">
          <a:xfrm>
            <a:off x="685800" y="4343400"/>
            <a:ext cx="7848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solidFill>
                  <a:srgbClr val="FF0000"/>
                </a:solidFill>
              </a:rPr>
              <a:t>Fireworks</a:t>
            </a:r>
            <a:endParaRPr lang="en-US" altLang="en-US" sz="4800" b="0">
              <a:solidFill>
                <a:srgbClr val="FF0000"/>
              </a:solidFill>
            </a:endParaRPr>
          </a:p>
        </p:txBody>
      </p:sp>
      <p:sp>
        <p:nvSpPr>
          <p:cNvPr id="12291" name="Text Box 10"/>
          <p:cNvSpPr txBox="1">
            <a:spLocks noChangeArrowheads="1"/>
          </p:cNvSpPr>
          <p:nvPr/>
        </p:nvSpPr>
        <p:spPr bwMode="auto">
          <a:xfrm>
            <a:off x="304800" y="1371600"/>
            <a:ext cx="86375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b="1">
                <a:solidFill>
                  <a:srgbClr val="0000FF"/>
                </a:solidFill>
                <a:latin typeface="Arial" panose="020B0604020202020204" pitchFamily="34" charset="0"/>
                <a:cs typeface="Arial" panose="020B0604020202020204" pitchFamily="34" charset="0"/>
              </a:defRPr>
            </a:lvl1pPr>
            <a:lvl2pPr marL="742950" indent="-285750" eaLnBrk="0" hangingPunct="0">
              <a:defRPr sz="4000" b="1">
                <a:solidFill>
                  <a:srgbClr val="0000FF"/>
                </a:solidFill>
                <a:latin typeface="Arial" panose="020B0604020202020204" pitchFamily="34" charset="0"/>
                <a:cs typeface="Arial" panose="020B0604020202020204" pitchFamily="34" charset="0"/>
              </a:defRPr>
            </a:lvl2pPr>
            <a:lvl3pPr marL="1143000" indent="-228600" eaLnBrk="0" hangingPunct="0">
              <a:defRPr sz="4000" b="1">
                <a:solidFill>
                  <a:srgbClr val="0000FF"/>
                </a:solidFill>
                <a:latin typeface="Arial" panose="020B0604020202020204" pitchFamily="34" charset="0"/>
                <a:cs typeface="Arial" panose="020B0604020202020204" pitchFamily="34" charset="0"/>
              </a:defRPr>
            </a:lvl3pPr>
            <a:lvl4pPr marL="1600200" indent="-228600" eaLnBrk="0" hangingPunct="0">
              <a:defRPr sz="4000" b="1">
                <a:solidFill>
                  <a:srgbClr val="0000FF"/>
                </a:solidFill>
                <a:latin typeface="Arial" panose="020B0604020202020204" pitchFamily="34" charset="0"/>
                <a:cs typeface="Arial" panose="020B0604020202020204" pitchFamily="34" charset="0"/>
              </a:defRPr>
            </a:lvl4pPr>
            <a:lvl5pPr marL="2057400" indent="-228600" eaLnBrk="0" hangingPunct="0">
              <a:defRPr sz="4000" b="1">
                <a:solidFill>
                  <a:srgbClr val="0000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0000FF"/>
                </a:solidFill>
                <a:latin typeface="Arial" panose="020B0604020202020204" pitchFamily="34" charset="0"/>
                <a:cs typeface="Arial" panose="020B0604020202020204" pitchFamily="34" charset="0"/>
              </a:defRPr>
            </a:lvl9pPr>
          </a:lstStyle>
          <a:p>
            <a:pPr algn="ctr" eaLnBrk="1" hangingPunct="1"/>
            <a:r>
              <a:rPr lang="en-US" altLang="en-US" sz="4800" i="1"/>
              <a:t>Something people like to watch on the </a:t>
            </a:r>
            <a:endParaRPr lang="en-US" altLang="en-US" sz="4800" i="1"/>
          </a:p>
          <a:p>
            <a:pPr algn="ctr" eaLnBrk="1" hangingPunct="1"/>
            <a:r>
              <a:rPr lang="en-US" altLang="en-US" sz="4800" i="1"/>
              <a:t>New Year’s Eve.</a:t>
            </a:r>
            <a:endParaRPr lang="en-US" altLang="en-US" sz="4800">
              <a:solidFill>
                <a:schemeClr val="tx1"/>
              </a:solidFill>
            </a:endParaRPr>
          </a:p>
        </p:txBody>
      </p:sp>
      <p:sp>
        <p:nvSpPr>
          <p:cNvPr id="4" name="Action Button: Go Home 3">
            <a:hlinkClick r:id="rId2" action="ppaction://hlinksldjump" highlightClick="1"/>
          </p:cNvPr>
          <p:cNvSpPr/>
          <p:nvPr/>
        </p:nvSpPr>
        <p:spPr>
          <a:xfrm>
            <a:off x="7805530" y="5559287"/>
            <a:ext cx="1338470" cy="1298713"/>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 calcmode="lin" valueType="num">
                                      <p:cBhvr additive="base">
                                        <p:cTn id="7" dur="500" fill="hold"/>
                                        <p:tgtEl>
                                          <p:spTgt spid="76806"/>
                                        </p:tgtEl>
                                        <p:attrNameLst>
                                          <p:attrName>ppt_x</p:attrName>
                                        </p:attrNameLst>
                                      </p:cBhvr>
                                      <p:tavLst>
                                        <p:tav tm="0">
                                          <p:val>
                                            <p:strVal val="#ppt_x"/>
                                          </p:val>
                                        </p:tav>
                                        <p:tav tm="100000">
                                          <p:val>
                                            <p:strVal val="#ppt_x"/>
                                          </p:val>
                                        </p:tav>
                                      </p:tavLst>
                                    </p:anim>
                                    <p:anim calcmode="lin" valueType="num">
                                      <p:cBhvr additive="base">
                                        <p:cTn id="8" dur="500" fill="hold"/>
                                        <p:tgtEl>
                                          <p:spTgt spid="7680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1800" y="566738"/>
            <a:ext cx="7315200" cy="766762"/>
          </a:xfrm>
          <a:solidFill>
            <a:srgbClr val="7030A0"/>
          </a:solidFill>
        </p:spPr>
        <p:txBody>
          <a:bodyPr>
            <a:normAutofit/>
          </a:bodyPr>
          <a:lstStyle/>
          <a:p>
            <a:r>
              <a:rPr lang="vi-VN" sz="4000" dirty="0">
                <a:solidFill>
                  <a:schemeClr val="bg1"/>
                </a:solidFill>
              </a:rPr>
              <a:t>Homework</a:t>
            </a:r>
            <a:endParaRPr lang="en-US" sz="4000" dirty="0">
              <a:solidFill>
                <a:schemeClr val="bg1"/>
              </a:solidFill>
            </a:endParaRPr>
          </a:p>
        </p:txBody>
      </p:sp>
      <p:sp>
        <p:nvSpPr>
          <p:cNvPr id="3" name="Subtitle 2"/>
          <p:cNvSpPr>
            <a:spLocks noGrp="1"/>
          </p:cNvSpPr>
          <p:nvPr>
            <p:ph type="subTitle" idx="1"/>
          </p:nvPr>
        </p:nvSpPr>
        <p:spPr>
          <a:xfrm>
            <a:off x="431800" y="1430338"/>
            <a:ext cx="6858000" cy="766762"/>
          </a:xfrm>
        </p:spPr>
        <p:txBody>
          <a:bodyPr/>
          <a:lstStyle/>
          <a:p>
            <a:pPr algn="l"/>
            <a:r>
              <a:rPr lang="vi-VN" sz="2400" dirty="0">
                <a:latin typeface="Cambria" panose="02040503050406030204" pitchFamily="18" charset="0"/>
                <a:ea typeface="Cambria" panose="02040503050406030204" pitchFamily="18" charset="0"/>
              </a:rPr>
              <a:t>- Review all the tasks</a:t>
            </a:r>
            <a:br>
              <a:rPr lang="vi-VN" sz="2400" dirty="0">
                <a:latin typeface="Cambria" panose="02040503050406030204" pitchFamily="18" charset="0"/>
                <a:ea typeface="Cambria" panose="02040503050406030204" pitchFamily="18" charset="0"/>
              </a:rPr>
            </a:br>
            <a:r>
              <a:rPr lang="vi-VN" sz="2400" dirty="0">
                <a:latin typeface="Cambria" panose="02040503050406030204" pitchFamily="18" charset="0"/>
                <a:ea typeface="Cambria" panose="02040503050406030204" pitchFamily="18" charset="0"/>
              </a:rPr>
              <a:t>- Repare lesson looking back and project</a:t>
            </a:r>
            <a:endParaRPr lang="en-US" dirty="0">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1"/>
          <a:stretch>
            <a:fillRect/>
          </a:stretch>
        </p:blipFill>
        <p:spPr>
          <a:xfrm>
            <a:off x="573087" y="2197100"/>
            <a:ext cx="8277225" cy="45593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24449" y="19902"/>
            <a:ext cx="9095102" cy="6803136"/>
          </a:xfrm>
        </p:spPr>
      </p:pic>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0066" y="3490844"/>
            <a:ext cx="1327361" cy="1862055"/>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63147" y="3490392"/>
            <a:ext cx="1319185"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0482" y="3494196"/>
            <a:ext cx="1323683" cy="185535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5" name="Picture 14"/>
          <p:cNvPicPr>
            <a:picLocks noChangeAspect="1"/>
          </p:cNvPicPr>
          <p:nvPr/>
        </p:nvPicPr>
        <p:blipFill>
          <a:blip r:embed="rId5" cstate="email"/>
          <a:stretch>
            <a:fillRect/>
          </a:stretch>
        </p:blipFill>
        <p:spPr>
          <a:xfrm>
            <a:off x="6903180" y="3490390"/>
            <a:ext cx="1329112" cy="1862964"/>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1900" y="3490391"/>
            <a:ext cx="1329112" cy="1862962"/>
          </a:xfrm>
          <a:prstGeom prst="rect">
            <a:avLst/>
          </a:prstGeom>
          <a:noFill/>
          <a:ln>
            <a:noFill/>
          </a:ln>
          <a:effectLst>
            <a:outerShdw blurRad="342900" dir="13500000" sy="23000" kx="1200000" algn="br" rotWithShape="0">
              <a:prstClr val="black">
                <a:alpha val="15000"/>
              </a:prstClr>
            </a:outerShdw>
          </a:effectLst>
          <a:scene3d>
            <a:camera prst="perspectiveRight">
              <a:rot lat="0" lon="20099996" rev="0"/>
            </a:camera>
            <a:lightRig rig="threePt" dir="t"/>
          </a:scene3d>
          <a:sp3d extrusionH="254000"/>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2000"/>
                                        <p:tgtEl>
                                          <p:spTgt spid="13"/>
                                        </p:tgtEl>
                                      </p:cBhvr>
                                    </p:animEffect>
                                  </p:childTnLst>
                                </p:cTn>
                              </p:par>
                              <p:par>
                                <p:cTn id="8" presetID="63" presetClass="path" presetSubtype="0" decel="100000" fill="hold" nodeType="withEffect">
                                  <p:stCondLst>
                                    <p:cond delay="0"/>
                                  </p:stCondLst>
                                  <p:childTnLst>
                                    <p:animMotion origin="layout" path="M 1.66667E-6 2.22222E-6 L -0.07878 2.22222E-6 " pathEditMode="relative" rAng="0" ptsTypes="AA">
                                      <p:cBhvr>
                                        <p:cTn id="9" dur="2000" spd="-100000" fill="hold"/>
                                        <p:tgtEl>
                                          <p:spTgt spid="13"/>
                                        </p:tgtEl>
                                        <p:attrNameLst>
                                          <p:attrName>ppt_x</p:attrName>
                                          <p:attrName>ppt_y</p:attrName>
                                        </p:attrNameLst>
                                      </p:cBhvr>
                                      <p:rCtr x="-3945" y="0"/>
                                    </p:animMotion>
                                  </p:childTnLst>
                                </p:cTn>
                              </p:par>
                              <p:par>
                                <p:cTn id="10" presetID="22" presetClass="entr" presetSubtype="8"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2000"/>
                                        <p:tgtEl>
                                          <p:spTgt spid="14"/>
                                        </p:tgtEl>
                                      </p:cBhvr>
                                    </p:animEffect>
                                  </p:childTnLst>
                                </p:cTn>
                              </p:par>
                              <p:par>
                                <p:cTn id="13" presetID="63" presetClass="path" presetSubtype="0" decel="100000" fill="hold" nodeType="withEffect">
                                  <p:stCondLst>
                                    <p:cond delay="0"/>
                                  </p:stCondLst>
                                  <p:childTnLst>
                                    <p:animMotion origin="layout" path="M 2.08333E-6 -7.40741E-7 L -0.07878 -7.40741E-7 " pathEditMode="relative" rAng="0" ptsTypes="AA">
                                      <p:cBhvr>
                                        <p:cTn id="14" dur="2000" spd="-100000" fill="hold"/>
                                        <p:tgtEl>
                                          <p:spTgt spid="14"/>
                                        </p:tgtEl>
                                        <p:attrNameLst>
                                          <p:attrName>ppt_x</p:attrName>
                                          <p:attrName>ppt_y</p:attrName>
                                        </p:attrNameLst>
                                      </p:cBhvr>
                                      <p:rCtr x="-3945" y="0"/>
                                    </p:animMotion>
                                  </p:childTnLst>
                                </p:cTn>
                              </p:par>
                              <p:par>
                                <p:cTn id="15" presetID="22" presetClass="entr" presetSubtype="8"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2000"/>
                                        <p:tgtEl>
                                          <p:spTgt spid="12"/>
                                        </p:tgtEl>
                                      </p:cBhvr>
                                    </p:animEffect>
                                  </p:childTnLst>
                                </p:cTn>
                              </p:par>
                              <p:par>
                                <p:cTn id="18" presetID="63" presetClass="path" presetSubtype="0" decel="100000" fill="hold" nodeType="withEffect">
                                  <p:stCondLst>
                                    <p:cond delay="0"/>
                                  </p:stCondLst>
                                  <p:childTnLst>
                                    <p:animMotion origin="layout" path="M 6.25E-7 -7.40741E-7 L -0.07878 -7.40741E-7 " pathEditMode="relative" rAng="0" ptsTypes="AA">
                                      <p:cBhvr>
                                        <p:cTn id="19" dur="2000" spd="-100000" fill="hold"/>
                                        <p:tgtEl>
                                          <p:spTgt spid="12"/>
                                        </p:tgtEl>
                                        <p:attrNameLst>
                                          <p:attrName>ppt_x</p:attrName>
                                          <p:attrName>ppt_y</p:attrName>
                                        </p:attrNameLst>
                                      </p:cBhvr>
                                      <p:rCtr x="-3945" y="0"/>
                                    </p:animMotion>
                                  </p:childTnLst>
                                </p:cTn>
                              </p:par>
                              <p:par>
                                <p:cTn id="20" presetID="22" presetClass="entr" presetSubtype="8"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2000"/>
                                        <p:tgtEl>
                                          <p:spTgt spid="16"/>
                                        </p:tgtEl>
                                      </p:cBhvr>
                                    </p:animEffect>
                                  </p:childTnLst>
                                </p:cTn>
                              </p:par>
                              <p:par>
                                <p:cTn id="23" presetID="63" presetClass="path" presetSubtype="0" decel="100000" fill="hold" nodeType="withEffect">
                                  <p:stCondLst>
                                    <p:cond delay="0"/>
                                  </p:stCondLst>
                                  <p:childTnLst>
                                    <p:animMotion origin="layout" path="M 1.66667E-6 2.22222E-6 L -0.07878 2.22222E-6 " pathEditMode="relative" rAng="0" ptsTypes="AA">
                                      <p:cBhvr>
                                        <p:cTn id="24" dur="2000" spd="-100000" fill="hold"/>
                                        <p:tgtEl>
                                          <p:spTgt spid="16"/>
                                        </p:tgtEl>
                                        <p:attrNameLst>
                                          <p:attrName>ppt_x</p:attrName>
                                          <p:attrName>ppt_y</p:attrName>
                                        </p:attrNameLst>
                                      </p:cBhvr>
                                      <p:rCtr x="-3945" y="0"/>
                                    </p:animMotion>
                                  </p:childTnLst>
                                </p:cTn>
                              </p:par>
                              <p:par>
                                <p:cTn id="25" presetID="22" presetClass="entr" presetSubtype="8"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2000"/>
                                        <p:tgtEl>
                                          <p:spTgt spid="15"/>
                                        </p:tgtEl>
                                      </p:cBhvr>
                                    </p:animEffect>
                                  </p:childTnLst>
                                </p:cTn>
                              </p:par>
                              <p:par>
                                <p:cTn id="28" presetID="63" presetClass="path" presetSubtype="0" decel="100000" fill="hold" nodeType="withEffect">
                                  <p:stCondLst>
                                    <p:cond delay="0"/>
                                  </p:stCondLst>
                                  <p:childTnLst>
                                    <p:animMotion origin="layout" path="M 1.66667E-6 2.22222E-6 L -0.07878 2.22222E-6 " pathEditMode="relative" rAng="0" ptsTypes="AA">
                                      <p:cBhvr>
                                        <p:cTn id="29" dur="2000" spd="-100000" fill="hold"/>
                                        <p:tgtEl>
                                          <p:spTgt spid="15"/>
                                        </p:tgtEl>
                                        <p:attrNameLst>
                                          <p:attrName>ppt_x</p:attrName>
                                          <p:attrName>ppt_y</p:attrName>
                                        </p:attrNameLst>
                                      </p:cBhvr>
                                      <p:rCtr x="-394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954515" cy="1717040"/>
            <a:chOff x="2094743" y="1826837"/>
            <a:chExt cx="4954515" cy="1717040"/>
          </a:xfrm>
        </p:grpSpPr>
        <p:grpSp>
          <p:nvGrpSpPr>
            <p:cNvPr id="12" name="Group 11"/>
            <p:cNvGrpSpPr/>
            <p:nvPr/>
          </p:nvGrpSpPr>
          <p:grpSpPr>
            <a:xfrm>
              <a:off x="2094743" y="1826837"/>
              <a:ext cx="4954515" cy="777611"/>
              <a:chOff x="2100847" y="1826837"/>
              <a:chExt cx="4954515" cy="777611"/>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9262" y="1829932"/>
                <a:ext cx="4176100" cy="73298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Listening</a:t>
              </a:r>
              <a:endParaRPr lang="en-US" sz="4000" b="1">
                <a:solidFill>
                  <a:srgbClr val="0084B1"/>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496291"/>
          </a:xfrm>
          <a:prstGeom prst="rect">
            <a:avLst/>
          </a:prstGeom>
        </p:spPr>
      </p:pic>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74839"/>
            <a:ext cx="627229" cy="681509"/>
          </a:xfrm>
          <a:prstGeom prst="rect">
            <a:avLst/>
          </a:prstGeom>
        </p:spPr>
      </p:pic>
      <p:sp>
        <p:nvSpPr>
          <p:cNvPr id="12" name="TextBox 11"/>
          <p:cNvSpPr txBox="1"/>
          <p:nvPr/>
        </p:nvSpPr>
        <p:spPr>
          <a:xfrm>
            <a:off x="827313" y="38335"/>
            <a:ext cx="7783288" cy="1200329"/>
          </a:xfrm>
          <a:prstGeom prst="rect">
            <a:avLst/>
          </a:prstGeom>
          <a:noFill/>
        </p:spPr>
        <p:txBody>
          <a:bodyPr wrap="square" rtlCol="0">
            <a:spAutoFit/>
          </a:bodyPr>
          <a:lstStyle/>
          <a:p>
            <a:pPr algn="just"/>
            <a:r>
              <a:rPr lang="en-US" sz="2400" b="1">
                <a:effectLst>
                  <a:glow rad="88900">
                    <a:schemeClr val="bg1"/>
                  </a:glow>
                </a:effectLst>
                <a:latin typeface="Arial" panose="020B0604020202020204" pitchFamily="34" charset="0"/>
                <a:cs typeface="Arial" panose="020B0604020202020204" pitchFamily="34" charset="0"/>
              </a:rPr>
              <a:t>Nguyen is writing to his penfriend Tom about how his family prepares for Tet. Listen and tick (</a:t>
            </a:r>
            <a:r>
              <a:rPr lang="en-US" sz="2400" b="1">
                <a:effectLst>
                  <a:glow rad="88900">
                    <a:schemeClr val="bg1"/>
                  </a:glow>
                </a:effectLst>
                <a:latin typeface="Arial" panose="020B0604020202020204" pitchFamily="34" charset="0"/>
                <a:cs typeface="Arial" panose="020B0604020202020204" pitchFamily="34" charset="0"/>
                <a:sym typeface="Wingdings 2" panose="05020102010507070707" pitchFamily="18" charset="2"/>
              </a:rPr>
              <a:t></a:t>
            </a:r>
            <a:r>
              <a:rPr lang="en-US" sz="2400" b="1">
                <a:effectLst>
                  <a:glow rad="88900">
                    <a:schemeClr val="bg1"/>
                  </a:glow>
                </a:effectLst>
                <a:latin typeface="Arial" panose="020B0604020202020204" pitchFamily="34" charset="0"/>
                <a:cs typeface="Arial" panose="020B0604020202020204" pitchFamily="34" charset="0"/>
              </a:rPr>
              <a:t>) the things you hear. </a:t>
            </a:r>
            <a:endParaRPr lang="en-US" sz="2400" b="1">
              <a:effectLst>
                <a:glow rad="88900">
                  <a:schemeClr val="bg1"/>
                </a:glow>
              </a:effectLst>
              <a:latin typeface="Arial" panose="020B0604020202020204" pitchFamily="34" charset="0"/>
              <a:cs typeface="Arial" panose="020B0604020202020204" pitchFamily="34" charset="0"/>
            </a:endParaRPr>
          </a:p>
        </p:txBody>
      </p:sp>
      <p:sp>
        <p:nvSpPr>
          <p:cNvPr id="9" name="TextBox 8"/>
          <p:cNvSpPr txBox="1"/>
          <p:nvPr/>
        </p:nvSpPr>
        <p:spPr>
          <a:xfrm>
            <a:off x="2110086" y="2208663"/>
            <a:ext cx="474830" cy="461665"/>
          </a:xfrm>
          <a:prstGeom prst="rect">
            <a:avLst/>
          </a:prstGeom>
          <a:noFill/>
        </p:spPr>
        <p:txBody>
          <a:bodyPr wrap="square" rtlCol="0">
            <a:spAutoFit/>
          </a:bodyPr>
          <a:lstStyle/>
          <a:p>
            <a:r>
              <a:rPr lang="en-US" sz="2400" b="1">
                <a:solidFill>
                  <a:srgbClr val="0070C0"/>
                </a:solidFill>
              </a:rPr>
              <a:t>1.</a:t>
            </a:r>
            <a:endParaRPr lang="en-US" sz="2400" b="1">
              <a:solidFill>
                <a:srgbClr val="0070C0"/>
              </a:solidFill>
            </a:endParaRPr>
          </a:p>
        </p:txBody>
      </p:sp>
      <p:sp>
        <p:nvSpPr>
          <p:cNvPr id="13" name="TextBox 12"/>
          <p:cNvSpPr txBox="1"/>
          <p:nvPr/>
        </p:nvSpPr>
        <p:spPr>
          <a:xfrm>
            <a:off x="2584916" y="2187639"/>
            <a:ext cx="2662499" cy="461665"/>
          </a:xfrm>
          <a:prstGeom prst="rect">
            <a:avLst/>
          </a:prstGeom>
          <a:noFill/>
        </p:spPr>
        <p:txBody>
          <a:bodyPr wrap="square" rtlCol="0">
            <a:spAutoFit/>
          </a:bodyPr>
          <a:lstStyle/>
          <a:p>
            <a:r>
              <a:rPr lang="en-US" sz="2400"/>
              <a:t>old things</a:t>
            </a:r>
            <a:endParaRPr lang="en-US" sz="2400" b="1" dirty="0">
              <a:solidFill>
                <a:srgbClr val="0070C0"/>
              </a:solidFill>
            </a:endParaRPr>
          </a:p>
        </p:txBody>
      </p:sp>
      <p:sp>
        <p:nvSpPr>
          <p:cNvPr id="14" name="TextBox 13"/>
          <p:cNvSpPr txBox="1"/>
          <p:nvPr/>
        </p:nvSpPr>
        <p:spPr>
          <a:xfrm>
            <a:off x="2110086" y="2927337"/>
            <a:ext cx="474830" cy="461665"/>
          </a:xfrm>
          <a:prstGeom prst="rect">
            <a:avLst/>
          </a:prstGeom>
          <a:noFill/>
        </p:spPr>
        <p:txBody>
          <a:bodyPr wrap="square" rtlCol="0">
            <a:spAutoFit/>
          </a:bodyPr>
          <a:lstStyle/>
          <a:p>
            <a:r>
              <a:rPr lang="en-US" sz="2400" b="1">
                <a:solidFill>
                  <a:srgbClr val="0070C0"/>
                </a:solidFill>
              </a:rPr>
              <a:t>2.</a:t>
            </a:r>
            <a:endParaRPr lang="en-US" sz="2400" b="1">
              <a:solidFill>
                <a:srgbClr val="0070C0"/>
              </a:solidFill>
            </a:endParaRPr>
          </a:p>
        </p:txBody>
      </p:sp>
      <p:sp>
        <p:nvSpPr>
          <p:cNvPr id="15" name="TextBox 14"/>
          <p:cNvSpPr txBox="1"/>
          <p:nvPr/>
        </p:nvSpPr>
        <p:spPr>
          <a:xfrm>
            <a:off x="2584916" y="2906313"/>
            <a:ext cx="2662499" cy="461665"/>
          </a:xfrm>
          <a:prstGeom prst="rect">
            <a:avLst/>
          </a:prstGeom>
          <a:noFill/>
        </p:spPr>
        <p:txBody>
          <a:bodyPr wrap="square" rtlCol="0">
            <a:spAutoFit/>
          </a:bodyPr>
          <a:lstStyle/>
          <a:p>
            <a:r>
              <a:rPr lang="en-US" sz="2400"/>
              <a:t>peach flowers</a:t>
            </a:r>
            <a:endParaRPr lang="en-US" sz="2400" b="1" dirty="0">
              <a:solidFill>
                <a:srgbClr val="0070C0"/>
              </a:solidFill>
            </a:endParaRPr>
          </a:p>
        </p:txBody>
      </p:sp>
      <p:sp>
        <p:nvSpPr>
          <p:cNvPr id="16" name="TextBox 15"/>
          <p:cNvSpPr txBox="1"/>
          <p:nvPr/>
        </p:nvSpPr>
        <p:spPr>
          <a:xfrm>
            <a:off x="2110086" y="3694982"/>
            <a:ext cx="474830" cy="461665"/>
          </a:xfrm>
          <a:prstGeom prst="rect">
            <a:avLst/>
          </a:prstGeom>
          <a:noFill/>
        </p:spPr>
        <p:txBody>
          <a:bodyPr wrap="square" rtlCol="0">
            <a:spAutoFit/>
          </a:bodyPr>
          <a:lstStyle/>
          <a:p>
            <a:r>
              <a:rPr lang="en-US" sz="2400" b="1">
                <a:solidFill>
                  <a:srgbClr val="0070C0"/>
                </a:solidFill>
              </a:rPr>
              <a:t>3.</a:t>
            </a:r>
            <a:endParaRPr lang="en-US" sz="2400" b="1">
              <a:solidFill>
                <a:srgbClr val="0070C0"/>
              </a:solidFill>
            </a:endParaRPr>
          </a:p>
        </p:txBody>
      </p:sp>
      <p:sp>
        <p:nvSpPr>
          <p:cNvPr id="17" name="TextBox 16"/>
          <p:cNvSpPr txBox="1"/>
          <p:nvPr/>
        </p:nvSpPr>
        <p:spPr>
          <a:xfrm>
            <a:off x="2584916" y="3686329"/>
            <a:ext cx="2662499" cy="461665"/>
          </a:xfrm>
          <a:prstGeom prst="rect">
            <a:avLst/>
          </a:prstGeom>
          <a:noFill/>
        </p:spPr>
        <p:txBody>
          <a:bodyPr wrap="square" rtlCol="0">
            <a:spAutoFit/>
          </a:bodyPr>
          <a:lstStyle/>
          <a:p>
            <a:r>
              <a:rPr lang="en-US" sz="2400"/>
              <a:t>new clothes</a:t>
            </a:r>
            <a:endParaRPr lang="en-US" sz="2400" b="1" dirty="0">
              <a:solidFill>
                <a:srgbClr val="0070C0"/>
              </a:solidFill>
            </a:endParaRPr>
          </a:p>
        </p:txBody>
      </p:sp>
      <p:sp>
        <p:nvSpPr>
          <p:cNvPr id="18" name="TextBox 17"/>
          <p:cNvSpPr txBox="1"/>
          <p:nvPr/>
        </p:nvSpPr>
        <p:spPr>
          <a:xfrm>
            <a:off x="2110086" y="4487846"/>
            <a:ext cx="474830" cy="461665"/>
          </a:xfrm>
          <a:prstGeom prst="rect">
            <a:avLst/>
          </a:prstGeom>
          <a:noFill/>
        </p:spPr>
        <p:txBody>
          <a:bodyPr wrap="square" rtlCol="0">
            <a:spAutoFit/>
          </a:bodyPr>
          <a:lstStyle/>
          <a:p>
            <a:r>
              <a:rPr lang="en-US" sz="2400" b="1">
                <a:solidFill>
                  <a:srgbClr val="0070C0"/>
                </a:solidFill>
              </a:rPr>
              <a:t>4.</a:t>
            </a:r>
            <a:endParaRPr lang="en-US" sz="2400" b="1">
              <a:solidFill>
                <a:srgbClr val="0070C0"/>
              </a:solidFill>
            </a:endParaRPr>
          </a:p>
        </p:txBody>
      </p:sp>
      <p:sp>
        <p:nvSpPr>
          <p:cNvPr id="19" name="TextBox 18"/>
          <p:cNvSpPr txBox="1"/>
          <p:nvPr/>
        </p:nvSpPr>
        <p:spPr>
          <a:xfrm>
            <a:off x="2584916" y="4479193"/>
            <a:ext cx="2662499" cy="461665"/>
          </a:xfrm>
          <a:prstGeom prst="rect">
            <a:avLst/>
          </a:prstGeom>
          <a:noFill/>
        </p:spPr>
        <p:txBody>
          <a:bodyPr wrap="square" rtlCol="0">
            <a:spAutoFit/>
          </a:bodyPr>
          <a:lstStyle/>
          <a:p>
            <a:r>
              <a:rPr lang="en-US" sz="2400"/>
              <a:t>cakes</a:t>
            </a:r>
            <a:endParaRPr lang="en-US" sz="2400" b="1" dirty="0">
              <a:solidFill>
                <a:srgbClr val="0070C0"/>
              </a:solidFill>
            </a:endParaRPr>
          </a:p>
        </p:txBody>
      </p:sp>
      <p:sp>
        <p:nvSpPr>
          <p:cNvPr id="20" name="TextBox 19"/>
          <p:cNvSpPr txBox="1"/>
          <p:nvPr/>
        </p:nvSpPr>
        <p:spPr>
          <a:xfrm>
            <a:off x="2110086" y="5191841"/>
            <a:ext cx="474830" cy="461665"/>
          </a:xfrm>
          <a:prstGeom prst="rect">
            <a:avLst/>
          </a:prstGeom>
          <a:noFill/>
        </p:spPr>
        <p:txBody>
          <a:bodyPr wrap="square" rtlCol="0">
            <a:spAutoFit/>
          </a:bodyPr>
          <a:lstStyle/>
          <a:p>
            <a:r>
              <a:rPr lang="en-US" sz="2400" b="1">
                <a:solidFill>
                  <a:srgbClr val="0070C0"/>
                </a:solidFill>
              </a:rPr>
              <a:t>5.</a:t>
            </a:r>
            <a:endParaRPr lang="en-US" sz="2400" b="1">
              <a:solidFill>
                <a:srgbClr val="0070C0"/>
              </a:solidFill>
            </a:endParaRPr>
          </a:p>
        </p:txBody>
      </p:sp>
      <p:sp>
        <p:nvSpPr>
          <p:cNvPr id="21" name="TextBox 20"/>
          <p:cNvSpPr txBox="1"/>
          <p:nvPr/>
        </p:nvSpPr>
        <p:spPr>
          <a:xfrm>
            <a:off x="2584916" y="5191841"/>
            <a:ext cx="2662499" cy="461665"/>
          </a:xfrm>
          <a:prstGeom prst="rect">
            <a:avLst/>
          </a:prstGeom>
          <a:noFill/>
        </p:spPr>
        <p:txBody>
          <a:bodyPr wrap="square" rtlCol="0">
            <a:spAutoFit/>
          </a:bodyPr>
          <a:lstStyle/>
          <a:p>
            <a:r>
              <a:rPr lang="en-US" sz="2400"/>
              <a:t>wishes</a:t>
            </a:r>
            <a:endParaRPr lang="en-US" sz="2400" b="1" dirty="0">
              <a:solidFill>
                <a:srgbClr val="0070C0"/>
              </a:solidFill>
            </a:endParaRPr>
          </a:p>
        </p:txBody>
      </p:sp>
      <p:sp>
        <p:nvSpPr>
          <p:cNvPr id="22" name="Rectangle 21"/>
          <p:cNvSpPr/>
          <p:nvPr/>
        </p:nvSpPr>
        <p:spPr>
          <a:xfrm>
            <a:off x="6182595" y="2098963"/>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182595" y="2875038"/>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6182595" y="3654690"/>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182595" y="4479193"/>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182595" y="5258845"/>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10086" y="5904489"/>
            <a:ext cx="474830" cy="461665"/>
          </a:xfrm>
          <a:prstGeom prst="rect">
            <a:avLst/>
          </a:prstGeom>
          <a:noFill/>
        </p:spPr>
        <p:txBody>
          <a:bodyPr wrap="square" rtlCol="0">
            <a:spAutoFit/>
          </a:bodyPr>
          <a:lstStyle/>
          <a:p>
            <a:r>
              <a:rPr lang="en-US" sz="2400" b="1">
                <a:solidFill>
                  <a:srgbClr val="0070C0"/>
                </a:solidFill>
              </a:rPr>
              <a:t>6.</a:t>
            </a:r>
            <a:endParaRPr lang="en-US" sz="2400" b="1">
              <a:solidFill>
                <a:srgbClr val="0070C0"/>
              </a:solidFill>
            </a:endParaRPr>
          </a:p>
        </p:txBody>
      </p:sp>
      <p:sp>
        <p:nvSpPr>
          <p:cNvPr id="28" name="TextBox 27"/>
          <p:cNvSpPr txBox="1"/>
          <p:nvPr/>
        </p:nvSpPr>
        <p:spPr>
          <a:xfrm>
            <a:off x="2584916" y="5904489"/>
            <a:ext cx="2662499" cy="461665"/>
          </a:xfrm>
          <a:prstGeom prst="rect">
            <a:avLst/>
          </a:prstGeom>
          <a:noFill/>
        </p:spPr>
        <p:txBody>
          <a:bodyPr wrap="square" rtlCol="0">
            <a:spAutoFit/>
          </a:bodyPr>
          <a:lstStyle/>
          <a:p>
            <a:r>
              <a:rPr lang="en-US" sz="2400"/>
              <a:t>good luck</a:t>
            </a:r>
            <a:endParaRPr lang="en-US" sz="2400" b="1" dirty="0">
              <a:solidFill>
                <a:srgbClr val="0070C0"/>
              </a:solidFill>
            </a:endParaRPr>
          </a:p>
        </p:txBody>
      </p:sp>
      <p:sp>
        <p:nvSpPr>
          <p:cNvPr id="29" name="Rectangle 28"/>
          <p:cNvSpPr/>
          <p:nvPr/>
        </p:nvSpPr>
        <p:spPr>
          <a:xfrm>
            <a:off x="6182595" y="5971493"/>
            <a:ext cx="457200"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Bản sao của B1_42">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3523962" y="808955"/>
            <a:ext cx="487363" cy="487363"/>
          </a:xfrm>
          <a:prstGeom prst="rect">
            <a:avLst/>
          </a:prstGeom>
        </p:spPr>
      </p:pic>
      <p:sp>
        <p:nvSpPr>
          <p:cNvPr id="30" name="Rounded Rectangle 2">
            <a:hlinkClick r:id="rId6" action="ppaction://hlinksldjump"/>
          </p:cNvPr>
          <p:cNvSpPr/>
          <p:nvPr/>
        </p:nvSpPr>
        <p:spPr>
          <a:xfrm>
            <a:off x="8482727" y="6200093"/>
            <a:ext cx="548640" cy="548640"/>
          </a:xfrm>
          <a:prstGeom prst="ellipse">
            <a:avLst/>
          </a:prstGeom>
          <a:solidFill>
            <a:srgbClr val="0FB7BD"/>
          </a:solidFill>
          <a:ln>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solidFill>
                  <a:schemeClr val="bg1"/>
                </a:solidFill>
              </a:rPr>
              <a:t>T</a:t>
            </a:r>
            <a:endParaRPr lang="en-US" sz="2800" b="1" spc="-100" dirty="0">
              <a:solidFill>
                <a:schemeClr val="bg1"/>
              </a:solidFill>
            </a:endParaRPr>
          </a:p>
        </p:txBody>
      </p:sp>
      <p:sp>
        <p:nvSpPr>
          <p:cNvPr id="5" name="TextBox 4"/>
          <p:cNvSpPr txBox="1"/>
          <p:nvPr/>
        </p:nvSpPr>
        <p:spPr>
          <a:xfrm>
            <a:off x="6161767" y="2086419"/>
            <a:ext cx="498855" cy="584775"/>
          </a:xfrm>
          <a:prstGeom prst="rect">
            <a:avLst/>
          </a:prstGeom>
          <a:noFill/>
        </p:spPr>
        <p:txBody>
          <a:bodyPr wrap="none" rtlCol="0">
            <a:spAutoFit/>
          </a:bodyPr>
          <a:lstStyle/>
          <a:p>
            <a:r>
              <a:rPr lang="en-US" sz="3200" b="1" dirty="0">
                <a:solidFill>
                  <a:srgbClr val="FA5A1A"/>
                </a:solidFill>
                <a:sym typeface="Wingdings 2" panose="05020102010507070707" pitchFamily="18" charset="2"/>
              </a:rPr>
              <a:t></a:t>
            </a:r>
            <a:endParaRPr lang="en-US" sz="3200" b="1" dirty="0">
              <a:solidFill>
                <a:srgbClr val="FA5A1A"/>
              </a:solidFill>
            </a:endParaRPr>
          </a:p>
        </p:txBody>
      </p:sp>
      <p:sp>
        <p:nvSpPr>
          <p:cNvPr id="31" name="TextBox 30"/>
          <p:cNvSpPr txBox="1"/>
          <p:nvPr/>
        </p:nvSpPr>
        <p:spPr>
          <a:xfrm>
            <a:off x="6140940" y="2865781"/>
            <a:ext cx="498855" cy="584775"/>
          </a:xfrm>
          <a:prstGeom prst="rect">
            <a:avLst/>
          </a:prstGeom>
          <a:noFill/>
        </p:spPr>
        <p:txBody>
          <a:bodyPr wrap="none" rtlCol="0">
            <a:spAutoFit/>
          </a:bodyPr>
          <a:lstStyle/>
          <a:p>
            <a:r>
              <a:rPr lang="en-US" sz="3200" b="1" dirty="0">
                <a:solidFill>
                  <a:srgbClr val="FA5A1A"/>
                </a:solidFill>
                <a:sym typeface="Wingdings 2" panose="05020102010507070707" pitchFamily="18" charset="2"/>
              </a:rPr>
              <a:t></a:t>
            </a:r>
            <a:endParaRPr lang="en-US" sz="3200" b="1" dirty="0">
              <a:solidFill>
                <a:srgbClr val="FA5A1A"/>
              </a:solidFill>
            </a:endParaRPr>
          </a:p>
        </p:txBody>
      </p:sp>
      <p:sp>
        <p:nvSpPr>
          <p:cNvPr id="32" name="TextBox 31"/>
          <p:cNvSpPr txBox="1"/>
          <p:nvPr/>
        </p:nvSpPr>
        <p:spPr>
          <a:xfrm>
            <a:off x="6161766" y="3654839"/>
            <a:ext cx="498855" cy="584775"/>
          </a:xfrm>
          <a:prstGeom prst="rect">
            <a:avLst/>
          </a:prstGeom>
          <a:noFill/>
        </p:spPr>
        <p:txBody>
          <a:bodyPr wrap="none" rtlCol="0">
            <a:spAutoFit/>
          </a:bodyPr>
          <a:lstStyle/>
          <a:p>
            <a:r>
              <a:rPr lang="en-US" sz="3200" b="1" dirty="0">
                <a:solidFill>
                  <a:srgbClr val="FA5A1A"/>
                </a:solidFill>
                <a:sym typeface="Wingdings 2" panose="05020102010507070707" pitchFamily="18" charset="2"/>
              </a:rPr>
              <a:t></a:t>
            </a:r>
            <a:endParaRPr lang="en-US" sz="3200" b="1" dirty="0">
              <a:solidFill>
                <a:srgbClr val="FA5A1A"/>
              </a:solidFill>
            </a:endParaRPr>
          </a:p>
        </p:txBody>
      </p:sp>
      <p:sp>
        <p:nvSpPr>
          <p:cNvPr id="33" name="TextBox 32"/>
          <p:cNvSpPr txBox="1"/>
          <p:nvPr/>
        </p:nvSpPr>
        <p:spPr>
          <a:xfrm>
            <a:off x="6140940" y="5258845"/>
            <a:ext cx="498855" cy="584775"/>
          </a:xfrm>
          <a:prstGeom prst="rect">
            <a:avLst/>
          </a:prstGeom>
          <a:noFill/>
        </p:spPr>
        <p:txBody>
          <a:bodyPr wrap="none" rtlCol="0">
            <a:spAutoFit/>
          </a:bodyPr>
          <a:lstStyle/>
          <a:p>
            <a:r>
              <a:rPr lang="en-US" sz="3200" b="1" dirty="0">
                <a:solidFill>
                  <a:srgbClr val="FA5A1A"/>
                </a:solidFill>
                <a:sym typeface="Wingdings 2" panose="05020102010507070707" pitchFamily="18" charset="2"/>
              </a:rPr>
              <a:t></a:t>
            </a:r>
            <a:endParaRPr lang="en-US" sz="3200" b="1" dirty="0">
              <a:solidFill>
                <a:srgbClr val="FA5A1A"/>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2"/>
                    </p:tgtEl>
                  </p:cond>
                </p:stCondLst>
                <p:endSync evt="end" delay="0">
                  <p:rtn val="all"/>
                </p:endSync>
                <p:childTnLst>
                  <p:par>
                    <p:cTn id="20" fill="hold">
                      <p:stCondLst>
                        <p:cond delay="0"/>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65794" fill="hold"/>
                                        <p:tgtEl>
                                          <p:spTgt spid="2"/>
                                        </p:tgtEl>
                                      </p:cBhvr>
                                    </p:cmd>
                                  </p:childTnLst>
                                </p:cTn>
                              </p:par>
                            </p:childTnLst>
                          </p:cTn>
                        </p:par>
                      </p:childTnLst>
                    </p:cTn>
                  </p:par>
                </p:childTnLst>
              </p:cTn>
              <p:nextCondLst>
                <p:cond evt="onClick" delay="0">
                  <p:tgtEl>
                    <p:spTgt spid="2"/>
                  </p:tgtEl>
                </p:cond>
              </p:nextCondLst>
            </p:seq>
            <p:audio>
              <p:cMediaNode vol="80000">
                <p:cTn id="24" fill="hold" display="0">
                  <p:stCondLst>
                    <p:cond delay="indefinite"/>
                  </p:stCondLst>
                  <p:endCondLst>
                    <p:cond evt="onStopAudio" delay="0">
                      <p:tgtEl>
                        <p:sldTgt/>
                      </p:tgtEl>
                    </p:cond>
                  </p:endCondLst>
                </p:cTn>
                <p:tgtEl>
                  <p:spTgt spid="2"/>
                </p:tgtEl>
              </p:cMediaNode>
            </p:audio>
          </p:childTnLst>
        </p:cTn>
      </p:par>
    </p:tnLst>
    <p:bldLst>
      <p:bldP spid="5" grpId="0"/>
      <p:bldP spid="31" grpId="0"/>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0" y="0"/>
            <a:ext cx="9144000" cy="6137455"/>
            <a:chOff x="0" y="0"/>
            <a:chExt cx="9144000" cy="6137455"/>
          </a:xfrm>
        </p:grpSpPr>
        <p:sp>
          <p:nvSpPr>
            <p:cNvPr id="2" name="Rectangle 1"/>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8595" y="720545"/>
              <a:ext cx="8486470" cy="5062924"/>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600" b="0" i="1" dirty="0">
                  <a:solidFill>
                    <a:srgbClr val="333333"/>
                  </a:solidFill>
                  <a:effectLst/>
                  <a:latin typeface="Helvetica Neue"/>
                </a:rPr>
                <a:t>Dear Tom,</a:t>
              </a:r>
              <a:endParaRPr lang="en-US" sz="2600" b="0" i="1" dirty="0">
                <a:solidFill>
                  <a:srgbClr val="333333"/>
                </a:solidFill>
                <a:effectLst/>
                <a:latin typeface="Helvetica Neue"/>
              </a:endParaRPr>
            </a:p>
            <a:p>
              <a:pPr algn="just">
                <a:lnSpc>
                  <a:spcPct val="110000"/>
                </a:lnSpc>
                <a:spcBef>
                  <a:spcPts val="300"/>
                </a:spcBef>
                <a:spcAft>
                  <a:spcPts val="300"/>
                </a:spcAft>
              </a:pPr>
              <a:r>
                <a:rPr lang="en-US" sz="2600" b="0" i="0" dirty="0">
                  <a:solidFill>
                    <a:srgbClr val="333333"/>
                  </a:solidFill>
                  <a:effectLst/>
                  <a:latin typeface="Helvetica Neue"/>
                </a:rPr>
                <a:t>Tet is coming and I’m very happy. We do a lot of things before Tet. We throw some old things away. We clean and decorate our homes. My mother goes shopping and buys food, red envelopes, and peach flowers. She also buys new clothes for us. My father makes banh </a:t>
              </a:r>
              <a:r>
                <a:rPr lang="en-US" sz="2600" b="0" i="0" dirty="0" err="1">
                  <a:solidFill>
                    <a:srgbClr val="333333"/>
                  </a:solidFill>
                  <a:effectLst/>
                  <a:latin typeface="Helvetica Neue"/>
                </a:rPr>
                <a:t>chung</a:t>
              </a:r>
              <a:r>
                <a:rPr lang="en-US" sz="2600" b="0" i="0" dirty="0">
                  <a:solidFill>
                    <a:srgbClr val="333333"/>
                  </a:solidFill>
                  <a:effectLst/>
                  <a:latin typeface="Helvetica Neue"/>
                </a:rPr>
                <a:t> and cooks them on an open fire. He says that I should make some wishes at Tet, and I shouldn’t break anything. It brings bad luck.</a:t>
              </a:r>
              <a:endParaRPr lang="en-US" sz="2600" b="0" i="0" dirty="0">
                <a:solidFill>
                  <a:srgbClr val="333333"/>
                </a:solidFill>
                <a:effectLst/>
                <a:latin typeface="Helvetica Neue"/>
              </a:endParaRPr>
            </a:p>
            <a:p>
              <a:pPr>
                <a:lnSpc>
                  <a:spcPct val="110000"/>
                </a:lnSpc>
                <a:spcBef>
                  <a:spcPts val="300"/>
                </a:spcBef>
                <a:spcAft>
                  <a:spcPts val="300"/>
                </a:spcAft>
              </a:pPr>
              <a:r>
                <a:rPr lang="en-US" sz="2600" b="0" i="1" dirty="0">
                  <a:solidFill>
                    <a:srgbClr val="333333"/>
                  </a:solidFill>
                  <a:effectLst/>
                  <a:latin typeface="Helvetica Neue"/>
                </a:rPr>
                <a:t>Yours</a:t>
              </a:r>
              <a:br>
                <a:rPr lang="en-US" sz="2600" dirty="0"/>
              </a:br>
              <a:r>
                <a:rPr lang="en-US" sz="2600" b="0" i="1" dirty="0">
                  <a:solidFill>
                    <a:srgbClr val="333333"/>
                  </a:solidFill>
                  <a:effectLst/>
                  <a:latin typeface="Helvetica Neue"/>
                </a:rPr>
                <a:t>Nguyen</a:t>
              </a:r>
              <a:endParaRPr lang="en-US" sz="2600" i="0" dirty="0">
                <a:effectLst/>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endParaRPr lang="en-US" sz="2400" b="1" dirty="0">
                <a:solidFill>
                  <a:schemeClr val="bg1"/>
                </a:solidFill>
              </a:endParaRPr>
            </a:p>
          </p:txBody>
        </p:sp>
      </p:grpSp>
      <p:sp>
        <p:nvSpPr>
          <p:cNvPr id="8" name="Multiplication Sign 7">
            <a:hlinkClick r:id="rId2" action="ppaction://hlinksldjump"/>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ản sao của B1_42">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617142" y="168462"/>
            <a:ext cx="487363" cy="4873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7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132609"/>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84" y="104779"/>
            <a:ext cx="627229" cy="621628"/>
          </a:xfrm>
          <a:prstGeom prst="rect">
            <a:avLst/>
          </a:prstGeom>
        </p:spPr>
      </p:pic>
      <p:sp>
        <p:nvSpPr>
          <p:cNvPr id="8" name="TextBox 7"/>
          <p:cNvSpPr txBox="1"/>
          <p:nvPr/>
        </p:nvSpPr>
        <p:spPr>
          <a:xfrm>
            <a:off x="827313" y="62345"/>
            <a:ext cx="7906536" cy="892552"/>
          </a:xfrm>
          <a:prstGeom prst="rect">
            <a:avLst/>
          </a:prstGeom>
          <a:noFill/>
        </p:spPr>
        <p:txBody>
          <a:bodyPr wrap="square" rtlCol="0">
            <a:spAutoFit/>
          </a:bodyPr>
          <a:lstStyle/>
          <a:p>
            <a:pPr algn="just"/>
            <a:r>
              <a:rPr lang="en-US" sz="2600" b="1" spc="-50">
                <a:effectLst>
                  <a:glow rad="88900">
                    <a:schemeClr val="bg1"/>
                  </a:glow>
                </a:effectLst>
                <a:latin typeface="Arial" panose="020B0604020202020204" pitchFamily="34" charset="0"/>
                <a:cs typeface="Arial" panose="020B0604020202020204" pitchFamily="34" charset="0"/>
              </a:rPr>
              <a:t>Listen again and answer the questions in one or two words.</a:t>
            </a:r>
            <a:endParaRPr lang="en-US" sz="2600" b="1" spc="-50">
              <a:effectLst>
                <a:glow rad="88900">
                  <a:schemeClr val="bg1"/>
                </a:glow>
              </a:effectLst>
              <a:latin typeface="Arial" panose="020B0604020202020204" pitchFamily="34" charset="0"/>
              <a:cs typeface="Arial" panose="020B0604020202020204" pitchFamily="34" charset="0"/>
            </a:endParaRPr>
          </a:p>
        </p:txBody>
      </p:sp>
      <p:grpSp>
        <p:nvGrpSpPr>
          <p:cNvPr id="6" name="Group 5"/>
          <p:cNvGrpSpPr/>
          <p:nvPr/>
        </p:nvGrpSpPr>
        <p:grpSpPr>
          <a:xfrm>
            <a:off x="-28757" y="1184132"/>
            <a:ext cx="9022673" cy="5569089"/>
            <a:chOff x="193701" y="1590291"/>
            <a:chExt cx="8653859" cy="5137079"/>
          </a:xfrm>
        </p:grpSpPr>
        <p:sp>
          <p:nvSpPr>
            <p:cNvPr id="9" name="Rounded Rectangle 8"/>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p:cNvGrpSpPr/>
          <p:nvPr/>
        </p:nvGrpSpPr>
        <p:grpSpPr>
          <a:xfrm>
            <a:off x="806175" y="1658084"/>
            <a:ext cx="5728817" cy="470318"/>
            <a:chOff x="363373" y="1262747"/>
            <a:chExt cx="5728817" cy="470318"/>
          </a:xfrm>
        </p:grpSpPr>
        <p:sp>
          <p:nvSpPr>
            <p:cNvPr id="13" name="TextBox 12"/>
            <p:cNvSpPr txBox="1"/>
            <p:nvPr/>
          </p:nvSpPr>
          <p:spPr>
            <a:xfrm>
              <a:off x="363373" y="1262747"/>
              <a:ext cx="474830" cy="461665"/>
            </a:xfrm>
            <a:prstGeom prst="rect">
              <a:avLst/>
            </a:prstGeom>
            <a:noFill/>
          </p:spPr>
          <p:txBody>
            <a:bodyPr wrap="square" rtlCol="0">
              <a:spAutoFit/>
            </a:bodyPr>
            <a:lstStyle/>
            <a:p>
              <a:r>
                <a:rPr lang="en-US" sz="2400" b="1">
                  <a:solidFill>
                    <a:srgbClr val="0070C0"/>
                  </a:solidFill>
                </a:rPr>
                <a:t>1.</a:t>
              </a:r>
              <a:endParaRPr lang="en-US" sz="2400" b="1">
                <a:solidFill>
                  <a:srgbClr val="0070C0"/>
                </a:solidFill>
              </a:endParaRPr>
            </a:p>
          </p:txBody>
        </p:sp>
        <p:sp>
          <p:nvSpPr>
            <p:cNvPr id="14" name="TextBox 13"/>
            <p:cNvSpPr txBox="1"/>
            <p:nvPr/>
          </p:nvSpPr>
          <p:spPr>
            <a:xfrm>
              <a:off x="827314" y="1271400"/>
              <a:ext cx="5264876" cy="461665"/>
            </a:xfrm>
            <a:prstGeom prst="rect">
              <a:avLst/>
            </a:prstGeom>
            <a:noFill/>
          </p:spPr>
          <p:txBody>
            <a:bodyPr wrap="square" rtlCol="0">
              <a:spAutoFit/>
            </a:bodyPr>
            <a:lstStyle/>
            <a:p>
              <a:r>
                <a:rPr lang="en-US" sz="2400"/>
                <a:t>What do they throw away before Tet?</a:t>
              </a:r>
              <a:endParaRPr lang="en-US" sz="2400" i="1"/>
            </a:p>
          </p:txBody>
        </p:sp>
      </p:grpSp>
      <p:grpSp>
        <p:nvGrpSpPr>
          <p:cNvPr id="15" name="Group 14"/>
          <p:cNvGrpSpPr/>
          <p:nvPr/>
        </p:nvGrpSpPr>
        <p:grpSpPr>
          <a:xfrm>
            <a:off x="806175" y="2655103"/>
            <a:ext cx="7565721" cy="461665"/>
            <a:chOff x="369902" y="2142097"/>
            <a:chExt cx="7565721" cy="461665"/>
          </a:xfrm>
        </p:grpSpPr>
        <p:sp>
          <p:nvSpPr>
            <p:cNvPr id="16" name="TextBox 15"/>
            <p:cNvSpPr txBox="1"/>
            <p:nvPr/>
          </p:nvSpPr>
          <p:spPr>
            <a:xfrm>
              <a:off x="369902" y="2142097"/>
              <a:ext cx="474830" cy="461665"/>
            </a:xfrm>
            <a:prstGeom prst="rect">
              <a:avLst/>
            </a:prstGeom>
            <a:noFill/>
          </p:spPr>
          <p:txBody>
            <a:bodyPr wrap="square" rtlCol="0">
              <a:spAutoFit/>
            </a:bodyPr>
            <a:lstStyle/>
            <a:p>
              <a:r>
                <a:rPr lang="en-US" sz="2400" b="1">
                  <a:solidFill>
                    <a:srgbClr val="0070C0"/>
                  </a:solidFill>
                </a:rPr>
                <a:t>2.</a:t>
              </a:r>
              <a:endParaRPr lang="en-US" sz="2400" b="1">
                <a:solidFill>
                  <a:srgbClr val="0070C0"/>
                </a:solidFill>
              </a:endParaRPr>
            </a:p>
          </p:txBody>
        </p:sp>
        <p:sp>
          <p:nvSpPr>
            <p:cNvPr id="18" name="TextBox 17"/>
            <p:cNvSpPr txBox="1"/>
            <p:nvPr/>
          </p:nvSpPr>
          <p:spPr>
            <a:xfrm>
              <a:off x="844732" y="2142097"/>
              <a:ext cx="7090891" cy="461665"/>
            </a:xfrm>
            <a:prstGeom prst="rect">
              <a:avLst/>
            </a:prstGeom>
            <a:noFill/>
          </p:spPr>
          <p:txBody>
            <a:bodyPr wrap="square" rtlCol="0">
              <a:spAutoFit/>
            </a:bodyPr>
            <a:lstStyle/>
            <a:p>
              <a:r>
                <a:rPr lang="en-US" sz="2400"/>
                <a:t>What do they clean and decorate?</a:t>
              </a:r>
              <a:endParaRPr lang="en-US" sz="2400" dirty="0"/>
            </a:p>
          </p:txBody>
        </p:sp>
      </p:grpSp>
      <p:grpSp>
        <p:nvGrpSpPr>
          <p:cNvPr id="19" name="Group 18"/>
          <p:cNvGrpSpPr/>
          <p:nvPr/>
        </p:nvGrpSpPr>
        <p:grpSpPr>
          <a:xfrm>
            <a:off x="806175" y="3643469"/>
            <a:ext cx="6914269" cy="470318"/>
            <a:chOff x="363373" y="4026312"/>
            <a:chExt cx="6914269" cy="470318"/>
          </a:xfrm>
        </p:grpSpPr>
        <p:sp>
          <p:nvSpPr>
            <p:cNvPr id="20" name="TextBox 19"/>
            <p:cNvSpPr txBox="1"/>
            <p:nvPr/>
          </p:nvSpPr>
          <p:spPr>
            <a:xfrm>
              <a:off x="363373" y="4034965"/>
              <a:ext cx="474830" cy="461665"/>
            </a:xfrm>
            <a:prstGeom prst="rect">
              <a:avLst/>
            </a:prstGeom>
            <a:noFill/>
          </p:spPr>
          <p:txBody>
            <a:bodyPr wrap="square" rtlCol="0">
              <a:spAutoFit/>
            </a:bodyPr>
            <a:lstStyle/>
            <a:p>
              <a:r>
                <a:rPr lang="en-US" sz="2400" b="1">
                  <a:solidFill>
                    <a:srgbClr val="0070C0"/>
                  </a:solidFill>
                </a:rPr>
                <a:t>3.</a:t>
              </a:r>
              <a:endParaRPr lang="en-US" sz="2400" b="1">
                <a:solidFill>
                  <a:srgbClr val="0070C0"/>
                </a:solidFill>
              </a:endParaRPr>
            </a:p>
          </p:txBody>
        </p:sp>
        <p:sp>
          <p:nvSpPr>
            <p:cNvPr id="21" name="TextBox 20"/>
            <p:cNvSpPr txBox="1"/>
            <p:nvPr/>
          </p:nvSpPr>
          <p:spPr>
            <a:xfrm>
              <a:off x="838203" y="4026312"/>
              <a:ext cx="6439439" cy="461665"/>
            </a:xfrm>
            <a:prstGeom prst="rect">
              <a:avLst/>
            </a:prstGeom>
            <a:noFill/>
          </p:spPr>
          <p:txBody>
            <a:bodyPr wrap="square" rtlCol="0">
              <a:spAutoFit/>
            </a:bodyPr>
            <a:lstStyle/>
            <a:p>
              <a:r>
                <a:rPr lang="en-US" sz="2400"/>
                <a:t>What colour are the envelopes?</a:t>
              </a:r>
              <a:endParaRPr lang="en-US" sz="2400"/>
            </a:p>
          </p:txBody>
        </p:sp>
      </p:grpSp>
      <p:grpSp>
        <p:nvGrpSpPr>
          <p:cNvPr id="22" name="Group 21"/>
          <p:cNvGrpSpPr/>
          <p:nvPr/>
        </p:nvGrpSpPr>
        <p:grpSpPr>
          <a:xfrm>
            <a:off x="806175" y="4631835"/>
            <a:ext cx="6471767" cy="470318"/>
            <a:chOff x="363373" y="3312302"/>
            <a:chExt cx="6471767" cy="470318"/>
          </a:xfrm>
        </p:grpSpPr>
        <p:sp>
          <p:nvSpPr>
            <p:cNvPr id="23" name="TextBox 22"/>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4.</a:t>
              </a:r>
              <a:endParaRPr lang="en-US" sz="2400" b="1">
                <a:solidFill>
                  <a:srgbClr val="0070C0"/>
                </a:solidFill>
              </a:endParaRPr>
            </a:p>
          </p:txBody>
        </p:sp>
        <p:sp>
          <p:nvSpPr>
            <p:cNvPr id="24" name="TextBox 23"/>
            <p:cNvSpPr txBox="1"/>
            <p:nvPr/>
          </p:nvSpPr>
          <p:spPr>
            <a:xfrm>
              <a:off x="838204" y="3312302"/>
              <a:ext cx="5996936" cy="461665"/>
            </a:xfrm>
            <a:prstGeom prst="rect">
              <a:avLst/>
            </a:prstGeom>
            <a:noFill/>
          </p:spPr>
          <p:txBody>
            <a:bodyPr wrap="square" rtlCol="0">
              <a:spAutoFit/>
            </a:bodyPr>
            <a:lstStyle/>
            <a:p>
              <a:r>
                <a:rPr lang="en-US" sz="2400"/>
                <a:t>Who cooks </a:t>
              </a:r>
              <a:r>
                <a:rPr lang="en-US" sz="2400" i="1"/>
                <a:t>banh chung</a:t>
              </a:r>
              <a:r>
                <a:rPr lang="en-US" sz="2400"/>
                <a:t>?</a:t>
              </a:r>
              <a:endParaRPr lang="en-US" sz="2400"/>
            </a:p>
          </p:txBody>
        </p:sp>
      </p:grpSp>
      <p:cxnSp>
        <p:nvCxnSpPr>
          <p:cNvPr id="25" name="Straight Connector 24"/>
          <p:cNvCxnSpPr/>
          <p:nvPr/>
        </p:nvCxnSpPr>
        <p:spPr>
          <a:xfrm flipV="1">
            <a:off x="1404303"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1404303" y="35630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1408428" y="4570707"/>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1408428" y="5471251"/>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78094" y="236169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978094" y="346278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978094" y="4411477"/>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978094" y="5346311"/>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05981" y="5734438"/>
            <a:ext cx="7330101" cy="470318"/>
            <a:chOff x="363373" y="3312302"/>
            <a:chExt cx="7330101" cy="470318"/>
          </a:xfrm>
        </p:grpSpPr>
        <p:sp>
          <p:nvSpPr>
            <p:cNvPr id="34" name="TextBox 33"/>
            <p:cNvSpPr txBox="1"/>
            <p:nvPr/>
          </p:nvSpPr>
          <p:spPr>
            <a:xfrm>
              <a:off x="363373" y="3320955"/>
              <a:ext cx="474830" cy="461665"/>
            </a:xfrm>
            <a:prstGeom prst="rect">
              <a:avLst/>
            </a:prstGeom>
            <a:noFill/>
          </p:spPr>
          <p:txBody>
            <a:bodyPr wrap="square" rtlCol="0">
              <a:spAutoFit/>
            </a:bodyPr>
            <a:lstStyle/>
            <a:p>
              <a:r>
                <a:rPr lang="en-US" sz="2400" b="1">
                  <a:solidFill>
                    <a:srgbClr val="0070C0"/>
                  </a:solidFill>
                </a:rPr>
                <a:t>5.</a:t>
              </a:r>
              <a:endParaRPr lang="en-US" sz="2400" b="1">
                <a:solidFill>
                  <a:srgbClr val="0070C0"/>
                </a:solidFill>
              </a:endParaRPr>
            </a:p>
          </p:txBody>
        </p:sp>
        <p:sp>
          <p:nvSpPr>
            <p:cNvPr id="35" name="TextBox 34"/>
            <p:cNvSpPr txBox="1"/>
            <p:nvPr/>
          </p:nvSpPr>
          <p:spPr>
            <a:xfrm>
              <a:off x="838204" y="3312302"/>
              <a:ext cx="6855270" cy="461665"/>
            </a:xfrm>
            <a:prstGeom prst="rect">
              <a:avLst/>
            </a:prstGeom>
            <a:noFill/>
          </p:spPr>
          <p:txBody>
            <a:bodyPr wrap="square" rtlCol="0">
              <a:spAutoFit/>
            </a:bodyPr>
            <a:lstStyle/>
            <a:p>
              <a:r>
                <a:rPr lang="en-US" sz="2400"/>
                <a:t>What shouldn’t they break?</a:t>
              </a:r>
              <a:endParaRPr lang="en-US" sz="2400"/>
            </a:p>
          </p:txBody>
        </p:sp>
      </p:grpSp>
      <p:cxnSp>
        <p:nvCxnSpPr>
          <p:cNvPr id="36" name="Straight Connector 35"/>
          <p:cNvCxnSpPr/>
          <p:nvPr/>
        </p:nvCxnSpPr>
        <p:spPr>
          <a:xfrm flipV="1">
            <a:off x="1408234" y="6573854"/>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977900" y="6448914"/>
            <a:ext cx="35552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2" name="Bản sao của B1_43">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2729634" y="506692"/>
            <a:ext cx="487363" cy="487363"/>
          </a:xfrm>
          <a:prstGeom prst="rect">
            <a:avLst/>
          </a:prstGeom>
        </p:spPr>
      </p:pic>
      <p:sp>
        <p:nvSpPr>
          <p:cNvPr id="5" name="TextBox 4"/>
          <p:cNvSpPr txBox="1"/>
          <p:nvPr/>
        </p:nvSpPr>
        <p:spPr>
          <a:xfrm>
            <a:off x="1280811" y="2129581"/>
            <a:ext cx="1527982" cy="461665"/>
          </a:xfrm>
          <a:prstGeom prst="rect">
            <a:avLst/>
          </a:prstGeom>
          <a:noFill/>
        </p:spPr>
        <p:txBody>
          <a:bodyPr wrap="none" rtlCol="0">
            <a:spAutoFit/>
          </a:bodyPr>
          <a:lstStyle/>
          <a:p>
            <a:r>
              <a:rPr lang="en-US" sz="2400" dirty="0">
                <a:solidFill>
                  <a:srgbClr val="00B050"/>
                </a:solidFill>
              </a:rPr>
              <a:t>Old things.</a:t>
            </a:r>
            <a:endParaRPr lang="en-US" sz="2400" dirty="0">
              <a:solidFill>
                <a:srgbClr val="00B050"/>
              </a:solidFill>
            </a:endParaRPr>
          </a:p>
        </p:txBody>
      </p:sp>
      <p:sp>
        <p:nvSpPr>
          <p:cNvPr id="38" name="TextBox 37"/>
          <p:cNvSpPr txBox="1"/>
          <p:nvPr/>
        </p:nvSpPr>
        <p:spPr>
          <a:xfrm>
            <a:off x="1280811" y="3221932"/>
            <a:ext cx="2040943" cy="461665"/>
          </a:xfrm>
          <a:prstGeom prst="rect">
            <a:avLst/>
          </a:prstGeom>
          <a:noFill/>
        </p:spPr>
        <p:txBody>
          <a:bodyPr wrap="none" rtlCol="0">
            <a:spAutoFit/>
          </a:bodyPr>
          <a:lstStyle/>
          <a:p>
            <a:r>
              <a:rPr lang="en-US" sz="2400" dirty="0">
                <a:solidFill>
                  <a:srgbClr val="00B050"/>
                </a:solidFill>
              </a:rPr>
              <a:t>(Their) houses.</a:t>
            </a:r>
            <a:endParaRPr lang="en-US" sz="2400" dirty="0">
              <a:solidFill>
                <a:srgbClr val="00B050"/>
              </a:solidFill>
            </a:endParaRPr>
          </a:p>
        </p:txBody>
      </p:sp>
      <p:sp>
        <p:nvSpPr>
          <p:cNvPr id="39" name="TextBox 38"/>
          <p:cNvSpPr txBox="1"/>
          <p:nvPr/>
        </p:nvSpPr>
        <p:spPr>
          <a:xfrm>
            <a:off x="1290047" y="4181945"/>
            <a:ext cx="738728" cy="461665"/>
          </a:xfrm>
          <a:prstGeom prst="rect">
            <a:avLst/>
          </a:prstGeom>
          <a:noFill/>
        </p:spPr>
        <p:txBody>
          <a:bodyPr wrap="none" rtlCol="0">
            <a:spAutoFit/>
          </a:bodyPr>
          <a:lstStyle/>
          <a:p>
            <a:r>
              <a:rPr lang="en-US" sz="2400" dirty="0">
                <a:solidFill>
                  <a:srgbClr val="00B050"/>
                </a:solidFill>
              </a:rPr>
              <a:t>Red.</a:t>
            </a:r>
            <a:endParaRPr lang="en-US" sz="2400" dirty="0">
              <a:solidFill>
                <a:srgbClr val="00B050"/>
              </a:solidFill>
            </a:endParaRPr>
          </a:p>
        </p:txBody>
      </p:sp>
      <p:sp>
        <p:nvSpPr>
          <p:cNvPr id="41" name="TextBox 40"/>
          <p:cNvSpPr txBox="1"/>
          <p:nvPr/>
        </p:nvSpPr>
        <p:spPr>
          <a:xfrm>
            <a:off x="1277284" y="5096134"/>
            <a:ext cx="1627561" cy="461665"/>
          </a:xfrm>
          <a:prstGeom prst="rect">
            <a:avLst/>
          </a:prstGeom>
          <a:noFill/>
        </p:spPr>
        <p:txBody>
          <a:bodyPr wrap="none" rtlCol="0">
            <a:spAutoFit/>
          </a:bodyPr>
          <a:lstStyle/>
          <a:p>
            <a:r>
              <a:rPr lang="en-US" sz="2400" dirty="0">
                <a:solidFill>
                  <a:srgbClr val="00B050"/>
                </a:solidFill>
              </a:rPr>
              <a:t>(His) father.</a:t>
            </a:r>
            <a:endParaRPr lang="en-US" sz="2400" dirty="0">
              <a:solidFill>
                <a:srgbClr val="00B050"/>
              </a:solidFill>
            </a:endParaRPr>
          </a:p>
        </p:txBody>
      </p:sp>
      <p:sp>
        <p:nvSpPr>
          <p:cNvPr id="42" name="TextBox 41"/>
          <p:cNvSpPr txBox="1"/>
          <p:nvPr/>
        </p:nvSpPr>
        <p:spPr>
          <a:xfrm>
            <a:off x="1279352" y="6196103"/>
            <a:ext cx="1377878" cy="461665"/>
          </a:xfrm>
          <a:prstGeom prst="rect">
            <a:avLst/>
          </a:prstGeom>
          <a:noFill/>
        </p:spPr>
        <p:txBody>
          <a:bodyPr wrap="none" rtlCol="0">
            <a:spAutoFit/>
          </a:bodyPr>
          <a:lstStyle/>
          <a:p>
            <a:r>
              <a:rPr lang="en-US" sz="2400" dirty="0">
                <a:solidFill>
                  <a:srgbClr val="00B050"/>
                </a:solidFill>
              </a:rPr>
              <a:t>Anything.</a:t>
            </a:r>
            <a:endParaRPr lang="en-US" sz="2400" dirty="0">
              <a:solidFill>
                <a:srgbClr val="00B050"/>
              </a:solidFill>
            </a:endParaRPr>
          </a:p>
        </p:txBody>
      </p:sp>
      <p:sp>
        <p:nvSpPr>
          <p:cNvPr id="43" name="Rounded Rectangle 2">
            <a:hlinkClick r:id="rId6" action="ppaction://hlinksldjump"/>
          </p:cNvPr>
          <p:cNvSpPr/>
          <p:nvPr/>
        </p:nvSpPr>
        <p:spPr>
          <a:xfrm>
            <a:off x="8532545" y="6256104"/>
            <a:ext cx="548640" cy="548640"/>
          </a:xfrm>
          <a:prstGeom prst="ellipse">
            <a:avLst/>
          </a:prstGeom>
          <a:solidFill>
            <a:srgbClr val="0FB7BD"/>
          </a:solidFill>
          <a:ln>
            <a:solidFill>
              <a:srgbClr val="0FB7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pc="-100" dirty="0">
                <a:solidFill>
                  <a:schemeClr val="bg1"/>
                </a:solidFill>
              </a:rPr>
              <a:t>T</a:t>
            </a:r>
            <a:endParaRPr lang="en-US" sz="2800" b="1" spc="-100" dirty="0">
              <a:solidFill>
                <a:schemeClr val="bg1"/>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27"/>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36"/>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2"/>
                    </p:tgtEl>
                  </p:cond>
                </p:stCondLst>
                <p:endSync evt="end" delay="0">
                  <p:rtn val="all"/>
                </p:endSync>
                <p:childTnLst>
                  <p:par>
                    <p:cTn id="34" fill="hold">
                      <p:stCondLst>
                        <p:cond delay="0"/>
                      </p:stCondLst>
                      <p:childTnLst>
                        <p:par>
                          <p:cTn id="35" fill="hold">
                            <p:stCondLst>
                              <p:cond delay="0"/>
                            </p:stCondLst>
                            <p:childTnLst>
                              <p:par>
                                <p:cTn id="36" presetID="1" presetClass="mediacall" presetSubtype="0" fill="hold" nodeType="clickEffect">
                                  <p:stCondLst>
                                    <p:cond delay="0"/>
                                  </p:stCondLst>
                                  <p:childTnLst>
                                    <p:cmd type="call" cmd="playFrom(0.0)">
                                      <p:cBhvr>
                                        <p:cTn id="37" dur="59156" fill="hold"/>
                                        <p:tgtEl>
                                          <p:spTgt spid="2"/>
                                        </p:tgtEl>
                                      </p:cBhvr>
                                    </p:cmd>
                                  </p:childTnLst>
                                </p:cTn>
                              </p:par>
                            </p:childTnLst>
                          </p:cTn>
                        </p:par>
                      </p:childTnLst>
                    </p:cTn>
                  </p:par>
                </p:childTnLst>
              </p:cTn>
              <p:nextCondLst>
                <p:cond evt="onClick" delay="0">
                  <p:tgtEl>
                    <p:spTgt spid="2"/>
                  </p:tgtEl>
                </p:cond>
              </p:nextCondLst>
            </p:seq>
            <p:audio>
              <p:cMediaNode vol="80000">
                <p:cTn id="38" fill="hold" display="0">
                  <p:stCondLst>
                    <p:cond delay="indefinite"/>
                  </p:stCondLst>
                  <p:endCondLst>
                    <p:cond evt="onStopAudio" delay="0">
                      <p:tgtEl>
                        <p:sldTgt/>
                      </p:tgtEl>
                    </p:cond>
                  </p:endCondLst>
                </p:cTn>
                <p:tgtEl>
                  <p:spTgt spid="2"/>
                </p:tgtEl>
              </p:cMediaNode>
            </p:audio>
          </p:childTnLst>
        </p:cTn>
      </p:par>
    </p:tnLst>
    <p:bldLst>
      <p:bldP spid="5" grpId="0"/>
      <p:bldP spid="38" grpId="0"/>
      <p:bldP spid="39" grpId="0"/>
      <p:bldP spid="41" grpId="0"/>
      <p:bldP spid="42" grpId="0"/>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
          <p:cNvGrpSpPr/>
          <p:nvPr/>
        </p:nvGrpSpPr>
        <p:grpSpPr>
          <a:xfrm>
            <a:off x="0" y="0"/>
            <a:ext cx="9144000" cy="6137455"/>
            <a:chOff x="0" y="0"/>
            <a:chExt cx="9144000" cy="6137455"/>
          </a:xfrm>
        </p:grpSpPr>
        <p:sp>
          <p:nvSpPr>
            <p:cNvPr id="2" name="Rectangle 1"/>
            <p:cNvSpPr/>
            <p:nvPr/>
          </p:nvSpPr>
          <p:spPr>
            <a:xfrm>
              <a:off x="0" y="0"/>
              <a:ext cx="9144000" cy="6137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38595" y="720545"/>
              <a:ext cx="8486470" cy="5062924"/>
            </a:xfrm>
            <a:prstGeom prst="rect">
              <a:avLst/>
            </a:prstGeom>
            <a:noFill/>
            <a:ln w="19050">
              <a:solidFill>
                <a:srgbClr val="0FB7BD"/>
              </a:solidFill>
            </a:ln>
          </p:spPr>
          <p:txBody>
            <a:bodyPr wrap="square">
              <a:spAutoFit/>
            </a:bodyPr>
            <a:lstStyle/>
            <a:p>
              <a:pPr algn="just">
                <a:lnSpc>
                  <a:spcPct val="110000"/>
                </a:lnSpc>
                <a:spcBef>
                  <a:spcPts val="300"/>
                </a:spcBef>
                <a:spcAft>
                  <a:spcPts val="300"/>
                </a:spcAft>
              </a:pPr>
              <a:r>
                <a:rPr lang="en-US" sz="2600" b="0" i="1" dirty="0">
                  <a:solidFill>
                    <a:srgbClr val="333333"/>
                  </a:solidFill>
                  <a:effectLst/>
                  <a:latin typeface="Helvetica Neue"/>
                </a:rPr>
                <a:t>Dear Tom,</a:t>
              </a:r>
              <a:endParaRPr lang="en-US" sz="2600" b="0" i="1" dirty="0">
                <a:solidFill>
                  <a:srgbClr val="333333"/>
                </a:solidFill>
                <a:effectLst/>
                <a:latin typeface="Helvetica Neue"/>
              </a:endParaRPr>
            </a:p>
            <a:p>
              <a:pPr algn="just">
                <a:lnSpc>
                  <a:spcPct val="110000"/>
                </a:lnSpc>
                <a:spcBef>
                  <a:spcPts val="300"/>
                </a:spcBef>
                <a:spcAft>
                  <a:spcPts val="300"/>
                </a:spcAft>
              </a:pPr>
              <a:r>
                <a:rPr lang="en-US" sz="2600" b="0" i="0" dirty="0">
                  <a:solidFill>
                    <a:srgbClr val="333333"/>
                  </a:solidFill>
                  <a:effectLst/>
                  <a:latin typeface="Helvetica Neue"/>
                </a:rPr>
                <a:t>Tet is coming and I’m very happy. We do a lot of things before Tet. We throw some old things away. We clean and decorate our homes. My mother goes shopping and buys food, red envelopes, and peach flowers. She also buys new clothes for us. My father makes banh </a:t>
              </a:r>
              <a:r>
                <a:rPr lang="en-US" sz="2600" b="0" i="0" dirty="0" err="1">
                  <a:solidFill>
                    <a:srgbClr val="333333"/>
                  </a:solidFill>
                  <a:effectLst/>
                  <a:latin typeface="Helvetica Neue"/>
                </a:rPr>
                <a:t>chung</a:t>
              </a:r>
              <a:r>
                <a:rPr lang="en-US" sz="2600" b="0" i="0" dirty="0">
                  <a:solidFill>
                    <a:srgbClr val="333333"/>
                  </a:solidFill>
                  <a:effectLst/>
                  <a:latin typeface="Helvetica Neue"/>
                </a:rPr>
                <a:t> and cooks them on an open fire. He says that I should make some wishes at Tet, and I shouldn’t break anything. It brings bad luck.</a:t>
              </a:r>
              <a:endParaRPr lang="en-US" sz="2600" b="0" i="0" dirty="0">
                <a:solidFill>
                  <a:srgbClr val="333333"/>
                </a:solidFill>
                <a:effectLst/>
                <a:latin typeface="Helvetica Neue"/>
              </a:endParaRPr>
            </a:p>
            <a:p>
              <a:pPr>
                <a:lnSpc>
                  <a:spcPct val="110000"/>
                </a:lnSpc>
                <a:spcBef>
                  <a:spcPts val="300"/>
                </a:spcBef>
                <a:spcAft>
                  <a:spcPts val="300"/>
                </a:spcAft>
              </a:pPr>
              <a:r>
                <a:rPr lang="en-US" sz="2600" b="0" i="1" dirty="0">
                  <a:solidFill>
                    <a:srgbClr val="333333"/>
                  </a:solidFill>
                  <a:effectLst/>
                  <a:latin typeface="Helvetica Neue"/>
                </a:rPr>
                <a:t>Yours</a:t>
              </a:r>
              <a:br>
                <a:rPr lang="en-US" sz="2600" dirty="0"/>
              </a:br>
              <a:r>
                <a:rPr lang="en-US" sz="2600" b="0" i="1" dirty="0">
                  <a:solidFill>
                    <a:srgbClr val="333333"/>
                  </a:solidFill>
                  <a:effectLst/>
                  <a:latin typeface="Helvetica Neue"/>
                </a:rPr>
                <a:t>Nguyen</a:t>
              </a:r>
              <a:endParaRPr lang="en-US" sz="2600" i="0" dirty="0">
                <a:effectLst/>
              </a:endParaRPr>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28763" y="1"/>
              <a:ext cx="8726747" cy="825910"/>
            </a:xfrm>
            <a:prstGeom prst="rect">
              <a:avLst/>
            </a:prstGeom>
          </p:spPr>
        </p:pic>
        <p:sp>
          <p:nvSpPr>
            <p:cNvPr id="7" name="TextBox 6"/>
            <p:cNvSpPr txBox="1"/>
            <p:nvPr/>
          </p:nvSpPr>
          <p:spPr>
            <a:xfrm>
              <a:off x="3573041" y="135812"/>
              <a:ext cx="1997919" cy="461665"/>
            </a:xfrm>
            <a:prstGeom prst="rect">
              <a:avLst/>
            </a:prstGeom>
            <a:noFill/>
          </p:spPr>
          <p:txBody>
            <a:bodyPr wrap="none" rtlCol="0">
              <a:spAutoFit/>
            </a:bodyPr>
            <a:lstStyle/>
            <a:p>
              <a:r>
                <a:rPr lang="en-US" sz="2400" b="1" dirty="0">
                  <a:solidFill>
                    <a:schemeClr val="bg1"/>
                  </a:solidFill>
                </a:rPr>
                <a:t>AUDIO SCRIPT</a:t>
              </a:r>
              <a:endParaRPr lang="en-US" sz="2400" b="1" dirty="0">
                <a:solidFill>
                  <a:schemeClr val="bg1"/>
                </a:solidFill>
              </a:endParaRPr>
            </a:p>
          </p:txBody>
        </p:sp>
      </p:grpSp>
      <p:sp>
        <p:nvSpPr>
          <p:cNvPr id="8" name="Multiplication Sign 7">
            <a:hlinkClick r:id="rId2" action="ppaction://hlinksldjump"/>
          </p:cNvPr>
          <p:cNvSpPr/>
          <p:nvPr/>
        </p:nvSpPr>
        <p:spPr>
          <a:xfrm>
            <a:off x="8209935" y="129441"/>
            <a:ext cx="491613" cy="461665"/>
          </a:xfrm>
          <a:prstGeom prst="mathMultipl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ản sao của B1_42">
            <a:hlinkClick r:id="" action="ppaction://media"/>
          </p:cNvPr>
          <p:cNvPicPr>
            <a:picLocks noChangeAspect="1"/>
          </p:cNvPicPr>
          <p:nvPr>
            <a:audioFile r:link="rId3"/>
            <p:extLst>
              <p:ext uri="{DAA4B4D4-6D71-4841-9C94-3DE7FCFB9230}">
                <p14:media xmlns:p14="http://schemas.microsoft.com/office/powerpoint/2010/main" r:embed="rId4"/>
              </p:ext>
            </p:extLst>
          </p:nvPr>
        </p:nvPicPr>
        <p:blipFill>
          <a:blip r:embed="rId5"/>
          <a:stretch>
            <a:fillRect/>
          </a:stretch>
        </p:blipFill>
        <p:spPr>
          <a:xfrm>
            <a:off x="5617142" y="168462"/>
            <a:ext cx="487363" cy="487363"/>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794"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0" y="0"/>
            <a:ext cx="9144000" cy="6858000"/>
            <a:chOff x="193701" y="1590291"/>
            <a:chExt cx="8653859" cy="5137079"/>
          </a:xfrm>
        </p:grpSpPr>
        <p:sp>
          <p:nvSpPr>
            <p:cNvPr id="15" name="Rounded Rectangle 14"/>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314872" y="1767152"/>
              <a:ext cx="8369436" cy="4952146"/>
            </a:xfrm>
            <a:prstGeom prst="roundRect">
              <a:avLst/>
            </a:prstGeom>
            <a:solidFill>
              <a:srgbClr val="E2F4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091691" y="2573874"/>
            <a:ext cx="4954515" cy="1717040"/>
            <a:chOff x="2094743" y="1826837"/>
            <a:chExt cx="4954515" cy="1717040"/>
          </a:xfrm>
        </p:grpSpPr>
        <p:grpSp>
          <p:nvGrpSpPr>
            <p:cNvPr id="12" name="Group 11"/>
            <p:cNvGrpSpPr/>
            <p:nvPr/>
          </p:nvGrpSpPr>
          <p:grpSpPr>
            <a:xfrm>
              <a:off x="2094743" y="1826837"/>
              <a:ext cx="4954515" cy="777611"/>
              <a:chOff x="2100847" y="1826837"/>
              <a:chExt cx="4954515" cy="777611"/>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879262" y="1829932"/>
                <a:ext cx="4176100" cy="732987"/>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847" y="1826837"/>
                <a:ext cx="961782" cy="777611"/>
              </a:xfrm>
              <a:prstGeom prst="rect">
                <a:avLst/>
              </a:prstGeom>
            </p:spPr>
          </p:pic>
        </p:grpSp>
        <p:sp>
          <p:nvSpPr>
            <p:cNvPr id="6" name="TextBox 5"/>
            <p:cNvSpPr txBox="1"/>
            <p:nvPr/>
          </p:nvSpPr>
          <p:spPr>
            <a:xfrm>
              <a:off x="2796464" y="2835991"/>
              <a:ext cx="3557176" cy="707886"/>
            </a:xfrm>
            <a:prstGeom prst="rect">
              <a:avLst/>
            </a:prstGeom>
            <a:noFill/>
          </p:spPr>
          <p:txBody>
            <a:bodyPr wrap="square" rtlCol="0">
              <a:spAutoFit/>
            </a:bodyPr>
            <a:lstStyle/>
            <a:p>
              <a:pPr algn="ctr"/>
              <a:r>
                <a:rPr lang="en-US" sz="4000" b="1">
                  <a:solidFill>
                    <a:srgbClr val="0084B1"/>
                  </a:solidFill>
                </a:rPr>
                <a:t>Writing</a:t>
              </a:r>
              <a:endParaRPr lang="en-US" sz="4000" b="1">
                <a:solidFill>
                  <a:srgbClr val="0084B1"/>
                </a:solidFill>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9144000" cy="1180214"/>
          </a:xfrm>
          <a:prstGeom prst="rect">
            <a:avLst/>
          </a:prstGeom>
        </p:spPr>
      </p:pic>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994" y="104779"/>
            <a:ext cx="587409" cy="621628"/>
          </a:xfrm>
          <a:prstGeom prst="rect">
            <a:avLst/>
          </a:prstGeom>
        </p:spPr>
      </p:pic>
      <p:sp>
        <p:nvSpPr>
          <p:cNvPr id="8" name="TextBox 7"/>
          <p:cNvSpPr txBox="1"/>
          <p:nvPr/>
        </p:nvSpPr>
        <p:spPr>
          <a:xfrm>
            <a:off x="807403" y="26926"/>
            <a:ext cx="8130212" cy="830997"/>
          </a:xfrm>
          <a:prstGeom prst="rect">
            <a:avLst/>
          </a:prstGeom>
          <a:noFill/>
        </p:spPr>
        <p:txBody>
          <a:bodyPr wrap="square" rtlCol="0">
            <a:spAutoFit/>
          </a:bodyPr>
          <a:lstStyle/>
          <a:p>
            <a:r>
              <a:rPr lang="en-US" sz="2400" b="1">
                <a:effectLst>
                  <a:glow rad="88900">
                    <a:schemeClr val="bg1"/>
                  </a:glow>
                </a:effectLst>
                <a:latin typeface="Arial" panose="020B0604020202020204" pitchFamily="34" charset="0"/>
                <a:cs typeface="Arial" panose="020B0604020202020204" pitchFamily="34" charset="0"/>
              </a:rPr>
              <a:t>Work in groups. Discuss and make a list of four things that you think children should and shouldn’t do at Tet.</a:t>
            </a:r>
            <a:endParaRPr lang="en-US" sz="2400" b="1">
              <a:effectLst>
                <a:glow rad="88900">
                  <a:schemeClr val="bg1"/>
                </a:glow>
              </a:effectLst>
              <a:latin typeface="Arial" panose="020B0604020202020204" pitchFamily="34" charset="0"/>
              <a:cs typeface="Arial" panose="020B0604020202020204" pitchFamily="34" charset="0"/>
            </a:endParaRPr>
          </a:p>
        </p:txBody>
      </p:sp>
      <p:grpSp>
        <p:nvGrpSpPr>
          <p:cNvPr id="25" name="Group 24"/>
          <p:cNvGrpSpPr/>
          <p:nvPr/>
        </p:nvGrpSpPr>
        <p:grpSpPr>
          <a:xfrm>
            <a:off x="121327" y="944024"/>
            <a:ext cx="9022673" cy="5842611"/>
            <a:chOff x="193701" y="1590291"/>
            <a:chExt cx="8653859" cy="5137079"/>
          </a:xfrm>
        </p:grpSpPr>
        <p:sp>
          <p:nvSpPr>
            <p:cNvPr id="26" name="Rounded Rectangle 25"/>
            <p:cNvSpPr/>
            <p:nvPr/>
          </p:nvSpPr>
          <p:spPr>
            <a:xfrm>
              <a:off x="193701" y="1590291"/>
              <a:ext cx="8653859" cy="5137079"/>
            </a:xfrm>
            <a:prstGeom prst="roundRect">
              <a:avLst/>
            </a:prstGeom>
            <a:solidFill>
              <a:srgbClr val="C0E6EA"/>
            </a:solidFill>
            <a:ln>
              <a:solidFill>
                <a:srgbClr val="C0E6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277403" y="1674687"/>
              <a:ext cx="8444374" cy="4900773"/>
            </a:xfrm>
            <a:prstGeom prst="roundRect">
              <a:avLst/>
            </a:prstGeom>
            <a:solidFill>
              <a:srgbClr val="05A0B8"/>
            </a:solidFill>
            <a:ln>
              <a:solidFill>
                <a:srgbClr val="05A0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314872" y="1767152"/>
              <a:ext cx="8369436" cy="495214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p:cNvSpPr txBox="1"/>
          <p:nvPr/>
        </p:nvSpPr>
        <p:spPr>
          <a:xfrm>
            <a:off x="1270116" y="2082377"/>
            <a:ext cx="2460220" cy="492443"/>
          </a:xfrm>
          <a:prstGeom prst="rect">
            <a:avLst/>
          </a:prstGeom>
          <a:noFill/>
        </p:spPr>
        <p:txBody>
          <a:bodyPr wrap="square" rtlCol="0">
            <a:spAutoFit/>
          </a:bodyPr>
          <a:lstStyle/>
          <a:p>
            <a:r>
              <a:rPr lang="en-US" sz="2600"/>
              <a:t>Children should</a:t>
            </a:r>
            <a:endParaRPr lang="en-US" sz="2600" i="1"/>
          </a:p>
        </p:txBody>
      </p:sp>
      <p:grpSp>
        <p:nvGrpSpPr>
          <p:cNvPr id="3" name="Group 2"/>
          <p:cNvGrpSpPr/>
          <p:nvPr/>
        </p:nvGrpSpPr>
        <p:grpSpPr>
          <a:xfrm>
            <a:off x="1199879" y="2759797"/>
            <a:ext cx="6808425" cy="461665"/>
            <a:chOff x="1199879" y="2136337"/>
            <a:chExt cx="6808425" cy="461665"/>
          </a:xfrm>
        </p:grpSpPr>
        <p:cxnSp>
          <p:nvCxnSpPr>
            <p:cNvPr id="32" name="Straight Connector 31"/>
            <p:cNvCxnSpPr/>
            <p:nvPr/>
          </p:nvCxnSpPr>
          <p:spPr>
            <a:xfrm flipV="1">
              <a:off x="1607504"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199879" y="2136337"/>
              <a:ext cx="474830" cy="461665"/>
            </a:xfrm>
            <a:prstGeom prst="rect">
              <a:avLst/>
            </a:prstGeom>
            <a:noFill/>
          </p:spPr>
          <p:txBody>
            <a:bodyPr wrap="square" rtlCol="0">
              <a:spAutoFit/>
            </a:bodyPr>
            <a:lstStyle/>
            <a:p>
              <a:r>
                <a:rPr lang="en-US" sz="2400" b="1">
                  <a:solidFill>
                    <a:srgbClr val="0070C0"/>
                  </a:solidFill>
                </a:rPr>
                <a:t>1.</a:t>
              </a:r>
              <a:endParaRPr lang="en-US" sz="2400" b="1">
                <a:solidFill>
                  <a:srgbClr val="0070C0"/>
                </a:solidFill>
              </a:endParaRPr>
            </a:p>
          </p:txBody>
        </p:sp>
      </p:grpSp>
      <p:grpSp>
        <p:nvGrpSpPr>
          <p:cNvPr id="34" name="Group 33"/>
          <p:cNvGrpSpPr/>
          <p:nvPr/>
        </p:nvGrpSpPr>
        <p:grpSpPr>
          <a:xfrm>
            <a:off x="1199879" y="3291894"/>
            <a:ext cx="6808425" cy="461665"/>
            <a:chOff x="1199879" y="2136337"/>
            <a:chExt cx="6808425" cy="461665"/>
          </a:xfrm>
        </p:grpSpPr>
        <p:cxnSp>
          <p:nvCxnSpPr>
            <p:cNvPr id="35" name="Straight Connector 34"/>
            <p:cNvCxnSpPr/>
            <p:nvPr/>
          </p:nvCxnSpPr>
          <p:spPr>
            <a:xfrm flipV="1">
              <a:off x="1607504"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199879" y="2136337"/>
              <a:ext cx="474830" cy="461665"/>
            </a:xfrm>
            <a:prstGeom prst="rect">
              <a:avLst/>
            </a:prstGeom>
            <a:noFill/>
          </p:spPr>
          <p:txBody>
            <a:bodyPr wrap="square" rtlCol="0">
              <a:spAutoFit/>
            </a:bodyPr>
            <a:lstStyle/>
            <a:p>
              <a:r>
                <a:rPr lang="en-US" sz="2400" b="1">
                  <a:solidFill>
                    <a:srgbClr val="0070C0"/>
                  </a:solidFill>
                </a:rPr>
                <a:t>2.</a:t>
              </a:r>
              <a:endParaRPr lang="en-US" sz="2400" b="1">
                <a:solidFill>
                  <a:srgbClr val="0070C0"/>
                </a:solidFill>
              </a:endParaRPr>
            </a:p>
          </p:txBody>
        </p:sp>
      </p:grpSp>
      <p:sp>
        <p:nvSpPr>
          <p:cNvPr id="37" name="TextBox 36"/>
          <p:cNvSpPr txBox="1"/>
          <p:nvPr/>
        </p:nvSpPr>
        <p:spPr>
          <a:xfrm>
            <a:off x="1238024" y="4427258"/>
            <a:ext cx="2876776" cy="492443"/>
          </a:xfrm>
          <a:prstGeom prst="rect">
            <a:avLst/>
          </a:prstGeom>
          <a:noFill/>
        </p:spPr>
        <p:txBody>
          <a:bodyPr wrap="square" rtlCol="0">
            <a:spAutoFit/>
          </a:bodyPr>
          <a:lstStyle/>
          <a:p>
            <a:r>
              <a:rPr lang="en-US" sz="2600"/>
              <a:t>Children shouldn’t</a:t>
            </a:r>
            <a:endParaRPr lang="en-US" sz="2600" i="1"/>
          </a:p>
        </p:txBody>
      </p:sp>
      <p:grpSp>
        <p:nvGrpSpPr>
          <p:cNvPr id="38" name="Group 37"/>
          <p:cNvGrpSpPr/>
          <p:nvPr/>
        </p:nvGrpSpPr>
        <p:grpSpPr>
          <a:xfrm>
            <a:off x="1167787" y="4959204"/>
            <a:ext cx="6808425" cy="461665"/>
            <a:chOff x="1199879" y="2136337"/>
            <a:chExt cx="6808425" cy="461665"/>
          </a:xfrm>
        </p:grpSpPr>
        <p:cxnSp>
          <p:nvCxnSpPr>
            <p:cNvPr id="39" name="Straight Connector 38"/>
            <p:cNvCxnSpPr/>
            <p:nvPr/>
          </p:nvCxnSpPr>
          <p:spPr>
            <a:xfrm flipV="1">
              <a:off x="1607504"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199879" y="2136337"/>
              <a:ext cx="474830" cy="461665"/>
            </a:xfrm>
            <a:prstGeom prst="rect">
              <a:avLst/>
            </a:prstGeom>
            <a:noFill/>
          </p:spPr>
          <p:txBody>
            <a:bodyPr wrap="square" rtlCol="0">
              <a:spAutoFit/>
            </a:bodyPr>
            <a:lstStyle/>
            <a:p>
              <a:r>
                <a:rPr lang="en-US" sz="2400" b="1">
                  <a:solidFill>
                    <a:srgbClr val="0070C0"/>
                  </a:solidFill>
                </a:rPr>
                <a:t>3.</a:t>
              </a:r>
              <a:endParaRPr lang="en-US" sz="2400" b="1">
                <a:solidFill>
                  <a:srgbClr val="0070C0"/>
                </a:solidFill>
              </a:endParaRPr>
            </a:p>
          </p:txBody>
        </p:sp>
      </p:grpSp>
      <p:grpSp>
        <p:nvGrpSpPr>
          <p:cNvPr id="41" name="Group 40"/>
          <p:cNvGrpSpPr/>
          <p:nvPr/>
        </p:nvGrpSpPr>
        <p:grpSpPr>
          <a:xfrm>
            <a:off x="1167787" y="5491301"/>
            <a:ext cx="6808425" cy="461665"/>
            <a:chOff x="1199879" y="2136337"/>
            <a:chExt cx="6808425" cy="461665"/>
          </a:xfrm>
        </p:grpSpPr>
        <p:cxnSp>
          <p:nvCxnSpPr>
            <p:cNvPr id="42" name="Straight Connector 41"/>
            <p:cNvCxnSpPr/>
            <p:nvPr/>
          </p:nvCxnSpPr>
          <p:spPr>
            <a:xfrm flipV="1">
              <a:off x="1607504" y="2496288"/>
              <a:ext cx="6400800" cy="0"/>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1199879" y="2136337"/>
              <a:ext cx="474830" cy="461665"/>
            </a:xfrm>
            <a:prstGeom prst="rect">
              <a:avLst/>
            </a:prstGeom>
            <a:noFill/>
          </p:spPr>
          <p:txBody>
            <a:bodyPr wrap="square" rtlCol="0">
              <a:spAutoFit/>
            </a:bodyPr>
            <a:lstStyle/>
            <a:p>
              <a:r>
                <a:rPr lang="en-US" sz="2400" b="1">
                  <a:solidFill>
                    <a:srgbClr val="0070C0"/>
                  </a:solidFill>
                </a:rPr>
                <a:t>4.</a:t>
              </a:r>
              <a:endParaRPr lang="en-US" sz="2400" b="1">
                <a:solidFill>
                  <a:srgbClr val="0070C0"/>
                </a:solidFill>
              </a:endParaRPr>
            </a:p>
          </p:txBody>
        </p:sp>
      </p:grpSp>
      <p:sp>
        <p:nvSpPr>
          <p:cNvPr id="24" name="TextBox 23"/>
          <p:cNvSpPr txBox="1"/>
          <p:nvPr/>
        </p:nvSpPr>
        <p:spPr>
          <a:xfrm>
            <a:off x="1575411" y="2762482"/>
            <a:ext cx="6269875" cy="369332"/>
          </a:xfrm>
          <a:prstGeom prst="rect">
            <a:avLst/>
          </a:prstGeom>
          <a:noFill/>
        </p:spPr>
        <p:txBody>
          <a:bodyPr wrap="square">
            <a:spAutoFit/>
          </a:bodyPr>
          <a:lstStyle/>
          <a:p>
            <a:r>
              <a:rPr lang="vi-VN" b="1" dirty="0">
                <a:solidFill>
                  <a:srgbClr val="FF0000"/>
                </a:solidFill>
                <a:latin typeface="Cambria" panose="02040503050406030204" pitchFamily="18" charset="0"/>
                <a:ea typeface="Cambria" panose="02040503050406030204" pitchFamily="18" charset="0"/>
              </a:rPr>
              <a:t>D</a:t>
            </a:r>
            <a:r>
              <a:rPr lang="en-US" sz="1800" b="1" dirty="0" err="1">
                <a:solidFill>
                  <a:srgbClr val="FF0000"/>
                </a:solidFill>
                <a:latin typeface="Cambria" panose="02040503050406030204" pitchFamily="18" charset="0"/>
                <a:ea typeface="Cambria" panose="02040503050406030204" pitchFamily="18" charset="0"/>
              </a:rPr>
              <a:t>ecorate</a:t>
            </a:r>
            <a:r>
              <a:rPr lang="en-US" sz="1800" b="1" dirty="0">
                <a:solidFill>
                  <a:srgbClr val="FF0000"/>
                </a:solidFill>
                <a:latin typeface="Cambria" panose="02040503050406030204" pitchFamily="18" charset="0"/>
                <a:ea typeface="Cambria" panose="02040503050406030204" pitchFamily="18" charset="0"/>
              </a:rPr>
              <a:t> our homes with flowers and plants.</a:t>
            </a:r>
            <a:endParaRPr lang="en-US" b="1" dirty="0">
              <a:solidFill>
                <a:srgbClr val="FF0000"/>
              </a:solidFill>
              <a:latin typeface="Cambria" panose="02040503050406030204" pitchFamily="18" charset="0"/>
              <a:ea typeface="Cambria" panose="02040503050406030204" pitchFamily="18" charset="0"/>
            </a:endParaRPr>
          </a:p>
        </p:txBody>
      </p:sp>
      <p:sp>
        <p:nvSpPr>
          <p:cNvPr id="29" name="TextBox 28"/>
          <p:cNvSpPr txBox="1"/>
          <p:nvPr/>
        </p:nvSpPr>
        <p:spPr>
          <a:xfrm>
            <a:off x="1642617" y="3357699"/>
            <a:ext cx="4585252" cy="369332"/>
          </a:xfrm>
          <a:prstGeom prst="rect">
            <a:avLst/>
          </a:prstGeom>
          <a:noFill/>
        </p:spPr>
        <p:txBody>
          <a:bodyPr wrap="square">
            <a:spAutoFit/>
          </a:bodyPr>
          <a:lstStyle/>
          <a:p>
            <a:r>
              <a:rPr lang="vi-VN" b="1" dirty="0">
                <a:solidFill>
                  <a:srgbClr val="FF0000"/>
                </a:solidFill>
                <a:latin typeface="Cambria" panose="02040503050406030204" pitchFamily="18" charset="0"/>
                <a:ea typeface="Cambria" panose="02040503050406030204" pitchFamily="18" charset="0"/>
              </a:rPr>
              <a:t>V</a:t>
            </a:r>
            <a:r>
              <a:rPr lang="en-US" sz="1800" b="1" dirty="0" err="1">
                <a:solidFill>
                  <a:srgbClr val="FF0000"/>
                </a:solidFill>
                <a:latin typeface="Cambria" panose="02040503050406030204" pitchFamily="18" charset="0"/>
                <a:ea typeface="Cambria" panose="02040503050406030204" pitchFamily="18" charset="0"/>
              </a:rPr>
              <a:t>isit</a:t>
            </a:r>
            <a:r>
              <a:rPr lang="en-US" sz="1800" b="1" dirty="0">
                <a:solidFill>
                  <a:srgbClr val="FF0000"/>
                </a:solidFill>
                <a:latin typeface="Cambria" panose="02040503050406030204" pitchFamily="18" charset="0"/>
                <a:ea typeface="Cambria" panose="02040503050406030204" pitchFamily="18" charset="0"/>
              </a:rPr>
              <a:t> our grandparents and relatives</a:t>
            </a:r>
            <a:r>
              <a:rPr lang="vi-VN" sz="1800" b="1" dirty="0">
                <a:solidFill>
                  <a:srgbClr val="FF0000"/>
                </a:solidFill>
                <a:latin typeface="Cambria" panose="02040503050406030204" pitchFamily="18" charset="0"/>
                <a:ea typeface="Cambria" panose="02040503050406030204" pitchFamily="18" charset="0"/>
              </a:rPr>
              <a:t>.</a:t>
            </a:r>
            <a:endParaRPr lang="en-US" b="1" dirty="0">
              <a:solidFill>
                <a:srgbClr val="FF0000"/>
              </a:solidFill>
              <a:latin typeface="Cambria" panose="02040503050406030204" pitchFamily="18" charset="0"/>
              <a:ea typeface="Cambria" panose="02040503050406030204" pitchFamily="18" charset="0"/>
            </a:endParaRPr>
          </a:p>
        </p:txBody>
      </p:sp>
      <p:sp>
        <p:nvSpPr>
          <p:cNvPr id="48" name="TextBox 47"/>
          <p:cNvSpPr txBox="1"/>
          <p:nvPr/>
        </p:nvSpPr>
        <p:spPr>
          <a:xfrm>
            <a:off x="1528815" y="4985288"/>
            <a:ext cx="4699000" cy="369332"/>
          </a:xfrm>
          <a:prstGeom prst="rect">
            <a:avLst/>
          </a:prstGeom>
          <a:noFill/>
        </p:spPr>
        <p:txBody>
          <a:bodyPr wrap="square">
            <a:spAutoFit/>
          </a:bodyPr>
          <a:lstStyle/>
          <a:p>
            <a:r>
              <a:rPr lang="vi-VN" b="1" dirty="0">
                <a:solidFill>
                  <a:srgbClr val="7030A0"/>
                </a:solidFill>
                <a:latin typeface="Cambria" panose="02040503050406030204" pitchFamily="18" charset="0"/>
                <a:ea typeface="Cambria" panose="02040503050406030204" pitchFamily="18" charset="0"/>
              </a:rPr>
              <a:t>E</a:t>
            </a:r>
            <a:r>
              <a:rPr lang="en-US" b="1" dirty="0">
                <a:solidFill>
                  <a:srgbClr val="7030A0"/>
                </a:solidFill>
                <a:latin typeface="Cambria" panose="02040503050406030204" pitchFamily="18" charset="0"/>
                <a:ea typeface="Cambria" panose="02040503050406030204" pitchFamily="18" charset="0"/>
              </a:rPr>
              <a:t>at too much sweet food.</a:t>
            </a:r>
            <a:endParaRPr lang="en-US" b="1" dirty="0">
              <a:solidFill>
                <a:srgbClr val="7030A0"/>
              </a:solidFill>
              <a:latin typeface="Cambria" panose="02040503050406030204" pitchFamily="18" charset="0"/>
              <a:ea typeface="Cambria" panose="02040503050406030204" pitchFamily="18" charset="0"/>
            </a:endParaRPr>
          </a:p>
        </p:txBody>
      </p:sp>
      <p:sp>
        <p:nvSpPr>
          <p:cNvPr id="49" name="TextBox 48"/>
          <p:cNvSpPr txBox="1"/>
          <p:nvPr/>
        </p:nvSpPr>
        <p:spPr>
          <a:xfrm>
            <a:off x="1528815" y="5503821"/>
            <a:ext cx="4578350" cy="369332"/>
          </a:xfrm>
          <a:prstGeom prst="rect">
            <a:avLst/>
          </a:prstGeom>
          <a:noFill/>
        </p:spPr>
        <p:txBody>
          <a:bodyPr wrap="square">
            <a:spAutoFit/>
          </a:bodyPr>
          <a:lstStyle/>
          <a:p>
            <a:r>
              <a:rPr lang="vi-VN" sz="1800" b="1" dirty="0">
                <a:solidFill>
                  <a:srgbClr val="7030A0"/>
                </a:solidFill>
                <a:latin typeface="Cambria" panose="02040503050406030204" pitchFamily="18" charset="0"/>
                <a:ea typeface="Cambria" panose="02040503050406030204" pitchFamily="18" charset="0"/>
              </a:rPr>
              <a:t>K</a:t>
            </a:r>
            <a:r>
              <a:rPr lang="en-US" sz="1800" b="1" dirty="0" err="1">
                <a:solidFill>
                  <a:srgbClr val="7030A0"/>
                </a:solidFill>
                <a:latin typeface="Cambria" panose="02040503050406030204" pitchFamily="18" charset="0"/>
                <a:ea typeface="Cambria" panose="02040503050406030204" pitchFamily="18" charset="0"/>
              </a:rPr>
              <a:t>eep</a:t>
            </a:r>
            <a:r>
              <a:rPr lang="en-US" sz="1800" b="1" dirty="0">
                <a:solidFill>
                  <a:srgbClr val="7030A0"/>
                </a:solidFill>
                <a:latin typeface="Cambria" panose="02040503050406030204" pitchFamily="18" charset="0"/>
                <a:ea typeface="Cambria" panose="02040503050406030204" pitchFamily="18" charset="0"/>
              </a:rPr>
              <a:t> lucky money</a:t>
            </a:r>
            <a:endParaRPr lang="en-US" b="1" dirty="0">
              <a:solidFill>
                <a:srgbClr val="7030A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barn(inVertical)">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inVertic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barn(inVertical)">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9" grpId="0"/>
      <p:bldP spid="48" grpId="0"/>
      <p:bldP spid="49"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3818</Words>
  <Application>WPS Presentation</Application>
  <PresentationFormat>On-screen Show (4:3)</PresentationFormat>
  <Paragraphs>225</Paragraphs>
  <Slides>22</Slides>
  <Notes>0</Notes>
  <HiddenSlides>10</HiddenSlides>
  <MMClips>4</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SimSun</vt:lpstr>
      <vt:lpstr>Wingdings</vt:lpstr>
      <vt:lpstr>Wingdings 2</vt:lpstr>
      <vt:lpstr>Helvetica Neue</vt:lpstr>
      <vt:lpstr>Cambria</vt:lpstr>
      <vt:lpstr>Calibri Light</vt:lpstr>
      <vt:lpstr>Calibri</vt:lpstr>
      <vt:lpstr>Microsoft YaHei</vt:lpstr>
      <vt:lpstr>Arial Unicode MS</vt:lpstr>
      <vt:lpstr>Arial Black</vt:lpstr>
      <vt:lpstr>Impact</vt:lpstr>
      <vt:lpstr>Times New Roman</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Homework</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112</cp:revision>
  <dcterms:created xsi:type="dcterms:W3CDTF">2020-12-09T02:04:00Z</dcterms:created>
  <dcterms:modified xsi:type="dcterms:W3CDTF">2023-11-14T09:25:29Z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69FE0DCB6A6F446EBA07DB76286077F5_12</vt:lpwstr>
  </property>
  <property fmtid="{D5CDD505-2E9C-101B-9397-08002B2CF9AE}" pid="3" name="KSOProductBuildVer">
    <vt:lpwstr>1033-12.2.0.13266</vt:lpwstr>
  </property>
</Properties>
</file>