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0" r:id="rId3"/>
    <p:sldId id="264" r:id="rId4"/>
    <p:sldId id="258" r:id="rId5"/>
    <p:sldId id="293" r:id="rId7"/>
    <p:sldId id="260" r:id="rId8"/>
    <p:sldId id="261" r:id="rId9"/>
    <p:sldId id="294" r:id="rId10"/>
    <p:sldId id="262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16649"/>
    <a:srgbClr val="00A1DA"/>
    <a:srgbClr val="00B0F0"/>
    <a:srgbClr val="B7ECFF"/>
    <a:srgbClr val="97E4FF"/>
    <a:srgbClr val="61D6FF"/>
    <a:srgbClr val="1DC4FF"/>
    <a:srgbClr val="FFFFFF"/>
    <a:srgbClr val="FD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756" y="90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" y="1176655"/>
            <a:ext cx="7968615" cy="4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37189" y="2024419"/>
            <a:ext cx="3038475" cy="3505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169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TRƯỜNG THCS LONG BIÊN</a:t>
            </a:r>
            <a:endParaRPr lang="en-US" sz="1690" b="1" dirty="0">
              <a:ln w="38100">
                <a:noFill/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6424" y="2434397"/>
            <a:ext cx="5231765" cy="1009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135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GIẢNG ĐIỆN TỬ MÔN TIẾNG ANH </a:t>
            </a:r>
            <a:r>
              <a:rPr lang="vi-VN" altLang="en-US" sz="135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6</a:t>
            </a:r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1015" b="1" dirty="0">
              <a:ln w="38100">
                <a:noFill/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UNIT 5: NATURAL WONDERS OF THE WORLD</a:t>
            </a:r>
            <a:endParaRPr lang="en-US" b="1" dirty="0">
              <a:ln w="38100">
                <a:noFill/>
              </a:ln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Peroid</a:t>
            </a:r>
            <a:r>
              <a:rPr lang="en-US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37 :  A Closer Look 2</a:t>
            </a:r>
            <a:endParaRPr lang="vi-VN" altLang="en-US" b="1" dirty="0">
              <a:ln w="38100">
                <a:noFill/>
              </a:ln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9324" y="3503285"/>
            <a:ext cx="2539365" cy="577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GV: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</a:t>
            </a:r>
            <a:r>
              <a:rPr lang="vi-VN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ần Thị Thu Trang</a:t>
            </a:r>
            <a:endParaRPr lang="en-US" sz="157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Tổ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Ngoại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sz="1575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575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khiếu</a:t>
            </a:r>
            <a:endParaRPr lang="en-US" sz="1575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7032" y="2600112"/>
            <a:ext cx="8629936" cy="3527354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714" y="1733696"/>
            <a:ext cx="6770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Countable and uncountable nouns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344" y="2952652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Countable nouns are for the people and things we can count using numbers. Countable nouns can be singular: </a:t>
            </a:r>
            <a:r>
              <a:rPr lang="en-US" sz="2600" i="1"/>
              <a:t>a rock, an island</a:t>
            </a:r>
            <a:r>
              <a:rPr lang="en-US" sz="2600"/>
              <a:t> ..., or plural: </a:t>
            </a:r>
            <a:r>
              <a:rPr lang="en-US" sz="2600" i="1"/>
              <a:t>rocks, islands ...</a:t>
            </a:r>
            <a:endParaRPr lang="en-US" sz="2600" i="1"/>
          </a:p>
        </p:txBody>
      </p:sp>
      <p:sp>
        <p:nvSpPr>
          <p:cNvPr id="10" name="TextBox 9"/>
          <p:cNvSpPr txBox="1"/>
          <p:nvPr/>
        </p:nvSpPr>
        <p:spPr>
          <a:xfrm>
            <a:off x="338344" y="4364899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Uncountable nouns are for the things that we cannot count with numbers. They usually do not have a plural form: </a:t>
            </a:r>
            <a:r>
              <a:rPr lang="en-US" sz="2600" i="1"/>
              <a:t>cream, chocolate ...</a:t>
            </a:r>
            <a:endParaRPr lang="en-US" sz="26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294968" y="1961961"/>
          <a:ext cx="8632722" cy="396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716"/>
                <a:gridCol w="1465006"/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7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8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  <a:endParaRPr lang="en-US" sz="25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972" y="22166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944" y="2134345"/>
            <a:ext cx="686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 children are very tired after a </a:t>
            </a:r>
            <a:r>
              <a:rPr lang="en-US" sz="2800" u="sng" dirty="0">
                <a:solidFill>
                  <a:srgbClr val="FFFF00"/>
                </a:solidFill>
              </a:rPr>
              <a:t>day</a:t>
            </a:r>
            <a:r>
              <a:rPr lang="en-US" sz="2800" dirty="0">
                <a:solidFill>
                  <a:srgbClr val="FFFF00"/>
                </a:solidFill>
              </a:rPr>
              <a:t> of fun.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968" y="2933024"/>
            <a:ext cx="57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968" y="3644942"/>
            <a:ext cx="44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954" y="3623188"/>
            <a:ext cx="756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My mother uses real </a:t>
            </a:r>
            <a:r>
              <a:rPr lang="en-US" sz="2800" u="sng" dirty="0">
                <a:solidFill>
                  <a:srgbClr val="FFFF00"/>
                </a:solidFill>
              </a:rPr>
              <a:t>butter</a:t>
            </a:r>
            <a:r>
              <a:rPr lang="en-US" sz="2800" dirty="0">
                <a:solidFill>
                  <a:srgbClr val="FFFF00"/>
                </a:solidFill>
              </a:rPr>
              <a:t> in the cakes she bakes.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968" y="4401837"/>
            <a:ext cx="57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954" y="4393184"/>
            <a:ext cx="727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Remember to bring the necessary travel </a:t>
            </a:r>
            <a:r>
              <a:rPr lang="en-US" sz="2800" u="sng" dirty="0">
                <a:solidFill>
                  <a:srgbClr val="FFFF00"/>
                </a:solidFill>
              </a:rPr>
              <a:t>items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4968" y="5085820"/>
            <a:ext cx="308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743" y="508582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-How </a:t>
            </a:r>
            <a:r>
              <a:rPr lang="en-US" sz="2800" dirty="0">
                <a:solidFill>
                  <a:srgbClr val="FFFF00"/>
                </a:solidFill>
              </a:rPr>
              <a:t>about meeting in the canteen for some </a:t>
            </a:r>
            <a:r>
              <a:rPr lang="en-US" sz="2800" u="sng" dirty="0">
                <a:solidFill>
                  <a:srgbClr val="FFFF00"/>
                </a:solidFill>
              </a:rPr>
              <a:t>tea</a:t>
            </a:r>
            <a:r>
              <a:rPr lang="en-US" sz="2800" dirty="0">
                <a:solidFill>
                  <a:srgbClr val="FFFF00"/>
                </a:solidFill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solidFill>
                  <a:srgbClr val="FFFF00"/>
                </a:solidFill>
              </a:rPr>
              <a:t>Sue. What time?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9790" y="2912000"/>
            <a:ext cx="6268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Be careful! The </a:t>
            </a:r>
            <a:r>
              <a:rPr lang="en-US" sz="2800" u="sng" dirty="0">
                <a:solidFill>
                  <a:srgbClr val="FFFF00"/>
                </a:solidFill>
              </a:rPr>
              <a:t>water</a:t>
            </a:r>
            <a:r>
              <a:rPr lang="en-US" sz="2800" dirty="0">
                <a:solidFill>
                  <a:srgbClr val="FFFF00"/>
                </a:solidFill>
              </a:rPr>
              <a:t> is deep.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708535" y="2578062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08535" y="3269717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08535" y="399192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8535" y="485484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08535" y="565172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60035" y="210438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38395" y="2885742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8395" y="359275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38395" y="436063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38395" y="5171621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0752" y="1833511"/>
            <a:ext cx="6770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Countable and uncountable nouns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4326" y="3558194"/>
            <a:ext cx="9021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We use </a:t>
            </a:r>
            <a:r>
              <a:rPr lang="en-US" sz="3200" i="1" dirty="0">
                <a:solidFill>
                  <a:srgbClr val="FF0000"/>
                </a:solidFill>
              </a:rPr>
              <a:t>some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i="1" dirty="0">
                <a:solidFill>
                  <a:srgbClr val="FF0000"/>
                </a:solidFill>
              </a:rPr>
              <a:t>many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i="1" dirty="0">
                <a:solidFill>
                  <a:srgbClr val="FF0000"/>
                </a:solidFill>
              </a:rPr>
              <a:t>a few </a:t>
            </a:r>
            <a:r>
              <a:rPr lang="en-US" sz="3200" dirty="0">
                <a:solidFill>
                  <a:srgbClr val="FF0000"/>
                </a:solidFill>
              </a:rPr>
              <a:t>with countable nouns.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i="1" dirty="0">
                <a:solidFill>
                  <a:srgbClr val="FF0000"/>
                </a:solidFill>
              </a:rPr>
              <a:t>We use some, much, a little with uncountable nouns.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1"/>
            <a:ext cx="8120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0527" y="1664817"/>
            <a:ext cx="2111832" cy="461665"/>
            <a:chOff x="1230086" y="1785257"/>
            <a:chExt cx="211183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a few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6539" y="1658479"/>
            <a:ext cx="2049781" cy="461665"/>
            <a:chOff x="1230086" y="1785257"/>
            <a:chExt cx="2049781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a little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068" y="2209540"/>
            <a:ext cx="7840449" cy="461665"/>
            <a:chOff x="369902" y="2142097"/>
            <a:chExt cx="784044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732" y="2142097"/>
              <a:ext cx="7365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Australia is very nice. It has                 natural wonders.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1587" y="2736766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much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1576" y="2681260"/>
            <a:ext cx="2349641" cy="461665"/>
            <a:chOff x="1230086" y="1785257"/>
            <a:chExt cx="234964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many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068" y="3221433"/>
            <a:ext cx="8809932" cy="470318"/>
            <a:chOff x="363373" y="4026312"/>
            <a:chExt cx="9801452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2" y="4026312"/>
              <a:ext cx="932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This is a difficult lesson, so only              students can understand it.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8928" y="3814959"/>
            <a:ext cx="3374583" cy="461665"/>
            <a:chOff x="1230086" y="1785257"/>
            <a:chExt cx="3374583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a few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6333" y="3759453"/>
            <a:ext cx="3002378" cy="461665"/>
            <a:chOff x="1230086" y="1785257"/>
            <a:chExt cx="3002378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many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9895" y="4352979"/>
            <a:ext cx="8523624" cy="470318"/>
            <a:chOff x="363373" y="3312302"/>
            <a:chExt cx="8523624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3" y="3312302"/>
              <a:ext cx="8048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It is a very dry area. There isn’t                 rain in summer.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5671" y="4857411"/>
            <a:ext cx="2688784" cy="461665"/>
            <a:chOff x="1230086" y="1785257"/>
            <a:chExt cx="2688784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a little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8678" y="4791281"/>
            <a:ext cx="2057642" cy="461665"/>
            <a:chOff x="1230086" y="1785257"/>
            <a:chExt cx="205764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67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much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0738" y="1207548"/>
            <a:ext cx="6973597" cy="470318"/>
            <a:chOff x="363373" y="1262747"/>
            <a:chExt cx="6973597" cy="470318"/>
          </a:xfrm>
        </p:grpSpPr>
        <p:sp>
          <p:nvSpPr>
            <p:cNvPr id="45" name="TextBox 4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I have                   questions to ask you.</a:t>
              </a:r>
              <a:endParaRPr lang="en-US" sz="2400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5840" y="5319076"/>
            <a:ext cx="8591584" cy="830997"/>
            <a:chOff x="363373" y="3312302"/>
            <a:chExt cx="8591584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  <a:endParaRPr lang="en-US" sz="2400" b="1">
                <a:solidFill>
                  <a:srgbClr val="0070C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3312302"/>
              <a:ext cx="8116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We’ve got very             time before our train leaves. </a:t>
              </a:r>
              <a:endParaRPr lang="en-US" sz="2400" dirty="0">
                <a:solidFill>
                  <a:srgbClr val="FFFF00"/>
                </a:solidFill>
              </a:endParaRPr>
            </a:p>
            <a:p>
              <a:r>
                <a:rPr lang="en-US" sz="2400" dirty="0">
                  <a:solidFill>
                    <a:srgbClr val="FFFF00"/>
                  </a:solidFill>
                </a:rPr>
                <a:t>We must hurry up!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6557" y="6084104"/>
            <a:ext cx="3356954" cy="461665"/>
            <a:chOff x="1230086" y="1785257"/>
            <a:chExt cx="335695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  <a:endParaRPr lang="en-US" sz="2400">
                <a:solidFill>
                  <a:srgbClr val="0070C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little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89564" y="6067142"/>
            <a:ext cx="2975954" cy="461665"/>
            <a:chOff x="1230086" y="1785257"/>
            <a:chExt cx="2975954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much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672974" y="155385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1118" y="2554553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68226" y="3588303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46192" y="463490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70254" y="5662701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36556" y="1669706"/>
            <a:ext cx="493529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027112" y="26834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30977" y="38363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989739" y="4810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25671" y="60972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291" y="199003"/>
            <a:ext cx="8336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a, any, some, much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2225" y="1825398"/>
            <a:ext cx="7514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How               books are there in your bag?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0119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7395" y="35997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2225" y="3591057"/>
            <a:ext cx="790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How                 sugar do you need for your tea, Mum?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2177" y="392733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7395" y="44532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2225" y="4444644"/>
            <a:ext cx="7437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We need to buy                 new furniture for the house.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7395" y="5396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2225" y="5396083"/>
            <a:ext cx="132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There is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16252" y="5732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22225" y="2538128"/>
            <a:ext cx="7703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There isn’t               milk in the fridge.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It’s empty.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860973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89483" y="480685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55127" y="1825398"/>
            <a:ext cx="87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many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37050" y="2538041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9029" y="35886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much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05151" y="4453297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43985" y="539632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39519" y="5403737"/>
            <a:ext cx="4269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big cave in this area.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43591" y="5412927"/>
            <a:ext cx="5516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big cave in this area.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2170125"/>
            <a:ext cx="8629936" cy="4561181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  <a:endParaRPr lang="en-US" sz="3000" b="1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326" y="993670"/>
            <a:ext cx="5451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Modal verb: </a:t>
            </a:r>
            <a:r>
              <a:rPr lang="en-US" sz="3600" b="1" i="1" dirty="0">
                <a:solidFill>
                  <a:srgbClr val="FFFF00"/>
                </a:solidFill>
              </a:rPr>
              <a:t>must / mustn’t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967" y="2391764"/>
            <a:ext cx="8420066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</a:t>
            </a:r>
            <a:r>
              <a:rPr lang="en-US" sz="2400"/>
              <a:t> to say that something is very necessary or very important. </a:t>
            </a:r>
            <a:endParaRPr lang="en-US" sz="2400"/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mustn’t</a:t>
            </a:r>
            <a:r>
              <a:rPr lang="en-US" sz="2400"/>
              <a:t> to say that doing something is not allowed.</a:t>
            </a:r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1443970"/>
            <a:ext cx="3703791" cy="94779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13831" y="3957900"/>
          <a:ext cx="6096000" cy="2743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1561"/>
                <a:gridCol w="33344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</a:t>
                      </a:r>
                      <a:endParaRPr lang="en-US" sz="24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mustn’t</a:t>
                      </a:r>
                      <a:endParaRPr lang="en-US" sz="24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cPr>
                    <a:solidFill>
                      <a:schemeClr val="bg1"/>
                    </a:solidFill>
                  </a:tcPr>
                </a:tc>
              </a:tr>
              <a:tr h="347031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2224" y="1825398"/>
            <a:ext cx="779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You              leave the hotel room before 12 o’clock.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9102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2225" y="3403768"/>
            <a:ext cx="24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My mum says you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4709" y="37400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4191254"/>
            <a:ext cx="784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You know you                 go to bed with your shoes on.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0688" y="4992751"/>
            <a:ext cx="594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 want to speak English better.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I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20473" y="573463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2225" y="2538128"/>
            <a:ext cx="743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You                make lots of noise in the museum.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049632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47110" y="455346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42248" y="1825398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30520" y="2536252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40331" y="3412420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7614" y="4191253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5869" y="5393111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5788" y="3414115"/>
            <a:ext cx="3808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always tell the truth.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29992" y="3423555"/>
            <a:ext cx="3948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always tell the truth.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3679" y="5382714"/>
            <a:ext cx="3409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practice more.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0735" y="5382714"/>
            <a:ext cx="349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practice more.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42229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We must arrive on time.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22225" y="3403768"/>
            <a:ext cx="7437780" cy="523220"/>
            <a:chOff x="1421133" y="3312253"/>
            <a:chExt cx="74377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1421133" y="3312253"/>
              <a:ext cx="7437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We must                                                      </a:t>
              </a:r>
              <a:r>
                <a:rPr lang="en-US" sz="2400" dirty="0"/>
                <a:t>.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74981" y="3648534"/>
              <a:ext cx="3566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22225" y="5023779"/>
            <a:ext cx="7786751" cy="461665"/>
            <a:chOff x="1421133" y="4878488"/>
            <a:chExt cx="7786751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1421133" y="4878488"/>
              <a:ext cx="7786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                                                                      .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77701" y="5192734"/>
              <a:ext cx="4754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22225" y="2538128"/>
            <a:ext cx="7786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We mustn’t pick flowers in the school garden.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22225" y="4227640"/>
            <a:ext cx="7437780" cy="523220"/>
            <a:chOff x="1421133" y="3312253"/>
            <a:chExt cx="7437780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1421133" y="3312253"/>
              <a:ext cx="7437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</a:rPr>
                <a:t>We mustn’t                                                  </a:t>
              </a:r>
              <a:r>
                <a:rPr lang="en-US" sz="2400" dirty="0"/>
                <a:t>.                                       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16503" y="3648534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2786</Words>
  <Application>WPS Presentation</Application>
  <PresentationFormat>On-screen Show (4:3)</PresentationFormat>
  <Paragraphs>252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98</cp:revision>
  <dcterms:created xsi:type="dcterms:W3CDTF">2020-12-09T02:04:00Z</dcterms:created>
  <dcterms:modified xsi:type="dcterms:W3CDTF">2023-11-15T02:31:36Z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1A17B7B7DA8E4B67BCFADB059239CD60_12</vt:lpwstr>
  </property>
  <property fmtid="{D5CDD505-2E9C-101B-9397-08002B2CF9AE}" pid="3" name="KSOProductBuildVer">
    <vt:lpwstr>1033-12.2.0.13266</vt:lpwstr>
  </property>
</Properties>
</file>