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5.svg" ContentType="image/svg+xml"/>
  <Override PartName="/ppt/media/image18.svg" ContentType="image/svg+xml"/>
  <Override PartName="/ppt/media/image26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6"/>
  </p:notesMasterIdLst>
  <p:sldIdLst>
    <p:sldId id="339" r:id="rId3"/>
    <p:sldId id="310" r:id="rId4"/>
    <p:sldId id="323" r:id="rId5"/>
    <p:sldId id="314" r:id="rId7"/>
    <p:sldId id="316" r:id="rId8"/>
    <p:sldId id="320" r:id="rId9"/>
    <p:sldId id="318" r:id="rId10"/>
    <p:sldId id="319" r:id="rId11"/>
    <p:sldId id="317" r:id="rId12"/>
    <p:sldId id="315" r:id="rId13"/>
    <p:sldId id="321" r:id="rId14"/>
    <p:sldId id="322" r:id="rId15"/>
    <p:sldId id="324" r:id="rId16"/>
    <p:sldId id="293" r:id="rId17"/>
    <p:sldId id="294" r:id="rId18"/>
    <p:sldId id="327" r:id="rId19"/>
    <p:sldId id="325" r:id="rId20"/>
    <p:sldId id="288" r:id="rId21"/>
  </p:sldIdLst>
  <p:sldSz cx="9144000" cy="5143500" type="screen16x9"/>
  <p:notesSz cx="6858000" cy="9144000"/>
  <p:embeddedFontLst>
    <p:embeddedFont>
      <p:font typeface="Poppins ExtraBold" panose="00000900000000000000"/>
      <p:bold r:id="rId25"/>
    </p:embeddedFont>
    <p:embeddedFont>
      <p:font typeface="Nunito Sans"/>
      <p:regular r:id="rId26"/>
    </p:embeddedFont>
    <p:embeddedFont>
      <p:font typeface="Bebas Neue" panose="020B0606020202050201"/>
      <p:regular r:id="rId27"/>
    </p:embeddedFont>
    <p:embeddedFont>
      <p:font typeface="Poppins Medium" panose="00000600000000000000"/>
      <p:regular r:id="rId28"/>
      <p: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angolin" panose="00000500000000000000" pitchFamily="2" charset="77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7CD"/>
    <a:srgbClr val="549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7"/>
    <p:restoredTop sz="94621"/>
  </p:normalViewPr>
  <p:slideViewPr>
    <p:cSldViewPr snapToGrid="0" showGuides="1">
      <p:cViewPr>
        <p:scale>
          <a:sx n="75" d="100"/>
          <a:sy n="75" d="100"/>
        </p:scale>
        <p:origin x="992" y="9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font" Target="fonts/font14.fntdata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3b7148ceed_0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3b7148ceed_0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3b7148cee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3b7148ceed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13a635ed51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13a635ed51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11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5. Listen to the conversation. </a:t>
            </a:r>
            <a:endParaRPr lang="en-US" sz="11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11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Underline the final - s in the words and put them into the correct column. </a:t>
            </a:r>
            <a:endParaRPr lang="en-US" sz="11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13b7148ceed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13b7148ceed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839800"/>
            <a:ext cx="42177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35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3798475"/>
            <a:ext cx="38721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715100" y="1228900"/>
            <a:ext cx="4217700" cy="12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4200">
                <a:solidFill>
                  <a:schemeClr val="accent2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6111025" y="3788888"/>
            <a:ext cx="2869990" cy="1180128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rot="10800000"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6" name="Google Shape;136;p25"/>
          <p:cNvSpPr txBox="1">
            <a:spLocks noGrp="1"/>
          </p:cNvSpPr>
          <p:nvPr>
            <p:ph type="subTitle" idx="1"/>
          </p:nvPr>
        </p:nvSpPr>
        <p:spPr>
          <a:xfrm>
            <a:off x="1833300" y="35002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300" i="1">
                <a:solidFill>
                  <a:schemeClr val="accent2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37" name="Google Shape;137;p25"/>
          <p:cNvSpPr txBox="1">
            <a:spLocks noGrp="1"/>
          </p:cNvSpPr>
          <p:nvPr>
            <p:ph type="subTitle" idx="2"/>
          </p:nvPr>
        </p:nvSpPr>
        <p:spPr>
          <a:xfrm>
            <a:off x="1833300" y="3985103"/>
            <a:ext cx="2336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5"/>
          <p:cNvSpPr txBox="1">
            <a:spLocks noGrp="1"/>
          </p:cNvSpPr>
          <p:nvPr>
            <p:ph type="subTitle" idx="3"/>
          </p:nvPr>
        </p:nvSpPr>
        <p:spPr>
          <a:xfrm>
            <a:off x="4974300" y="3985103"/>
            <a:ext cx="2336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5"/>
          <p:cNvSpPr txBox="1">
            <a:spLocks noGrp="1"/>
          </p:cNvSpPr>
          <p:nvPr>
            <p:ph type="subTitle" idx="4"/>
          </p:nvPr>
        </p:nvSpPr>
        <p:spPr>
          <a:xfrm>
            <a:off x="4974300" y="35002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300" i="1">
                <a:solidFill>
                  <a:schemeClr val="accent2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rot="10800000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3" name="Google Shape;203;p32"/>
          <p:cNvSpPr txBox="1">
            <a:spLocks noGrp="1"/>
          </p:cNvSpPr>
          <p:nvPr>
            <p:ph type="ctrTitle"/>
          </p:nvPr>
        </p:nvSpPr>
        <p:spPr>
          <a:xfrm>
            <a:off x="4365400" y="534888"/>
            <a:ext cx="40635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4" name="Google Shape;204;p32"/>
          <p:cNvSpPr txBox="1">
            <a:spLocks noGrp="1"/>
          </p:cNvSpPr>
          <p:nvPr>
            <p:ph type="subTitle" idx="1"/>
          </p:nvPr>
        </p:nvSpPr>
        <p:spPr>
          <a:xfrm>
            <a:off x="4365400" y="1602000"/>
            <a:ext cx="4063500" cy="12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5" name="Google Shape;205;p32"/>
          <p:cNvSpPr txBox="1"/>
          <p:nvPr/>
        </p:nvSpPr>
        <p:spPr>
          <a:xfrm>
            <a:off x="4365400" y="3833113"/>
            <a:ext cx="40635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-GB" sz="1000" b="1">
                <a:solidFill>
                  <a:schemeClr val="accent5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/>
              </a:rPr>
              <a:t>Slidesgo</a:t>
            </a:r>
            <a:r>
              <a:rPr lang="en-GB" sz="1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, and includes icons by </a:t>
            </a:r>
            <a:r>
              <a:rPr lang="en-GB" sz="1000" b="1">
                <a:solidFill>
                  <a:schemeClr val="accent5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/>
              </a:rPr>
              <a:t>Flaticon</a:t>
            </a:r>
            <a:r>
              <a:rPr lang="en-GB" sz="1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 and infographics &amp; images by </a:t>
            </a:r>
            <a:r>
              <a:rPr lang="en-GB" sz="1000" b="1">
                <a:solidFill>
                  <a:schemeClr val="accent5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5"/>
              </a:rPr>
              <a:t>Freepik</a:t>
            </a:r>
            <a:endParaRPr sz="1000"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6" name="Google Shape;206;p32"/>
          <p:cNvSpPr/>
          <p:nvPr/>
        </p:nvSpPr>
        <p:spPr>
          <a:xfrm rot="10800000">
            <a:off x="155910" y="164171"/>
            <a:ext cx="2869990" cy="1180128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3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rot="10800000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9" name="Google Shape;209;p33"/>
          <p:cNvSpPr/>
          <p:nvPr/>
        </p:nvSpPr>
        <p:spPr>
          <a:xfrm rot="7201022" flipH="1">
            <a:off x="144321" y="244564"/>
            <a:ext cx="1218385" cy="6551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Google Shape;210;p33"/>
          <p:cNvSpPr/>
          <p:nvPr/>
        </p:nvSpPr>
        <p:spPr>
          <a:xfrm rot="-7201022">
            <a:off x="7779238" y="244564"/>
            <a:ext cx="1218385" cy="6551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3" name="Google Shape;213;p34"/>
          <p:cNvSpPr/>
          <p:nvPr/>
        </p:nvSpPr>
        <p:spPr>
          <a:xfrm rot="7201022" flipH="1">
            <a:off x="136888" y="244564"/>
            <a:ext cx="1218385" cy="6551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Google Shape;214;p34"/>
          <p:cNvSpPr/>
          <p:nvPr/>
        </p:nvSpPr>
        <p:spPr>
          <a:xfrm rot="-751190">
            <a:off x="7848307" y="4199223"/>
            <a:ext cx="1218344" cy="655066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7" name="Google Shape;217;p35"/>
          <p:cNvSpPr/>
          <p:nvPr/>
        </p:nvSpPr>
        <p:spPr>
          <a:xfrm rot="-7201022">
            <a:off x="7780875" y="244564"/>
            <a:ext cx="1218385" cy="6551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Google Shape;218;p35"/>
          <p:cNvSpPr/>
          <p:nvPr/>
        </p:nvSpPr>
        <p:spPr>
          <a:xfrm rot="751190" flipH="1">
            <a:off x="69497" y="4199223"/>
            <a:ext cx="1218344" cy="655066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6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rot="10800000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1" name="Google Shape;221;p36"/>
          <p:cNvSpPr/>
          <p:nvPr/>
        </p:nvSpPr>
        <p:spPr>
          <a:xfrm>
            <a:off x="6111025" y="3788888"/>
            <a:ext cx="2869990" cy="1180128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rot="10800000"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4" name="Google Shape;224;p37"/>
          <p:cNvSpPr/>
          <p:nvPr/>
        </p:nvSpPr>
        <p:spPr>
          <a:xfrm rot="10800000">
            <a:off x="146910" y="161221"/>
            <a:ext cx="2869990" cy="1363181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rot="10800000"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" name="Google Shape;16;p3"/>
          <p:cNvSpPr/>
          <p:nvPr/>
        </p:nvSpPr>
        <p:spPr>
          <a:xfrm rot="-8100000">
            <a:off x="6120362" y="269722"/>
            <a:ext cx="2870196" cy="11558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151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1410150" y="1302506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151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" name="Google Shape;24;p4"/>
          <p:cNvSpPr/>
          <p:nvPr/>
        </p:nvSpPr>
        <p:spPr>
          <a:xfrm rot="1218439" flipH="1">
            <a:off x="32053" y="4120556"/>
            <a:ext cx="1218447" cy="655176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6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4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rot="10800000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 flipH="1">
            <a:off x="32863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22863" y="1312031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 flipH="1">
            <a:off x="32863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/>
          <p:nvPr/>
        </p:nvSpPr>
        <p:spPr>
          <a:xfrm flipH="1">
            <a:off x="155818" y="3813900"/>
            <a:ext cx="2869990" cy="1155874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_1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 rotWithShape="1">
          <a:blip r:embed="rId2"/>
          <a:srcRect t="1578" b="1578"/>
          <a:stretch>
            <a:fillRect/>
          </a:stretch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1" name="Google Shape;111;p20"/>
          <p:cNvSpPr/>
          <p:nvPr/>
        </p:nvSpPr>
        <p:spPr>
          <a:xfrm rot="751190" flipH="1">
            <a:off x="90988" y="4184895"/>
            <a:ext cx="1218344" cy="655066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Poppins ExtraBold" panose="00000900000000000000"/>
              <a:buNone/>
              <a:defRPr sz="3500">
                <a:solidFill>
                  <a:schemeClr val="accent5"/>
                </a:solidFill>
                <a:latin typeface="Poppins ExtraBold" panose="00000900000000000000"/>
                <a:ea typeface="Poppins ExtraBold" panose="00000900000000000000"/>
                <a:cs typeface="Poppins ExtraBold" panose="00000900000000000000"/>
                <a:sym typeface="Poppins ExtraBold" panose="000009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 panose="00000500000000000000"/>
              <a:buNone/>
              <a:defRPr sz="3500" b="1">
                <a:solidFill>
                  <a:schemeClr val="accent5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●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○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■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●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○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■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●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○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Nunito Sans"/>
              <a:buChar char="■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microsoft.com/office/2007/relationships/media" Target="../media/audio1.wav"/><Relationship Id="rId1" Type="http://schemas.openxmlformats.org/officeDocument/2006/relationships/audio" Target="NULL" TargetMode="External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27.png"/><Relationship Id="rId2" Type="http://schemas.microsoft.com/office/2007/relationships/media" Target="../media/media2.mp3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.xml"/><Relationship Id="rId11" Type="http://schemas.microsoft.com/office/2007/relationships/media" Target="../media/media6.mp3"/><Relationship Id="rId10" Type="http://schemas.openxmlformats.org/officeDocument/2006/relationships/audio" Target="../media/media6.mp3"/><Relationship Id="rId1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../media/media10.mp3"/><Relationship Id="rId8" Type="http://schemas.openxmlformats.org/officeDocument/2006/relationships/audio" Target="../media/media10.mp3"/><Relationship Id="rId7" Type="http://schemas.microsoft.com/office/2007/relationships/media" Target="../media/media9.mp3"/><Relationship Id="rId6" Type="http://schemas.openxmlformats.org/officeDocument/2006/relationships/audio" Target="../media/media9.mp3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27.png"/><Relationship Id="rId2" Type="http://schemas.microsoft.com/office/2007/relationships/media" Target="../media/media7.mp3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4.xml"/><Relationship Id="rId1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4.png"/><Relationship Id="rId2" Type="http://schemas.microsoft.com/office/2007/relationships/media" Target="../media/audio2.wav"/><Relationship Id="rId1" Type="http://schemas.openxmlformats.org/officeDocument/2006/relationships/audio" Target="NUL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GIF"/><Relationship Id="rId1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49" y="717223"/>
            <a:ext cx="682496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37189" y="1167170"/>
            <a:ext cx="3042920" cy="3505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90" b="1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US" sz="169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7076" y="1591117"/>
            <a:ext cx="2957830" cy="9632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05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</a:t>
            </a:r>
            <a:r>
              <a:rPr lang="vi-VN" altLang="en-US" sz="105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0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15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alt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HOUSES</a:t>
            </a:r>
            <a:endParaRPr lang="en-US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Peroid</a:t>
            </a:r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vi-VN" alt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</a:t>
            </a:r>
            <a:r>
              <a:rPr lang="vi-VN" alt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9324" y="2646035"/>
            <a:ext cx="2539365" cy="5772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Thị Thu Trang</a:t>
            </a:r>
            <a:endParaRPr lang="en-US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US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68300"/>
            <a:ext cx="7704000" cy="580200"/>
          </a:xfrm>
        </p:spPr>
        <p:txBody>
          <a:bodyPr/>
          <a:lstStyle/>
          <a:p>
            <a:r>
              <a:rPr lang="en-US" sz="3000" dirty="0"/>
              <a:t>Check your answer</a:t>
            </a:r>
            <a:endParaRPr lang="en-US" sz="3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54715" y="1044472"/>
          <a:ext cx="8034570" cy="36164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/>
                <a:gridCol w="1606914"/>
                <a:gridCol w="1606914"/>
                <a:gridCol w="1606914"/>
                <a:gridCol w="1606914"/>
              </a:tblGrid>
              <a:tr h="854077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hall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kitchen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bedroom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bathroom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living room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623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37277"/>
            <a:ext cx="9144000" cy="3782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000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picture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9895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fridge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8860" y="2852686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dishwasher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8860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cupboard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404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picture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3005" y="2852686"/>
            <a:ext cx="1649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c</a:t>
            </a:r>
            <a:r>
              <a:rPr lang="en-US" sz="2000" dirty="0">
                <a:latin typeface="Century Gothic" panose="020B0502020202020204" pitchFamily="34" charset="0"/>
              </a:rPr>
              <a:t>hest of drawers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3005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lamp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4240" y="2107095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sink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3205" y="288250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bath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7150" y="3735815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toilet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44744" y="2136913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sofa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53709" y="2912321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picture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7654" y="376563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lamp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0" y="395802"/>
            <a:ext cx="7704000" cy="580200"/>
          </a:xfrm>
        </p:spPr>
        <p:txBody>
          <a:bodyPr/>
          <a:lstStyle/>
          <a:p>
            <a:r>
              <a:rPr lang="en-US" sz="2500" dirty="0"/>
              <a:t>In groups, add more things for each room</a:t>
            </a:r>
            <a:endParaRPr lang="en-US" sz="25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54715" y="1044472"/>
          <a:ext cx="8034570" cy="36164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/>
                <a:gridCol w="1606914"/>
                <a:gridCol w="1606914"/>
                <a:gridCol w="1606914"/>
                <a:gridCol w="1606914"/>
              </a:tblGrid>
              <a:tr h="854077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hall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kitchen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bedroom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bathroom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living room</a:t>
                      </a:r>
                      <a:endParaRPr lang="en-US" sz="2200" b="1" i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623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37277"/>
            <a:ext cx="9144000" cy="3782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000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9895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fridge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8860" y="2852686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dishwasher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8860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cupboard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404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3005" y="2852686"/>
            <a:ext cx="1649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hest of drawers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3005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lamp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4240" y="2107095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sink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3205" y="288250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bath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7150" y="3735815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toilet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44744" y="2136913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sofa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53709" y="2912321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7654" y="376563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/>
                <a:sym typeface="Arial" panose="020B0604020202020204"/>
              </a:rPr>
              <a:t>lamp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54"/>
          <p:cNvSpPr txBox="1">
            <a:spLocks noGrp="1"/>
          </p:cNvSpPr>
          <p:nvPr>
            <p:ph type="title" idx="2"/>
          </p:nvPr>
        </p:nvSpPr>
        <p:spPr>
          <a:xfrm>
            <a:off x="1410150" y="1302506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 lang="en-GB"/>
          </a:p>
        </p:txBody>
      </p:sp>
      <p:sp>
        <p:nvSpPr>
          <p:cNvPr id="1368" name="Google Shape;1368;p54"/>
          <p:cNvSpPr txBox="1">
            <a:spLocks noGrp="1"/>
          </p:cNvSpPr>
          <p:nvPr>
            <p:ph type="subTitle" idx="1"/>
          </p:nvPr>
        </p:nvSpPr>
        <p:spPr>
          <a:xfrm>
            <a:off x="7151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pronounce the final sounds </a:t>
            </a:r>
            <a:r>
              <a:rPr lang="en-US" b="1" dirty="0">
                <a:solidFill>
                  <a:srgbClr val="0070C0"/>
                </a:solidFill>
              </a:rPr>
              <a:t>/s/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/z/ </a:t>
            </a:r>
            <a:r>
              <a:rPr lang="en-US" dirty="0"/>
              <a:t>correctly</a:t>
            </a:r>
            <a:endParaRPr lang="en-US" dirty="0"/>
          </a:p>
        </p:txBody>
      </p:sp>
      <p:sp>
        <p:nvSpPr>
          <p:cNvPr id="1369" name="Google Shape;1369;p54"/>
          <p:cNvSpPr txBox="1">
            <a:spLocks noGrp="1"/>
          </p:cNvSpPr>
          <p:nvPr>
            <p:ph type="title"/>
          </p:nvPr>
        </p:nvSpPr>
        <p:spPr>
          <a:xfrm>
            <a:off x="7151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PRONUNCIATION</a:t>
            </a:r>
            <a:endParaRPr dirty="0"/>
          </a:p>
        </p:txBody>
      </p:sp>
      <p:sp>
        <p:nvSpPr>
          <p:cNvPr id="1456" name="Google Shape;1456;p54"/>
          <p:cNvSpPr/>
          <p:nvPr/>
        </p:nvSpPr>
        <p:spPr>
          <a:xfrm rot="4198256">
            <a:off x="5352637" y="1351552"/>
            <a:ext cx="969465" cy="903928"/>
          </a:xfrm>
          <a:custGeom>
            <a:avLst/>
            <a:gdLst/>
            <a:ahLst/>
            <a:cxnLst/>
            <a:rect l="l" t="t" r="r" b="b"/>
            <a:pathLst>
              <a:path w="22473" h="21244" extrusionOk="0">
                <a:moveTo>
                  <a:pt x="13532" y="1"/>
                </a:moveTo>
                <a:cubicBezTo>
                  <a:pt x="12810" y="1"/>
                  <a:pt x="12838" y="1091"/>
                  <a:pt x="13558" y="1152"/>
                </a:cubicBezTo>
                <a:cubicBezTo>
                  <a:pt x="14605" y="1241"/>
                  <a:pt x="15652" y="1329"/>
                  <a:pt x="16699" y="1418"/>
                </a:cubicBezTo>
                <a:cubicBezTo>
                  <a:pt x="17512" y="1521"/>
                  <a:pt x="18321" y="1646"/>
                  <a:pt x="19129" y="1808"/>
                </a:cubicBezTo>
                <a:cubicBezTo>
                  <a:pt x="10563" y="5504"/>
                  <a:pt x="2228" y="11139"/>
                  <a:pt x="62" y="20791"/>
                </a:cubicBezTo>
                <a:cubicBezTo>
                  <a:pt x="0" y="21065"/>
                  <a:pt x="224" y="21244"/>
                  <a:pt x="437" y="21244"/>
                </a:cubicBezTo>
                <a:cubicBezTo>
                  <a:pt x="579" y="21244"/>
                  <a:pt x="716" y="21165"/>
                  <a:pt x="763" y="20984"/>
                </a:cubicBezTo>
                <a:cubicBezTo>
                  <a:pt x="3298" y="11212"/>
                  <a:pt x="12093" y="5771"/>
                  <a:pt x="20916" y="2266"/>
                </a:cubicBezTo>
                <a:lnTo>
                  <a:pt x="20916" y="2266"/>
                </a:lnTo>
                <a:cubicBezTo>
                  <a:pt x="20426" y="4081"/>
                  <a:pt x="20176" y="5886"/>
                  <a:pt x="20186" y="7800"/>
                </a:cubicBezTo>
                <a:cubicBezTo>
                  <a:pt x="20187" y="8130"/>
                  <a:pt x="20433" y="8293"/>
                  <a:pt x="20682" y="8293"/>
                </a:cubicBezTo>
                <a:cubicBezTo>
                  <a:pt x="20933" y="8293"/>
                  <a:pt x="21188" y="8128"/>
                  <a:pt x="21205" y="7800"/>
                </a:cubicBezTo>
                <a:cubicBezTo>
                  <a:pt x="21314" y="5608"/>
                  <a:pt x="21672" y="3519"/>
                  <a:pt x="22348" y="1429"/>
                </a:cubicBezTo>
                <a:cubicBezTo>
                  <a:pt x="22473" y="1050"/>
                  <a:pt x="22148" y="738"/>
                  <a:pt x="21800" y="708"/>
                </a:cubicBezTo>
                <a:cubicBezTo>
                  <a:pt x="20153" y="567"/>
                  <a:pt x="18508" y="425"/>
                  <a:pt x="16863" y="285"/>
                </a:cubicBezTo>
                <a:cubicBezTo>
                  <a:pt x="15772" y="141"/>
                  <a:pt x="14673" y="42"/>
                  <a:pt x="13558" y="1"/>
                </a:cubicBezTo>
                <a:cubicBezTo>
                  <a:pt x="13549" y="1"/>
                  <a:pt x="13541" y="1"/>
                  <a:pt x="135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57" name="Google Shape;1457;p54"/>
          <p:cNvGrpSpPr/>
          <p:nvPr/>
        </p:nvGrpSpPr>
        <p:grpSpPr>
          <a:xfrm rot="-6413350">
            <a:off x="7785910" y="4199986"/>
            <a:ext cx="544451" cy="564866"/>
            <a:chOff x="1034561" y="4751869"/>
            <a:chExt cx="1018510" cy="1056702"/>
          </a:xfrm>
        </p:grpSpPr>
        <p:sp>
          <p:nvSpPr>
            <p:cNvPr id="1458" name="Google Shape;1458;p54"/>
            <p:cNvSpPr/>
            <p:nvPr/>
          </p:nvSpPr>
          <p:spPr>
            <a:xfrm rot="5505849">
              <a:off x="1202527" y="4598643"/>
              <a:ext cx="323158" cy="649449"/>
            </a:xfrm>
            <a:custGeom>
              <a:avLst/>
              <a:gdLst/>
              <a:ahLst/>
              <a:cxnLst/>
              <a:rect l="l" t="t" r="r" b="b"/>
              <a:pathLst>
                <a:path w="9899" h="19894" extrusionOk="0">
                  <a:moveTo>
                    <a:pt x="891" y="0"/>
                  </a:moveTo>
                  <a:cubicBezTo>
                    <a:pt x="441" y="0"/>
                    <a:pt x="1" y="386"/>
                    <a:pt x="154" y="941"/>
                  </a:cubicBezTo>
                  <a:cubicBezTo>
                    <a:pt x="1875" y="7280"/>
                    <a:pt x="5515" y="13473"/>
                    <a:pt x="8213" y="19467"/>
                  </a:cubicBezTo>
                  <a:cubicBezTo>
                    <a:pt x="8350" y="19769"/>
                    <a:pt x="8579" y="19893"/>
                    <a:pt x="8817" y="19893"/>
                  </a:cubicBezTo>
                  <a:cubicBezTo>
                    <a:pt x="9337" y="19893"/>
                    <a:pt x="9899" y="19298"/>
                    <a:pt x="9626" y="18652"/>
                  </a:cubicBezTo>
                  <a:cubicBezTo>
                    <a:pt x="7072" y="12694"/>
                    <a:pt x="4971" y="5849"/>
                    <a:pt x="1531" y="362"/>
                  </a:cubicBezTo>
                  <a:cubicBezTo>
                    <a:pt x="1373" y="110"/>
                    <a:pt x="1131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54"/>
            <p:cNvSpPr/>
            <p:nvPr/>
          </p:nvSpPr>
          <p:spPr>
            <a:xfrm rot="5505849">
              <a:off x="1314843" y="4975190"/>
              <a:ext cx="426121" cy="481358"/>
            </a:xfrm>
            <a:custGeom>
              <a:avLst/>
              <a:gdLst/>
              <a:ahLst/>
              <a:cxnLst/>
              <a:rect l="l" t="t" r="r" b="b"/>
              <a:pathLst>
                <a:path w="13053" h="14745" extrusionOk="0">
                  <a:moveTo>
                    <a:pt x="1096" y="1"/>
                  </a:moveTo>
                  <a:cubicBezTo>
                    <a:pt x="490" y="1"/>
                    <a:pt x="1" y="802"/>
                    <a:pt x="500" y="1413"/>
                  </a:cubicBezTo>
                  <a:cubicBezTo>
                    <a:pt x="4050" y="5795"/>
                    <a:pt x="7871" y="9924"/>
                    <a:pt x="11275" y="14415"/>
                  </a:cubicBezTo>
                  <a:cubicBezTo>
                    <a:pt x="11454" y="14648"/>
                    <a:pt x="11700" y="14745"/>
                    <a:pt x="11941" y="14745"/>
                  </a:cubicBezTo>
                  <a:cubicBezTo>
                    <a:pt x="12509" y="14745"/>
                    <a:pt x="13053" y="14208"/>
                    <a:pt x="12634" y="13637"/>
                  </a:cubicBezTo>
                  <a:cubicBezTo>
                    <a:pt x="9283" y="9001"/>
                    <a:pt x="5788" y="4238"/>
                    <a:pt x="1659" y="254"/>
                  </a:cubicBezTo>
                  <a:cubicBezTo>
                    <a:pt x="1477" y="76"/>
                    <a:pt x="1281" y="1"/>
                    <a:pt x="10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54"/>
            <p:cNvSpPr/>
            <p:nvPr/>
          </p:nvSpPr>
          <p:spPr>
            <a:xfrm rot="5505849">
              <a:off x="1530129" y="5289352"/>
              <a:ext cx="632408" cy="394194"/>
            </a:xfrm>
            <a:custGeom>
              <a:avLst/>
              <a:gdLst/>
              <a:ahLst/>
              <a:cxnLst/>
              <a:rect l="l" t="t" r="r" b="b"/>
              <a:pathLst>
                <a:path w="19372" h="12075" extrusionOk="0">
                  <a:moveTo>
                    <a:pt x="1129" y="1"/>
                  </a:moveTo>
                  <a:cubicBezTo>
                    <a:pt x="518" y="1"/>
                    <a:pt x="0" y="771"/>
                    <a:pt x="566" y="1245"/>
                  </a:cubicBezTo>
                  <a:cubicBezTo>
                    <a:pt x="5600" y="5610"/>
                    <a:pt x="11884" y="8833"/>
                    <a:pt x="17734" y="11966"/>
                  </a:cubicBezTo>
                  <a:cubicBezTo>
                    <a:pt x="17873" y="12041"/>
                    <a:pt x="18010" y="12074"/>
                    <a:pt x="18139" y="12074"/>
                  </a:cubicBezTo>
                  <a:cubicBezTo>
                    <a:pt x="18883" y="12074"/>
                    <a:pt x="19371" y="10983"/>
                    <a:pt x="18585" y="10535"/>
                  </a:cubicBezTo>
                  <a:cubicBezTo>
                    <a:pt x="12753" y="7276"/>
                    <a:pt x="7321" y="3237"/>
                    <a:pt x="1471" y="86"/>
                  </a:cubicBezTo>
                  <a:cubicBezTo>
                    <a:pt x="1358" y="27"/>
                    <a:pt x="1242" y="1"/>
                    <a:pt x="112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61" name="Google Shape;1461;p54"/>
          <p:cNvGrpSpPr/>
          <p:nvPr/>
        </p:nvGrpSpPr>
        <p:grpSpPr>
          <a:xfrm>
            <a:off x="451455" y="1023794"/>
            <a:ext cx="3499916" cy="1748270"/>
            <a:chOff x="5252055" y="806413"/>
            <a:chExt cx="3499916" cy="1748270"/>
          </a:xfrm>
        </p:grpSpPr>
        <p:sp>
          <p:nvSpPr>
            <p:cNvPr id="1462" name="Google Shape;1462;p54"/>
            <p:cNvSpPr/>
            <p:nvPr/>
          </p:nvSpPr>
          <p:spPr>
            <a:xfrm>
              <a:off x="5943788" y="806413"/>
              <a:ext cx="2011419" cy="1748270"/>
            </a:xfrm>
            <a:custGeom>
              <a:avLst/>
              <a:gdLst/>
              <a:ahLst/>
              <a:cxnLst/>
              <a:rect l="l" t="t" r="r" b="b"/>
              <a:pathLst>
                <a:path w="57465" h="49947" extrusionOk="0">
                  <a:moveTo>
                    <a:pt x="21844" y="2685"/>
                  </a:moveTo>
                  <a:cubicBezTo>
                    <a:pt x="34403" y="2862"/>
                    <a:pt x="44113" y="8287"/>
                    <a:pt x="49878" y="16231"/>
                  </a:cubicBezTo>
                  <a:cubicBezTo>
                    <a:pt x="57465" y="26684"/>
                    <a:pt x="53046" y="43475"/>
                    <a:pt x="37542" y="47820"/>
                  </a:cubicBezTo>
                  <a:cubicBezTo>
                    <a:pt x="34796" y="48424"/>
                    <a:pt x="32248" y="48705"/>
                    <a:pt x="29894" y="48705"/>
                  </a:cubicBezTo>
                  <a:cubicBezTo>
                    <a:pt x="2491" y="48705"/>
                    <a:pt x="1437" y="10705"/>
                    <a:pt x="21844" y="2685"/>
                  </a:cubicBezTo>
                  <a:close/>
                  <a:moveTo>
                    <a:pt x="29966" y="0"/>
                  </a:moveTo>
                  <a:cubicBezTo>
                    <a:pt x="27354" y="0"/>
                    <a:pt x="24946" y="385"/>
                    <a:pt x="22748" y="1088"/>
                  </a:cubicBezTo>
                  <a:lnTo>
                    <a:pt x="22748" y="1088"/>
                  </a:lnTo>
                  <a:cubicBezTo>
                    <a:pt x="21925" y="1040"/>
                    <a:pt x="21098" y="1016"/>
                    <a:pt x="20268" y="1016"/>
                  </a:cubicBezTo>
                  <a:cubicBezTo>
                    <a:pt x="19307" y="1016"/>
                    <a:pt x="18343" y="1048"/>
                    <a:pt x="17377" y="1114"/>
                  </a:cubicBezTo>
                  <a:cubicBezTo>
                    <a:pt x="16046" y="1204"/>
                    <a:pt x="15998" y="2839"/>
                    <a:pt x="17362" y="2839"/>
                  </a:cubicBezTo>
                  <a:cubicBezTo>
                    <a:pt x="17367" y="2839"/>
                    <a:pt x="17372" y="2839"/>
                    <a:pt x="17377" y="2839"/>
                  </a:cubicBezTo>
                  <a:cubicBezTo>
                    <a:pt x="17893" y="2797"/>
                    <a:pt x="18406" y="2763"/>
                    <a:pt x="18914" y="2738"/>
                  </a:cubicBezTo>
                  <a:lnTo>
                    <a:pt x="18914" y="2738"/>
                  </a:lnTo>
                  <a:cubicBezTo>
                    <a:pt x="1" y="13184"/>
                    <a:pt x="1557" y="49946"/>
                    <a:pt x="29633" y="49946"/>
                  </a:cubicBezTo>
                  <a:cubicBezTo>
                    <a:pt x="30474" y="49946"/>
                    <a:pt x="31338" y="49913"/>
                    <a:pt x="32226" y="49846"/>
                  </a:cubicBezTo>
                  <a:cubicBezTo>
                    <a:pt x="47595" y="48678"/>
                    <a:pt x="56886" y="35913"/>
                    <a:pt x="54555" y="24084"/>
                  </a:cubicBezTo>
                  <a:cubicBezTo>
                    <a:pt x="52210" y="12164"/>
                    <a:pt x="40323" y="3484"/>
                    <a:pt x="26452" y="1464"/>
                  </a:cubicBezTo>
                  <a:lnTo>
                    <a:pt x="26452" y="1464"/>
                  </a:lnTo>
                  <a:cubicBezTo>
                    <a:pt x="27572" y="1297"/>
                    <a:pt x="28739" y="1210"/>
                    <a:pt x="29954" y="1210"/>
                  </a:cubicBezTo>
                  <a:cubicBezTo>
                    <a:pt x="31097" y="1210"/>
                    <a:pt x="32282" y="1287"/>
                    <a:pt x="33509" y="1447"/>
                  </a:cubicBezTo>
                  <a:cubicBezTo>
                    <a:pt x="33555" y="1453"/>
                    <a:pt x="33600" y="1456"/>
                    <a:pt x="33643" y="1456"/>
                  </a:cubicBezTo>
                  <a:cubicBezTo>
                    <a:pt x="34479" y="1456"/>
                    <a:pt x="34803" y="402"/>
                    <a:pt x="33906" y="279"/>
                  </a:cubicBezTo>
                  <a:cubicBezTo>
                    <a:pt x="32545" y="91"/>
                    <a:pt x="31232" y="0"/>
                    <a:pt x="2996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grpSp>
          <p:nvGrpSpPr>
            <p:cNvPr id="1463" name="Google Shape;1463;p54"/>
            <p:cNvGrpSpPr/>
            <p:nvPr/>
          </p:nvGrpSpPr>
          <p:grpSpPr>
            <a:xfrm>
              <a:off x="5252055" y="1151817"/>
              <a:ext cx="3499916" cy="959370"/>
              <a:chOff x="403855" y="1151817"/>
              <a:chExt cx="3499916" cy="959370"/>
            </a:xfrm>
          </p:grpSpPr>
          <p:grpSp>
            <p:nvGrpSpPr>
              <p:cNvPr id="1464" name="Google Shape;1464;p54"/>
              <p:cNvGrpSpPr/>
              <p:nvPr/>
            </p:nvGrpSpPr>
            <p:grpSpPr>
              <a:xfrm rot="-8642493">
                <a:off x="3090736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1465" name="Google Shape;1465;p54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6" name="Google Shape;1466;p54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7" name="Google Shape;1467;p54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468" name="Google Shape;1468;p54"/>
              <p:cNvGrpSpPr/>
              <p:nvPr/>
            </p:nvGrpSpPr>
            <p:grpSpPr>
              <a:xfrm rot="8642493" flipH="1">
                <a:off x="544588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1469" name="Google Shape;1469;p54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0" name="Google Shape;1470;p54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1" name="Google Shape;1471;p54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1472" name="Google Shape;1472;p54"/>
          <p:cNvSpPr/>
          <p:nvPr/>
        </p:nvSpPr>
        <p:spPr>
          <a:xfrm rot="10653506">
            <a:off x="745757" y="3486268"/>
            <a:ext cx="4814535" cy="217184"/>
          </a:xfrm>
          <a:custGeom>
            <a:avLst/>
            <a:gdLst/>
            <a:ahLst/>
            <a:cxnLst/>
            <a:rect l="l" t="t" r="r" b="b"/>
            <a:pathLst>
              <a:path w="19372" h="12075" extrusionOk="0">
                <a:moveTo>
                  <a:pt x="1129" y="1"/>
                </a:moveTo>
                <a:cubicBezTo>
                  <a:pt x="518" y="1"/>
                  <a:pt x="0" y="771"/>
                  <a:pt x="566" y="1245"/>
                </a:cubicBezTo>
                <a:cubicBezTo>
                  <a:pt x="5600" y="5610"/>
                  <a:pt x="11884" y="8833"/>
                  <a:pt x="17734" y="11966"/>
                </a:cubicBezTo>
                <a:cubicBezTo>
                  <a:pt x="17873" y="12041"/>
                  <a:pt x="18010" y="12074"/>
                  <a:pt x="18139" y="12074"/>
                </a:cubicBezTo>
                <a:cubicBezTo>
                  <a:pt x="18883" y="12074"/>
                  <a:pt x="19371" y="10983"/>
                  <a:pt x="18585" y="10535"/>
                </a:cubicBezTo>
                <a:cubicBezTo>
                  <a:pt x="12753" y="7276"/>
                  <a:pt x="7321" y="3237"/>
                  <a:pt x="1471" y="86"/>
                </a:cubicBezTo>
                <a:cubicBezTo>
                  <a:pt x="1358" y="27"/>
                  <a:pt x="1242" y="1"/>
                  <a:pt x="11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9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01165" y="1258897"/>
            <a:ext cx="2099519" cy="30263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8782" y="230198"/>
            <a:ext cx="8026435" cy="935991"/>
          </a:xfrm>
        </p:spPr>
        <p:txBody>
          <a:bodyPr/>
          <a:lstStyle/>
          <a:p>
            <a:pPr algn="l"/>
            <a:r>
              <a:rPr lang="en-US" sz="2300" dirty="0"/>
              <a:t>Ex 4. Listen and repeat the words.</a:t>
            </a:r>
            <a:br>
              <a:rPr lang="en-US" sz="2300" dirty="0"/>
            </a:br>
            <a:r>
              <a:rPr lang="en-US" sz="2300" dirty="0"/>
              <a:t>Pay attention to the final -s sounds.</a:t>
            </a:r>
            <a:endParaRPr lang="en-US" sz="2300" dirty="0"/>
          </a:p>
        </p:txBody>
      </p:sp>
      <p:sp>
        <p:nvSpPr>
          <p:cNvPr id="8" name="Rounded Rectangle 7"/>
          <p:cNvSpPr/>
          <p:nvPr/>
        </p:nvSpPr>
        <p:spPr>
          <a:xfrm>
            <a:off x="1973179" y="1166189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lamps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73179" y="2168937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sinks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73179" y="3171685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flats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73179" y="4174433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toilets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58077" y="1166189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cupboards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58077" y="2168937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sofas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58077" y="3171685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kitchens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658077" y="4174433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rooms</a:t>
            </a:r>
            <a:endParaRPr lang="en-US" sz="30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26.650391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59826" y="230198"/>
            <a:ext cx="812800" cy="81280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625" y="1196938"/>
            <a:ext cx="615127" cy="615127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625" y="2156308"/>
            <a:ext cx="615127" cy="615127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3635" y="3160649"/>
            <a:ext cx="615127" cy="615127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3635" y="4224950"/>
            <a:ext cx="615127" cy="615127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6205" y="1181948"/>
            <a:ext cx="615127" cy="615127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6205" y="2141318"/>
            <a:ext cx="615127" cy="615127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11215" y="3145659"/>
            <a:ext cx="615127" cy="615127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11215" y="4209960"/>
            <a:ext cx="615127" cy="615127"/>
          </a:xfrm>
          <a:prstGeom prst="rect">
            <a:avLst/>
          </a:prstGeom>
        </p:spPr>
      </p:pic>
      <p:pic>
        <p:nvPicPr>
          <p:cNvPr id="20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17.619141" end="20429.582031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66659" y="911134"/>
            <a:ext cx="812800" cy="812800"/>
          </a:xfrm>
          <a:prstGeom prst="rect">
            <a:avLst/>
          </a:prstGeom>
        </p:spPr>
      </p:pic>
      <p:pic>
        <p:nvPicPr>
          <p:cNvPr id="29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35.185547" end="17487.02343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155150" y="1987766"/>
            <a:ext cx="812800" cy="812800"/>
          </a:xfrm>
          <a:prstGeom prst="rect">
            <a:avLst/>
          </a:prstGeom>
        </p:spPr>
      </p:pic>
      <p:pic>
        <p:nvPicPr>
          <p:cNvPr id="30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76.718750" end="14425.438477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66659" y="2916915"/>
            <a:ext cx="812800" cy="812800"/>
          </a:xfrm>
          <a:prstGeom prst="rect">
            <a:avLst/>
          </a:prstGeom>
        </p:spPr>
      </p:pic>
      <p:pic>
        <p:nvPicPr>
          <p:cNvPr id="31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98.158203" end="11099.037109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51911" y="3964050"/>
            <a:ext cx="812800" cy="812800"/>
          </a:xfrm>
          <a:prstGeom prst="rect">
            <a:avLst/>
          </a:prstGeom>
        </p:spPr>
      </p:pic>
      <p:pic>
        <p:nvPicPr>
          <p:cNvPr id="32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64.310547" end="8531.16601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85889" y="966850"/>
            <a:ext cx="812800" cy="812800"/>
          </a:xfrm>
          <a:prstGeom prst="rect">
            <a:avLst/>
          </a:prstGeom>
        </p:spPr>
      </p:pic>
      <p:pic>
        <p:nvPicPr>
          <p:cNvPr id="33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72.679688" end="6949.663574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85889" y="2059050"/>
            <a:ext cx="812800" cy="812800"/>
          </a:xfrm>
          <a:prstGeom prst="rect">
            <a:avLst/>
          </a:prstGeom>
        </p:spPr>
      </p:pic>
      <p:pic>
        <p:nvPicPr>
          <p:cNvPr id="34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57.507812" end="3849.342529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85889" y="3151250"/>
            <a:ext cx="812800" cy="812800"/>
          </a:xfrm>
          <a:prstGeom prst="rect">
            <a:avLst/>
          </a:prstGeom>
        </p:spPr>
      </p:pic>
      <p:pic>
        <p:nvPicPr>
          <p:cNvPr id="35" name="20201130_tienganh6_kntt_B1_11" descr="20201130_tienganh6_kntt_B1_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0.894531" end="579.637512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60489" y="42180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3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9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4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44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4605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52166" y="855991"/>
            <a:ext cx="2085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ea typeface="+mn-ea"/>
                <a:cs typeface="+mn-cs"/>
              </a:rPr>
              <a:t>lam</a:t>
            </a:r>
            <a:r>
              <a:rPr lang="en-US" sz="3000" b="1" kern="1200" dirty="0">
                <a:solidFill>
                  <a:srgbClr val="0070C0"/>
                </a:solidFill>
                <a:ea typeface="+mn-ea"/>
                <a:cs typeface="+mn-cs"/>
              </a:rPr>
              <a:t>p</a:t>
            </a:r>
            <a:r>
              <a:rPr lang="en-US" sz="30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30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166" y="1915491"/>
            <a:ext cx="1700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ea typeface="+mn-ea"/>
                <a:cs typeface="+mn-cs"/>
              </a:rPr>
              <a:t>sin</a:t>
            </a:r>
            <a:r>
              <a:rPr lang="en-US" sz="3000" b="1" kern="1200" dirty="0">
                <a:solidFill>
                  <a:srgbClr val="0070C0"/>
                </a:solidFill>
                <a:ea typeface="+mn-ea"/>
                <a:cs typeface="+mn-cs"/>
              </a:rPr>
              <a:t>k</a:t>
            </a:r>
            <a:r>
              <a:rPr lang="en-US" sz="30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30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4881" y="2837255"/>
            <a:ext cx="1959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ea typeface="+mn-ea"/>
                <a:cs typeface="+mn-cs"/>
              </a:rPr>
              <a:t>fla</a:t>
            </a:r>
            <a:r>
              <a:rPr lang="en-US" sz="3000" b="1" kern="1200" dirty="0">
                <a:solidFill>
                  <a:srgbClr val="0070C0"/>
                </a:solidFill>
                <a:ea typeface="+mn-ea"/>
                <a:cs typeface="+mn-cs"/>
              </a:rPr>
              <a:t>t</a:t>
            </a:r>
            <a:r>
              <a:rPr lang="en-US" sz="30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30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1539" y="334894"/>
            <a:ext cx="82928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schemeClr val="accent5"/>
                </a:solidFill>
                <a:latin typeface="Century Gothic" panose="020B0502020202020204" pitchFamily="34" charset="0"/>
                <a:ea typeface="+mn-ea"/>
                <a:cs typeface="+mn-cs"/>
              </a:rPr>
              <a:t>Final sounds: /s/</a:t>
            </a:r>
            <a:endParaRPr lang="en-US" sz="2700" b="1" kern="1200" dirty="0">
              <a:solidFill>
                <a:schemeClr val="accent5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0245" y="856956"/>
            <a:ext cx="1959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ea typeface="+mn-ea"/>
                <a:cs typeface="+mn-cs"/>
              </a:rPr>
              <a:t>mon</a:t>
            </a:r>
            <a:r>
              <a:rPr lang="en-US" sz="3000" b="1" kern="1200" dirty="0">
                <a:solidFill>
                  <a:srgbClr val="0070C0"/>
                </a:solidFill>
                <a:ea typeface="+mn-ea"/>
                <a:cs typeface="+mn-cs"/>
              </a:rPr>
              <a:t>th</a:t>
            </a:r>
            <a:r>
              <a:rPr lang="en-US" sz="30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30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0245" y="1866615"/>
            <a:ext cx="1959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ea typeface="+mn-ea"/>
                <a:cs typeface="+mn-cs"/>
              </a:rPr>
              <a:t>lau</a:t>
            </a:r>
            <a:r>
              <a:rPr lang="en-US" sz="3000" b="1" kern="1200" dirty="0">
                <a:solidFill>
                  <a:srgbClr val="0070C0"/>
                </a:solidFill>
                <a:ea typeface="+mn-ea"/>
                <a:cs typeface="+mn-cs"/>
              </a:rPr>
              <a:t>gh</a:t>
            </a:r>
            <a:r>
              <a:rPr lang="en-US" sz="30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30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65078" y="1358181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/p/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9353" y="2363244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/k/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9353" y="3285554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/t/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6017" y="1359146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</a:t>
            </a:r>
            <a:r>
              <a:rPr lang="el-GR" sz="3000" b="1" i="1" kern="1200" dirty="0">
                <a:ea typeface="+mn-ea"/>
                <a:cs typeface="+mn-cs"/>
              </a:rPr>
              <a:t>θ</a:t>
            </a:r>
            <a:r>
              <a:rPr lang="en-US" sz="3000" b="1" i="1" kern="1200" dirty="0">
                <a:ea typeface="+mn-ea"/>
                <a:cs typeface="+mn-cs"/>
              </a:rPr>
              <a:t>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68730" y="2397530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/f/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6419" y="3962330"/>
            <a:ext cx="6846560" cy="83099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latin typeface="Century Gothic" panose="020B0502020202020204" pitchFamily="34" charset="0"/>
                <a:ea typeface="+mn-ea"/>
                <a:cs typeface="+mn-cs"/>
              </a:rPr>
              <a:t>Final -s is pronounced /s/ after </a:t>
            </a:r>
            <a:endParaRPr lang="en-US" sz="2400" kern="1200" dirty="0"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2400" kern="1200" dirty="0">
                <a:latin typeface="Century Gothic" panose="020B0502020202020204" pitchFamily="34" charset="0"/>
                <a:ea typeface="+mn-ea"/>
                <a:cs typeface="+mn-cs"/>
              </a:rPr>
              <a:t>voiceless sounds </a:t>
            </a:r>
            <a:r>
              <a:rPr lang="en-US" sz="2400" b="1" kern="1200" dirty="0">
                <a:solidFill>
                  <a:srgbClr val="FF0000"/>
                </a:solidFill>
                <a:latin typeface="Century Gothic" panose="020B0502020202020204" pitchFamily="34" charset="0"/>
                <a:ea typeface="+mn-ea"/>
                <a:cs typeface="+mn-cs"/>
              </a:rPr>
              <a:t>(/t/, /p/, /k/, /f/, /θ/).</a:t>
            </a:r>
            <a:endParaRPr lang="en-US" sz="2400" b="1" kern="1200" dirty="0">
              <a:solidFill>
                <a:srgbClr val="FF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lamp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90878" y="969049"/>
            <a:ext cx="304800" cy="304800"/>
          </a:xfrm>
          <a:prstGeom prst="rect">
            <a:avLst/>
          </a:prstGeom>
        </p:spPr>
      </p:pic>
      <p:pic>
        <p:nvPicPr>
          <p:cNvPr id="26" name="sink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90878" y="2028548"/>
            <a:ext cx="304800" cy="304800"/>
          </a:xfrm>
          <a:prstGeom prst="rect">
            <a:avLst/>
          </a:prstGeom>
        </p:spPr>
      </p:pic>
      <p:pic>
        <p:nvPicPr>
          <p:cNvPr id="27" name="fla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90878" y="2950313"/>
            <a:ext cx="304800" cy="304800"/>
          </a:xfrm>
          <a:prstGeom prst="rect">
            <a:avLst/>
          </a:prstGeom>
        </p:spPr>
      </p:pic>
      <p:pic>
        <p:nvPicPr>
          <p:cNvPr id="28" name="month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62461" y="970014"/>
            <a:ext cx="304800" cy="304800"/>
          </a:xfrm>
          <a:prstGeom prst="rect">
            <a:avLst/>
          </a:prstGeom>
        </p:spPr>
      </p:pic>
      <p:pic>
        <p:nvPicPr>
          <p:cNvPr id="29" name="laugh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62461" y="193974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2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2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2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4605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2871" y="334894"/>
            <a:ext cx="51240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schemeClr val="accent5"/>
                </a:solidFill>
                <a:latin typeface="Century Gothic" panose="020B0502020202020204" pitchFamily="34" charset="0"/>
                <a:ea typeface="+mn-ea"/>
                <a:cs typeface="+mn-cs"/>
              </a:rPr>
              <a:t>Final sounds: /z/</a:t>
            </a:r>
            <a:endParaRPr lang="en-US" sz="2700" b="1" kern="1200" dirty="0">
              <a:solidFill>
                <a:schemeClr val="accent5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0121" y="1696679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/d/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62485" y="2701742"/>
            <a:ext cx="1012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/m/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45020" y="2836488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/ə/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71855" y="1711249"/>
            <a:ext cx="629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i="1" kern="1200" dirty="0">
                <a:ea typeface="+mn-ea"/>
                <a:cs typeface="+mn-cs"/>
              </a:rPr>
              <a:t>/n/</a:t>
            </a:r>
            <a:endParaRPr lang="en-US" sz="3000" b="1" i="1" u="sng" kern="1200" dirty="0"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2093" y="3816870"/>
            <a:ext cx="8035676" cy="800219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300" kern="1200" dirty="0">
                <a:latin typeface="Century Gothic" panose="020B0502020202020204" pitchFamily="34" charset="0"/>
                <a:ea typeface="+mn-ea"/>
                <a:cs typeface="+mn-cs"/>
              </a:rPr>
              <a:t>Final -s is pronounced /z/ after voiced sounds </a:t>
            </a:r>
            <a:endParaRPr lang="en-US" sz="2300" kern="1200" dirty="0"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2300" b="1" kern="1200" dirty="0">
                <a:solidFill>
                  <a:srgbClr val="FF0000"/>
                </a:solidFill>
                <a:latin typeface="Century Gothic" panose="020B0502020202020204" pitchFamily="34" charset="0"/>
                <a:ea typeface="+mn-ea"/>
                <a:cs typeface="+mn-cs"/>
              </a:rPr>
              <a:t>(/b/, /d/, /g/, /n/, /m/, /l/, etc.) and any vowel sounds</a:t>
            </a:r>
            <a:r>
              <a:rPr lang="en-US" sz="2300" b="1" kern="1200" dirty="0"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US" sz="2300" b="1" kern="1200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4715" y="1283730"/>
            <a:ext cx="20852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ea typeface="+mn-ea"/>
                <a:cs typeface="+mn-cs"/>
              </a:rPr>
              <a:t>cupboar</a:t>
            </a:r>
            <a:r>
              <a:rPr lang="en-US" sz="2700" b="1" kern="1200" dirty="0">
                <a:solidFill>
                  <a:srgbClr val="0070C0"/>
                </a:solidFill>
                <a:ea typeface="+mn-ea"/>
                <a:cs typeface="+mn-cs"/>
              </a:rPr>
              <a:t>d</a:t>
            </a:r>
            <a:r>
              <a:rPr lang="en-US" sz="27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27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68988" y="2360203"/>
            <a:ext cx="1700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ea typeface="+mn-ea"/>
                <a:cs typeface="+mn-cs"/>
              </a:rPr>
              <a:t>sof</a:t>
            </a:r>
            <a:r>
              <a:rPr lang="en-US" sz="2700" b="1" kern="1200" dirty="0">
                <a:solidFill>
                  <a:srgbClr val="0070C0"/>
                </a:solidFill>
                <a:ea typeface="+mn-ea"/>
                <a:cs typeface="+mn-cs"/>
              </a:rPr>
              <a:t>a</a:t>
            </a:r>
            <a:r>
              <a:rPr lang="en-US" sz="27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27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6135" y="1303846"/>
            <a:ext cx="19598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ea typeface="+mn-ea"/>
                <a:cs typeface="+mn-cs"/>
              </a:rPr>
              <a:t>kitche</a:t>
            </a:r>
            <a:r>
              <a:rPr lang="en-US" sz="2700" b="1" kern="1200" dirty="0">
                <a:solidFill>
                  <a:srgbClr val="0070C0"/>
                </a:solidFill>
                <a:ea typeface="+mn-ea"/>
                <a:cs typeface="+mn-cs"/>
              </a:rPr>
              <a:t>n</a:t>
            </a:r>
            <a:r>
              <a:rPr lang="en-US" sz="27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27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5003" y="2317834"/>
            <a:ext cx="13498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ea typeface="+mn-ea"/>
                <a:cs typeface="+mn-cs"/>
              </a:rPr>
              <a:t>roo</a:t>
            </a:r>
            <a:r>
              <a:rPr lang="en-US" sz="2700" b="1" kern="1200" dirty="0">
                <a:solidFill>
                  <a:srgbClr val="0070C0"/>
                </a:solidFill>
                <a:ea typeface="+mn-ea"/>
                <a:cs typeface="+mn-cs"/>
              </a:rPr>
              <a:t>m</a:t>
            </a:r>
            <a:r>
              <a:rPr lang="en-US" sz="2700" b="1" u="sng" kern="1200" dirty="0">
                <a:solidFill>
                  <a:srgbClr val="FF0000"/>
                </a:solidFill>
                <a:ea typeface="+mn-ea"/>
                <a:cs typeface="+mn-cs"/>
              </a:rPr>
              <a:t>s</a:t>
            </a:r>
            <a:endParaRPr lang="en-US" sz="2700" b="1" u="sng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3" name="cupboar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9914" y="1373703"/>
            <a:ext cx="304800" cy="304800"/>
          </a:xfrm>
          <a:prstGeom prst="rect">
            <a:avLst/>
          </a:prstGeom>
        </p:spPr>
      </p:pic>
      <p:pic>
        <p:nvPicPr>
          <p:cNvPr id="4" name="kitchen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18135" y="1389556"/>
            <a:ext cx="304800" cy="304800"/>
          </a:xfrm>
          <a:prstGeom prst="rect">
            <a:avLst/>
          </a:prstGeom>
        </p:spPr>
      </p:pic>
      <p:pic>
        <p:nvPicPr>
          <p:cNvPr id="5" name="room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04927" y="2468684"/>
            <a:ext cx="304800" cy="304800"/>
          </a:xfrm>
          <a:prstGeom prst="rect">
            <a:avLst/>
          </a:prstGeom>
        </p:spPr>
      </p:pic>
      <p:pic>
        <p:nvPicPr>
          <p:cNvPr id="9" name="sofa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15850" y="248453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  <p:bldP spid="21" grpId="0"/>
      <p:bldP spid="22" grpId="0"/>
      <p:bldP spid="23" grpId="0"/>
      <p:bldP spid="25" grpId="0"/>
      <p:bldP spid="17" grpId="0" animBg="1"/>
      <p:bldP spid="18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838" y="1105626"/>
            <a:ext cx="8495837" cy="2575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b="1" i="1" dirty="0"/>
              <a:t>Mi: </a:t>
            </a:r>
            <a:r>
              <a:rPr lang="en-US" sz="1800" dirty="0"/>
              <a:t>Mum, are you home?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b="1" i="1" dirty="0"/>
              <a:t>Mum: </a:t>
            </a:r>
            <a:r>
              <a:rPr lang="en-US" sz="1800" dirty="0"/>
              <a:t>Yes, honey. I’m in the kitchen. I’ve bought these new bowls and chopsticks.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b="1" i="1" dirty="0"/>
              <a:t>Mi: </a:t>
            </a:r>
            <a:r>
              <a:rPr lang="en-US" sz="1800" dirty="0"/>
              <a:t>They’re beautiful, Mum. Where did you buy them?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b="1" i="1" dirty="0"/>
              <a:t>Mum: </a:t>
            </a:r>
            <a:r>
              <a:rPr lang="en-US" sz="1800" dirty="0"/>
              <a:t>In the department store near our house. They have a lot of things for homes. 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b="1" i="1" dirty="0"/>
              <a:t>Mi: </a:t>
            </a:r>
            <a:r>
              <a:rPr lang="en-US" sz="1800" dirty="0"/>
              <a:t>Don’t forget we need two lamps for my bedroom, Mum. 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b="1" i="1" dirty="0"/>
              <a:t>Mum: </a:t>
            </a:r>
            <a:r>
              <a:rPr lang="en-US" sz="1800" dirty="0"/>
              <a:t>Let’s go there this weekend.</a:t>
            </a:r>
            <a:endParaRPr 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262740" y="3377565"/>
          <a:ext cx="3639720" cy="157054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15535"/>
                <a:gridCol w="1824185"/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/s/ 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7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/z/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7CD"/>
                    </a:solidFill>
                  </a:tcPr>
                </a:tc>
              </a:tr>
              <a:tr h="1136207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6446800" y="1805940"/>
            <a:ext cx="59340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54184" y="1814513"/>
            <a:ext cx="107193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9450" y="2528888"/>
            <a:ext cx="59340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2433" y="2867501"/>
            <a:ext cx="67627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84905" y="3236935"/>
            <a:ext cx="59340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67934" y="3878493"/>
            <a:ext cx="88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49EA4"/>
                </a:solidFill>
              </a:rPr>
              <a:t>bowls</a:t>
            </a:r>
            <a:endParaRPr lang="en-US" sz="1800" b="1" dirty="0">
              <a:solidFill>
                <a:srgbClr val="549E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3413" y="4369637"/>
            <a:ext cx="10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49EA4"/>
                </a:solidFill>
              </a:rPr>
              <a:t>lamps</a:t>
            </a:r>
            <a:endParaRPr lang="en-US" sz="1800" b="1" dirty="0">
              <a:solidFill>
                <a:srgbClr val="549E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8785" y="4666334"/>
            <a:ext cx="143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49EA4"/>
                </a:solidFill>
              </a:rPr>
              <a:t>chopsticks</a:t>
            </a:r>
            <a:endParaRPr lang="en-US" sz="1800" b="1" dirty="0">
              <a:solidFill>
                <a:srgbClr val="549E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2858" y="4247994"/>
            <a:ext cx="88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49EA4"/>
                </a:solidFill>
              </a:rPr>
              <a:t>things</a:t>
            </a:r>
            <a:endParaRPr lang="en-US" sz="1800" b="1" dirty="0">
              <a:solidFill>
                <a:srgbClr val="549E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2199" y="4563714"/>
            <a:ext cx="10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49EA4"/>
                </a:solidFill>
              </a:rPr>
              <a:t>homes</a:t>
            </a:r>
            <a:endParaRPr lang="en-US" sz="1800" b="1" dirty="0">
              <a:solidFill>
                <a:srgbClr val="549EA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38" y="242889"/>
            <a:ext cx="8292282" cy="580200"/>
          </a:xfrm>
        </p:spPr>
        <p:txBody>
          <a:bodyPr/>
          <a:lstStyle/>
          <a:p>
            <a:pPr lvl="0" algn="l"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Ex 5 (</a:t>
            </a:r>
            <a:r>
              <a:rPr lang="en-US" sz="2000" b="1" dirty="0" err="1">
                <a:latin typeface="Century Gothic" panose="020B0502020202020204" pitchFamily="34" charset="0"/>
              </a:rPr>
              <a:t>pg</a:t>
            </a:r>
            <a:r>
              <a:rPr lang="en-US" sz="2000" b="1" dirty="0">
                <a:latin typeface="Century Gothic" panose="020B0502020202020204" pitchFamily="34" charset="0"/>
              </a:rPr>
              <a:t> 18) Underline the final -s in the words and put them into the correct column. 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8" name="20201130_tienganh6_kntt_B1_12" descr="20201130_tienganh6_kntt_B1_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5.762695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33707" y="584849"/>
            <a:ext cx="593406" cy="593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48918" y="1086523"/>
          <a:ext cx="8246164" cy="371616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123082"/>
                <a:gridCol w="4123082"/>
              </a:tblGrid>
              <a:tr h="653235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/s/</a:t>
                      </a:r>
                      <a:endParaRPr lang="en-US" sz="4000" b="1" i="0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7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/z/</a:t>
                      </a:r>
                      <a:endParaRPr lang="en-US" sz="4000" b="1" i="0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7CD"/>
                    </a:solidFill>
                  </a:tcPr>
                </a:tc>
              </a:tr>
              <a:tr h="1683027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Final -s is pronounced /s/ after voiceless sounds </a:t>
                      </a:r>
                      <a:endParaRPr lang="en-US" sz="2400" b="0" i="0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24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(/t/, /p/, /k/, /f/, /</a:t>
                      </a:r>
                      <a:r>
                        <a:rPr lang="en-US" sz="2400" b="0" i="0" u="none" strike="noStrike" cap="non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θ</a:t>
                      </a:r>
                      <a:r>
                        <a:rPr lang="en-US" sz="24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/)</a:t>
                      </a:r>
                      <a:endParaRPr lang="en-US" sz="2400" b="0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Final -s is pronounced /z/ after voiced sounds </a:t>
                      </a:r>
                      <a:r>
                        <a:rPr lang="en-US" sz="2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(/b/, /d/, /g/, /n/, /m/, /l/, etc.) and any vowel sounds.</a:t>
                      </a:r>
                      <a:endParaRPr lang="en-US" sz="2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94">
                <a:tc>
                  <a:txBody>
                    <a:bodyPr/>
                    <a:lstStyle/>
                    <a:p>
                      <a:r>
                        <a:rPr lang="en-US" sz="2400" b="0" i="0" dirty="0" err="1">
                          <a:solidFill>
                            <a:schemeClr val="accent5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E.g</a:t>
                      </a:r>
                      <a:r>
                        <a:rPr lang="en-US" sz="2400" b="0" i="0" dirty="0">
                          <a:solidFill>
                            <a:schemeClr val="accent5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cats, lamps, books, months</a:t>
                      </a:r>
                      <a:endParaRPr lang="en-US" sz="2400" b="0" i="0" dirty="0">
                        <a:solidFill>
                          <a:schemeClr val="accent5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400" b="0" i="0" dirty="0">
                        <a:solidFill>
                          <a:schemeClr val="accent5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 err="1">
                          <a:solidFill>
                            <a:schemeClr val="accent5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E.g</a:t>
                      </a:r>
                      <a:r>
                        <a:rPr lang="en-US" sz="2400" b="0" i="0" dirty="0">
                          <a:solidFill>
                            <a:schemeClr val="accent5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beds, dogs, cans, rooms, videos, cookers, bees</a:t>
                      </a:r>
                      <a:endParaRPr lang="en-US" sz="2400" b="0" i="0" dirty="0">
                        <a:solidFill>
                          <a:schemeClr val="accent5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48918" y="340816"/>
            <a:ext cx="8026435" cy="598141"/>
          </a:xfrm>
        </p:spPr>
        <p:txBody>
          <a:bodyPr/>
          <a:lstStyle/>
          <a:p>
            <a:pPr algn="l"/>
            <a:r>
              <a:rPr lang="en-US" sz="3200" dirty="0"/>
              <a:t>SUMMARY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73"/>
          <p:cNvSpPr/>
          <p:nvPr/>
        </p:nvSpPr>
        <p:spPr>
          <a:xfrm rot="9419983" flipH="1">
            <a:off x="842582" y="2125204"/>
            <a:ext cx="3048359" cy="1636981"/>
          </a:xfrm>
          <a:custGeom>
            <a:avLst/>
            <a:gdLst/>
            <a:ahLst/>
            <a:cxnLst/>
            <a:rect l="l" t="t" r="r" b="b"/>
            <a:pathLst>
              <a:path w="210071" h="82745" extrusionOk="0">
                <a:moveTo>
                  <a:pt x="14361" y="59936"/>
                </a:moveTo>
                <a:lnTo>
                  <a:pt x="14361" y="59936"/>
                </a:lnTo>
                <a:cubicBezTo>
                  <a:pt x="14343" y="60027"/>
                  <a:pt x="14270" y="60117"/>
                  <a:pt x="14198" y="60172"/>
                </a:cubicBezTo>
                <a:cubicBezTo>
                  <a:pt x="14252" y="60099"/>
                  <a:pt x="14289" y="60045"/>
                  <a:pt x="14307" y="59990"/>
                </a:cubicBezTo>
                <a:cubicBezTo>
                  <a:pt x="14325" y="59972"/>
                  <a:pt x="14343" y="59954"/>
                  <a:pt x="14361" y="59936"/>
                </a:cubicBezTo>
                <a:close/>
                <a:moveTo>
                  <a:pt x="8023" y="66220"/>
                </a:moveTo>
                <a:cubicBezTo>
                  <a:pt x="8023" y="66238"/>
                  <a:pt x="8041" y="66274"/>
                  <a:pt x="8041" y="66274"/>
                </a:cubicBezTo>
                <a:cubicBezTo>
                  <a:pt x="8023" y="66274"/>
                  <a:pt x="8023" y="66256"/>
                  <a:pt x="8023" y="66256"/>
                </a:cubicBezTo>
                <a:lnTo>
                  <a:pt x="8023" y="66220"/>
                </a:lnTo>
                <a:close/>
                <a:moveTo>
                  <a:pt x="25390" y="68339"/>
                </a:moveTo>
                <a:cubicBezTo>
                  <a:pt x="25806" y="68375"/>
                  <a:pt x="26223" y="68411"/>
                  <a:pt x="26639" y="68448"/>
                </a:cubicBezTo>
                <a:cubicBezTo>
                  <a:pt x="26349" y="68538"/>
                  <a:pt x="26042" y="68611"/>
                  <a:pt x="25752" y="68683"/>
                </a:cubicBezTo>
                <a:cubicBezTo>
                  <a:pt x="25408" y="68755"/>
                  <a:pt x="25064" y="68828"/>
                  <a:pt x="24720" y="68882"/>
                </a:cubicBezTo>
                <a:cubicBezTo>
                  <a:pt x="24665" y="68900"/>
                  <a:pt x="24357" y="68936"/>
                  <a:pt x="24158" y="68955"/>
                </a:cubicBezTo>
                <a:cubicBezTo>
                  <a:pt x="24575" y="68755"/>
                  <a:pt x="24991" y="68538"/>
                  <a:pt x="25390" y="68339"/>
                </a:cubicBezTo>
                <a:close/>
                <a:moveTo>
                  <a:pt x="187893" y="0"/>
                </a:moveTo>
                <a:cubicBezTo>
                  <a:pt x="186516" y="0"/>
                  <a:pt x="185138" y="178"/>
                  <a:pt x="183794" y="555"/>
                </a:cubicBezTo>
                <a:cubicBezTo>
                  <a:pt x="182158" y="464"/>
                  <a:pt x="180518" y="421"/>
                  <a:pt x="178876" y="421"/>
                </a:cubicBezTo>
                <a:cubicBezTo>
                  <a:pt x="168777" y="421"/>
                  <a:pt x="158599" y="2048"/>
                  <a:pt x="148770" y="4105"/>
                </a:cubicBezTo>
                <a:cubicBezTo>
                  <a:pt x="137107" y="6568"/>
                  <a:pt x="125626" y="9809"/>
                  <a:pt x="114144" y="12996"/>
                </a:cubicBezTo>
                <a:cubicBezTo>
                  <a:pt x="91435" y="19298"/>
                  <a:pt x="68671" y="25818"/>
                  <a:pt x="46614" y="34148"/>
                </a:cubicBezTo>
                <a:cubicBezTo>
                  <a:pt x="40910" y="36303"/>
                  <a:pt x="35277" y="38585"/>
                  <a:pt x="29700" y="41012"/>
                </a:cubicBezTo>
                <a:cubicBezTo>
                  <a:pt x="24683" y="43203"/>
                  <a:pt x="19613" y="45430"/>
                  <a:pt x="14904" y="48201"/>
                </a:cubicBezTo>
                <a:cubicBezTo>
                  <a:pt x="10214" y="50954"/>
                  <a:pt x="5687" y="54395"/>
                  <a:pt x="2572" y="58886"/>
                </a:cubicBezTo>
                <a:cubicBezTo>
                  <a:pt x="761" y="61475"/>
                  <a:pt x="0" y="64536"/>
                  <a:pt x="471" y="67651"/>
                </a:cubicBezTo>
                <a:cubicBezTo>
                  <a:pt x="851" y="70095"/>
                  <a:pt x="2191" y="72305"/>
                  <a:pt x="3876" y="74080"/>
                </a:cubicBezTo>
                <a:cubicBezTo>
                  <a:pt x="7335" y="77701"/>
                  <a:pt x="12206" y="79549"/>
                  <a:pt x="16969" y="80671"/>
                </a:cubicBezTo>
                <a:cubicBezTo>
                  <a:pt x="22314" y="81953"/>
                  <a:pt x="27832" y="82528"/>
                  <a:pt x="33319" y="82528"/>
                </a:cubicBezTo>
                <a:cubicBezTo>
                  <a:pt x="33724" y="82528"/>
                  <a:pt x="34130" y="82525"/>
                  <a:pt x="34535" y="82519"/>
                </a:cubicBezTo>
                <a:cubicBezTo>
                  <a:pt x="35096" y="82519"/>
                  <a:pt x="35640" y="82500"/>
                  <a:pt x="36183" y="82482"/>
                </a:cubicBezTo>
                <a:cubicBezTo>
                  <a:pt x="38451" y="82657"/>
                  <a:pt x="40725" y="82744"/>
                  <a:pt x="43004" y="82744"/>
                </a:cubicBezTo>
                <a:cubicBezTo>
                  <a:pt x="44747" y="82744"/>
                  <a:pt x="46494" y="82693"/>
                  <a:pt x="48244" y="82591"/>
                </a:cubicBezTo>
                <a:cubicBezTo>
                  <a:pt x="59870" y="81939"/>
                  <a:pt x="71460" y="79748"/>
                  <a:pt x="82797" y="77158"/>
                </a:cubicBezTo>
                <a:cubicBezTo>
                  <a:pt x="94079" y="74605"/>
                  <a:pt x="105180" y="71399"/>
                  <a:pt x="116173" y="67814"/>
                </a:cubicBezTo>
                <a:cubicBezTo>
                  <a:pt x="119432" y="66745"/>
                  <a:pt x="122692" y="65641"/>
                  <a:pt x="125934" y="64500"/>
                </a:cubicBezTo>
                <a:cubicBezTo>
                  <a:pt x="131022" y="63123"/>
                  <a:pt x="136093" y="61729"/>
                  <a:pt x="141146" y="60262"/>
                </a:cubicBezTo>
                <a:cubicBezTo>
                  <a:pt x="153859" y="56604"/>
                  <a:pt x="166499" y="52692"/>
                  <a:pt x="179049" y="48473"/>
                </a:cubicBezTo>
                <a:cubicBezTo>
                  <a:pt x="185188" y="46408"/>
                  <a:pt x="191653" y="44579"/>
                  <a:pt x="197340" y="41428"/>
                </a:cubicBezTo>
                <a:cubicBezTo>
                  <a:pt x="202628" y="38513"/>
                  <a:pt x="207427" y="33732"/>
                  <a:pt x="208803" y="27665"/>
                </a:cubicBezTo>
                <a:cubicBezTo>
                  <a:pt x="210071" y="22069"/>
                  <a:pt x="208151" y="16854"/>
                  <a:pt x="205145" y="12272"/>
                </a:cubicBezTo>
                <a:cubicBezTo>
                  <a:pt x="204927" y="11692"/>
                  <a:pt x="204692" y="11113"/>
                  <a:pt x="204402" y="10533"/>
                </a:cubicBezTo>
                <a:cubicBezTo>
                  <a:pt x="202700" y="7075"/>
                  <a:pt x="199712" y="4068"/>
                  <a:pt x="196325" y="2221"/>
                </a:cubicBezTo>
                <a:cubicBezTo>
                  <a:pt x="193739" y="805"/>
                  <a:pt x="190818" y="0"/>
                  <a:pt x="187893" y="0"/>
                </a:cubicBezTo>
                <a:close/>
              </a:path>
            </a:pathLst>
          </a:custGeom>
          <a:solidFill>
            <a:srgbClr val="FFA0AF">
              <a:alpha val="81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44" name="Google Shape;2244;p73"/>
          <p:cNvSpPr/>
          <p:nvPr/>
        </p:nvSpPr>
        <p:spPr>
          <a:xfrm rot="-7248368">
            <a:off x="3541066" y="3940118"/>
            <a:ext cx="805546" cy="782997"/>
          </a:xfrm>
          <a:custGeom>
            <a:avLst/>
            <a:gdLst/>
            <a:ahLst/>
            <a:cxnLst/>
            <a:rect l="l" t="t" r="r" b="b"/>
            <a:pathLst>
              <a:path w="22473" h="21244" extrusionOk="0">
                <a:moveTo>
                  <a:pt x="13532" y="1"/>
                </a:moveTo>
                <a:cubicBezTo>
                  <a:pt x="12810" y="1"/>
                  <a:pt x="12838" y="1091"/>
                  <a:pt x="13558" y="1152"/>
                </a:cubicBezTo>
                <a:cubicBezTo>
                  <a:pt x="14605" y="1241"/>
                  <a:pt x="15652" y="1329"/>
                  <a:pt x="16699" y="1418"/>
                </a:cubicBezTo>
                <a:cubicBezTo>
                  <a:pt x="17512" y="1521"/>
                  <a:pt x="18321" y="1646"/>
                  <a:pt x="19129" y="1808"/>
                </a:cubicBezTo>
                <a:cubicBezTo>
                  <a:pt x="10563" y="5504"/>
                  <a:pt x="2228" y="11139"/>
                  <a:pt x="62" y="20791"/>
                </a:cubicBezTo>
                <a:cubicBezTo>
                  <a:pt x="0" y="21065"/>
                  <a:pt x="224" y="21244"/>
                  <a:pt x="437" y="21244"/>
                </a:cubicBezTo>
                <a:cubicBezTo>
                  <a:pt x="579" y="21244"/>
                  <a:pt x="716" y="21165"/>
                  <a:pt x="763" y="20984"/>
                </a:cubicBezTo>
                <a:cubicBezTo>
                  <a:pt x="3298" y="11212"/>
                  <a:pt x="12093" y="5771"/>
                  <a:pt x="20916" y="2266"/>
                </a:cubicBezTo>
                <a:lnTo>
                  <a:pt x="20916" y="2266"/>
                </a:lnTo>
                <a:cubicBezTo>
                  <a:pt x="20426" y="4081"/>
                  <a:pt x="20176" y="5886"/>
                  <a:pt x="20186" y="7800"/>
                </a:cubicBezTo>
                <a:cubicBezTo>
                  <a:pt x="20187" y="8130"/>
                  <a:pt x="20433" y="8293"/>
                  <a:pt x="20682" y="8293"/>
                </a:cubicBezTo>
                <a:cubicBezTo>
                  <a:pt x="20933" y="8293"/>
                  <a:pt x="21188" y="8128"/>
                  <a:pt x="21205" y="7800"/>
                </a:cubicBezTo>
                <a:cubicBezTo>
                  <a:pt x="21314" y="5608"/>
                  <a:pt x="21672" y="3519"/>
                  <a:pt x="22348" y="1429"/>
                </a:cubicBezTo>
                <a:cubicBezTo>
                  <a:pt x="22473" y="1050"/>
                  <a:pt x="22148" y="738"/>
                  <a:pt x="21800" y="708"/>
                </a:cubicBezTo>
                <a:cubicBezTo>
                  <a:pt x="20153" y="567"/>
                  <a:pt x="18508" y="425"/>
                  <a:pt x="16863" y="285"/>
                </a:cubicBezTo>
                <a:cubicBezTo>
                  <a:pt x="15772" y="141"/>
                  <a:pt x="14673" y="42"/>
                  <a:pt x="13558" y="1"/>
                </a:cubicBezTo>
                <a:cubicBezTo>
                  <a:pt x="13549" y="1"/>
                  <a:pt x="13541" y="1"/>
                  <a:pt x="135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45" name="Google Shape;2245;p73"/>
          <p:cNvSpPr/>
          <p:nvPr/>
        </p:nvSpPr>
        <p:spPr>
          <a:xfrm rot="10370682">
            <a:off x="5656789" y="4495477"/>
            <a:ext cx="2648584" cy="308747"/>
          </a:xfrm>
          <a:custGeom>
            <a:avLst/>
            <a:gdLst/>
            <a:ahLst/>
            <a:cxnLst/>
            <a:rect l="l" t="t" r="r" b="b"/>
            <a:pathLst>
              <a:path w="19372" h="12075" extrusionOk="0">
                <a:moveTo>
                  <a:pt x="1129" y="1"/>
                </a:moveTo>
                <a:cubicBezTo>
                  <a:pt x="518" y="1"/>
                  <a:pt x="0" y="771"/>
                  <a:pt x="566" y="1245"/>
                </a:cubicBezTo>
                <a:cubicBezTo>
                  <a:pt x="5600" y="5610"/>
                  <a:pt x="11884" y="8833"/>
                  <a:pt x="17734" y="11966"/>
                </a:cubicBezTo>
                <a:cubicBezTo>
                  <a:pt x="17873" y="12041"/>
                  <a:pt x="18010" y="12074"/>
                  <a:pt x="18139" y="12074"/>
                </a:cubicBezTo>
                <a:cubicBezTo>
                  <a:pt x="18883" y="12074"/>
                  <a:pt x="19371" y="10983"/>
                  <a:pt x="18585" y="10535"/>
                </a:cubicBezTo>
                <a:cubicBezTo>
                  <a:pt x="12753" y="7276"/>
                  <a:pt x="7321" y="3237"/>
                  <a:pt x="1471" y="86"/>
                </a:cubicBezTo>
                <a:cubicBezTo>
                  <a:pt x="1358" y="27"/>
                  <a:pt x="1242" y="1"/>
                  <a:pt x="11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46" name="Google Shape;2246;p73"/>
          <p:cNvGrpSpPr/>
          <p:nvPr/>
        </p:nvGrpSpPr>
        <p:grpSpPr>
          <a:xfrm>
            <a:off x="284939" y="2025324"/>
            <a:ext cx="4378924" cy="816530"/>
            <a:chOff x="284939" y="2025324"/>
            <a:chExt cx="4378924" cy="816530"/>
          </a:xfrm>
        </p:grpSpPr>
        <p:grpSp>
          <p:nvGrpSpPr>
            <p:cNvPr id="2247" name="Google Shape;2247;p73"/>
            <p:cNvGrpSpPr/>
            <p:nvPr/>
          </p:nvGrpSpPr>
          <p:grpSpPr>
            <a:xfrm rot="-3877550" flipH="1">
              <a:off x="3971637" y="2130040"/>
              <a:ext cx="585160" cy="607102"/>
              <a:chOff x="1034561" y="4751869"/>
              <a:chExt cx="1018510" cy="1056702"/>
            </a:xfrm>
          </p:grpSpPr>
          <p:sp>
            <p:nvSpPr>
              <p:cNvPr id="2248" name="Google Shape;2248;p73"/>
              <p:cNvSpPr/>
              <p:nvPr/>
            </p:nvSpPr>
            <p:spPr>
              <a:xfrm rot="5505849">
                <a:off x="1202527" y="4598643"/>
                <a:ext cx="323158" cy="649449"/>
              </a:xfrm>
              <a:custGeom>
                <a:avLst/>
                <a:gdLst/>
                <a:ahLst/>
                <a:cxnLst/>
                <a:rect l="l" t="t" r="r" b="b"/>
                <a:pathLst>
                  <a:path w="9899" h="19894" extrusionOk="0">
                    <a:moveTo>
                      <a:pt x="891" y="0"/>
                    </a:moveTo>
                    <a:cubicBezTo>
                      <a:pt x="441" y="0"/>
                      <a:pt x="1" y="386"/>
                      <a:pt x="154" y="941"/>
                    </a:cubicBezTo>
                    <a:cubicBezTo>
                      <a:pt x="1875" y="7280"/>
                      <a:pt x="5515" y="13473"/>
                      <a:pt x="8213" y="19467"/>
                    </a:cubicBezTo>
                    <a:cubicBezTo>
                      <a:pt x="8350" y="19769"/>
                      <a:pt x="8579" y="19893"/>
                      <a:pt x="8817" y="19893"/>
                    </a:cubicBezTo>
                    <a:cubicBezTo>
                      <a:pt x="9337" y="19893"/>
                      <a:pt x="9899" y="19298"/>
                      <a:pt x="9626" y="18652"/>
                    </a:cubicBezTo>
                    <a:cubicBezTo>
                      <a:pt x="7072" y="12694"/>
                      <a:pt x="4971" y="5849"/>
                      <a:pt x="1531" y="362"/>
                    </a:cubicBezTo>
                    <a:cubicBezTo>
                      <a:pt x="1373" y="110"/>
                      <a:pt x="1131" y="0"/>
                      <a:pt x="8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9" name="Google Shape;2249;p73"/>
              <p:cNvSpPr/>
              <p:nvPr/>
            </p:nvSpPr>
            <p:spPr>
              <a:xfrm rot="5505849">
                <a:off x="1314843" y="4975190"/>
                <a:ext cx="426121" cy="481358"/>
              </a:xfrm>
              <a:custGeom>
                <a:avLst/>
                <a:gdLst/>
                <a:ahLst/>
                <a:cxnLst/>
                <a:rect l="l" t="t" r="r" b="b"/>
                <a:pathLst>
                  <a:path w="13053" h="14745" extrusionOk="0">
                    <a:moveTo>
                      <a:pt x="1096" y="1"/>
                    </a:moveTo>
                    <a:cubicBezTo>
                      <a:pt x="490" y="1"/>
                      <a:pt x="1" y="802"/>
                      <a:pt x="500" y="1413"/>
                    </a:cubicBezTo>
                    <a:cubicBezTo>
                      <a:pt x="4050" y="5795"/>
                      <a:pt x="7871" y="9924"/>
                      <a:pt x="11275" y="14415"/>
                    </a:cubicBezTo>
                    <a:cubicBezTo>
                      <a:pt x="11454" y="14648"/>
                      <a:pt x="11700" y="14745"/>
                      <a:pt x="11941" y="14745"/>
                    </a:cubicBezTo>
                    <a:cubicBezTo>
                      <a:pt x="12509" y="14745"/>
                      <a:pt x="13053" y="14208"/>
                      <a:pt x="12634" y="13637"/>
                    </a:cubicBezTo>
                    <a:cubicBezTo>
                      <a:pt x="9283" y="9001"/>
                      <a:pt x="5788" y="4238"/>
                      <a:pt x="1659" y="254"/>
                    </a:cubicBezTo>
                    <a:cubicBezTo>
                      <a:pt x="1477" y="76"/>
                      <a:pt x="1281" y="1"/>
                      <a:pt x="1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0" name="Google Shape;2250;p73"/>
              <p:cNvSpPr/>
              <p:nvPr/>
            </p:nvSpPr>
            <p:spPr>
              <a:xfrm rot="5505849">
                <a:off x="1530129" y="5289352"/>
                <a:ext cx="632408" cy="394194"/>
              </a:xfrm>
              <a:custGeom>
                <a:avLst/>
                <a:gdLst/>
                <a:ahLst/>
                <a:cxnLst/>
                <a:rect l="l" t="t" r="r" b="b"/>
                <a:pathLst>
                  <a:path w="19372" h="12075" extrusionOk="0">
                    <a:moveTo>
                      <a:pt x="1129" y="1"/>
                    </a:moveTo>
                    <a:cubicBezTo>
                      <a:pt x="518" y="1"/>
                      <a:pt x="0" y="771"/>
                      <a:pt x="566" y="1245"/>
                    </a:cubicBezTo>
                    <a:cubicBezTo>
                      <a:pt x="5600" y="5610"/>
                      <a:pt x="11884" y="8833"/>
                      <a:pt x="17734" y="11966"/>
                    </a:cubicBezTo>
                    <a:cubicBezTo>
                      <a:pt x="17873" y="12041"/>
                      <a:pt x="18010" y="12074"/>
                      <a:pt x="18139" y="12074"/>
                    </a:cubicBezTo>
                    <a:cubicBezTo>
                      <a:pt x="18883" y="12074"/>
                      <a:pt x="19371" y="10983"/>
                      <a:pt x="18585" y="10535"/>
                    </a:cubicBezTo>
                    <a:cubicBezTo>
                      <a:pt x="12753" y="7276"/>
                      <a:pt x="7321" y="3237"/>
                      <a:pt x="1471" y="86"/>
                    </a:cubicBezTo>
                    <a:cubicBezTo>
                      <a:pt x="1358" y="27"/>
                      <a:pt x="1242" y="1"/>
                      <a:pt x="1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251" name="Google Shape;2251;p73"/>
            <p:cNvGrpSpPr/>
            <p:nvPr/>
          </p:nvGrpSpPr>
          <p:grpSpPr>
            <a:xfrm rot="3503589">
              <a:off x="404219" y="2130040"/>
              <a:ext cx="585157" cy="607098"/>
              <a:chOff x="1034561" y="4751869"/>
              <a:chExt cx="1018510" cy="1056702"/>
            </a:xfrm>
          </p:grpSpPr>
          <p:sp>
            <p:nvSpPr>
              <p:cNvPr id="2252" name="Google Shape;2252;p73"/>
              <p:cNvSpPr/>
              <p:nvPr/>
            </p:nvSpPr>
            <p:spPr>
              <a:xfrm rot="5505849">
                <a:off x="1202527" y="4598643"/>
                <a:ext cx="323158" cy="649449"/>
              </a:xfrm>
              <a:custGeom>
                <a:avLst/>
                <a:gdLst/>
                <a:ahLst/>
                <a:cxnLst/>
                <a:rect l="l" t="t" r="r" b="b"/>
                <a:pathLst>
                  <a:path w="9899" h="19894" extrusionOk="0">
                    <a:moveTo>
                      <a:pt x="891" y="0"/>
                    </a:moveTo>
                    <a:cubicBezTo>
                      <a:pt x="441" y="0"/>
                      <a:pt x="1" y="386"/>
                      <a:pt x="154" y="941"/>
                    </a:cubicBezTo>
                    <a:cubicBezTo>
                      <a:pt x="1875" y="7280"/>
                      <a:pt x="5515" y="13473"/>
                      <a:pt x="8213" y="19467"/>
                    </a:cubicBezTo>
                    <a:cubicBezTo>
                      <a:pt x="8350" y="19769"/>
                      <a:pt x="8579" y="19893"/>
                      <a:pt x="8817" y="19893"/>
                    </a:cubicBezTo>
                    <a:cubicBezTo>
                      <a:pt x="9337" y="19893"/>
                      <a:pt x="9899" y="19298"/>
                      <a:pt x="9626" y="18652"/>
                    </a:cubicBezTo>
                    <a:cubicBezTo>
                      <a:pt x="7072" y="12694"/>
                      <a:pt x="4971" y="5849"/>
                      <a:pt x="1531" y="362"/>
                    </a:cubicBezTo>
                    <a:cubicBezTo>
                      <a:pt x="1373" y="110"/>
                      <a:pt x="1131" y="0"/>
                      <a:pt x="8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3" name="Google Shape;2253;p73"/>
              <p:cNvSpPr/>
              <p:nvPr/>
            </p:nvSpPr>
            <p:spPr>
              <a:xfrm rot="5505849">
                <a:off x="1314843" y="4975190"/>
                <a:ext cx="426121" cy="481358"/>
              </a:xfrm>
              <a:custGeom>
                <a:avLst/>
                <a:gdLst/>
                <a:ahLst/>
                <a:cxnLst/>
                <a:rect l="l" t="t" r="r" b="b"/>
                <a:pathLst>
                  <a:path w="13053" h="14745" extrusionOk="0">
                    <a:moveTo>
                      <a:pt x="1096" y="1"/>
                    </a:moveTo>
                    <a:cubicBezTo>
                      <a:pt x="490" y="1"/>
                      <a:pt x="1" y="802"/>
                      <a:pt x="500" y="1413"/>
                    </a:cubicBezTo>
                    <a:cubicBezTo>
                      <a:pt x="4050" y="5795"/>
                      <a:pt x="7871" y="9924"/>
                      <a:pt x="11275" y="14415"/>
                    </a:cubicBezTo>
                    <a:cubicBezTo>
                      <a:pt x="11454" y="14648"/>
                      <a:pt x="11700" y="14745"/>
                      <a:pt x="11941" y="14745"/>
                    </a:cubicBezTo>
                    <a:cubicBezTo>
                      <a:pt x="12509" y="14745"/>
                      <a:pt x="13053" y="14208"/>
                      <a:pt x="12634" y="13637"/>
                    </a:cubicBezTo>
                    <a:cubicBezTo>
                      <a:pt x="9283" y="9001"/>
                      <a:pt x="5788" y="4238"/>
                      <a:pt x="1659" y="254"/>
                    </a:cubicBezTo>
                    <a:cubicBezTo>
                      <a:pt x="1477" y="76"/>
                      <a:pt x="1281" y="1"/>
                      <a:pt x="1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4" name="Google Shape;2254;p73"/>
              <p:cNvSpPr/>
              <p:nvPr/>
            </p:nvSpPr>
            <p:spPr>
              <a:xfrm rot="5505849">
                <a:off x="1530129" y="5289352"/>
                <a:ext cx="632408" cy="394194"/>
              </a:xfrm>
              <a:custGeom>
                <a:avLst/>
                <a:gdLst/>
                <a:ahLst/>
                <a:cxnLst/>
                <a:rect l="l" t="t" r="r" b="b"/>
                <a:pathLst>
                  <a:path w="19372" h="12075" extrusionOk="0">
                    <a:moveTo>
                      <a:pt x="1129" y="1"/>
                    </a:moveTo>
                    <a:cubicBezTo>
                      <a:pt x="518" y="1"/>
                      <a:pt x="0" y="771"/>
                      <a:pt x="566" y="1245"/>
                    </a:cubicBezTo>
                    <a:cubicBezTo>
                      <a:pt x="5600" y="5610"/>
                      <a:pt x="11884" y="8833"/>
                      <a:pt x="17734" y="11966"/>
                    </a:cubicBezTo>
                    <a:cubicBezTo>
                      <a:pt x="17873" y="12041"/>
                      <a:pt x="18010" y="12074"/>
                      <a:pt x="18139" y="12074"/>
                    </a:cubicBezTo>
                    <a:cubicBezTo>
                      <a:pt x="18883" y="12074"/>
                      <a:pt x="19371" y="10983"/>
                      <a:pt x="18585" y="10535"/>
                    </a:cubicBezTo>
                    <a:cubicBezTo>
                      <a:pt x="12753" y="7276"/>
                      <a:pt x="7321" y="3237"/>
                      <a:pt x="1471" y="86"/>
                    </a:cubicBezTo>
                    <a:cubicBezTo>
                      <a:pt x="1358" y="27"/>
                      <a:pt x="1242" y="1"/>
                      <a:pt x="1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102" name="Picture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9943" y="2098370"/>
            <a:ext cx="3074599" cy="7532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68009" y="858644"/>
            <a:ext cx="3529581" cy="3434025"/>
          </a:xfrm>
          <a:prstGeom prst="roundRect">
            <a:avLst>
              <a:gd name="adj" fmla="val 6925"/>
            </a:avLst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82540" y="474455"/>
            <a:ext cx="976651" cy="950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7282" y="1542765"/>
            <a:ext cx="33127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Pangolin" panose="00000500000000000000" pitchFamily="2" charset="77"/>
              </a:rPr>
              <a:t>* Learn all of the words by heart and make sentences using them </a:t>
            </a:r>
            <a:endParaRPr lang="en-US" sz="1800" dirty="0">
              <a:solidFill>
                <a:schemeClr val="accent6"/>
              </a:solidFill>
              <a:latin typeface="Pangolin" panose="00000500000000000000" pitchFamily="2" charset="77"/>
            </a:endParaRPr>
          </a:p>
          <a:p>
            <a:endParaRPr lang="en-US" sz="1800" dirty="0">
              <a:solidFill>
                <a:schemeClr val="accent6"/>
              </a:solidFill>
              <a:latin typeface="Pangolin" panose="00000500000000000000" pitchFamily="2" charset="77"/>
            </a:endParaRPr>
          </a:p>
          <a:p>
            <a:r>
              <a:rPr lang="en-US" sz="1800" dirty="0">
                <a:solidFill>
                  <a:schemeClr val="accent6"/>
                </a:solidFill>
                <a:latin typeface="Pangolin" panose="00000500000000000000" pitchFamily="2" charset="77"/>
              </a:rPr>
              <a:t>* Practice saying the words and sentences in front of a mirror, record and then listen again</a:t>
            </a:r>
            <a:endParaRPr lang="en-US" sz="1800" dirty="0">
              <a:solidFill>
                <a:schemeClr val="accent6"/>
              </a:solidFill>
              <a:latin typeface="Pangolin" panose="00000500000000000000" pitchFamily="2" charset="77"/>
            </a:endParaRPr>
          </a:p>
          <a:p>
            <a:endParaRPr lang="en-US" sz="1800" dirty="0">
              <a:solidFill>
                <a:schemeClr val="accent6"/>
              </a:solidFill>
              <a:latin typeface="Pangolin" panose="00000500000000000000" pitchFamily="2" charset="77"/>
            </a:endParaRPr>
          </a:p>
          <a:p>
            <a:r>
              <a:rPr lang="en-US" sz="1800" dirty="0">
                <a:solidFill>
                  <a:schemeClr val="accent6"/>
                </a:solidFill>
                <a:latin typeface="Pangolin" panose="00000500000000000000" pitchFamily="2" charset="77"/>
              </a:rPr>
              <a:t>* Do Part A – Exercise 1,2 in Workbook</a:t>
            </a:r>
            <a:endParaRPr lang="en-US" sz="1800" dirty="0">
              <a:solidFill>
                <a:schemeClr val="accent6"/>
              </a:solidFill>
              <a:latin typeface="Pangolin" panose="00000500000000000000" pitchFamily="2" charset="77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2062" y="1322787"/>
            <a:ext cx="8239875" cy="484800"/>
          </a:xfrm>
        </p:spPr>
        <p:txBody>
          <a:bodyPr/>
          <a:lstStyle/>
          <a:p>
            <a:r>
              <a:rPr lang="en-US" sz="2500" dirty="0">
                <a:solidFill>
                  <a:schemeClr val="accent5"/>
                </a:solidFill>
              </a:rPr>
              <a:t>By the end of this lesson, students will be able to:</a:t>
            </a:r>
            <a:endParaRPr lang="en-US" sz="2500" dirty="0">
              <a:solidFill>
                <a:schemeClr val="accent5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2"/>
          </p:nvPr>
        </p:nvSpPr>
        <p:spPr>
          <a:xfrm>
            <a:off x="1687789" y="2340852"/>
            <a:ext cx="7511116" cy="623400"/>
          </a:xfrm>
        </p:spPr>
        <p:txBody>
          <a:bodyPr anchor="ctr"/>
          <a:lstStyle/>
          <a:p>
            <a:pPr marL="50800" indent="0" algn="l">
              <a:lnSpc>
                <a:spcPct val="150000"/>
              </a:lnSpc>
            </a:pPr>
            <a:r>
              <a:rPr lang="en-US" sz="2500" dirty="0"/>
              <a:t>use the words for </a:t>
            </a:r>
            <a:r>
              <a:rPr lang="en-US" sz="2500" b="1" dirty="0">
                <a:solidFill>
                  <a:srgbClr val="0070C0"/>
                </a:solidFill>
              </a:rPr>
              <a:t>rooms</a:t>
            </a:r>
            <a:r>
              <a:rPr lang="en-US" sz="2500" dirty="0"/>
              <a:t> and </a:t>
            </a:r>
            <a:r>
              <a:rPr lang="en-US" sz="2500" b="1" dirty="0">
                <a:solidFill>
                  <a:srgbClr val="0070C0"/>
                </a:solidFill>
              </a:rPr>
              <a:t>furniture</a:t>
            </a:r>
            <a:endParaRPr lang="en-US" sz="2500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Máy tính Biểu tượng, mục Tiêu công Ty Bán hàng Bullseye Chứng nhiếp ảnh -  mục tiêu png tải về - Miễn phí trong suốt Văn Bản png Tải về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340852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áy tính Biểu tượng, mục Tiêu công Ty Bán hàng Bullseye Chứng nhiếp ảnh -  mục tiêu png tải về - Miễn phí trong suốt Văn Bản png Tải về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491354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6"/>
          <p:cNvSpPr txBox="1"/>
          <p:nvPr/>
        </p:nvSpPr>
        <p:spPr>
          <a:xfrm>
            <a:off x="1687789" y="3418091"/>
            <a:ext cx="7819466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50800" indent="0" algn="l">
              <a:lnSpc>
                <a:spcPct val="150000"/>
              </a:lnSpc>
            </a:pPr>
            <a:r>
              <a:rPr lang="en-US" sz="2500" dirty="0"/>
              <a:t>pronounce the final sounds </a:t>
            </a:r>
            <a:r>
              <a:rPr lang="en-US" sz="2500" b="1" dirty="0">
                <a:solidFill>
                  <a:srgbClr val="0070C0"/>
                </a:solidFill>
              </a:rPr>
              <a:t>/s/</a:t>
            </a:r>
            <a:r>
              <a:rPr lang="en-US" sz="2500" dirty="0"/>
              <a:t> and </a:t>
            </a:r>
            <a:r>
              <a:rPr lang="en-US" sz="2500" b="1" dirty="0">
                <a:solidFill>
                  <a:srgbClr val="0070C0"/>
                </a:solidFill>
              </a:rPr>
              <a:t>/z/ </a:t>
            </a:r>
            <a:r>
              <a:rPr lang="en-US" sz="2500" dirty="0"/>
              <a:t>correctly</a:t>
            </a:r>
            <a:endParaRPr lang="en-US" sz="25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45"/>
          <p:cNvGrpSpPr/>
          <p:nvPr/>
        </p:nvGrpSpPr>
        <p:grpSpPr>
          <a:xfrm>
            <a:off x="5252055" y="1023794"/>
            <a:ext cx="3499916" cy="1748270"/>
            <a:chOff x="5252055" y="806413"/>
            <a:chExt cx="3499916" cy="1748270"/>
          </a:xfrm>
        </p:grpSpPr>
        <p:sp>
          <p:nvSpPr>
            <p:cNvPr id="683" name="Google Shape;683;p45"/>
            <p:cNvSpPr/>
            <p:nvPr/>
          </p:nvSpPr>
          <p:spPr>
            <a:xfrm>
              <a:off x="5943788" y="806413"/>
              <a:ext cx="2011419" cy="1748270"/>
            </a:xfrm>
            <a:custGeom>
              <a:avLst/>
              <a:gdLst/>
              <a:ahLst/>
              <a:cxnLst/>
              <a:rect l="l" t="t" r="r" b="b"/>
              <a:pathLst>
                <a:path w="57465" h="49947" extrusionOk="0">
                  <a:moveTo>
                    <a:pt x="21844" y="2685"/>
                  </a:moveTo>
                  <a:cubicBezTo>
                    <a:pt x="34403" y="2862"/>
                    <a:pt x="44113" y="8287"/>
                    <a:pt x="49878" y="16231"/>
                  </a:cubicBezTo>
                  <a:cubicBezTo>
                    <a:pt x="57465" y="26684"/>
                    <a:pt x="53046" y="43475"/>
                    <a:pt x="37542" y="47820"/>
                  </a:cubicBezTo>
                  <a:cubicBezTo>
                    <a:pt x="34796" y="48424"/>
                    <a:pt x="32248" y="48705"/>
                    <a:pt x="29894" y="48705"/>
                  </a:cubicBezTo>
                  <a:cubicBezTo>
                    <a:pt x="2491" y="48705"/>
                    <a:pt x="1437" y="10705"/>
                    <a:pt x="21844" y="2685"/>
                  </a:cubicBezTo>
                  <a:close/>
                  <a:moveTo>
                    <a:pt x="29966" y="0"/>
                  </a:moveTo>
                  <a:cubicBezTo>
                    <a:pt x="27354" y="0"/>
                    <a:pt x="24946" y="385"/>
                    <a:pt x="22748" y="1088"/>
                  </a:cubicBezTo>
                  <a:lnTo>
                    <a:pt x="22748" y="1088"/>
                  </a:lnTo>
                  <a:cubicBezTo>
                    <a:pt x="21925" y="1040"/>
                    <a:pt x="21098" y="1016"/>
                    <a:pt x="20268" y="1016"/>
                  </a:cubicBezTo>
                  <a:cubicBezTo>
                    <a:pt x="19307" y="1016"/>
                    <a:pt x="18343" y="1048"/>
                    <a:pt x="17377" y="1114"/>
                  </a:cubicBezTo>
                  <a:cubicBezTo>
                    <a:pt x="16046" y="1204"/>
                    <a:pt x="15998" y="2839"/>
                    <a:pt x="17362" y="2839"/>
                  </a:cubicBezTo>
                  <a:cubicBezTo>
                    <a:pt x="17367" y="2839"/>
                    <a:pt x="17372" y="2839"/>
                    <a:pt x="17377" y="2839"/>
                  </a:cubicBezTo>
                  <a:cubicBezTo>
                    <a:pt x="17893" y="2797"/>
                    <a:pt x="18406" y="2763"/>
                    <a:pt x="18914" y="2738"/>
                  </a:cubicBezTo>
                  <a:lnTo>
                    <a:pt x="18914" y="2738"/>
                  </a:lnTo>
                  <a:cubicBezTo>
                    <a:pt x="1" y="13184"/>
                    <a:pt x="1557" y="49946"/>
                    <a:pt x="29633" y="49946"/>
                  </a:cubicBezTo>
                  <a:cubicBezTo>
                    <a:pt x="30474" y="49946"/>
                    <a:pt x="31338" y="49913"/>
                    <a:pt x="32226" y="49846"/>
                  </a:cubicBezTo>
                  <a:cubicBezTo>
                    <a:pt x="47595" y="48678"/>
                    <a:pt x="56886" y="35913"/>
                    <a:pt x="54555" y="24084"/>
                  </a:cubicBezTo>
                  <a:cubicBezTo>
                    <a:pt x="52210" y="12164"/>
                    <a:pt x="40323" y="3484"/>
                    <a:pt x="26452" y="1464"/>
                  </a:cubicBezTo>
                  <a:lnTo>
                    <a:pt x="26452" y="1464"/>
                  </a:lnTo>
                  <a:cubicBezTo>
                    <a:pt x="27572" y="1297"/>
                    <a:pt x="28739" y="1210"/>
                    <a:pt x="29954" y="1210"/>
                  </a:cubicBezTo>
                  <a:cubicBezTo>
                    <a:pt x="31097" y="1210"/>
                    <a:pt x="32282" y="1287"/>
                    <a:pt x="33509" y="1447"/>
                  </a:cubicBezTo>
                  <a:cubicBezTo>
                    <a:pt x="33555" y="1453"/>
                    <a:pt x="33600" y="1456"/>
                    <a:pt x="33643" y="1456"/>
                  </a:cubicBezTo>
                  <a:cubicBezTo>
                    <a:pt x="34479" y="1456"/>
                    <a:pt x="34803" y="402"/>
                    <a:pt x="33906" y="279"/>
                  </a:cubicBezTo>
                  <a:cubicBezTo>
                    <a:pt x="32545" y="91"/>
                    <a:pt x="31232" y="0"/>
                    <a:pt x="2996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grpSp>
          <p:nvGrpSpPr>
            <p:cNvPr id="684" name="Google Shape;684;p45"/>
            <p:cNvGrpSpPr/>
            <p:nvPr/>
          </p:nvGrpSpPr>
          <p:grpSpPr>
            <a:xfrm>
              <a:off x="5252055" y="1151817"/>
              <a:ext cx="3499916" cy="959370"/>
              <a:chOff x="403855" y="1151817"/>
              <a:chExt cx="3499916" cy="959370"/>
            </a:xfrm>
          </p:grpSpPr>
          <p:grpSp>
            <p:nvGrpSpPr>
              <p:cNvPr id="685" name="Google Shape;685;p45"/>
              <p:cNvGrpSpPr/>
              <p:nvPr/>
            </p:nvGrpSpPr>
            <p:grpSpPr>
              <a:xfrm rot="-8642493">
                <a:off x="3090736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686" name="Google Shape;686;p45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7" name="Google Shape;687;p45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8" name="Google Shape;688;p45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89" name="Google Shape;689;p45"/>
              <p:cNvGrpSpPr/>
              <p:nvPr/>
            </p:nvGrpSpPr>
            <p:grpSpPr>
              <a:xfrm rot="8642493" flipH="1">
                <a:off x="544588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690" name="Google Shape;690;p45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1" name="Google Shape;691;p45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2" name="Google Shape;692;p45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693" name="Google Shape;693;p45"/>
          <p:cNvSpPr txBox="1">
            <a:spLocks noGrp="1"/>
          </p:cNvSpPr>
          <p:nvPr>
            <p:ph type="title"/>
          </p:nvPr>
        </p:nvSpPr>
        <p:spPr>
          <a:xfrm flipH="1">
            <a:off x="32863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sp>
        <p:nvSpPr>
          <p:cNvPr id="694" name="Google Shape;694;p45"/>
          <p:cNvSpPr txBox="1">
            <a:spLocks noGrp="1"/>
          </p:cNvSpPr>
          <p:nvPr>
            <p:ph type="title" idx="2"/>
          </p:nvPr>
        </p:nvSpPr>
        <p:spPr>
          <a:xfrm flipH="1">
            <a:off x="6222863" y="1312031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sp>
        <p:nvSpPr>
          <p:cNvPr id="695" name="Google Shape;695;p45"/>
          <p:cNvSpPr txBox="1">
            <a:spLocks noGrp="1"/>
          </p:cNvSpPr>
          <p:nvPr>
            <p:ph type="subTitle" idx="1"/>
          </p:nvPr>
        </p:nvSpPr>
        <p:spPr>
          <a:xfrm flipH="1">
            <a:off x="32863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use the words for </a:t>
            </a:r>
            <a:r>
              <a:rPr lang="en-US" sz="2000" b="1" dirty="0">
                <a:solidFill>
                  <a:srgbClr val="0070C0"/>
                </a:solidFill>
              </a:rPr>
              <a:t>rooms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0070C0"/>
                </a:solidFill>
              </a:rPr>
              <a:t>furniture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96" name="Google Shape;696;p45"/>
          <p:cNvSpPr/>
          <p:nvPr/>
        </p:nvSpPr>
        <p:spPr>
          <a:xfrm rot="10653495">
            <a:off x="3717356" y="3488527"/>
            <a:ext cx="4709590" cy="206518"/>
          </a:xfrm>
          <a:custGeom>
            <a:avLst/>
            <a:gdLst/>
            <a:ahLst/>
            <a:cxnLst/>
            <a:rect l="l" t="t" r="r" b="b"/>
            <a:pathLst>
              <a:path w="19372" h="12075" extrusionOk="0">
                <a:moveTo>
                  <a:pt x="1129" y="1"/>
                </a:moveTo>
                <a:cubicBezTo>
                  <a:pt x="518" y="1"/>
                  <a:pt x="0" y="771"/>
                  <a:pt x="566" y="1245"/>
                </a:cubicBezTo>
                <a:cubicBezTo>
                  <a:pt x="5600" y="5610"/>
                  <a:pt x="11884" y="8833"/>
                  <a:pt x="17734" y="11966"/>
                </a:cubicBezTo>
                <a:cubicBezTo>
                  <a:pt x="17873" y="12041"/>
                  <a:pt x="18010" y="12074"/>
                  <a:pt x="18139" y="12074"/>
                </a:cubicBezTo>
                <a:cubicBezTo>
                  <a:pt x="18883" y="12074"/>
                  <a:pt x="19371" y="10983"/>
                  <a:pt x="18585" y="10535"/>
                </a:cubicBezTo>
                <a:cubicBezTo>
                  <a:pt x="12753" y="7276"/>
                  <a:pt x="7321" y="3237"/>
                  <a:pt x="1471" y="86"/>
                </a:cubicBezTo>
                <a:cubicBezTo>
                  <a:pt x="1358" y="27"/>
                  <a:pt x="1242" y="1"/>
                  <a:pt x="11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55" name="Google Shape;755;p45"/>
          <p:cNvGrpSpPr/>
          <p:nvPr/>
        </p:nvGrpSpPr>
        <p:grpSpPr>
          <a:xfrm rot="5400000">
            <a:off x="307686" y="1301824"/>
            <a:ext cx="544393" cy="564807"/>
            <a:chOff x="1034561" y="4751869"/>
            <a:chExt cx="1018510" cy="1056702"/>
          </a:xfrm>
        </p:grpSpPr>
        <p:sp>
          <p:nvSpPr>
            <p:cNvPr id="756" name="Google Shape;756;p45"/>
            <p:cNvSpPr/>
            <p:nvPr/>
          </p:nvSpPr>
          <p:spPr>
            <a:xfrm rot="5505849">
              <a:off x="1202527" y="4598643"/>
              <a:ext cx="323158" cy="649449"/>
            </a:xfrm>
            <a:custGeom>
              <a:avLst/>
              <a:gdLst/>
              <a:ahLst/>
              <a:cxnLst/>
              <a:rect l="l" t="t" r="r" b="b"/>
              <a:pathLst>
                <a:path w="9899" h="19894" extrusionOk="0">
                  <a:moveTo>
                    <a:pt x="891" y="0"/>
                  </a:moveTo>
                  <a:cubicBezTo>
                    <a:pt x="441" y="0"/>
                    <a:pt x="1" y="386"/>
                    <a:pt x="154" y="941"/>
                  </a:cubicBezTo>
                  <a:cubicBezTo>
                    <a:pt x="1875" y="7280"/>
                    <a:pt x="5515" y="13473"/>
                    <a:pt x="8213" y="19467"/>
                  </a:cubicBezTo>
                  <a:cubicBezTo>
                    <a:pt x="8350" y="19769"/>
                    <a:pt x="8579" y="19893"/>
                    <a:pt x="8817" y="19893"/>
                  </a:cubicBezTo>
                  <a:cubicBezTo>
                    <a:pt x="9337" y="19893"/>
                    <a:pt x="9899" y="19298"/>
                    <a:pt x="9626" y="18652"/>
                  </a:cubicBezTo>
                  <a:cubicBezTo>
                    <a:pt x="7072" y="12694"/>
                    <a:pt x="4971" y="5849"/>
                    <a:pt x="1531" y="362"/>
                  </a:cubicBezTo>
                  <a:cubicBezTo>
                    <a:pt x="1373" y="110"/>
                    <a:pt x="1131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45"/>
            <p:cNvSpPr/>
            <p:nvPr/>
          </p:nvSpPr>
          <p:spPr>
            <a:xfrm rot="5505849">
              <a:off x="1314843" y="4975190"/>
              <a:ext cx="426121" cy="481358"/>
            </a:xfrm>
            <a:custGeom>
              <a:avLst/>
              <a:gdLst/>
              <a:ahLst/>
              <a:cxnLst/>
              <a:rect l="l" t="t" r="r" b="b"/>
              <a:pathLst>
                <a:path w="13053" h="14745" extrusionOk="0">
                  <a:moveTo>
                    <a:pt x="1096" y="1"/>
                  </a:moveTo>
                  <a:cubicBezTo>
                    <a:pt x="490" y="1"/>
                    <a:pt x="1" y="802"/>
                    <a:pt x="500" y="1413"/>
                  </a:cubicBezTo>
                  <a:cubicBezTo>
                    <a:pt x="4050" y="5795"/>
                    <a:pt x="7871" y="9924"/>
                    <a:pt x="11275" y="14415"/>
                  </a:cubicBezTo>
                  <a:cubicBezTo>
                    <a:pt x="11454" y="14648"/>
                    <a:pt x="11700" y="14745"/>
                    <a:pt x="11941" y="14745"/>
                  </a:cubicBezTo>
                  <a:cubicBezTo>
                    <a:pt x="12509" y="14745"/>
                    <a:pt x="13053" y="14208"/>
                    <a:pt x="12634" y="13637"/>
                  </a:cubicBezTo>
                  <a:cubicBezTo>
                    <a:pt x="9283" y="9001"/>
                    <a:pt x="5788" y="4238"/>
                    <a:pt x="1659" y="254"/>
                  </a:cubicBezTo>
                  <a:cubicBezTo>
                    <a:pt x="1477" y="76"/>
                    <a:pt x="1281" y="1"/>
                    <a:pt x="10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45"/>
            <p:cNvSpPr/>
            <p:nvPr/>
          </p:nvSpPr>
          <p:spPr>
            <a:xfrm rot="5505849">
              <a:off x="1530129" y="5289352"/>
              <a:ext cx="632408" cy="394194"/>
            </a:xfrm>
            <a:custGeom>
              <a:avLst/>
              <a:gdLst/>
              <a:ahLst/>
              <a:cxnLst/>
              <a:rect l="l" t="t" r="r" b="b"/>
              <a:pathLst>
                <a:path w="19372" h="12075" extrusionOk="0">
                  <a:moveTo>
                    <a:pt x="1129" y="1"/>
                  </a:moveTo>
                  <a:cubicBezTo>
                    <a:pt x="518" y="1"/>
                    <a:pt x="0" y="771"/>
                    <a:pt x="566" y="1245"/>
                  </a:cubicBezTo>
                  <a:cubicBezTo>
                    <a:pt x="5600" y="5610"/>
                    <a:pt x="11884" y="8833"/>
                    <a:pt x="17734" y="11966"/>
                  </a:cubicBezTo>
                  <a:cubicBezTo>
                    <a:pt x="17873" y="12041"/>
                    <a:pt x="18010" y="12074"/>
                    <a:pt x="18139" y="12074"/>
                  </a:cubicBezTo>
                  <a:cubicBezTo>
                    <a:pt x="18883" y="12074"/>
                    <a:pt x="19371" y="10983"/>
                    <a:pt x="18585" y="10535"/>
                  </a:cubicBezTo>
                  <a:cubicBezTo>
                    <a:pt x="12753" y="7276"/>
                    <a:pt x="7321" y="3237"/>
                    <a:pt x="1471" y="86"/>
                  </a:cubicBezTo>
                  <a:cubicBezTo>
                    <a:pt x="1358" y="27"/>
                    <a:pt x="1242" y="1"/>
                    <a:pt x="112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59" name="Google Shape;759;p45"/>
          <p:cNvSpPr/>
          <p:nvPr/>
        </p:nvSpPr>
        <p:spPr>
          <a:xfrm rot="4499924">
            <a:off x="2798190" y="1863705"/>
            <a:ext cx="1050979" cy="979976"/>
          </a:xfrm>
          <a:custGeom>
            <a:avLst/>
            <a:gdLst/>
            <a:ahLst/>
            <a:cxnLst/>
            <a:rect l="l" t="t" r="r" b="b"/>
            <a:pathLst>
              <a:path w="22473" h="21244" extrusionOk="0">
                <a:moveTo>
                  <a:pt x="13532" y="1"/>
                </a:moveTo>
                <a:cubicBezTo>
                  <a:pt x="12810" y="1"/>
                  <a:pt x="12838" y="1091"/>
                  <a:pt x="13558" y="1152"/>
                </a:cubicBezTo>
                <a:cubicBezTo>
                  <a:pt x="14605" y="1241"/>
                  <a:pt x="15652" y="1329"/>
                  <a:pt x="16699" y="1418"/>
                </a:cubicBezTo>
                <a:cubicBezTo>
                  <a:pt x="17512" y="1521"/>
                  <a:pt x="18321" y="1646"/>
                  <a:pt x="19129" y="1808"/>
                </a:cubicBezTo>
                <a:cubicBezTo>
                  <a:pt x="10563" y="5504"/>
                  <a:pt x="2228" y="11139"/>
                  <a:pt x="62" y="20791"/>
                </a:cubicBezTo>
                <a:cubicBezTo>
                  <a:pt x="0" y="21065"/>
                  <a:pt x="224" y="21244"/>
                  <a:pt x="437" y="21244"/>
                </a:cubicBezTo>
                <a:cubicBezTo>
                  <a:pt x="579" y="21244"/>
                  <a:pt x="716" y="21165"/>
                  <a:pt x="763" y="20984"/>
                </a:cubicBezTo>
                <a:cubicBezTo>
                  <a:pt x="3298" y="11212"/>
                  <a:pt x="12093" y="5771"/>
                  <a:pt x="20916" y="2266"/>
                </a:cubicBezTo>
                <a:lnTo>
                  <a:pt x="20916" y="2266"/>
                </a:lnTo>
                <a:cubicBezTo>
                  <a:pt x="20426" y="4081"/>
                  <a:pt x="20176" y="5886"/>
                  <a:pt x="20186" y="7800"/>
                </a:cubicBezTo>
                <a:cubicBezTo>
                  <a:pt x="20187" y="8130"/>
                  <a:pt x="20433" y="8293"/>
                  <a:pt x="20682" y="8293"/>
                </a:cubicBezTo>
                <a:cubicBezTo>
                  <a:pt x="20933" y="8293"/>
                  <a:pt x="21188" y="8128"/>
                  <a:pt x="21205" y="7800"/>
                </a:cubicBezTo>
                <a:cubicBezTo>
                  <a:pt x="21314" y="5608"/>
                  <a:pt x="21672" y="3519"/>
                  <a:pt x="22348" y="1429"/>
                </a:cubicBezTo>
                <a:cubicBezTo>
                  <a:pt x="22473" y="1050"/>
                  <a:pt x="22148" y="738"/>
                  <a:pt x="21800" y="708"/>
                </a:cubicBezTo>
                <a:cubicBezTo>
                  <a:pt x="20153" y="567"/>
                  <a:pt x="18508" y="425"/>
                  <a:pt x="16863" y="285"/>
                </a:cubicBezTo>
                <a:cubicBezTo>
                  <a:pt x="15772" y="141"/>
                  <a:pt x="14673" y="42"/>
                  <a:pt x="13558" y="1"/>
                </a:cubicBezTo>
                <a:cubicBezTo>
                  <a:pt x="13549" y="1"/>
                  <a:pt x="13541" y="1"/>
                  <a:pt x="135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0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93003" y="90444"/>
            <a:ext cx="2011420" cy="403752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7"/>
          <p:cNvSpPr txBox="1">
            <a:spLocks noGrp="1"/>
          </p:cNvSpPr>
          <p:nvPr>
            <p:ph type="subTitle" idx="4294967295"/>
          </p:nvPr>
        </p:nvSpPr>
        <p:spPr>
          <a:xfrm>
            <a:off x="266361" y="281206"/>
            <a:ext cx="6221525" cy="949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300" b="1" dirty="0">
                <a:solidFill>
                  <a:srgbClr val="002060"/>
                </a:solidFill>
                <a:cs typeface="Arial" panose="020B0604020202020204"/>
                <a:sym typeface="Arial" panose="020B0604020202020204"/>
              </a:rPr>
              <a:t>In 3 minutes. Put these things in each room. </a:t>
            </a:r>
            <a:endParaRPr lang="en-US" sz="2300" b="1" dirty="0">
              <a:solidFill>
                <a:srgbClr val="002060"/>
              </a:solidFill>
              <a:cs typeface="Arial" panose="020B0604020202020204"/>
              <a:sym typeface="Arial" panose="020B0604020202020204"/>
            </a:endParaRPr>
          </a:p>
          <a:p>
            <a:pPr marL="0" lvl="0" indent="0">
              <a:buNone/>
            </a:pPr>
            <a:r>
              <a:rPr lang="en-US" sz="2300" b="1" dirty="0">
                <a:solidFill>
                  <a:srgbClr val="002060"/>
                </a:solidFill>
                <a:cs typeface="Arial" panose="020B0604020202020204"/>
                <a:sym typeface="Arial" panose="020B0604020202020204"/>
              </a:rPr>
              <a:t>(You may use a word more than one)</a:t>
            </a:r>
            <a:endParaRPr sz="2300" dirty="0">
              <a:solidFill>
                <a:srgbClr val="002060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6174579" y="1289826"/>
            <a:ext cx="2703060" cy="3631763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lamp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picture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chest of drawers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sofa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fridge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cupboard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dishwasher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sink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bath</a:t>
            </a:r>
            <a:endParaRPr lang="en-US" sz="23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toilet</a:t>
            </a:r>
            <a:endParaRPr lang="en-US" sz="23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1" y="1289826"/>
            <a:ext cx="5773202" cy="3592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3 Minute Timer" descr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829" y="241300"/>
            <a:ext cx="1687689" cy="9493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5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v2/TA6T1SHS/U2-ACL1-1_2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7152" b="96592" l="44609" r="66363">
                        <a14:foregroundMark x1="64882" y1="86671" x2="64882" y2="86671"/>
                        <a14:foregroundMark x1="49393" y1="75167" x2="49962" y2="83871"/>
                        <a14:foregroundMark x1="50797" y1="72794" x2="54897" y2="72915"/>
                        <a14:foregroundMark x1="53683" y1="72368" x2="53683" y2="72368"/>
                        <a14:foregroundMark x1="53759" y1="72002" x2="56150" y2="75837"/>
                        <a14:foregroundMark x1="56226" y1="74376" x2="56226" y2="74376"/>
                        <a14:foregroundMark x1="54100" y1="71881" x2="56074" y2="75533"/>
                        <a14:foregroundMark x1="54404" y1="71881" x2="54404" y2="71881"/>
                        <a14:foregroundMark x1="54822" y1="71881" x2="54822" y2="71881"/>
                        <a14:foregroundMark x1="55087" y1="71759" x2="55087" y2="71759"/>
                        <a14:foregroundMark x1="55581" y1="71759" x2="55581" y2="76506"/>
                        <a14:foregroundMark x1="50532" y1="86123" x2="50532" y2="86123"/>
                        <a14:foregroundMark x1="50797" y1="86549" x2="50797" y2="86549"/>
                        <a14:foregroundMark x1="51860" y1="86123" x2="51860" y2="86123"/>
                        <a14:foregroundMark x1="61276" y1="96713" x2="61276" y2="96713"/>
                        <a14:foregroundMark x1="59947" y1="95496" x2="61655" y2="95618"/>
                        <a14:foregroundMark x1="61769" y1="95800" x2="61769" y2="95800"/>
                        <a14:foregroundMark x1="61769" y1="96592" x2="65376" y2="88801"/>
                        <a14:foregroundMark x1="55657" y1="72368" x2="57289" y2="77602"/>
                        <a14:foregroundMark x1="57289" y1="77602" x2="65528" y2="85879"/>
                        <a14:foregroundMark x1="55581" y1="72368" x2="55581" y2="72368"/>
                        <a14:foregroundMark x1="56150" y1="73159" x2="56150" y2="74620"/>
                        <a14:foregroundMark x1="55505" y1="71881" x2="56150" y2="74254"/>
                        <a14:foregroundMark x1="56492" y1="74498" x2="55657" y2="72002"/>
                        <a14:foregroundMark x1="56226" y1="73828" x2="53341" y2="71759"/>
                        <a14:foregroundMark x1="54100" y1="71211" x2="54100" y2="71211"/>
                        <a14:foregroundMark x1="54328" y1="71455" x2="54328" y2="71455"/>
                        <a14:foregroundMark x1="54518" y1="71576" x2="50569" y2="68351"/>
                        <a14:foregroundMark x1="50569" y1="68351" x2="50038" y2="66829"/>
                        <a14:foregroundMark x1="48481" y1="62325" x2="48405" y2="75959"/>
                        <a14:foregroundMark x1="47760" y1="61290" x2="47646" y2="71881"/>
                        <a14:foregroundMark x1="46773" y1="62082" x2="46659" y2="75289"/>
                        <a14:foregroundMark x1="45178" y1="61960" x2="45178" y2="72794"/>
                        <a14:foregroundMark x1="45444" y1="60377" x2="49734" y2="60499"/>
                        <a14:foregroundMark x1="47418" y1="58247" x2="51595" y2="58369"/>
                        <a14:foregroundMark x1="51595" y1="58369" x2="51860" y2="58491"/>
                        <a14:foregroundMark x1="45748" y1="57456" x2="51025" y2="57578"/>
                        <a14:foregroundMark x1="45027" y1="58004" x2="45027" y2="61960"/>
                        <a14:foregroundMark x1="44609" y1="57334" x2="44609" y2="57334"/>
                        <a14:foregroundMark x1="44875" y1="57334" x2="44875" y2="57334"/>
                        <a14:foregroundMark x1="44951" y1="69872" x2="44989" y2="76080"/>
                        <a14:foregroundMark x1="44989" y1="76080" x2="47684" y2="79793"/>
                        <a14:foregroundMark x1="47684" y1="79793" x2="48823" y2="80037"/>
                        <a14:foregroundMark x1="47418" y1="79550" x2="47418" y2="79550"/>
                        <a14:foregroundMark x1="45254" y1="79550" x2="48254" y2="79671"/>
                        <a14:foregroundMark x1="53607" y1="62508" x2="53607" y2="68290"/>
                        <a14:foregroundMark x1="53607" y1="68290" x2="53607" y2="68290"/>
                        <a14:foregroundMark x1="52202" y1="58369" x2="53834" y2="58491"/>
                        <a14:foregroundMark x1="51291" y1="57334" x2="55087" y2="58004"/>
                        <a14:foregroundMark x1="55087" y1="57882" x2="54897" y2="65794"/>
                        <a14:foregroundMark x1="55581" y1="60621" x2="55581" y2="60621"/>
                        <a14:foregroundMark x1="55505" y1="58795" x2="55505" y2="64455"/>
                        <a14:foregroundMark x1="55391" y1="59586" x2="55315" y2="66342"/>
                        <a14:foregroundMark x1="55505" y1="64881" x2="55505" y2="71455"/>
                        <a14:foregroundMark x1="56720" y1="75533" x2="58200" y2="78089"/>
                        <a14:foregroundMark x1="57479" y1="76872" x2="59681" y2="78211"/>
                        <a14:foregroundMark x1="61276" y1="81132" x2="63326" y2="83201"/>
                        <a14:foregroundMark x1="62491" y1="82288" x2="65793" y2="86245"/>
                        <a14:foregroundMark x1="62149" y1="82410" x2="65072" y2="85636"/>
                        <a14:foregroundMark x1="65072" y1="85636" x2="64579" y2="91357"/>
                        <a14:foregroundMark x1="64579" y1="91357" x2="62642" y2="96287"/>
                        <a14:foregroundMark x1="62642" y1="96287" x2="62339" y2="96592"/>
                        <a14:foregroundMark x1="65718" y1="88618" x2="65718" y2="88618"/>
                        <a14:foregroundMark x1="65642" y1="88618" x2="65642" y2="88618"/>
                        <a14:foregroundMark x1="62339" y1="81923" x2="63895" y2="83384"/>
                        <a14:foregroundMark x1="63895" y1="83384" x2="64389" y2="84175"/>
                        <a14:foregroundMark x1="64389" y1="83993" x2="65528" y2="85332"/>
                        <a14:foregroundMark x1="64541" y1="84662" x2="61655" y2="81376"/>
                        <a14:foregroundMark x1="61655" y1="81376" x2="61655" y2="81376"/>
                        <a14:foregroundMark x1="62491" y1="81923" x2="65528" y2="85149"/>
                        <a14:foregroundMark x1="65528" y1="85149" x2="66021" y2="86123"/>
                        <a14:foregroundMark x1="64237" y1="83993" x2="66363" y2="88558"/>
                        <a14:foregroundMark x1="66363" y1="88558" x2="66021" y2="87158"/>
                        <a14:foregroundMark x1="66021" y1="87036" x2="66021" y2="87036"/>
                        <a14:foregroundMark x1="49886" y1="72915" x2="49886" y2="72915"/>
                        <a14:foregroundMark x1="49886" y1="73585" x2="49393" y2="73828"/>
                        <a14:foregroundMark x1="45748" y1="75837" x2="45748" y2="75837"/>
                        <a14:foregroundMark x1="55581" y1="58369" x2="55087" y2="57456"/>
                        <a14:foregroundMark x1="55581" y1="57578" x2="55581" y2="57578"/>
                        <a14:foregroundMark x1="55998" y1="57699" x2="55998" y2="57699"/>
                        <a14:foregroundMark x1="55809" y1="57212" x2="55809" y2="57212"/>
                        <a14:foregroundMark x1="55809" y1="57578" x2="55809" y2="57578"/>
                        <a14:foregroundMark x1="55885" y1="57578" x2="55885" y2="57578"/>
                        <a14:foregroundMark x1="55885" y1="57882" x2="55885" y2="57882"/>
                        <a14:foregroundMark x1="55885" y1="57882" x2="55885" y2="57882"/>
                        <a14:backgroundMark x1="63060" y1="81741" x2="63060" y2="81741"/>
                        <a14:backgroundMark x1="62491" y1="81132" x2="62491" y2="81132"/>
                        <a14:backgroundMark x1="62339" y1="81132" x2="62339" y2="81132"/>
                        <a14:backgroundMark x1="62073" y1="81132" x2="62073" y2="81132"/>
                        <a14:backgroundMark x1="56720" y1="58125" x2="56720" y2="57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63" t="56969" r="33771"/>
          <a:stretch>
            <a:fillRect/>
          </a:stretch>
        </p:blipFill>
        <p:spPr bwMode="auto">
          <a:xfrm>
            <a:off x="1335446" y="1284638"/>
            <a:ext cx="2891277" cy="36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102" y="311975"/>
            <a:ext cx="4164235" cy="580200"/>
          </a:xfrm>
        </p:spPr>
        <p:txBody>
          <a:bodyPr/>
          <a:lstStyle/>
          <a:p>
            <a:pPr algn="l"/>
            <a:r>
              <a:rPr lang="en-US" sz="2800" dirty="0"/>
              <a:t>Check your answer</a:t>
            </a:r>
            <a:endParaRPr lang="en-US" sz="2800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70265">
            <a:off x="3274604" y="1244722"/>
            <a:ext cx="1230157" cy="1178714"/>
          </a:xfrm>
          <a:prstGeom prst="rect">
            <a:avLst/>
          </a:prstGeom>
        </p:spPr>
      </p:pic>
      <p:pic>
        <p:nvPicPr>
          <p:cNvPr id="1028" name="Picture 4" descr="Picture of a Picture with a Landscape. Hanging on a Nail on the Wall. Stock  Vector - Illustration of clouds, presentation: 1473220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60" y="389341"/>
            <a:ext cx="3038894" cy="308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487907" y="3731602"/>
            <a:ext cx="2540000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picture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91240" y="3518675"/>
            <a:ext cx="393334" cy="425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5875" y="1076463"/>
            <a:ext cx="4272249" cy="2990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242722" y="4390066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kitchen</a:t>
            </a:r>
            <a:endParaRPr lang="en-US" sz="2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13468" flipH="1" flipV="1">
            <a:off x="1837288" y="2237074"/>
            <a:ext cx="402650" cy="7610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81180" y="1614153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fridge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4513" y="1401226"/>
            <a:ext cx="393334" cy="42585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78126" flipH="1" flipV="1">
            <a:off x="6613247" y="1233934"/>
            <a:ext cx="359732" cy="9461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60885" y="2180683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6"/>
                </a:solidFill>
              </a:rPr>
              <a:t>cupboard</a:t>
            </a:r>
            <a:endParaRPr lang="en-US" sz="2600" b="1" dirty="0">
              <a:solidFill>
                <a:schemeClr val="accent6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64218" y="1967756"/>
            <a:ext cx="393334" cy="425854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247387">
            <a:off x="3923063" y="672260"/>
            <a:ext cx="571100" cy="176726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778418" y="446195"/>
            <a:ext cx="2685869" cy="52579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6"/>
                </a:solidFill>
              </a:rPr>
              <a:t>dishwasher</a:t>
            </a:r>
            <a:endParaRPr lang="en-US" sz="2600" b="1" dirty="0">
              <a:solidFill>
                <a:schemeClr val="accent6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81751" y="233268"/>
            <a:ext cx="393334" cy="425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7087" y="1177172"/>
            <a:ext cx="3795677" cy="2789155"/>
          </a:xfrm>
          <a:prstGeom prst="rect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427387">
            <a:off x="4638588" y="431531"/>
            <a:ext cx="538949" cy="10186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51713" y="386699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picture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5046" y="173772"/>
            <a:ext cx="393334" cy="42585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750296">
            <a:off x="2155267" y="1836822"/>
            <a:ext cx="538949" cy="1018632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750296" flipH="1" flipV="1">
            <a:off x="6375745" y="2685102"/>
            <a:ext cx="443130" cy="8899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1073" y="1397352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lamp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406" y="1184425"/>
            <a:ext cx="393334" cy="42585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710492" y="3553411"/>
            <a:ext cx="2019622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accent6"/>
                </a:solidFill>
              </a:rPr>
              <a:t>c</a:t>
            </a:r>
            <a:r>
              <a:rPr lang="en-US" sz="2500" b="1" dirty="0">
                <a:solidFill>
                  <a:schemeClr val="accent6"/>
                </a:solidFill>
              </a:rPr>
              <a:t>hest</a:t>
            </a:r>
            <a:endParaRPr lang="en-US" sz="2500" b="1" dirty="0">
              <a:solidFill>
                <a:schemeClr val="accent6"/>
              </a:solidFill>
            </a:endParaRPr>
          </a:p>
          <a:p>
            <a:pPr algn="ctr"/>
            <a:r>
              <a:rPr lang="en-US" sz="2500" b="1" dirty="0">
                <a:solidFill>
                  <a:schemeClr val="accent6"/>
                </a:solidFill>
              </a:rPr>
              <a:t>o</a:t>
            </a:r>
            <a:r>
              <a:rPr lang="en-US" sz="2500" b="1" dirty="0">
                <a:solidFill>
                  <a:schemeClr val="accent6"/>
                </a:solidFill>
              </a:rPr>
              <a:t>f drawers</a:t>
            </a:r>
            <a:endParaRPr lang="en-US" sz="2500" b="1" dirty="0">
              <a:solidFill>
                <a:schemeClr val="accent6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3825" y="3340484"/>
            <a:ext cx="393334" cy="42585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242722" y="4390066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bedroom</a:t>
            </a:r>
            <a:endParaRPr lang="en-US" sz="2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1600" y="1117600"/>
            <a:ext cx="3860800" cy="290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3256676" y="4316008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bathroom</a:t>
            </a:r>
            <a:endParaRPr lang="en-US" sz="2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100726" flipH="1" flipV="1">
            <a:off x="1835621" y="2442079"/>
            <a:ext cx="596732" cy="11278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89873" y="1773179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bath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206" y="1560252"/>
            <a:ext cx="393334" cy="42585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39893" flipH="1" flipV="1">
            <a:off x="4976386" y="1070479"/>
            <a:ext cx="596732" cy="112784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58830" y="371761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sink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2163" y="158834"/>
            <a:ext cx="393334" cy="42585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953675" flipH="1" flipV="1">
            <a:off x="6411449" y="2386694"/>
            <a:ext cx="596732" cy="11278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000613" y="3522466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toilet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3946" y="3309539"/>
            <a:ext cx="393334" cy="425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1506" y="1475232"/>
            <a:ext cx="3660988" cy="2680970"/>
          </a:xfrm>
          <a:prstGeom prst="rect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793305">
            <a:off x="6418994" y="2039702"/>
            <a:ext cx="538949" cy="1018632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600000">
            <a:off x="4760689" y="667724"/>
            <a:ext cx="538949" cy="1018632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55944" flipH="1" flipV="1">
            <a:off x="2591149" y="1953767"/>
            <a:ext cx="596732" cy="112784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9507" y="1374843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sofa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840" y="1161916"/>
            <a:ext cx="393334" cy="42585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13393" y="496069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picture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6726" y="283142"/>
            <a:ext cx="393334" cy="42585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84938" y="3053222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lamp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8271" y="2840295"/>
            <a:ext cx="393334" cy="42585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242722" y="4390066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l</a:t>
            </a:r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iving room</a:t>
            </a:r>
            <a:endParaRPr lang="en-US" sz="2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Sourdough September: How Is Bread Made? A Workshop for the Whole Family by Slidesgo">
  <a:themeElements>
    <a:clrScheme name="Simple Light">
      <a:dk1>
        <a:srgbClr val="F9E4CD"/>
      </a:dk1>
      <a:lt1>
        <a:srgbClr val="FFC153"/>
      </a:lt1>
      <a:dk2>
        <a:srgbClr val="F3AD6E"/>
      </a:dk2>
      <a:lt2>
        <a:srgbClr val="D9894D"/>
      </a:lt2>
      <a:accent1>
        <a:srgbClr val="FFA0AF"/>
      </a:accent1>
      <a:accent2>
        <a:srgbClr val="E96767"/>
      </a:accent2>
      <a:accent3>
        <a:srgbClr val="F55B5B"/>
      </a:accent3>
      <a:accent4>
        <a:srgbClr val="84A1AA"/>
      </a:accent4>
      <a:accent5>
        <a:srgbClr val="462E1A"/>
      </a:accent5>
      <a:accent6>
        <a:srgbClr val="FFFFFF"/>
      </a:accent6>
      <a:hlink>
        <a:srgbClr val="462E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2329</Words>
  <Application>WPS Presentation</Application>
  <PresentationFormat>On-screen Show (16:9)</PresentationFormat>
  <Paragraphs>266</Paragraphs>
  <Slides>18</Slides>
  <Notes>8</Notes>
  <HiddenSlides>0</HiddenSlides>
  <MMClips>26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Arial</vt:lpstr>
      <vt:lpstr>Poppins ExtraBold</vt:lpstr>
      <vt:lpstr>Amatic SC</vt:lpstr>
      <vt:lpstr>Segoe Print</vt:lpstr>
      <vt:lpstr>Nunito Sans</vt:lpstr>
      <vt:lpstr>Bebas Neue</vt:lpstr>
      <vt:lpstr>Poppins Medium</vt:lpstr>
      <vt:lpstr>Century Gothic</vt:lpstr>
      <vt:lpstr>Franklin Gothic Medium</vt:lpstr>
      <vt:lpstr>Microsoft YaHei</vt:lpstr>
      <vt:lpstr>Arial Unicode MS</vt:lpstr>
      <vt:lpstr>Calibri</vt:lpstr>
      <vt:lpstr>Times New Roman</vt:lpstr>
      <vt:lpstr>Pangolin</vt:lpstr>
      <vt:lpstr>Sourdough September: How Is Bread Made? A Workshop for the Whole Family by Slidesgo</vt:lpstr>
      <vt:lpstr>PowerPoint 演示文稿</vt:lpstr>
      <vt:lpstr>Objectives</vt:lpstr>
      <vt:lpstr>01</vt:lpstr>
      <vt:lpstr>PowerPoint 演示文稿</vt:lpstr>
      <vt:lpstr>Check your answer</vt:lpstr>
      <vt:lpstr>PowerPoint 演示文稿</vt:lpstr>
      <vt:lpstr>PowerPoint 演示文稿</vt:lpstr>
      <vt:lpstr>PowerPoint 演示文稿</vt:lpstr>
      <vt:lpstr>PowerPoint 演示文稿</vt:lpstr>
      <vt:lpstr>Check your answer</vt:lpstr>
      <vt:lpstr>In groups, add more things for each room</vt:lpstr>
      <vt:lpstr>PRONUNCIATION</vt:lpstr>
      <vt:lpstr>Ex 4. Listen and repeat the words. Pay attention to the final -s sounds.</vt:lpstr>
      <vt:lpstr>PowerPoint 演示文稿</vt:lpstr>
      <vt:lpstr>PowerPoint 演示文稿</vt:lpstr>
      <vt:lpstr>Ex 5 (pg 18) Underline the final -s in the words and put them into the correct column. </vt:lpstr>
      <vt:lpstr>SUMMARY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/>
  <cp:lastModifiedBy>ADMIN</cp:lastModifiedBy>
  <cp:revision>19</cp:revision>
  <dcterms:created xsi:type="dcterms:W3CDTF">2023-09-25T03:54:00Z</dcterms:created>
  <dcterms:modified xsi:type="dcterms:W3CDTF">2023-10-14T06:43:57Z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59406D5CA0A44A5DB9067830AF241AE1_12</vt:lpwstr>
  </property>
  <property fmtid="{D5CDD505-2E9C-101B-9397-08002B2CF9AE}" pid="3" name="KSOProductBuildVer">
    <vt:lpwstr>1033-12.2.0.13215</vt:lpwstr>
  </property>
</Properties>
</file>