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Lst>
  <p:notesMasterIdLst>
    <p:notesMasterId r:id="rId17"/>
  </p:notesMasterIdLst>
  <p:sldIdLst>
    <p:sldId id="286" r:id="rId4"/>
    <p:sldId id="397" r:id="rId5"/>
    <p:sldId id="398" r:id="rId6"/>
    <p:sldId id="399" r:id="rId7"/>
    <p:sldId id="366" r:id="rId8"/>
    <p:sldId id="371" r:id="rId9"/>
    <p:sldId id="372" r:id="rId10"/>
    <p:sldId id="382" r:id="rId11"/>
    <p:sldId id="401" r:id="rId12"/>
    <p:sldId id="352" r:id="rId13"/>
    <p:sldId id="403" r:id="rId14"/>
    <p:sldId id="404" r:id="rId15"/>
    <p:sldId id="3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43" d="100"/>
          <a:sy n="43" d="100"/>
        </p:scale>
        <p:origin x="72" y="4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351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322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400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115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684D59E-6FE8-430D-84D7-281053219D9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5F907142-51AA-4150-9263-5D1634F1895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DE33D72-884E-41F6-A150-B5DF200AF18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526260" y="1580506"/>
            <a:ext cx="5267019" cy="1497974"/>
          </a:xfrm>
          <a:prstGeom prst="rect">
            <a:avLst/>
          </a:prstGeom>
          <a:noFill/>
        </p:spPr>
        <p:txBody>
          <a:bodyPr wrap="none" rtlCol="0">
            <a:spAutoFit/>
          </a:bodyPr>
          <a:lstStyle/>
          <a:p>
            <a:pPr algn="ctr"/>
            <a:r>
              <a:rPr lang="en-US" sz="2400" b="1">
                <a:ln w="38100">
                  <a:noFill/>
                </a:ln>
                <a:solidFill>
                  <a:srgbClr val="FF0000"/>
                </a:solidFill>
                <a:latin typeface="Times New Roman" panose="02020603050405020304" pitchFamily="18" charset="0"/>
                <a:cs typeface="Times New Roman" panose="02020603050405020304" pitchFamily="18" charset="0"/>
              </a:rPr>
              <a:t>BÀI GIẢNG ĐIỆN TỬ MÔN GDCD 6</a:t>
            </a:r>
          </a:p>
          <a:p>
            <a:pPr algn="ctr"/>
            <a:endParaRPr lang="en-US" sz="1400" b="1">
              <a:ln w="38100">
                <a:noFill/>
              </a:ln>
              <a:solidFill>
                <a:srgbClr val="FF0000"/>
              </a:solidFill>
              <a:latin typeface="Times New Roman" panose="02020603050405020304" pitchFamily="18" charset="0"/>
              <a:cs typeface="Times New Roman" panose="02020603050405020304" pitchFamily="18" charset="0"/>
            </a:endParaRPr>
          </a:p>
          <a:p>
            <a:pPr algn="ctr"/>
            <a:r>
              <a:rPr lang="en-US" sz="2667" b="1">
                <a:ln w="38100">
                  <a:noFill/>
                </a:ln>
                <a:solidFill>
                  <a:srgbClr val="FFFF00"/>
                </a:solidFill>
                <a:latin typeface="Times New Roman" panose="02020603050405020304" pitchFamily="18" charset="0"/>
                <a:cs typeface="Times New Roman" panose="02020603050405020304" pitchFamily="18" charset="0"/>
              </a:rPr>
              <a:t>BÀI 3:</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Tiết 6: SIÊNG NĂNG, KIÊN TRÌ</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9" y="239536"/>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4"/>
            <a:ext cx="3917034" cy="954107"/>
          </a:xfrm>
          <a:prstGeom prst="rect">
            <a:avLst/>
          </a:prstGeom>
          <a:noFill/>
        </p:spPr>
        <p:txBody>
          <a:bodyPr wrap="none" rtlCol="0">
            <a:spAutoFit/>
          </a:bodyPr>
          <a:lstStyle/>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Thị Hương Ly</a:t>
            </a:r>
          </a:p>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5"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131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395972" y="2108144"/>
              <a:ext cx="331585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195522" y="2767014"/>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91651" y="1912280"/>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010554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4097" name="Rectangle 1"/>
          <p:cNvSpPr>
            <a:spLocks noChangeArrowheads="1"/>
          </p:cNvSpPr>
          <p:nvPr/>
        </p:nvSpPr>
        <p:spPr bwMode="auto">
          <a:xfrm>
            <a:off x="1975504" y="2418570"/>
            <a:ext cx="802105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Trình bày kế hoạch khắc phục những biểu hiện chưa siêng năng, kiên trì của bản thân trong cuộc sống theo mẫu.</a:t>
            </a:r>
            <a:endParaRPr kumimoji="0" lang="en-US" b="0"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4" name="Table 4">
            <a:extLst>
              <a:ext uri="{FF2B5EF4-FFF2-40B4-BE49-F238E27FC236}">
                <a16:creationId xmlns:a16="http://schemas.microsoft.com/office/drawing/2014/main" id="{4979E62C-7A42-4898-94CF-E2875CB0F8CD}"/>
              </a:ext>
            </a:extLst>
          </p:cNvPr>
          <p:cNvGraphicFramePr>
            <a:graphicFrameLocks noGrp="1"/>
          </p:cNvGraphicFramePr>
          <p:nvPr>
            <p:extLst>
              <p:ext uri="{D42A27DB-BD31-4B8C-83A1-F6EECF244321}">
                <p14:modId xmlns:p14="http://schemas.microsoft.com/office/powerpoint/2010/main" val="4026661802"/>
              </p:ext>
            </p:extLst>
          </p:nvPr>
        </p:nvGraphicFramePr>
        <p:xfrm>
          <a:off x="2080054" y="3276396"/>
          <a:ext cx="7811954" cy="1428970"/>
        </p:xfrm>
        <a:graphic>
          <a:graphicData uri="http://schemas.openxmlformats.org/drawingml/2006/table">
            <a:tbl>
              <a:tblPr firstRow="1" bandRow="1">
                <a:tableStyleId>{5C22544A-7EE6-4342-B048-85BDC9FD1C3A}</a:tableStyleId>
              </a:tblPr>
              <a:tblGrid>
                <a:gridCol w="3905977">
                  <a:extLst>
                    <a:ext uri="{9D8B030D-6E8A-4147-A177-3AD203B41FA5}">
                      <a16:colId xmlns:a16="http://schemas.microsoft.com/office/drawing/2014/main" val="4124286813"/>
                    </a:ext>
                  </a:extLst>
                </a:gridCol>
                <a:gridCol w="3905977">
                  <a:extLst>
                    <a:ext uri="{9D8B030D-6E8A-4147-A177-3AD203B41FA5}">
                      <a16:colId xmlns:a16="http://schemas.microsoft.com/office/drawing/2014/main" val="3893747651"/>
                    </a:ext>
                  </a:extLst>
                </a:gridCol>
              </a:tblGrid>
              <a:tr h="606010">
                <a:tc>
                  <a:txBody>
                    <a:bodyPr/>
                    <a:lstStyle/>
                    <a:p>
                      <a:pPr algn="ctr"/>
                      <a:r>
                        <a:rPr lang="en-US" sz="2400"/>
                        <a:t>Biểu hiện chưa siêng năng, kiên trì</a:t>
                      </a:r>
                    </a:p>
                  </a:txBody>
                  <a:tcPr anchor="ctr"/>
                </a:tc>
                <a:tc>
                  <a:txBody>
                    <a:bodyPr/>
                    <a:lstStyle/>
                    <a:p>
                      <a:pPr algn="ctr"/>
                      <a:r>
                        <a:rPr lang="en-US" sz="2400"/>
                        <a:t>Kế hoạch khắc phục</a:t>
                      </a:r>
                    </a:p>
                  </a:txBody>
                  <a:tcPr anchor="ctr"/>
                </a:tc>
                <a:extLst>
                  <a:ext uri="{0D108BD9-81ED-4DB2-BD59-A6C34878D82A}">
                    <a16:rowId xmlns:a16="http://schemas.microsoft.com/office/drawing/2014/main" val="2588295036"/>
                  </a:ext>
                </a:extLst>
              </a:tr>
              <a:tr h="606010">
                <a:tc>
                  <a:txBody>
                    <a:bodyPr/>
                    <a:lstStyle/>
                    <a:p>
                      <a:pPr algn="ctr"/>
                      <a:endParaRPr lang="en-US" sz="2400"/>
                    </a:p>
                  </a:txBody>
                  <a:tcPr anchor="ctr"/>
                </a:tc>
                <a:tc>
                  <a:txBody>
                    <a:bodyPr/>
                    <a:lstStyle/>
                    <a:p>
                      <a:pPr algn="ctr"/>
                      <a:endParaRPr lang="en-US" sz="2400"/>
                    </a:p>
                  </a:txBody>
                  <a:tcPr anchor="ctr"/>
                </a:tc>
                <a:extLst>
                  <a:ext uri="{0D108BD9-81ED-4DB2-BD59-A6C34878D82A}">
                    <a16:rowId xmlns:a16="http://schemas.microsoft.com/office/drawing/2014/main" val="4086827013"/>
                  </a:ext>
                </a:extLst>
              </a:tr>
            </a:tbl>
          </a:graphicData>
        </a:graphic>
      </p:graphicFrame>
    </p:spTree>
    <p:extLst>
      <p:ext uri="{BB962C8B-B14F-4D97-AF65-F5344CB8AC3E}">
        <p14:creationId xmlns:p14="http://schemas.microsoft.com/office/powerpoint/2010/main" val="1065541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80076" y="1895073"/>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72628" y="2068695"/>
              <a:ext cx="33158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a:solidFill>
                    <a:srgbClr val="0000FF"/>
                  </a:solidFill>
                  <a:latin typeface="Times New Roman" pitchFamily="18" charset="0"/>
                  <a:ea typeface="Helvetica Neue"/>
                  <a:cs typeface="Times New Roman" pitchFamily="18" charset="0"/>
                </a:rPr>
                <a:t>Bài</a:t>
              </a:r>
              <a:r>
                <a:rPr lang="en-US" altLang="en-US" sz="3600" b="1">
                  <a:solidFill>
                    <a:srgbClr val="0000FF"/>
                  </a:solidFill>
                  <a:latin typeface="Times New Roman" pitchFamily="18" charset="0"/>
                  <a:ea typeface="Helvetica Neue"/>
                  <a:cs typeface="Times New Roman" pitchFamily="18" charset="0"/>
                </a:rPr>
                <a:t> 3:</a:t>
              </a:r>
              <a:r>
                <a:rPr lang="en-US" altLang="en-US" sz="3600" b="1">
                  <a:solidFill>
                    <a:srgbClr val="FF0000"/>
                  </a:solidFill>
                  <a:latin typeface="Times New Roman" pitchFamily="18" charset="0"/>
                  <a:ea typeface="Helvetica Neue"/>
                  <a:cs typeface="Times New Roman" pitchFamily="18" charset="0"/>
                </a:rPr>
                <a:t> </a:t>
              </a:r>
              <a:endParaRPr lang="en-US" altLang="en-US" sz="36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69723869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338001" y="835054"/>
            <a:ext cx="115159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44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CHIA SẺ </a:t>
            </a:r>
            <a:endPar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a:latin typeface="Times New Roman" pitchFamily="18" charset="0"/>
                <a:cs typeface="Times New Roman" pitchFamily="18" charset="0"/>
              </a:rPr>
              <a:t>Em hãy đọc bài thơ hoặc kể câu chuyện về siêng năng, kiên trì (VD: Câu chuyện "Rùa và thỏ",...)</a:t>
            </a:r>
          </a:p>
          <a:p>
            <a:pPr lvl="0" fontAlgn="base"/>
            <a:r>
              <a:rPr lang="en-US" sz="2800">
                <a:latin typeface="Times New Roman" pitchFamily="18" charset="0"/>
                <a:cs typeface="Times New Roman" pitchFamily="18" charset="0"/>
              </a:rPr>
              <a:t>Qua đó, em hãy nêu thông điệp được gửi gắm qua bài thơ hoặc câu chuyện được kể.</a:t>
            </a: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0314325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68503" y="2103418"/>
              <a:ext cx="33158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a:solidFill>
                    <a:srgbClr val="0000FF"/>
                  </a:solidFill>
                  <a:latin typeface="Times New Roman" pitchFamily="18" charset="0"/>
                  <a:ea typeface="Helvetica Neue"/>
                  <a:cs typeface="Times New Roman" pitchFamily="18" charset="0"/>
                </a:rPr>
                <a:t>Bài</a:t>
              </a:r>
              <a:r>
                <a:rPr lang="en-US" altLang="en-US" sz="3600" b="1">
                  <a:solidFill>
                    <a:srgbClr val="0000FF"/>
                  </a:solidFill>
                  <a:latin typeface="Times New Roman" pitchFamily="18" charset="0"/>
                  <a:ea typeface="Helvetica Neue"/>
                  <a:cs typeface="Times New Roman" pitchFamily="18" charset="0"/>
                </a:rPr>
                <a:t> 3:</a:t>
              </a:r>
              <a:r>
                <a:rPr lang="en-US" altLang="en-US" sz="3600" b="1">
                  <a:solidFill>
                    <a:srgbClr val="FF0000"/>
                  </a:solidFill>
                  <a:latin typeface="Times New Roman" pitchFamily="18" charset="0"/>
                  <a:ea typeface="Helvetica Neue"/>
                  <a:cs typeface="Times New Roman" pitchFamily="18" charset="0"/>
                </a:rPr>
                <a:t> </a:t>
              </a:r>
              <a:endParaRPr lang="en-US" altLang="en-US" sz="36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419437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a:solidFill>
                  <a:srgbClr val="FF0000"/>
                </a:solidFill>
                <a:latin typeface="Times New Roman" pitchFamily="18" charset="0"/>
                <a:ea typeface="Arial" panose="020B0604020202020204" pitchFamily="34" charset="0"/>
                <a:cs typeface="Times New Roman" pitchFamily="18" charset="0"/>
              </a:rPr>
              <a:t>2</a:t>
            </a:r>
            <a:r>
              <a:rPr lang="en-US" sz="2400" b="1" dirty="0">
                <a:solidFill>
                  <a:srgbClr val="FF0000"/>
                </a:solidFill>
                <a:latin typeface="Times New Roman" pitchFamily="18" charset="0"/>
                <a:ea typeface="Arial" panose="020B0604020202020204" pitchFamily="34" charset="0"/>
                <a:cs typeface="Times New Roman" pitchFamily="18" charset="0"/>
              </a:rPr>
              <a:t>. </a:t>
            </a:r>
            <a:r>
              <a:rPr lang="en-US" sz="3200" b="1" dirty="0">
                <a:solidFill>
                  <a:srgbClr val="FF0000"/>
                </a:solidFill>
                <a:latin typeface="Times New Roman" pitchFamily="18" charset="0"/>
                <a:ea typeface="Arial" panose="020B0604020202020204" pitchFamily="34" charset="0"/>
                <a:cs typeface="Times New Roman" pitchFamily="18" charset="0"/>
              </a:rPr>
              <a:t>Ý </a:t>
            </a:r>
            <a:r>
              <a:rPr lang="en-US" sz="3200" b="1" dirty="0" err="1">
                <a:solidFill>
                  <a:srgbClr val="FF0000"/>
                </a:solidFill>
                <a:latin typeface="Times New Roman" pitchFamily="18" charset="0"/>
                <a:ea typeface="Arial" panose="020B0604020202020204" pitchFamily="34" charset="0"/>
                <a:cs typeface="Times New Roman" pitchFamily="18" charset="0"/>
              </a:rPr>
              <a:t>nghĩa</a:t>
            </a:r>
            <a:r>
              <a:rPr lang="en-US" sz="3200" b="1" dirty="0">
                <a:solidFill>
                  <a:srgbClr val="FF0000"/>
                </a:solidFill>
                <a:latin typeface="Times New Roman" pitchFamily="18" charset="0"/>
                <a:ea typeface="Arial" panose="020B0604020202020204" pitchFamily="34" charset="0"/>
                <a:cs typeface="Times New Roman" pitchFamily="18" charset="0"/>
              </a:rPr>
              <a:t> </a:t>
            </a:r>
            <a:r>
              <a:rPr lang="en-US" sz="3200" b="1" err="1">
                <a:solidFill>
                  <a:srgbClr val="FF0000"/>
                </a:solidFill>
                <a:latin typeface="Times New Roman" pitchFamily="18" charset="0"/>
                <a:ea typeface="Arial" panose="020B0604020202020204" pitchFamily="34" charset="0"/>
                <a:cs typeface="Times New Roman" pitchFamily="18" charset="0"/>
              </a:rPr>
              <a:t>của</a:t>
            </a:r>
            <a:r>
              <a:rPr lang="en-US" sz="3200" b="1">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a:solidFill>
                  <a:prstClr val="black"/>
                </a:solidFill>
                <a:latin typeface="Times New Roman" panose="02020603050405020304" pitchFamily="18" charset="0"/>
                <a:cs typeface="Times New Roman" panose="02020603050405020304" pitchFamily="18" charset="0"/>
              </a:rPr>
              <a:t>Đọc</a:t>
            </a:r>
            <a:r>
              <a:rPr lang="en-US" sz="2400" b="1" ker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96375" y="1997622"/>
            <a:ext cx="10799250" cy="4154984"/>
          </a:xfrm>
          <a:prstGeom prst="rect">
            <a:avLst/>
          </a:prstGeom>
          <a:noFill/>
        </p:spPr>
        <p:txBody>
          <a:bodyPr wrap="square" rtlCol="0">
            <a:spAutoFit/>
          </a:bodyPr>
          <a:lstStyle/>
          <a:p>
            <a:pPr algn="just"/>
            <a:r>
              <a:rPr lang="en-US" sz="240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144462"/>
            <a:ext cx="9717630" cy="7534394"/>
          </a:xfrm>
          <a:prstGeom prst="rect">
            <a:avLst/>
          </a:prstGeom>
          <a:noFill/>
          <a:ln>
            <a:noFill/>
          </a:ln>
        </p:spPr>
      </p:pic>
      <p:pic>
        <p:nvPicPr>
          <p:cNvPr id="8" name="Picture 7"/>
          <p:cNvPicPr>
            <a:picLocks noChangeAspect="1"/>
          </p:cNvPicPr>
          <p:nvPr/>
        </p:nvPicPr>
        <p:blipFill>
          <a:blip r:embed="rId3"/>
          <a:stretch>
            <a:fillRect/>
          </a:stretch>
        </p:blipFill>
        <p:spPr>
          <a:xfrm>
            <a:off x="3874690"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865188" y="2174523"/>
            <a:ext cx="8132616" cy="372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4000" b="1" i="1" dirty="0">
                <a:solidFill>
                  <a:srgbClr val="0000FF"/>
                </a:solidFill>
                <a:latin typeface="+mj-lt"/>
              </a:rPr>
              <a:t>* </a:t>
            </a:r>
            <a:r>
              <a:rPr lang="en-US" sz="4400" b="1" i="1" dirty="0">
                <a:solidFill>
                  <a:srgbClr val="0000FF"/>
                </a:solidFill>
                <a:latin typeface="Times New Roman" pitchFamily="18" charset="0"/>
                <a:cs typeface="Times New Roman" pitchFamily="18" charset="0"/>
              </a:rPr>
              <a:t>Ý </a:t>
            </a:r>
            <a:r>
              <a:rPr lang="en-US" sz="4400" b="1" i="1" dirty="0" err="1">
                <a:solidFill>
                  <a:srgbClr val="0000FF"/>
                </a:solidFill>
                <a:latin typeface="Times New Roman" pitchFamily="18" charset="0"/>
                <a:cs typeface="Times New Roman" pitchFamily="18" charset="0"/>
              </a:rPr>
              <a:t>nghĩa</a:t>
            </a:r>
            <a:r>
              <a:rPr lang="en-US" sz="4400" b="1" i="1" dirty="0">
                <a:solidFill>
                  <a:srgbClr val="0000FF"/>
                </a:solidFill>
                <a:latin typeface="Times New Roman" pitchFamily="18" charset="0"/>
                <a:cs typeface="Times New Roman" pitchFamily="18" charset="0"/>
              </a:rPr>
              <a:t> </a:t>
            </a:r>
            <a:r>
              <a:rPr lang="vi-VN" sz="4400" b="1" i="1">
                <a:solidFill>
                  <a:srgbClr val="0000FF"/>
                </a:solidFill>
                <a:latin typeface="Times New Roman" pitchFamily="18" charset="0"/>
                <a:cs typeface="Times New Roman" pitchFamily="18" charset="0"/>
              </a:rPr>
              <a:t>của </a:t>
            </a:r>
            <a:r>
              <a:rPr lang="en-US" sz="4400" b="1" i="1">
                <a:solidFill>
                  <a:srgbClr val="0000FF"/>
                </a:solidFill>
                <a:latin typeface="Times New Roman" pitchFamily="18" charset="0"/>
                <a:cs typeface="Times New Roman" pitchFamily="18" charset="0"/>
              </a:rPr>
              <a:t>siêng năng, kiên trì</a:t>
            </a:r>
            <a:endParaRPr lang="en-US" sz="4400" b="1" dirty="0">
              <a:solidFill>
                <a:srgbClr val="0000FF"/>
              </a:solidFill>
              <a:latin typeface="Times New Roman" pitchFamily="18" charset="0"/>
              <a:cs typeface="Times New Roman" pitchFamily="18" charset="0"/>
            </a:endParaRPr>
          </a:p>
          <a:p>
            <a:pPr algn="just">
              <a:buNone/>
            </a:pPr>
            <a:r>
              <a:rPr lang="en-US" sz="4000" b="1">
                <a:latin typeface="Times New Roman" pitchFamily="18" charset="0"/>
                <a:cs typeface="Times New Roman" pitchFamily="18" charset="0"/>
              </a:rPr>
              <a:t>- </a:t>
            </a:r>
            <a:r>
              <a:rPr lang="en-US" sz="4000" b="1" i="1">
                <a:latin typeface="Times New Roman" pitchFamily="18" charset="0"/>
                <a:cs typeface="Times New Roman" pitchFamily="18" charset="0"/>
              </a:rPr>
              <a:t>Siêng năng, kiên trì sẽ giúp con người thành công trong công việc và cuộc sống. </a:t>
            </a:r>
          </a:p>
          <a:p>
            <a:pPr algn="just">
              <a:buNone/>
            </a:pPr>
            <a:r>
              <a:rPr lang="en-US" sz="4000" b="1" i="1">
                <a:latin typeface="Times New Roman" pitchFamily="18" charset="0"/>
                <a:cs typeface="Times New Roman" pitchFamily="18" charset="0"/>
              </a:rPr>
              <a:t>- Người siêng năng, kiên trì sẽ được mọi người tin tưởng và yêu quý.</a:t>
            </a:r>
          </a:p>
        </p:txBody>
      </p:sp>
    </p:spTree>
    <p:extLst>
      <p:ext uri="{BB962C8B-B14F-4D97-AF65-F5344CB8AC3E}">
        <p14:creationId xmlns:p14="http://schemas.microsoft.com/office/powerpoint/2010/main" val="732614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7057288"/>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419218"/>
            <a:ext cx="6721739" cy="3072444"/>
          </a:xfrm>
          <a:prstGeom prst="rect">
            <a:avLst/>
          </a:prstGeom>
        </p:spPr>
        <p:txBody>
          <a:bodyPr wrap="square">
            <a:spAutoFit/>
          </a:bodyPr>
          <a:lstStyle/>
          <a:p>
            <a:pPr algn="just">
              <a:lnSpc>
                <a:spcPct val="129000"/>
              </a:lnSpc>
              <a:spcAft>
                <a:spcPts val="200"/>
              </a:spcAft>
              <a:buClr>
                <a:srgbClr val="000000"/>
              </a:buClr>
              <a:buSzPts val="1000"/>
              <a:tabLst>
                <a:tab pos="542290" algn="l"/>
              </a:tabLst>
            </a:pPr>
            <a:r>
              <a:rPr lang="en-US" sz="2500" b="1">
                <a:solidFill>
                  <a:prstClr val="black"/>
                </a:solidFill>
                <a:latin typeface="Times New Roman" pitchFamily="18" charset="0"/>
                <a:ea typeface="Cambria" panose="02040503050406030204" pitchFamily="18" charset="0"/>
                <a:cs typeface="Times New Roman" pitchFamily="18" charset="0"/>
              </a:rPr>
              <a:t>- Cần có mục đích và cách thực hiện rõ ràng mỗi khi làm việc </a:t>
            </a:r>
          </a:p>
          <a:p>
            <a:pPr algn="just">
              <a:lnSpc>
                <a:spcPct val="129000"/>
              </a:lnSpc>
              <a:spcAft>
                <a:spcPts val="200"/>
              </a:spcAft>
              <a:buClr>
                <a:srgbClr val="000000"/>
              </a:buClr>
              <a:buSzPts val="1000"/>
              <a:tabLst>
                <a:tab pos="542290" algn="l"/>
              </a:tabLst>
            </a:pPr>
            <a:r>
              <a:rPr lang="en-US" sz="2500" b="1">
                <a:solidFill>
                  <a:prstClr val="black"/>
                </a:solidFill>
                <a:latin typeface="Times New Roman" pitchFamily="18" charset="0"/>
                <a:ea typeface="Cambria" panose="02040503050406030204" pitchFamily="18" charset="0"/>
                <a:cs typeface="Times New Roman" pitchFamily="18" charset="0"/>
              </a:rPr>
              <a:t>- Cần chăm chỉ, kiên trì, nếu gặp khó khăn thử thách thì không được bỏ cuộc; hãy thử bằng nhiều cách khác để thực hiện thành công</a:t>
            </a:r>
          </a:p>
          <a:p>
            <a:pPr algn="just">
              <a:lnSpc>
                <a:spcPct val="129000"/>
              </a:lnSpc>
              <a:spcAft>
                <a:spcPts val="200"/>
              </a:spcAft>
              <a:buClr>
                <a:srgbClr val="000000"/>
              </a:buClr>
              <a:buSzPts val="1000"/>
              <a:tabLst>
                <a:tab pos="542290" algn="l"/>
              </a:tabLst>
            </a:pPr>
            <a:r>
              <a:rPr lang="en-US" sz="2500" b="1">
                <a:solidFill>
                  <a:prstClr val="black"/>
                </a:solidFill>
                <a:latin typeface="Times New Roman" pitchFamily="18" charset="0"/>
                <a:ea typeface="Cambria" panose="02040503050406030204" pitchFamily="18" charset="0"/>
                <a:cs typeface="Times New Roman" pitchFamily="18" charset="0"/>
              </a:rPr>
              <a:t>- Cần có kế hoạch học tập và làm việc                                                                                                                                                                                                                                                                                                                        </a:t>
            </a:r>
            <a:endParaRPr lang="en-US" sz="25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6" y="210926"/>
            <a:ext cx="7614573"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a:solidFill>
                  <a:srgbClr val="FF0000"/>
                </a:solidFill>
                <a:latin typeface="Times New Roman" pitchFamily="18" charset="0"/>
                <a:ea typeface="Times New Roman" panose="02020603050405020304" pitchFamily="18" charset="0"/>
                <a:cs typeface="Times New Roman" pitchFamily="18" charset="0"/>
              </a:rPr>
              <a:t>Hoạt</a:t>
            </a:r>
            <a:r>
              <a:rPr lang="en-US" sz="2400" b="1" dirty="0">
                <a:solidFill>
                  <a:srgbClr val="FF0000"/>
                </a:solidFill>
                <a:latin typeface="Times New Roman" pitchFamily="18" charset="0"/>
                <a:ea typeface="Times New Roman" panose="02020603050405020304" pitchFamily="18" charset="0"/>
                <a:cs typeface="Times New Roman" pitchFamily="18" charset="0"/>
              </a:rPr>
              <a:t> </a:t>
            </a:r>
            <a:r>
              <a:rPr lang="en-US" sz="2400" b="1" dirty="0" err="1">
                <a:solidFill>
                  <a:srgbClr val="FF0000"/>
                </a:solidFill>
                <a:latin typeface="Times New Roman" pitchFamily="18" charset="0"/>
                <a:ea typeface="Times New Roman" panose="02020603050405020304" pitchFamily="18" charset="0"/>
                <a:cs typeface="Times New Roman" pitchFamily="18" charset="0"/>
              </a:rPr>
              <a:t>động</a:t>
            </a:r>
            <a:r>
              <a:rPr lang="en-US" sz="2400" b="1" dirty="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a:solidFill>
                  <a:srgbClr val="FF0000"/>
                </a:solidFill>
                <a:latin typeface="Times New Roman" pitchFamily="18" charset="0"/>
                <a:ea typeface="Arial" panose="020B0604020202020204" pitchFamily="34" charset="0"/>
                <a:cs typeface="Times New Roman" pitchFamily="18" charset="0"/>
              </a:rPr>
              <a:t>siêng năng, kiên trì</a:t>
            </a:r>
            <a:r>
              <a:rPr lang="vi-VN" sz="2400" b="1">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199974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7090</TotalTime>
  <Words>558</Words>
  <Application>Microsoft Office PowerPoint</Application>
  <PresentationFormat>Widescreen</PresentationFormat>
  <Paragraphs>49</Paragraphs>
  <Slides>13</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Calibri Light</vt:lpstr>
      <vt:lpstr>SVN-Vanilla Daisy Pro</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9Slide</cp:lastModifiedBy>
  <cp:revision>217</cp:revision>
  <dcterms:created xsi:type="dcterms:W3CDTF">2021-06-28T15:32:15Z</dcterms:created>
  <dcterms:modified xsi:type="dcterms:W3CDTF">2023-12-15T02:43:46Z</dcterms:modified>
  <cp:category>9Slide.vn</cp:category>
</cp:coreProperties>
</file>