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7"/>
  </p:notesMasterIdLst>
  <p:sldIdLst>
    <p:sldId id="286"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54" r:id="rId21"/>
    <p:sldId id="378" r:id="rId22"/>
    <p:sldId id="391" r:id="rId23"/>
    <p:sldId id="360" r:id="rId24"/>
    <p:sldId id="380" r:id="rId25"/>
    <p:sldId id="4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43" d="100"/>
          <a:sy n="43" d="100"/>
        </p:scale>
        <p:origin x="72" y="4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844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12/15/2023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12/15/2023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12/15/2023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12/15/2023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12/15/2023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12/15/2023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E69A820B-4AD4-411A-80AD-CC3058AFCEF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B77C2B21-578B-44E3-8926-1BA55E7BE4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5688F08-1088-43E5-ABC5-347E534375E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15-12-2023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5715FDBC-9F78-45E4-9B45-F9017D2884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21.png"/><Relationship Id="rId1" Type="http://schemas.openxmlformats.org/officeDocument/2006/relationships/slideLayout" Target="../slideLayouts/slideLayout42.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21.png"/><Relationship Id="rId1" Type="http://schemas.openxmlformats.org/officeDocument/2006/relationships/slideLayout" Target="../slideLayouts/slideLayout42.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526260" y="1580506"/>
            <a:ext cx="5267019" cy="1497974"/>
          </a:xfrm>
          <a:prstGeom prst="rect">
            <a:avLst/>
          </a:prstGeom>
          <a:noFill/>
        </p:spPr>
        <p:txBody>
          <a:bodyPr wrap="none" rtlCol="0">
            <a:spAutoFit/>
          </a:bodyPr>
          <a:lstStyle/>
          <a:p>
            <a:pPr algn="ctr"/>
            <a:r>
              <a:rPr lang="en-US" sz="2400" b="1">
                <a:ln w="38100">
                  <a:noFill/>
                </a:ln>
                <a:solidFill>
                  <a:srgbClr val="FF0000"/>
                </a:solidFill>
                <a:latin typeface="Times New Roman" panose="02020603050405020304" pitchFamily="18" charset="0"/>
                <a:cs typeface="Times New Roman" panose="02020603050405020304" pitchFamily="18" charset="0"/>
              </a:rPr>
              <a:t>BÀI GIẢNG ĐIỆN TỬ MÔN GDCD 6</a:t>
            </a:r>
          </a:p>
          <a:p>
            <a:pPr algn="ctr"/>
            <a:endParaRPr lang="en-US" sz="1400" b="1">
              <a:ln w="38100">
                <a:noFill/>
              </a:ln>
              <a:solidFill>
                <a:srgbClr val="FF0000"/>
              </a:solidFill>
              <a:latin typeface="Times New Roman" panose="02020603050405020304" pitchFamily="18" charset="0"/>
              <a:cs typeface="Times New Roman" panose="02020603050405020304" pitchFamily="18" charset="0"/>
            </a:endParaRPr>
          </a:p>
          <a:p>
            <a:pPr algn="ctr"/>
            <a:r>
              <a:rPr lang="en-US" sz="2667" b="1">
                <a:ln w="38100">
                  <a:noFill/>
                </a:ln>
                <a:solidFill>
                  <a:srgbClr val="FFFF00"/>
                </a:solidFill>
                <a:latin typeface="Times New Roman" panose="02020603050405020304" pitchFamily="18" charset="0"/>
                <a:cs typeface="Times New Roman" panose="02020603050405020304" pitchFamily="18" charset="0"/>
              </a:rPr>
              <a:t>BÀI 3:</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Tiết 5: SIÊNG NĂNG, KIÊN TRÌ</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9" y="239536"/>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4"/>
            <a:ext cx="3917034" cy="954107"/>
          </a:xfrm>
          <a:prstGeom prst="rect">
            <a:avLst/>
          </a:prstGeom>
          <a:noFill/>
        </p:spPr>
        <p:txBody>
          <a:bodyPr wrap="none" rtlCol="0">
            <a:spAutoFit/>
          </a:bodyPr>
          <a:lstStyle/>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5"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591030"/>
            <a:ext cx="5863027"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br>
              <a:rPr lang="vi-VN" altLang="en-US" sz="1100">
                <a:solidFill>
                  <a:prstClr val="black"/>
                </a:solidFill>
                <a:ea typeface="Cambria" panose="02040503050406030204" pitchFamily="18" charset="0"/>
                <a:cs typeface="Cambria" panose="02040503050406030204" pitchFamily="18" charset="0"/>
              </a:rPr>
            </a:br>
            <a:r>
              <a:rPr lang="en-US" sz="2400"/>
              <a:t>1. Em hãy nêu những biểu hiện của siêng năng, kiên trì và trái với siêng năng, kiên trì từ nội dung các bức tranh</a:t>
            </a:r>
          </a:p>
          <a:p>
            <a:pPr algn="just"/>
            <a:endParaRPr lang="en-US" sz="2400"/>
          </a:p>
          <a:p>
            <a:pPr algn="just"/>
            <a:r>
              <a:rPr lang="en-US" sz="2400"/>
              <a:t>2. Em hãy kể thêm những biểu hiện khác của siêng năng, kiên trì mà em biết?</a:t>
            </a: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itchFamily="18" charset="0"/>
                <a:ea typeface="Times New Roman" panose="02020603050405020304" pitchFamily="18" charset="0"/>
                <a:cs typeface="Times New Roman" pitchFamily="18" charset="0"/>
              </a:rPr>
              <a:t>PHIẾU BÀI TẬP (THẢO LUẬN </a:t>
            </a:r>
            <a:r>
              <a:rPr lang="en-US" sz="2800" b="1">
                <a:solidFill>
                  <a:srgbClr val="0000FF"/>
                </a:solidFill>
                <a:latin typeface="Times New Roman" pitchFamily="18" charset="0"/>
                <a:ea typeface="Times New Roman" panose="02020603050405020304" pitchFamily="18" charset="0"/>
                <a:cs typeface="Times New Roman" pitchFamily="18" charset="0"/>
              </a:rPr>
              <a:t>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pPr algn="just"/>
            <a:r>
              <a:rPr lang="en-US" sz="3200">
                <a:latin typeface="+mj-lt"/>
              </a:rPr>
              <a:t>1</a:t>
            </a:r>
            <a:r>
              <a:rPr lang="en-US" sz="2800">
                <a:latin typeface="+mj-lt"/>
                <a:cs typeface="Times New Roman" pitchFamily="18" charset="0"/>
              </a:rPr>
              <a:t>. Em hãy nêu những biểu hiện của siêng năng, kiên trì và trái với siêng năng, kiên trì từ nội dung các bức tranh?</a:t>
            </a:r>
          </a:p>
          <a:p>
            <a:pPr algn="just"/>
            <a:r>
              <a:rPr lang="en-US" sz="2800">
                <a:latin typeface="+mj-lt"/>
                <a:cs typeface="Times New Roman"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3940058336"/>
              </p:ext>
            </p:extLst>
          </p:nvPr>
        </p:nvGraphicFramePr>
        <p:xfrm>
          <a:off x="441158" y="3065788"/>
          <a:ext cx="11309684" cy="3274818"/>
        </p:xfrm>
        <a:graphic>
          <a:graphicData uri="http://schemas.openxmlformats.org/drawingml/2006/table">
            <a:tbl>
              <a:tblPr firstRow="1" bandRow="1">
                <a:tableStyleId>{5C22544A-7EE6-4342-B048-85BDC9FD1C3A}</a:tableStyleId>
              </a:tblPr>
              <a:tblGrid>
                <a:gridCol w="3545305">
                  <a:extLst>
                    <a:ext uri="{9D8B030D-6E8A-4147-A177-3AD203B41FA5}">
                      <a16:colId xmlns:a16="http://schemas.microsoft.com/office/drawing/2014/main" val="20000"/>
                    </a:ext>
                  </a:extLst>
                </a:gridCol>
                <a:gridCol w="7764379">
                  <a:extLst>
                    <a:ext uri="{9D8B030D-6E8A-4147-A177-3AD203B41FA5}">
                      <a16:colId xmlns:a16="http://schemas.microsoft.com/office/drawing/2014/main" val="20001"/>
                    </a:ext>
                  </a:extLst>
                </a:gridCol>
              </a:tblGrid>
              <a:tr h="1091606">
                <a:tc>
                  <a:txBody>
                    <a:bodyPr/>
                    <a:lstStyle/>
                    <a:p>
                      <a:r>
                        <a:rPr lang="en-US" sz="2400" b="1">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nchor="ctr"/>
                </a:tc>
                <a:tc>
                  <a:txBody>
                    <a:bodyPr/>
                    <a:lstStyle/>
                    <a:p>
                      <a:endParaRPr lang="en-US"/>
                    </a:p>
                  </a:txBody>
                  <a:tcPr anchor="ctr"/>
                </a:tc>
                <a:extLst>
                  <a:ext uri="{0D108BD9-81ED-4DB2-BD59-A6C34878D82A}">
                    <a16:rowId xmlns:a16="http://schemas.microsoft.com/office/drawing/2014/main" val="10000"/>
                  </a:ext>
                </a:extLst>
              </a:tr>
              <a:tr h="1091606">
                <a:tc>
                  <a:txBody>
                    <a:bodyPr/>
                    <a:lstStyle/>
                    <a:p>
                      <a:r>
                        <a:rPr lang="en-US" sz="2400" b="1">
                          <a:latin typeface="Times New Roman" pitchFamily="18" charset="0"/>
                          <a:cs typeface="Times New Roman" pitchFamily="18" charset="0"/>
                        </a:rPr>
                        <a:t>Những biểu hiện trái với siêng năng, kiên trì </a:t>
                      </a:r>
                      <a:endParaRPr lang="en-US" sz="2400" b="1"/>
                    </a:p>
                  </a:txBody>
                  <a:tcPr anchor="ctr"/>
                </a:tc>
                <a:tc>
                  <a:txBody>
                    <a:bodyPr/>
                    <a:lstStyle/>
                    <a:p>
                      <a:endParaRPr lang="en-US"/>
                    </a:p>
                  </a:txBody>
                  <a:tcPr anchor="ctr"/>
                </a:tc>
                <a:extLst>
                  <a:ext uri="{0D108BD9-81ED-4DB2-BD59-A6C34878D82A}">
                    <a16:rowId xmlns:a16="http://schemas.microsoft.com/office/drawing/2014/main" val="10001"/>
                  </a:ext>
                </a:extLst>
              </a:tr>
              <a:tr h="1091606">
                <a:tc>
                  <a:txBody>
                    <a:bodyPr/>
                    <a:lstStyle/>
                    <a:p>
                      <a:r>
                        <a:rPr lang="en-US" sz="2400" b="1">
                          <a:latin typeface="Times New Roman" pitchFamily="18" charset="0"/>
                          <a:cs typeface="Times New Roman" pitchFamily="18" charset="0"/>
                        </a:rPr>
                        <a:t>Những biểu hiện khác của siêng năng, kiên trì </a:t>
                      </a:r>
                      <a:endParaRPr lang="en-US" sz="2400" b="1"/>
                    </a:p>
                  </a:txBody>
                  <a:tcPr anchor="ctr"/>
                </a:tc>
                <a:tc>
                  <a:txBody>
                    <a:bodyPr/>
                    <a:lstStyle/>
                    <a:p>
                      <a:endParaRPr lang="en-US"/>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itchFamily="18" charset="0"/>
                <a:ea typeface="Times New Roman" panose="02020603050405020304" pitchFamily="18" charset="0"/>
                <a:cs typeface="Times New Roman" pitchFamily="18" charset="0"/>
              </a:rPr>
              <a:t>PHIẾU BÀI TẬP (THẢO LUẬN </a:t>
            </a:r>
            <a:r>
              <a:rPr lang="en-US" sz="2800" b="1">
                <a:solidFill>
                  <a:srgbClr val="0000FF"/>
                </a:solidFill>
                <a:latin typeface="Times New Roman" pitchFamily="18" charset="0"/>
                <a:ea typeface="Times New Roman" panose="02020603050405020304" pitchFamily="18" charset="0"/>
                <a:cs typeface="Times New Roman" pitchFamily="18" charset="0"/>
              </a:rPr>
              <a:t>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pPr algn="just"/>
            <a:r>
              <a:rPr lang="en-US" sz="3200">
                <a:latin typeface="+mj-lt"/>
              </a:rPr>
              <a:t>1</a:t>
            </a:r>
            <a:r>
              <a:rPr lang="en-US" sz="2800">
                <a:latin typeface="+mj-lt"/>
                <a:cs typeface="Times New Roman" pitchFamily="18" charset="0"/>
              </a:rPr>
              <a:t>. Em hãy nêu những biểu hiện của siêng năng, kiên trì và trái với siêng năng, kiên trì từ nội dung các bức tranh?</a:t>
            </a:r>
          </a:p>
          <a:p>
            <a:pPr algn="just"/>
            <a:r>
              <a:rPr lang="en-US" sz="2800">
                <a:latin typeface="+mj-lt"/>
                <a:cs typeface="Times New Roman"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1755805052"/>
              </p:ext>
            </p:extLst>
          </p:nvPr>
        </p:nvGraphicFramePr>
        <p:xfrm>
          <a:off x="449179" y="3286403"/>
          <a:ext cx="11495894" cy="3274818"/>
        </p:xfrm>
        <a:graphic>
          <a:graphicData uri="http://schemas.openxmlformats.org/drawingml/2006/table">
            <a:tbl>
              <a:tblPr firstRow="1" bandRow="1">
                <a:tableStyleId>{5C22544A-7EE6-4342-B048-85BDC9FD1C3A}</a:tableStyleId>
              </a:tblPr>
              <a:tblGrid>
                <a:gridCol w="5152968">
                  <a:extLst>
                    <a:ext uri="{9D8B030D-6E8A-4147-A177-3AD203B41FA5}">
                      <a16:colId xmlns:a16="http://schemas.microsoft.com/office/drawing/2014/main" val="20000"/>
                    </a:ext>
                  </a:extLst>
                </a:gridCol>
                <a:gridCol w="6342926">
                  <a:extLst>
                    <a:ext uri="{9D8B030D-6E8A-4147-A177-3AD203B41FA5}">
                      <a16:colId xmlns:a16="http://schemas.microsoft.com/office/drawing/2014/main" val="20001"/>
                    </a:ext>
                  </a:extLst>
                </a:gridCol>
              </a:tblGrid>
              <a:tr h="1091606">
                <a:tc>
                  <a:txBody>
                    <a:bodyPr/>
                    <a:lstStyle/>
                    <a:p>
                      <a:r>
                        <a:rPr lang="en-US" sz="2400" b="1">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nchor="ctr"/>
                </a:tc>
                <a:tc>
                  <a:txBody>
                    <a:bodyPr/>
                    <a:lstStyle/>
                    <a:p>
                      <a:r>
                        <a:rPr lang="en-US" sz="2800" b="0">
                          <a:solidFill>
                            <a:schemeClr val="tx1"/>
                          </a:solidFill>
                          <a:latin typeface="Times New Roman" pitchFamily="18" charset="0"/>
                          <a:cs typeface="Times New Roman" pitchFamily="18" charset="0"/>
                        </a:rPr>
                        <a:t>Bức</a:t>
                      </a:r>
                      <a:r>
                        <a:rPr lang="en-US" sz="2800" b="0" baseline="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0"/>
                  </a:ext>
                </a:extLst>
              </a:tr>
              <a:tr h="1091606">
                <a:tc>
                  <a:txBody>
                    <a:bodyPr/>
                    <a:lstStyle/>
                    <a:p>
                      <a:r>
                        <a:rPr lang="en-US" sz="2400" b="1">
                          <a:latin typeface="Times New Roman" pitchFamily="18" charset="0"/>
                          <a:cs typeface="Times New Roman" pitchFamily="18" charset="0"/>
                        </a:rPr>
                        <a:t>Những biểu hiện trái với siêng năng, kiên trì </a:t>
                      </a:r>
                      <a:endParaRPr lang="en-US" sz="2400" b="1"/>
                    </a:p>
                  </a:txBody>
                  <a:tcPr anchor="ctr"/>
                </a:tc>
                <a:tc>
                  <a:txBody>
                    <a:bodyPr/>
                    <a:lstStyle/>
                    <a:p>
                      <a:r>
                        <a:rPr lang="en-US" sz="2400">
                          <a:solidFill>
                            <a:schemeClr val="tx1"/>
                          </a:solidFill>
                          <a:latin typeface="Times New Roman" pitchFamily="18" charset="0"/>
                          <a:cs typeface="Times New Roman" pitchFamily="18" charset="0"/>
                        </a:rPr>
                        <a:t>Bức</a:t>
                      </a:r>
                      <a:r>
                        <a:rPr lang="en-US" sz="2400" baseline="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1091606">
                <a:tc>
                  <a:txBody>
                    <a:bodyPr/>
                    <a:lstStyle/>
                    <a:p>
                      <a:r>
                        <a:rPr lang="en-US" sz="2400" b="1">
                          <a:latin typeface="Times New Roman" pitchFamily="18" charset="0"/>
                          <a:cs typeface="Times New Roman" pitchFamily="18" charset="0"/>
                        </a:rPr>
                        <a:t>Những biểu hiện khác của siêng năng, kiên trì </a:t>
                      </a:r>
                      <a:endParaRPr lang="en-US" sz="2400" b="1"/>
                    </a:p>
                  </a:txBody>
                  <a:tcPr anchor="ctr"/>
                </a:tc>
                <a:tc>
                  <a:txBody>
                    <a:bodyPr/>
                    <a:lstStyle/>
                    <a:p>
                      <a:r>
                        <a:rPr lang="en-US" sz="2400">
                          <a:latin typeface="Times New Roman" pitchFamily="18" charset="0"/>
                          <a:cs typeface="Times New Roman" pitchFamily="18" charset="0"/>
                        </a:rPr>
                        <a:t>Đi</a:t>
                      </a:r>
                      <a:r>
                        <a:rPr lang="en-US" sz="2400" baseline="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a:solidFill>
                  <a:schemeClr val="tx1"/>
                </a:solidFill>
                <a:latin typeface="Times New Roman" pitchFamily="18" charset="0"/>
                <a:cs typeface="Times New Roman" pitchFamily="18" charset="0"/>
              </a:rPr>
              <a:t>Nhóm 1: Học tập, Nhóm 2: Lao động, Nhóm 3: Hoạt động xã hội... 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8315772" y="4636388"/>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25000"/>
              </a:lnSpc>
              <a:spcBef>
                <a:spcPct val="0"/>
              </a:spcBef>
              <a:spcAft>
                <a:spcPct val="0"/>
              </a:spcAft>
              <a:defRPr/>
            </a:pPr>
            <a:r>
              <a:rPr lang="en-US" sz="3200" b="1" dirty="0">
                <a:solidFill>
                  <a:schemeClr val="tx1"/>
                </a:solidFill>
                <a:latin typeface="Times New Roman" pitchFamily="18" charset="0"/>
                <a:ea typeface="Arial Unicode MS"/>
                <a:cs typeface="Times New Roman" pitchFamily="18" charset="0"/>
              </a:rPr>
              <a:t>Chia </a:t>
            </a:r>
            <a:r>
              <a:rPr lang="en-US" sz="3200" b="1" dirty="0" err="1">
                <a:solidFill>
                  <a:schemeClr val="tx1"/>
                </a:solidFill>
                <a:latin typeface="Times New Roman" pitchFamily="18" charset="0"/>
                <a:ea typeface="Arial Unicode MS"/>
                <a:cs typeface="Times New Roman" pitchFamily="18" charset="0"/>
              </a:rPr>
              <a:t>lớp</a:t>
            </a:r>
            <a:r>
              <a:rPr lang="en-US" sz="3200" b="1" dirty="0">
                <a:solidFill>
                  <a:schemeClr val="tx1"/>
                </a:solidFill>
                <a:latin typeface="Times New Roman" pitchFamily="18" charset="0"/>
                <a:ea typeface="Arial Unicode MS"/>
                <a:cs typeface="Times New Roman" pitchFamily="18" charset="0"/>
              </a:rPr>
              <a:t> </a:t>
            </a:r>
            <a:r>
              <a:rPr lang="en-US" sz="3200" b="1" dirty="0" err="1">
                <a:solidFill>
                  <a:schemeClr val="tx1"/>
                </a:solidFill>
                <a:latin typeface="Times New Roman" pitchFamily="18" charset="0"/>
                <a:ea typeface="Arial Unicode MS"/>
                <a:cs typeface="Times New Roman" pitchFamily="18" charset="0"/>
              </a:rPr>
              <a:t>ra</a:t>
            </a:r>
            <a:r>
              <a:rPr lang="en-US" sz="3200" b="1" dirty="0">
                <a:solidFill>
                  <a:schemeClr val="tx1"/>
                </a:solidFill>
                <a:latin typeface="Times New Roman" pitchFamily="18" charset="0"/>
                <a:ea typeface="Arial Unicode MS"/>
                <a:cs typeface="Times New Roman" pitchFamily="18" charset="0"/>
              </a:rPr>
              <a:t> </a:t>
            </a:r>
            <a:r>
              <a:rPr lang="en-US" sz="3200" b="1" dirty="0" err="1">
                <a:solidFill>
                  <a:schemeClr val="tx1"/>
                </a:solidFill>
                <a:latin typeface="Times New Roman" pitchFamily="18" charset="0"/>
                <a:ea typeface="Arial Unicode MS"/>
                <a:cs typeface="Times New Roman" pitchFamily="18" charset="0"/>
              </a:rPr>
              <a:t>thành</a:t>
            </a:r>
            <a:r>
              <a:rPr lang="en-US" sz="3200" b="1" dirty="0">
                <a:solidFill>
                  <a:schemeClr val="tx1"/>
                </a:solidFill>
                <a:latin typeface="Times New Roman" pitchFamily="18" charset="0"/>
                <a:ea typeface="Arial Unicode MS"/>
                <a:cs typeface="Times New Roman" pitchFamily="18" charset="0"/>
              </a:rPr>
              <a:t> </a:t>
            </a:r>
            <a:r>
              <a:rPr lang="en-US" sz="3200" b="1" dirty="0" err="1">
                <a:solidFill>
                  <a:schemeClr val="tx1"/>
                </a:solidFill>
                <a:latin typeface="Times New Roman" pitchFamily="18" charset="0"/>
                <a:ea typeface="Arial Unicode MS"/>
                <a:cs typeface="Times New Roman" pitchFamily="18" charset="0"/>
              </a:rPr>
              <a:t>ba</a:t>
            </a:r>
            <a:r>
              <a:rPr lang="en-US" sz="3200" b="1" dirty="0">
                <a:solidFill>
                  <a:schemeClr val="tx1"/>
                </a:solidFill>
                <a:latin typeface="Times New Roman" pitchFamily="18" charset="0"/>
                <a:ea typeface="Arial Unicode MS"/>
                <a:cs typeface="Times New Roman" pitchFamily="18" charset="0"/>
              </a:rPr>
              <a:t> </a:t>
            </a:r>
            <a:r>
              <a:rPr lang="en-US" sz="3200" b="1" dirty="0" err="1">
                <a:solidFill>
                  <a:schemeClr val="tx1"/>
                </a:solidFill>
                <a:latin typeface="Times New Roman" pitchFamily="18" charset="0"/>
                <a:ea typeface="Arial Unicode MS"/>
                <a:cs typeface="Times New Roman" pitchFamily="18" charset="0"/>
              </a:rPr>
              <a:t>đội</a:t>
            </a:r>
            <a:endParaRPr lang="zh-CN" altLang="en-US" sz="28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519952" y="2451300"/>
            <a:ext cx="3663128" cy="1210396"/>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a:latin typeface="Times New Roman" pitchFamily="18" charset="0"/>
                <a:cs typeface="Times New Roman" pitchFamily="18" charset="0"/>
              </a:rPr>
              <a:t>Các thành viên trong nhóm thay phiên nhau viết các đáp án lên bảng phụ </a:t>
            </a:r>
            <a:r>
              <a:rPr lang="en-US" sz="2000" b="1">
                <a:latin typeface="Times New Roman" pitchFamily="18" charset="0"/>
                <a:ea typeface="Arial Unicode MS"/>
                <a:cs typeface="Times New Roman" pitchFamily="18" charset="0"/>
              </a:rPr>
              <a:t>trong </a:t>
            </a:r>
            <a:r>
              <a:rPr lang="en-US" sz="20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biểu hiện sẽ </a:t>
            </a:r>
            <a:r>
              <a:rPr lang="en-US" sz="2531" b="1" err="1">
                <a:solidFill>
                  <a:srgbClr val="FF0000"/>
                </a:solidFill>
                <a:latin typeface="Times New Roman" pitchFamily="18" charset="0"/>
                <a:ea typeface="Arial Unicode MS"/>
                <a:cs typeface="Times New Roman" pitchFamily="18" charset="0"/>
              </a:rPr>
              <a:t>được</a:t>
            </a:r>
            <a:r>
              <a:rPr lang="en-US" sz="2531" b="1">
                <a:solidFill>
                  <a:srgbClr val="FF0000"/>
                </a:solidFill>
                <a:latin typeface="Times New Roman" pitchFamily="18" charset="0"/>
                <a:ea typeface="Arial Unicode MS"/>
                <a:cs typeface="Times New Roman" pitchFamily="18" charset="0"/>
              </a:rPr>
              <a:t> cộng 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55785284"/>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b="1">
                          <a:solidFill>
                            <a:srgbClr val="FF0000"/>
                          </a:solidFill>
                          <a:effectLst/>
                          <a:latin typeface="Times New Roman" pitchFamily="18" charset="0"/>
                          <a:ea typeface="Courier New" panose="02070309020205020404" pitchFamily="49" charset="0"/>
                          <a:cs typeface="Times New Roman" pitchFamily="18" charset="0"/>
                        </a:rPr>
                        <a:t>Học</a:t>
                      </a:r>
                      <a:r>
                        <a:rPr lang="en-US" sz="2800" b="1" baseline="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b="1"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b="1">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b="1"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b="1">
                          <a:solidFill>
                            <a:srgbClr val="FF0000"/>
                          </a:solidFill>
                          <a:effectLst/>
                          <a:latin typeface="Times New Roman" pitchFamily="18" charset="0"/>
                          <a:ea typeface="Courier New" panose="02070309020205020404" pitchFamily="49" charset="0"/>
                          <a:cs typeface="Times New Roman" pitchFamily="18" charset="0"/>
                        </a:rPr>
                        <a:t> </a:t>
                      </a:r>
                      <a:r>
                        <a:rPr lang="en-US" sz="2800" b="1">
                          <a:solidFill>
                            <a:srgbClr val="FF0000"/>
                          </a:solidFill>
                          <a:effectLst/>
                          <a:latin typeface="Times New Roman" pitchFamily="18" charset="0"/>
                          <a:ea typeface="Courier New" panose="02070309020205020404" pitchFamily="49" charset="0"/>
                          <a:cs typeface="Times New Roman" pitchFamily="18" charset="0"/>
                        </a:rPr>
                        <a:t>Hoạt</a:t>
                      </a:r>
                      <a:r>
                        <a:rPr lang="en-US" sz="2800" b="1" baseline="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b="1">
                          <a:solidFill>
                            <a:srgbClr val="FF0000"/>
                          </a:solidFill>
                          <a:effectLst/>
                          <a:latin typeface="Times New Roman" pitchFamily="18" charset="0"/>
                          <a:ea typeface="Courier New" panose="02070309020205020404" pitchFamily="49" charset="0"/>
                          <a:cs typeface="Times New Roman" pitchFamily="18" charset="0"/>
                        </a:rPr>
                        <a:t>ã</a:t>
                      </a:r>
                      <a:r>
                        <a:rPr lang="en-US" sz="2800" b="1" baseline="0">
                          <a:solidFill>
                            <a:srgbClr val="FF0000"/>
                          </a:solidFill>
                          <a:effectLst/>
                          <a:latin typeface="Times New Roman" pitchFamily="18" charset="0"/>
                          <a:ea typeface="Courier New" panose="02070309020205020404" pitchFamily="49" charset="0"/>
                          <a:cs typeface="Times New Roman" pitchFamily="18" charset="0"/>
                        </a:rPr>
                        <a:t> </a:t>
                      </a:r>
                      <a:r>
                        <a:rPr lang="en-US" sz="2800" b="1"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800" b="1"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dirty="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78365089"/>
              </p:ext>
            </p:extLst>
          </p:nvPr>
        </p:nvGraphicFramePr>
        <p:xfrm>
          <a:off x="352927" y="2339082"/>
          <a:ext cx="11454063" cy="4243382"/>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1465479">
                <a:tc>
                  <a:txBody>
                    <a:bodyPr/>
                    <a:lstStyle/>
                    <a:p>
                      <a:pPr marL="0" marR="0" algn="ctr">
                        <a:lnSpc>
                          <a:spcPct val="115000"/>
                        </a:lnSpc>
                        <a:spcBef>
                          <a:spcPts val="0"/>
                        </a:spcBef>
                        <a:spcAft>
                          <a:spcPts val="600"/>
                        </a:spcAft>
                      </a:pPr>
                      <a:r>
                        <a:rPr lang="en-US" sz="4800" b="1">
                          <a:solidFill>
                            <a:srgbClr val="FF0000"/>
                          </a:solidFill>
                          <a:effectLst/>
                          <a:latin typeface="Times New Roman" pitchFamily="18" charset="0"/>
                          <a:ea typeface="Courier New" panose="02070309020205020404" pitchFamily="49" charset="0"/>
                          <a:cs typeface="Times New Roman" pitchFamily="18" charset="0"/>
                        </a:rPr>
                        <a:t>Học</a:t>
                      </a:r>
                      <a:r>
                        <a:rPr lang="en-US" sz="4800" b="1" baseline="0">
                          <a:solidFill>
                            <a:srgbClr val="FF0000"/>
                          </a:solidFill>
                          <a:effectLst/>
                          <a:latin typeface="Times New Roman" pitchFamily="18" charset="0"/>
                          <a:ea typeface="Courier New" panose="02070309020205020404" pitchFamily="49" charset="0"/>
                          <a:cs typeface="Times New Roman" pitchFamily="18" charset="0"/>
                        </a:rPr>
                        <a:t> tập</a:t>
                      </a:r>
                      <a:endParaRPr lang="en-US" sz="4800" b="1"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4800" b="1">
                          <a:solidFill>
                            <a:srgbClr val="FF0000"/>
                          </a:solidFill>
                          <a:effectLst/>
                          <a:latin typeface="Times New Roman" pitchFamily="18" charset="0"/>
                          <a:ea typeface="Courier New" panose="02070309020205020404" pitchFamily="49" charset="0"/>
                          <a:cs typeface="Times New Roman" pitchFamily="18" charset="0"/>
                        </a:rPr>
                        <a:t>Lao động</a:t>
                      </a:r>
                      <a:endParaRPr lang="en-US" sz="4800" b="1"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4800" b="1">
                          <a:solidFill>
                            <a:srgbClr val="FF0000"/>
                          </a:solidFill>
                          <a:effectLst/>
                          <a:latin typeface="Times New Roman" pitchFamily="18" charset="0"/>
                          <a:ea typeface="Courier New" panose="02070309020205020404" pitchFamily="49" charset="0"/>
                          <a:cs typeface="Times New Roman" pitchFamily="18" charset="0"/>
                        </a:rPr>
                        <a:t> </a:t>
                      </a:r>
                      <a:r>
                        <a:rPr lang="en-US" sz="4800" b="1">
                          <a:solidFill>
                            <a:srgbClr val="FF0000"/>
                          </a:solidFill>
                          <a:effectLst/>
                          <a:latin typeface="Times New Roman" pitchFamily="18" charset="0"/>
                          <a:ea typeface="Courier New" panose="02070309020205020404" pitchFamily="49" charset="0"/>
                          <a:cs typeface="Times New Roman" pitchFamily="18" charset="0"/>
                        </a:rPr>
                        <a:t>Hoạt</a:t>
                      </a:r>
                      <a:r>
                        <a:rPr lang="en-US" sz="4800" b="1" baseline="0">
                          <a:solidFill>
                            <a:srgbClr val="FF0000"/>
                          </a:solidFill>
                          <a:effectLst/>
                          <a:latin typeface="Times New Roman" pitchFamily="18" charset="0"/>
                          <a:ea typeface="Courier New" panose="02070309020205020404" pitchFamily="49" charset="0"/>
                          <a:cs typeface="Times New Roman" pitchFamily="18" charset="0"/>
                        </a:rPr>
                        <a:t> động x</a:t>
                      </a:r>
                      <a:r>
                        <a:rPr lang="en-US" sz="4800" b="1">
                          <a:solidFill>
                            <a:srgbClr val="FF0000"/>
                          </a:solidFill>
                          <a:effectLst/>
                          <a:latin typeface="Times New Roman" pitchFamily="18" charset="0"/>
                          <a:ea typeface="Courier New" panose="02070309020205020404" pitchFamily="49" charset="0"/>
                          <a:cs typeface="Times New Roman" pitchFamily="18" charset="0"/>
                        </a:rPr>
                        <a:t>ã</a:t>
                      </a:r>
                      <a:r>
                        <a:rPr lang="en-US" sz="4800" b="1" baseline="0">
                          <a:solidFill>
                            <a:srgbClr val="FF0000"/>
                          </a:solidFill>
                          <a:effectLst/>
                          <a:latin typeface="Times New Roman" pitchFamily="18" charset="0"/>
                          <a:ea typeface="Courier New" panose="02070309020205020404" pitchFamily="49" charset="0"/>
                          <a:cs typeface="Times New Roman" pitchFamily="18" charset="0"/>
                        </a:rPr>
                        <a:t> </a:t>
                      </a:r>
                      <a:r>
                        <a:rPr lang="en-US" sz="4800" b="1"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4800" b="1"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24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effectLst/>
                          <a:latin typeface="Times New Roman" pitchFamily="18" charset="0"/>
                          <a:ea typeface="+mn-ea"/>
                          <a:cs typeface="Times New Roman" pitchFamily="18" charset="0"/>
                        </a:rPr>
                        <a:t>Đ</a:t>
                      </a:r>
                      <a:r>
                        <a:rPr lang="en-US" sz="2400" i="1" kern="120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a:solidFill>
                            <a:schemeClr val="tx1"/>
                          </a:solidFill>
                          <a:latin typeface="Times New Roman" pitchFamily="18" charset="0"/>
                          <a:ea typeface="+mn-ea"/>
                          <a:cs typeface="Times New Roman" pitchFamily="18" charset="0"/>
                        </a:rPr>
                        <a:t>.</a:t>
                      </a:r>
                      <a:endParaRPr lang="en-US" sz="2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4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2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24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a:solidFill>
                            <a:schemeClr val="tx1"/>
                          </a:solidFill>
                          <a:latin typeface="Times New Roman" pitchFamily="18" charset="0"/>
                          <a:ea typeface="+mn-ea"/>
                          <a:cs typeface="Times New Roman" pitchFamily="18" charset="0"/>
                        </a:rPr>
                        <a:t>...</a:t>
                      </a:r>
                      <a:endParaRPr lang="en-US" sz="2400" kern="120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2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dirty="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45473" y="129308"/>
            <a:ext cx="12046527" cy="6585527"/>
          </a:xfrm>
          <a:prstGeom prst="rect">
            <a:avLst/>
          </a:prstGeom>
        </p:spPr>
      </p:pic>
      <p:sp>
        <p:nvSpPr>
          <p:cNvPr id="14" name="Text Box 5"/>
          <p:cNvSpPr txBox="1">
            <a:spLocks noChangeArrowheads="1"/>
          </p:cNvSpPr>
          <p:nvPr/>
        </p:nvSpPr>
        <p:spPr bwMode="auto">
          <a:xfrm>
            <a:off x="2407848" y="760278"/>
            <a:ext cx="6883401"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b="1">
                <a:latin typeface="Times New Roman" pitchFamily="18" charset="0"/>
                <a:cs typeface="Times New Roman" pitchFamily="18" charset="0"/>
              </a:rPr>
              <a:t>- </a:t>
            </a:r>
            <a:r>
              <a:rPr lang="en-US" b="1" i="1">
                <a:latin typeface="Times New Roman" pitchFamily="18" charset="0"/>
                <a:cs typeface="Times New Roman" pitchFamily="18" charset="0"/>
              </a:rPr>
              <a:t>Trong học tập</a:t>
            </a:r>
            <a:r>
              <a:rPr lang="en-US" i="1">
                <a:latin typeface="Times New Roman" pitchFamily="18" charset="0"/>
                <a:cs typeface="Times New Roman" pitchFamily="18" charset="0"/>
              </a:rPr>
              <a:t>: đi học chuyên cần, chăm chỉ làm bài, có kế hoạch học tập, bài khó không nản, tự giác học, đạt kết quả cao…</a:t>
            </a:r>
            <a:r>
              <a:rPr lang="vi-VN" i="1">
                <a:latin typeface="Times New Roman" pitchFamily="18" charset="0"/>
                <a:cs typeface="Times New Roman" pitchFamily="18" charset="0"/>
              </a:rPr>
              <a:t>.</a:t>
            </a:r>
            <a:endParaRPr lang="en-US">
              <a:latin typeface="Times New Roman" pitchFamily="18" charset="0"/>
              <a:cs typeface="Times New Roman" pitchFamily="18" charset="0"/>
            </a:endParaRPr>
          </a:p>
          <a:p>
            <a:pPr algn="just">
              <a:buNone/>
            </a:pPr>
            <a:r>
              <a:rPr lang="en-US" b="1" i="1">
                <a:latin typeface="Times New Roman" pitchFamily="18" charset="0"/>
                <a:cs typeface="Times New Roman" pitchFamily="18" charset="0"/>
              </a:rPr>
              <a:t>- Trong lao động</a:t>
            </a:r>
            <a:r>
              <a:rPr lang="en-US" i="1">
                <a:latin typeface="Times New Roman" pitchFamily="18" charset="0"/>
                <a:cs typeface="Times New Roman" pitchFamily="18" charset="0"/>
              </a:rPr>
              <a:t>: Chăm làm việc nhà, không bỏ dở công việc, không ngại khó, miệt mài với công việc, tìm tòi sáng tạo…</a:t>
            </a:r>
            <a:endParaRPr lang="en-US">
              <a:latin typeface="Times New Roman" pitchFamily="18" charset="0"/>
              <a:cs typeface="Times New Roman" pitchFamily="18" charset="0"/>
            </a:endParaRPr>
          </a:p>
          <a:p>
            <a:pPr algn="just">
              <a:buNone/>
            </a:pPr>
            <a:r>
              <a:rPr lang="en-US" b="1" i="1">
                <a:latin typeface="Times New Roman" pitchFamily="18" charset="0"/>
                <a:cs typeface="Times New Roman" pitchFamily="18" charset="0"/>
              </a:rPr>
              <a:t>- Trong hoạt động xã hội</a:t>
            </a:r>
            <a:r>
              <a:rPr lang="en-US" i="1">
                <a:latin typeface="Times New Roman" pitchFamily="18" charset="0"/>
                <a:cs typeface="Times New Roman" pitchFamily="18" charset="0"/>
              </a:rPr>
              <a:t>: Kiên trì luyện tập thể dục thể thao, kiên trì đấu tranh phòng chống tệ nạn xã hội, dịch bệnh covid, bảo vệ môi trường,</a:t>
            </a:r>
            <a:r>
              <a:rPr lang="vi-VN" i="1">
                <a:latin typeface="Times New Roman" pitchFamily="18" charset="0"/>
                <a:cs typeface="Times New Roman" pitchFamily="18" charset="0"/>
              </a:rPr>
              <a:t>...</a:t>
            </a:r>
            <a:endParaRPr lang="en-US">
              <a:latin typeface="Times New Roman" pitchFamily="18" charset="0"/>
              <a:cs typeface="Times New Roman" pitchFamily="18" charset="0"/>
            </a:endParaRPr>
          </a:p>
          <a:p>
            <a:pPr algn="just"/>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518502" y="3082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77988810"/>
              </p:ext>
            </p:extLst>
          </p:nvPr>
        </p:nvGraphicFramePr>
        <p:xfrm>
          <a:off x="395591" y="2520840"/>
          <a:ext cx="4870890" cy="3418291"/>
        </p:xfrm>
        <a:graphic>
          <a:graphicData uri="http://schemas.openxmlformats.org/drawingml/2006/table">
            <a:tbl>
              <a:tblPr>
                <a:tableStyleId>{5C22544A-7EE6-4342-B048-85BDC9FD1C3A}</a:tableStyleId>
              </a:tblPr>
              <a:tblGrid>
                <a:gridCol w="4870890">
                  <a:extLst>
                    <a:ext uri="{9D8B030D-6E8A-4147-A177-3AD203B41FA5}">
                      <a16:colId xmlns:a16="http://schemas.microsoft.com/office/drawing/2014/main" val="20000"/>
                    </a:ext>
                  </a:extLst>
                </a:gridCol>
              </a:tblGrid>
              <a:tr h="3418291">
                <a:tc>
                  <a:txBody>
                    <a:bodyPr/>
                    <a:lstStyle/>
                    <a:p>
                      <a:pPr marL="203200" marR="0" indent="-203200" algn="just">
                        <a:lnSpc>
                          <a:spcPct val="115000"/>
                        </a:lnSpc>
                        <a:spcBef>
                          <a:spcPts val="0"/>
                        </a:spcBef>
                        <a:spcAft>
                          <a:spcPts val="0"/>
                        </a:spcAft>
                      </a:pPr>
                      <a:r>
                        <a:rPr lang="en-US" sz="28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Năm</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này</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Hân</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dự</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định</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đăng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kí</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tham</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gia</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cuộc</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thi</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hùng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biện</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bằng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tiếng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Anh</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do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nhà</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trường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chức</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Nhưng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Hân</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lo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lắng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vì</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vốn</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từ</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vựng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tiếng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Anh</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mình</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còn</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hạn</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chế</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nên</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đắn</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đo</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không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biết</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có</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nên</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dự</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thi</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hay </a:t>
                      </a:r>
                      <a:r>
                        <a:rPr lang="en-US" sz="2800" baseline="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không</a:t>
                      </a:r>
                      <a:r>
                        <a:rPr lang="en-US" sz="2800"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01275374"/>
              </p:ext>
            </p:extLst>
          </p:nvPr>
        </p:nvGraphicFramePr>
        <p:xfrm>
          <a:off x="6531219" y="2271469"/>
          <a:ext cx="5211709" cy="241427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en-US" sz="2800" b="0">
                          <a:effectLst/>
                          <a:latin typeface="Times New Roman" pitchFamily="18" charset="0"/>
                          <a:ea typeface="Arial" panose="020B0604020202020204" pitchFamily="34" charset="0"/>
                          <a:cs typeface="Times New Roman" pitchFamily="18" charset="0"/>
                        </a:rPr>
                        <a:t>Lớp</a:t>
                      </a:r>
                      <a:r>
                        <a:rPr lang="en-US" sz="2800" b="0" baseline="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72628" y="2068695"/>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a:solidFill>
                    <a:srgbClr val="0000FF"/>
                  </a:solidFill>
                  <a:latin typeface="Times New Roman" pitchFamily="18" charset="0"/>
                  <a:ea typeface="Helvetica Neue"/>
                  <a:cs typeface="Times New Roman" pitchFamily="18" charset="0"/>
                </a:rPr>
                <a:t>Bài</a:t>
              </a:r>
              <a:r>
                <a:rPr lang="en-US" altLang="en-US" sz="3600" b="1">
                  <a:solidFill>
                    <a:srgbClr val="0000FF"/>
                  </a:solidFill>
                  <a:latin typeface="Times New Roman" pitchFamily="18" charset="0"/>
                  <a:ea typeface="Helvetica Neue"/>
                  <a:cs typeface="Times New Roman" pitchFamily="18" charset="0"/>
                </a:rPr>
                <a:t> 3:</a:t>
              </a:r>
              <a:r>
                <a:rPr lang="en-US" altLang="en-US" sz="3600" b="1">
                  <a:solidFill>
                    <a:srgbClr val="FF0000"/>
                  </a:solidFill>
                  <a:latin typeface="Times New Roman" pitchFamily="18" charset="0"/>
                  <a:ea typeface="Helvetica Neue"/>
                  <a:cs typeface="Times New Roman" pitchFamily="18" charset="0"/>
                </a:rPr>
                <a:t> </a:t>
              </a:r>
              <a:endParaRPr lang="en-US" altLang="en-US" sz="36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195522" y="2767014"/>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91651" y="1912280"/>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4097" name="Rectangle 1"/>
          <p:cNvSpPr>
            <a:spLocks noChangeArrowheads="1"/>
          </p:cNvSpPr>
          <p:nvPr/>
        </p:nvSpPr>
        <p:spPr bwMode="auto">
          <a:xfrm>
            <a:off x="1896176" y="2416294"/>
            <a:ext cx="8021053"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58763" algn="l"/>
              </a:tabLst>
            </a:pPr>
            <a:r>
              <a:rPr kumimoji="0" lang="en-US" sz="36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3600" b="0" i="1" u="none" strike="noStrike" cap="none" normalizeH="0" baseline="0">
                <a:ln>
                  <a:noFill/>
                </a:ln>
                <a:solidFill>
                  <a:srgbClr val="00B050"/>
                </a:solidFill>
                <a:effectLst/>
                <a:latin typeface="Times New Roman" pitchFamily="18" charset="0"/>
                <a:ea typeface="Times New Roman" pitchFamily="18" charset="0"/>
                <a:cs typeface="Times New Roman" pitchFamily="18" charset="0"/>
              </a:rPr>
              <a:t> </a:t>
            </a:r>
            <a:r>
              <a:rPr kumimoji="0" lang="vi-VN" sz="36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Em hãy </a:t>
            </a:r>
            <a:r>
              <a:rPr kumimoji="0" lang="en-US" sz="36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chia sẻ tấm gương đó với các bạn.</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80076" y="1895073"/>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360640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338001" y="516173"/>
            <a:ext cx="115159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00000"/>
              </a:lnSpc>
              <a:spcBef>
                <a:spcPct val="0"/>
              </a:spcBef>
              <a:spcAft>
                <a:spcPct val="0"/>
              </a:spcAft>
              <a:buFontTx/>
              <a:buNone/>
            </a:pPr>
            <a:r>
              <a:rPr lang="en-US" altLang="en-US" sz="4400" b="1">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a:latin typeface="Times New Roman" pitchFamily="18" charset="0"/>
                <a:cs typeface="Times New Roman" pitchFamily="18" charset="0"/>
              </a:rPr>
              <a:t>2. Chia sẻ hiểu biết của em về ý nghĩa của những câu ca dao, tục ngữ đã tìm được</a:t>
            </a:r>
            <a:r>
              <a:rPr lang="vi-VN" sz="280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68503" y="2103418"/>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a:solidFill>
                    <a:srgbClr val="0000FF"/>
                  </a:solidFill>
                  <a:latin typeface="Times New Roman" pitchFamily="18" charset="0"/>
                  <a:ea typeface="Helvetica Neue"/>
                  <a:cs typeface="Times New Roman" pitchFamily="18" charset="0"/>
                </a:rPr>
                <a:t>Bài</a:t>
              </a:r>
              <a:r>
                <a:rPr lang="en-US" altLang="en-US" sz="3600" b="1">
                  <a:solidFill>
                    <a:srgbClr val="0000FF"/>
                  </a:solidFill>
                  <a:latin typeface="Times New Roman" pitchFamily="18" charset="0"/>
                  <a:ea typeface="Helvetica Neue"/>
                  <a:cs typeface="Times New Roman" pitchFamily="18" charset="0"/>
                </a:rPr>
                <a:t> 3:</a:t>
              </a:r>
              <a:r>
                <a:rPr lang="en-US" altLang="en-US" sz="3600" b="1">
                  <a:solidFill>
                    <a:srgbClr val="FF0000"/>
                  </a:solidFill>
                  <a:latin typeface="Times New Roman" pitchFamily="18" charset="0"/>
                  <a:ea typeface="Helvetica Neue"/>
                  <a:cs typeface="Times New Roman" pitchFamily="18" charset="0"/>
                </a:rPr>
                <a:t> </a:t>
              </a:r>
              <a:endParaRPr lang="en-US" altLang="en-US" sz="36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Times New Roman" pitchFamily="18" charset="0"/>
                <a:ea typeface="Arial" panose="020B0604020202020204" pitchFamily="34" charset="0"/>
                <a:cs typeface="Times New Roman" pitchFamily="18" charset="0"/>
              </a:rPr>
              <a:t>1</a:t>
            </a:r>
            <a:r>
              <a:rPr lang="en-US" sz="3600" b="1">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a:solidFill>
                  <a:srgbClr val="FF0000"/>
                </a:solidFill>
                <a:latin typeface="Times New Roman" pitchFamily="18" charset="0"/>
                <a:ea typeface="Arial" panose="020B0604020202020204" pitchFamily="34" charset="0"/>
                <a:cs typeface="Times New Roman" pitchFamily="18" charset="0"/>
              </a:rPr>
              <a:t>a </a:t>
            </a:r>
            <a:r>
              <a:rPr lang="en-US" sz="3600" b="1">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411067" y="15798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a:latin typeface="Times New Roman" pitchFamily="18" charset="0"/>
                <a:cs typeface="Times New Roman" pitchFamily="18" charset="0"/>
              </a:rPr>
              <a:t>                                                    (Phỏng theo Các vị trạng nguyên, bảng nhân,</a:t>
            </a:r>
          </a:p>
          <a:p>
            <a:pPr indent="342900" algn="r">
              <a:spcAft>
                <a:spcPts val="200"/>
              </a:spcAft>
            </a:pPr>
            <a:r>
              <a:rPr lang="en-US" sz="2400">
                <a:latin typeface="Times New Roman" pitchFamily="18" charset="0"/>
                <a:cs typeface="Times New Roman" pitchFamily="18" charset="0"/>
              </a:rPr>
              <a:t> thám hoa qua các triều đại phong kiến Việt Nam, </a:t>
            </a:r>
          </a:p>
          <a:p>
            <a:pPr indent="342900" algn="r">
              <a:spcAft>
                <a:spcPts val="200"/>
              </a:spcAft>
            </a:pPr>
            <a:r>
              <a:rPr lang="en-US" sz="240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(THẢO LUẬN NHÓM)</a:t>
            </a: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itchFamily="18" charset="0"/>
                <a:cs typeface="Times New Roman" pitchFamily="18" charset="0"/>
              </a:rPr>
              <a:t>Câu 1</a:t>
            </a:r>
            <a:r>
              <a:rPr lang="en-US" sz="2800" b="1">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itchFamily="18" charset="0"/>
                <a:cs typeface="Times New Roman" pitchFamily="18" charset="0"/>
              </a:rPr>
              <a:t>Câu 2</a:t>
            </a:r>
            <a:r>
              <a:rPr lang="en-US" sz="280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itchFamily="18" charset="0"/>
                <a:cs typeface="Times New Roman" pitchFamily="18" charset="0"/>
              </a:rPr>
              <a:t>Câu 1</a:t>
            </a:r>
            <a:r>
              <a:rPr lang="en-US" sz="2800" b="1">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itchFamily="18" charset="0"/>
                <a:cs typeface="Times New Roman" pitchFamily="18" charset="0"/>
              </a:rPr>
              <a:t>Câu 2</a:t>
            </a:r>
            <a:r>
              <a:rPr lang="en-US" sz="280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latin typeface="Times New Roman" pitchFamily="18" charset="0"/>
                <a:cs typeface="Times New Roman" pitchFamily="18" charset="0"/>
              </a:rPr>
              <a:t>Mạc Đĩnh Chi đã nỗ lực để thi đỗ Trạng nguyên</a:t>
            </a:r>
            <a:r>
              <a:rPr lang="en-US" sz="2000" i="1">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a:solidFill>
                  <a:srgbClr val="000000"/>
                </a:solidFill>
                <a:latin typeface="Times New Roman" panose="02020603050405020304" pitchFamily="18" charset="0"/>
                <a:ea typeface="Times New Roman" panose="02020603050405020304" pitchFamily="18" charset="0"/>
              </a:rPr>
              <a:t>.</a:t>
            </a:r>
            <a:endParaRPr lang="en-US" sz="2000" i="1" dirty="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7274" y="1269554"/>
            <a:ext cx="6166986" cy="25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i="1"/>
              <a:t>- </a:t>
            </a:r>
            <a:r>
              <a:rPr lang="en-US" i="1">
                <a:highlight>
                  <a:srgbClr val="FFFF00"/>
                </a:highlight>
              </a:rPr>
              <a:t>Siêng năng</a:t>
            </a:r>
            <a:r>
              <a:rPr lang="en-US" i="1"/>
              <a:t> là tính cách làm việc tự giác, cần cù, chịu khó, </a:t>
            </a:r>
            <a:r>
              <a:rPr lang="en-US" i="1">
                <a:highlight>
                  <a:srgbClr val="FFFF00"/>
                </a:highlight>
              </a:rPr>
              <a:t>thường xuyên </a:t>
            </a:r>
            <a:r>
              <a:rPr lang="en-US" i="1"/>
              <a:t>của con người.</a:t>
            </a:r>
            <a:endParaRPr lang="en-US"/>
          </a:p>
          <a:p>
            <a:pPr algn="just">
              <a:buNone/>
            </a:pPr>
            <a:r>
              <a:rPr lang="en-US" i="1"/>
              <a:t>- </a:t>
            </a:r>
            <a:r>
              <a:rPr lang="en-US" i="1">
                <a:highlight>
                  <a:srgbClr val="FFFF00"/>
                </a:highlight>
              </a:rPr>
              <a:t>Kiên trì</a:t>
            </a:r>
            <a:r>
              <a:rPr lang="en-US" i="1"/>
              <a:t> là tính cách làm việc tự giác, miệt mài, </a:t>
            </a:r>
            <a:r>
              <a:rPr lang="en-US" i="1">
                <a:highlight>
                  <a:srgbClr val="FFFF00"/>
                </a:highlight>
              </a:rPr>
              <a:t>quyết tâm, bền bỉ đến cùng dù gặp khó khăn, trở ngại </a:t>
            </a:r>
            <a:r>
              <a:rPr lang="en-US" i="1"/>
              <a:t>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7095</TotalTime>
  <Words>1341</Words>
  <Application>Microsoft Office PowerPoint</Application>
  <PresentationFormat>Widescreen</PresentationFormat>
  <Paragraphs>126</Paragraphs>
  <Slides>22</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微软雅黑</vt:lpstr>
      <vt:lpstr>Arial</vt:lpstr>
      <vt:lpstr>Calibri</vt:lpstr>
      <vt:lpstr>Calibri Light</vt:lpstr>
      <vt:lpstr>Courier New</vt:lpstr>
      <vt:lpstr>SVN-Vanilla Daisy Pro</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9Slide</cp:lastModifiedBy>
  <cp:revision>217</cp:revision>
  <dcterms:created xsi:type="dcterms:W3CDTF">2021-06-28T15:32:15Z</dcterms:created>
  <dcterms:modified xsi:type="dcterms:W3CDTF">2023-12-15T02:46:29Z</dcterms:modified>
  <cp:category>9Slide.vn</cp:category>
</cp:coreProperties>
</file>