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3" r:id="rId3"/>
    <p:sldId id="266" r:id="rId4"/>
    <p:sldId id="268" r:id="rId5"/>
    <p:sldId id="267" r:id="rId6"/>
    <p:sldId id="271" r:id="rId7"/>
    <p:sldId id="272" r:id="rId8"/>
  </p:sldIdLst>
  <p:sldSz cx="9144000" cy="5143500" type="screen16x9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9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15/12/2023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1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15/12/2023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157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15/12/2023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594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15/12/2023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839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15/12/2023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71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15/12/2023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840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15/12/2023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757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15/12/2023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278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15/12/2023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397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15/12/2023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469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15/12/2023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42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982B962-2182-4294-AFE1-548DF05001DE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EA7C-835E-40B7-9F86-72784637E627}" type="datetimeFigureOut">
              <a:rPr lang="vi-VN" smtClean="0"/>
              <a:t>15/12/2023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29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622806" y="1185380"/>
            <a:ext cx="3994043" cy="1146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GDCD 6</a:t>
            </a:r>
          </a:p>
          <a:p>
            <a:pPr algn="ctr"/>
            <a:endParaRPr lang="en-US" sz="1050" b="1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</a:p>
          <a:p>
            <a:pPr algn="ctr"/>
            <a:r>
              <a:rPr lang="en-US" sz="20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10: TÔN TRỌNG SỰ THẬT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2" y="179653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703794" y="2670798"/>
            <a:ext cx="29846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Thị Hương Ly</a:t>
            </a:r>
          </a:p>
          <a:p>
            <a:r>
              <a:rPr lang="en-US" sz="21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1" y="46235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314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73450">
            <a:off x="3297805" y="1165080"/>
            <a:ext cx="37941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Trò chơi</a:t>
            </a:r>
          </a:p>
          <a:p>
            <a:pPr algn="ctr"/>
            <a:r>
              <a:rPr lang="vi-V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Thử tài trí nhớ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 rot="21327132">
            <a:off x="3157407" y="1585723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ca dao, tục ngữ tiếp sức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210376">
            <a:off x="3416104" y="2672616"/>
            <a:ext cx="451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Tìm những câu ca dao, tục ngữ nói về sự thật, tôn trọng sự thật.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561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536371"/>
              </p:ext>
            </p:extLst>
          </p:nvPr>
        </p:nvGraphicFramePr>
        <p:xfrm>
          <a:off x="107503" y="483518"/>
          <a:ext cx="9001001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9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của Tôn trọng sự thật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ý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đồng ý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 tôn trọng sự thật sẽ nhận được nhiều điều tốt đẹp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thẳng thắn, thật thà đều phải chịu thiệt thòi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ra sự thật sẽ bị người xấu hãm hại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 tôn trọng sự thật sẽ được mọi người yêu quý, tin tưởng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 giả dối sẽ bị mọi người xa lánh, ghét bỏ</a:t>
                      </a:r>
                      <a:endParaRPr lang="vi-VN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dối trá là nguyên nhân của những xung đột, đổ vỡ</a:t>
                      </a:r>
                      <a:endParaRPr lang="vi-VN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 trọng sự thật sẽ giúp cuộc sống trở nên tốt đẹp hơn</a:t>
                      </a:r>
                      <a:endParaRPr lang="vi-VN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thật, sống trung thực giúp tâm hồn thanh thản, bình an</a:t>
                      </a:r>
                      <a:endParaRPr lang="vi-VN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 trọng sự thật giúp con người tin tưởng, gắn kết nhau hơn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 trọng sự thật góp phần bảo vệ cuộc sống, các giá trị đúng đắn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7704" y="-3850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5292080" y="943752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796136" y="447514"/>
            <a:ext cx="2880320" cy="7920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+mj-lt"/>
              </a:rPr>
              <a:t>Sự thật là những gì có thật trong cuộc sống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13838" y="943752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33518" y="555526"/>
            <a:ext cx="2880320" cy="7920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+mj-lt"/>
              </a:rPr>
              <a:t>Tôn trọng sự thật là suy nghĩ, nói và làm theo đúng sự thật, bảo vệ sự thật.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67742" y="123478"/>
            <a:ext cx="1692188" cy="14401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sự thật và biểu hiện của tôn trọng sự thật.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07394" y="1707654"/>
            <a:ext cx="1872208" cy="93610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tôn trọng sự thật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115616" y="1707654"/>
            <a:ext cx="1620180" cy="7920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rèn luyện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635896" y="2427734"/>
            <a:ext cx="1728192" cy="12961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thật</a:t>
            </a:r>
          </a:p>
        </p:txBody>
      </p:sp>
      <p:cxnSp>
        <p:nvCxnSpPr>
          <p:cNvPr id="29" name="Straight Arrow Connector 28"/>
          <p:cNvCxnSpPr>
            <a:endCxn id="24" idx="2"/>
          </p:cNvCxnSpPr>
          <p:nvPr/>
        </p:nvCxnSpPr>
        <p:spPr>
          <a:xfrm flipV="1">
            <a:off x="4513836" y="1563638"/>
            <a:ext cx="0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5" idx="1"/>
          </p:cNvCxnSpPr>
          <p:nvPr/>
        </p:nvCxnSpPr>
        <p:spPr>
          <a:xfrm flipV="1">
            <a:off x="5359930" y="2175706"/>
            <a:ext cx="847464" cy="3240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6" idx="3"/>
          </p:cNvCxnSpPr>
          <p:nvPr/>
        </p:nvCxnSpPr>
        <p:spPr>
          <a:xfrm flipH="1" flipV="1">
            <a:off x="2735796" y="2103698"/>
            <a:ext cx="931946" cy="396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66682" y="3651549"/>
            <a:ext cx="3065106" cy="11521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+mj-lt"/>
              </a:rPr>
              <a:t>Luôn nói thật với người thân, bạn bè và người có trách nhiệm bằng thái độ dũng cảm, khéo léo, tinh tế và nhân ái.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796136" y="3579222"/>
            <a:ext cx="3096344" cy="129678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+mj-lt"/>
              </a:rPr>
              <a:t>Góp phần bảo vệ cuộc sống, tránh nhầm lẫn, oan sai,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con người tin tưởng; gắn kết với nhau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tâm hồn thanh thản bình an, sức khỏe tốt </a:t>
            </a:r>
          </a:p>
        </p:txBody>
      </p:sp>
      <p:cxnSp>
        <p:nvCxnSpPr>
          <p:cNvPr id="45" name="Straight Arrow Connector 44"/>
          <p:cNvCxnSpPr>
            <a:cxnSpLocks/>
            <a:endCxn id="39" idx="0"/>
          </p:cNvCxnSpPr>
          <p:nvPr/>
        </p:nvCxnSpPr>
        <p:spPr>
          <a:xfrm>
            <a:off x="7236296" y="2643758"/>
            <a:ext cx="108012" cy="9354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8" idx="0"/>
          </p:cNvCxnSpPr>
          <p:nvPr/>
        </p:nvCxnSpPr>
        <p:spPr>
          <a:xfrm>
            <a:off x="1879966" y="2499489"/>
            <a:ext cx="19269" cy="11520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48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5" grpId="0" animBg="1"/>
      <p:bldP spid="26" grpId="0" animBg="1"/>
      <p:bldP spid="2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9265"/>
          </a:xfrm>
        </p:spPr>
      </p:pic>
      <p:sp>
        <p:nvSpPr>
          <p:cNvPr id="5" name="Rectangle 4"/>
          <p:cNvSpPr/>
          <p:nvPr/>
        </p:nvSpPr>
        <p:spPr>
          <a:xfrm>
            <a:off x="2046499" y="1707654"/>
            <a:ext cx="5050999" cy="16561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Sân Khấu hóa Tình huống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8378" y="2589237"/>
            <a:ext cx="56509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- Chọn 1 tình huống, tổ chức đóng vai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8378" y="3129607"/>
            <a:ext cx="54521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- Nhận xét về cách ứng xử, cách tôn </a:t>
            </a:r>
          </a:p>
          <a:p>
            <a:pPr algn="ctr"/>
            <a:r>
              <a:rPr lang="vi-V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trọng sự thật của mỗi nhân vật 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3496" y="4083714"/>
            <a:ext cx="49648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- Rút ra bài học, liên hệ bản thân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18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6046"/>
          </a:xfrm>
        </p:spPr>
      </p:pic>
      <p:sp>
        <p:nvSpPr>
          <p:cNvPr id="6" name="Rectangle 5"/>
          <p:cNvSpPr/>
          <p:nvPr/>
        </p:nvSpPr>
        <p:spPr>
          <a:xfrm rot="262610">
            <a:off x="990491" y="939449"/>
            <a:ext cx="151836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Hoạt</a:t>
            </a:r>
          </a:p>
          <a:p>
            <a:pPr algn="ctr"/>
            <a:r>
              <a:rPr lang="vi-VN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động</a:t>
            </a:r>
          </a:p>
          <a:p>
            <a:pPr algn="ctr"/>
            <a:r>
              <a:rPr lang="vi-V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Vận </a:t>
            </a:r>
          </a:p>
          <a:p>
            <a:pPr algn="ctr"/>
            <a:r>
              <a:rPr lang="vi-V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dụng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246893">
            <a:off x="3014188" y="1269792"/>
            <a:ext cx="5450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>
              <a:latin typeface="+mj-lt"/>
            </a:endParaRPr>
          </a:p>
          <a:p>
            <a:r>
              <a:rPr lang="vi-VN" sz="2400">
                <a:latin typeface="+mj-lt"/>
              </a:rPr>
              <a:t>Viết </a:t>
            </a:r>
            <a:r>
              <a:rPr lang="vi-VN" sz="2400" dirty="0">
                <a:latin typeface="+mj-lt"/>
              </a:rPr>
              <a:t>cảm nhận của em về câu ca dao:</a:t>
            </a:r>
          </a:p>
          <a:p>
            <a:pPr algn="ctr"/>
            <a:r>
              <a:rPr lang="vi-VN" sz="2400">
                <a:latin typeface="+mj-lt"/>
              </a:rPr>
              <a:t>          </a:t>
            </a:r>
            <a:r>
              <a:rPr lang="vi-VN" sz="2400" i="1">
                <a:latin typeface="+mj-lt"/>
              </a:rPr>
              <a:t>Những </a:t>
            </a:r>
            <a:r>
              <a:rPr lang="vi-VN" sz="2400" i="1" dirty="0">
                <a:latin typeface="+mj-lt"/>
              </a:rPr>
              <a:t>người tính nết thật thà</a:t>
            </a:r>
          </a:p>
          <a:p>
            <a:pPr algn="ctr"/>
            <a:r>
              <a:rPr lang="vi-VN" sz="2400" i="1">
                <a:latin typeface="+mj-lt"/>
              </a:rPr>
              <a:t>          Đi </a:t>
            </a:r>
            <a:r>
              <a:rPr lang="vi-VN" sz="2400" i="1" dirty="0">
                <a:latin typeface="+mj-lt"/>
              </a:rPr>
              <a:t>đâu cũng được người ta tin dùng</a:t>
            </a:r>
          </a:p>
        </p:txBody>
      </p:sp>
    </p:spTree>
    <p:extLst>
      <p:ext uri="{BB962C8B-B14F-4D97-AF65-F5344CB8AC3E}">
        <p14:creationId xmlns:p14="http://schemas.microsoft.com/office/powerpoint/2010/main" val="336491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67"/>
            <a:ext cx="9108504" cy="5126633"/>
          </a:xfrm>
        </p:spPr>
      </p:pic>
      <p:sp>
        <p:nvSpPr>
          <p:cNvPr id="6" name="Rectangle 5"/>
          <p:cNvSpPr/>
          <p:nvPr/>
        </p:nvSpPr>
        <p:spPr>
          <a:xfrm>
            <a:off x="323528" y="2355726"/>
            <a:ext cx="7704856" cy="1260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vi-VN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Xin cảm ơn và hẹn gặp lại</a:t>
            </a:r>
            <a:endParaRPr lang="vi-VN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7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7&quot;&gt;&lt;property id=&quot;20148&quot; value=&quot;5&quot;/&gt;&lt;property id=&quot;20300&quot; value=&quot;Slide 2&quot;/&gt;&lt;property id=&quot;20307&quot; value=&quot;259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4456&quot;&gt;&lt;property id=&quot;20148&quot; value=&quot;5&quot;/&gt;&lt;property id=&quot;20300&quot; value=&quot;Slide 4&quot;/&gt;&lt;property id=&quot;20307&quot; value=&quot;261&quot;/&gt;&lt;/object&gt;&lt;object type=&quot;3&quot; unique_id=&quot;14457&quot;&gt;&lt;property id=&quot;20148&quot; value=&quot;5&quot;/&gt;&lt;property id=&quot;20300&quot; value=&quot;Slide 5&quot;/&gt;&lt;property id=&quot;20307&quot; value=&quot;264&quot;/&gt;&lt;/object&gt;&lt;object type=&quot;3&quot; unique_id=&quot;14458&quot;&gt;&lt;property id=&quot;20148&quot; value=&quot;5&quot;/&gt;&lt;property id=&quot;20300&quot; value=&quot;Slide 6&quot;/&gt;&lt;property id=&quot;20307&quot; value=&quot;265&quot;/&gt;&lt;/object&gt;&lt;object type=&quot;3&quot; unique_id=&quot;14459&quot;&gt;&lt;property id=&quot;20148&quot; value=&quot;5&quot;/&gt;&lt;property id=&quot;20300&quot; value=&quot;Slide 7&quot;/&gt;&lt;property id=&quot;20307&quot; value=&quot;263&quot;/&gt;&lt;/object&gt;&lt;object type=&quot;3&quot; unique_id=&quot;14460&quot;&gt;&lt;property id=&quot;20148&quot; value=&quot;5&quot;/&gt;&lt;property id=&quot;20300&quot; value=&quot;Slide 8&quot;/&gt;&lt;property id=&quot;20307&quot; value=&quot;266&quot;/&gt;&lt;/object&gt;&lt;object type=&quot;3&quot; unique_id=&quot;14521&quot;&gt;&lt;property id=&quot;20148&quot; value=&quot;5&quot;/&gt;&lt;property id=&quot;20300&quot; value=&quot;Slide 9&quot;/&gt;&lt;property id=&quot;20307&quot; value=&quot;267&quot;/&gt;&lt;/object&gt;&lt;object type=&quot;3&quot; unique_id=&quot;14561&quot;&gt;&lt;property id=&quot;20148&quot; value=&quot;5&quot;/&gt;&lt;property id=&quot;20300&quot; value=&quot;Slide 10&quot;/&gt;&lt;property id=&quot;20307&quot; value=&quot;268&quot;/&gt;&lt;/object&gt;&lt;object type=&quot;3&quot; unique_id=&quot;14618&quot;&gt;&lt;property id=&quot;20148&quot; value=&quot;5&quot;/&gt;&lt;property id=&quot;20300&quot; value=&quot;Slide 11&quot;/&gt;&lt;property id=&quot;20307&quot; value=&quot;269&quot;/&gt;&lt;/object&gt;&lt;object type=&quot;3&quot; unique_id=&quot;14619&quot;&gt;&lt;property id=&quot;20148&quot; value=&quot;5&quot;/&gt;&lt;property id=&quot;20300&quot; value=&quot;Slide 13&quot;/&gt;&lt;property id=&quot;20307&quot; value=&quot;270&quot;/&gt;&lt;/object&gt;&lt;object type=&quot;3&quot; unique_id=&quot;14700&quot;&gt;&lt;property id=&quot;20148&quot; value=&quot;5&quot;/&gt;&lt;property id=&quot;20300&quot; value=&quot;Slide 14&quot;/&gt;&lt;property id=&quot;20307&quot; value=&quot;271&quot;/&gt;&lt;/object&gt;&lt;object type=&quot;3&quot; unique_id=&quot;14752&quot;&gt;&lt;property id=&quot;20148&quot; value=&quot;5&quot;/&gt;&lt;property id=&quot;20300&quot; value=&quot;Slide 15&quot;/&gt;&lt;property id=&quot;20307&quot; value=&quot;272&quot;/&gt;&lt;/object&gt;&lt;object type=&quot;3&quot; unique_id=&quot;14801&quot;&gt;&lt;property id=&quot;20148&quot; value=&quot;5&quot;/&gt;&lt;property id=&quot;20300&quot; value=&quot;Slide 12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1067</TotalTime>
  <Words>430</Words>
  <Application>Microsoft Office PowerPoint</Application>
  <PresentationFormat>On-screen Show (16:9)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LY TRAN</dc:creator>
  <dc:description>9Slide.vn</dc:description>
  <cp:lastModifiedBy>9Slide</cp:lastModifiedBy>
  <cp:revision>46</cp:revision>
  <dcterms:created xsi:type="dcterms:W3CDTF">2021-07-12T15:39:09Z</dcterms:created>
  <dcterms:modified xsi:type="dcterms:W3CDTF">2023-12-15T02:45:29Z</dcterms:modified>
  <cp:category>9Slide.vn</cp:category>
</cp:coreProperties>
</file>