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93" r:id="rId2"/>
    <p:sldId id="258" r:id="rId3"/>
    <p:sldId id="262" r:id="rId4"/>
    <p:sldId id="284" r:id="rId5"/>
    <p:sldId id="285" r:id="rId6"/>
    <p:sldId id="286" r:id="rId7"/>
    <p:sldId id="287" r:id="rId8"/>
    <p:sldId id="259" r:id="rId9"/>
    <p:sldId id="260" r:id="rId10"/>
    <p:sldId id="265" r:id="rId11"/>
    <p:sldId id="288" r:id="rId12"/>
    <p:sldId id="289" r:id="rId13"/>
    <p:sldId id="261" r:id="rId14"/>
    <p:sldId id="376" r:id="rId15"/>
    <p:sldId id="377" r:id="rId16"/>
    <p:sldId id="263" r:id="rId17"/>
    <p:sldId id="378" r:id="rId18"/>
    <p:sldId id="264" r:id="rId19"/>
    <p:sldId id="379" r:id="rId20"/>
    <p:sldId id="271" r:id="rId21"/>
    <p:sldId id="380" r:id="rId22"/>
    <p:sldId id="381" r:id="rId23"/>
    <p:sldId id="267" r:id="rId24"/>
    <p:sldId id="382" r:id="rId25"/>
    <p:sldId id="276" r:id="rId26"/>
    <p:sldId id="273" r:id="rId27"/>
    <p:sldId id="283" r:id="rId28"/>
    <p:sldId id="257" r:id="rId29"/>
    <p:sldId id="383" r:id="rId30"/>
    <p:sldId id="384" r:id="rId31"/>
    <p:sldId id="385" r:id="rId32"/>
    <p:sldId id="386" r:id="rId33"/>
    <p:sldId id="387" r:id="rId34"/>
    <p:sldId id="388" r:id="rId35"/>
    <p:sldId id="389" r:id="rId36"/>
    <p:sldId id="390" r:id="rId37"/>
    <p:sldId id="391" r:id="rId38"/>
    <p:sldId id="274" r:id="rId39"/>
    <p:sldId id="282"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F8B0B1-FB23-4912-A281-078F39BFAE8D}">
          <p14:sldIdLst>
            <p14:sldId id="393"/>
          </p14:sldIdLst>
        </p14:section>
        <p14:section name="Tiết 1" id="{0E869CC1-66F1-4638-AB75-5DC2DF8D6D8F}">
          <p14:sldIdLst>
            <p14:sldId id="258"/>
            <p14:sldId id="262"/>
            <p14:sldId id="284"/>
            <p14:sldId id="285"/>
            <p14:sldId id="286"/>
            <p14:sldId id="287"/>
            <p14:sldId id="259"/>
            <p14:sldId id="260"/>
            <p14:sldId id="265"/>
            <p14:sldId id="288"/>
            <p14:sldId id="289"/>
            <p14:sldId id="261"/>
            <p14:sldId id="376"/>
            <p14:sldId id="377"/>
            <p14:sldId id="263"/>
            <p14:sldId id="378"/>
            <p14:sldId id="264"/>
          </p14:sldIdLst>
        </p14:section>
        <p14:section name="Tiết 2" id="{A52FAE6C-8C58-4335-AB3D-000D94F22FBA}">
          <p14:sldIdLst>
            <p14:sldId id="379"/>
            <p14:sldId id="271"/>
            <p14:sldId id="380"/>
            <p14:sldId id="381"/>
            <p14:sldId id="267"/>
            <p14:sldId id="382"/>
            <p14:sldId id="276"/>
            <p14:sldId id="273"/>
            <p14:sldId id="283"/>
            <p14:sldId id="257"/>
            <p14:sldId id="383"/>
            <p14:sldId id="384"/>
            <p14:sldId id="385"/>
            <p14:sldId id="386"/>
            <p14:sldId id="387"/>
            <p14:sldId id="388"/>
            <p14:sldId id="389"/>
            <p14:sldId id="390"/>
            <p14:sldId id="391"/>
            <p14:sldId id="274"/>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C7392"/>
    <a:srgbClr val="054583"/>
    <a:srgbClr val="114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9" autoAdjust="0"/>
    <p:restoredTop sz="85339" autoAdjust="0"/>
  </p:normalViewPr>
  <p:slideViewPr>
    <p:cSldViewPr snapToGrid="0">
      <p:cViewPr>
        <p:scale>
          <a:sx n="50" d="100"/>
          <a:sy n="50" d="100"/>
        </p:scale>
        <p:origin x="2251"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94DA4-5017-8945-AA09-4C9F9A16ECA9}" type="datetimeFigureOut">
              <a:rPr lang="en-VN" smtClean="0"/>
              <a:t>10/15/2023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FCFF1-9D0D-CF44-BAC0-09EB34F6B5B1}" type="slidenum">
              <a:rPr lang="en-VN" smtClean="0"/>
              <a:t>‹#›</a:t>
            </a:fld>
            <a:endParaRPr lang="en-VN"/>
          </a:p>
        </p:txBody>
      </p:sp>
    </p:spTree>
    <p:extLst>
      <p:ext uri="{BB962C8B-B14F-4D97-AF65-F5344CB8AC3E}">
        <p14:creationId xmlns:p14="http://schemas.microsoft.com/office/powerpoint/2010/main" val="360455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dirty="0">
                <a:solidFill>
                  <a:schemeClr val="tx1"/>
                </a:solidFill>
                <a:effectLst/>
                <a:latin typeface="+mn-lt"/>
                <a:ea typeface="+mn-ea"/>
                <a:cs typeface="+mn-cs"/>
              </a:rPr>
              <a:t>Xuân Quỳnh mồ côi mẹ từ lúc ấu thơ, người cha thường vắng nhà, hai chị em sống với bà trong suốt những năm tuổi nhỏ ở làng quê La Khê (Hà Tây), một làng có nghề dệt the lụa nổi tiếng. Những kỉ niệm tuổi thơ êm đềm bên bà có lẽ vì thế đã hằn sâu trong kí ức. Bài thơ “Tiếng gà trưa” gợi lại tình bà cháu giản dị, êm đềm. </a:t>
            </a:r>
            <a:endParaRPr lang="en-VN" sz="1200" kern="1200" dirty="0">
              <a:solidFill>
                <a:schemeClr val="tx1"/>
              </a:solidFill>
              <a:effectLst/>
              <a:latin typeface="+mn-lt"/>
              <a:ea typeface="+mn-ea"/>
              <a:cs typeface="+mn-cs"/>
            </a:endParaRPr>
          </a:p>
          <a:p>
            <a:endParaRPr lang="en-VN" dirty="0"/>
          </a:p>
        </p:txBody>
      </p:sp>
      <p:sp>
        <p:nvSpPr>
          <p:cNvPr id="4" name="Slide Number Placeholder 3"/>
          <p:cNvSpPr>
            <a:spLocks noGrp="1"/>
          </p:cNvSpPr>
          <p:nvPr>
            <p:ph type="sldNum" sz="quarter" idx="5"/>
          </p:nvPr>
        </p:nvSpPr>
        <p:spPr/>
        <p:txBody>
          <a:bodyPr/>
          <a:lstStyle/>
          <a:p>
            <a:fld id="{FBCFCFF1-9D0D-CF44-BAC0-09EB34F6B5B1}" type="slidenum">
              <a:rPr lang="en-VN" smtClean="0"/>
              <a:t>8</a:t>
            </a:fld>
            <a:endParaRPr lang="en-VN"/>
          </a:p>
        </p:txBody>
      </p:sp>
    </p:spTree>
    <p:extLst>
      <p:ext uri="{BB962C8B-B14F-4D97-AF65-F5344CB8AC3E}">
        <p14:creationId xmlns:p14="http://schemas.microsoft.com/office/powerpoint/2010/main" val="210503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a:solidFill>
                  <a:schemeClr val="tx1"/>
                </a:solidFill>
                <a:effectLst/>
                <a:latin typeface="+mn-lt"/>
                <a:ea typeface="+mn-ea"/>
                <a:cs typeface="+mn-cs"/>
              </a:rPr>
              <a:t>Thơ Xuân Quỳnh thường viết về những tình cảm gần gũi, bình dị, trong sáng của đời sống gia đình và cuộc sống hàng ngày, biểu lộ những rung cảm và khát vọng của một trái tim phụ nữ chân thành, tha thiết và đằm thắm. </a:t>
            </a:r>
            <a:endParaRPr lang="en-VN"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         Xuân Quỳnh được tặng Giải thưởng Nhà nước về văn học nghệ thuật vào năm 2011. </a:t>
            </a:r>
            <a:endParaRPr lang="en-VN" sz="1200" kern="1200" dirty="0">
              <a:solidFill>
                <a:schemeClr val="tx1"/>
              </a:solidFill>
              <a:effectLst/>
              <a:latin typeface="+mn-lt"/>
              <a:ea typeface="+mn-ea"/>
              <a:cs typeface="+mn-cs"/>
            </a:endParaRPr>
          </a:p>
          <a:p>
            <a:endParaRPr lang="en-VN" dirty="0"/>
          </a:p>
        </p:txBody>
      </p:sp>
      <p:sp>
        <p:nvSpPr>
          <p:cNvPr id="4" name="Slide Number Placeholder 3"/>
          <p:cNvSpPr>
            <a:spLocks noGrp="1"/>
          </p:cNvSpPr>
          <p:nvPr>
            <p:ph type="sldNum" sz="quarter" idx="5"/>
          </p:nvPr>
        </p:nvSpPr>
        <p:spPr/>
        <p:txBody>
          <a:bodyPr/>
          <a:lstStyle/>
          <a:p>
            <a:fld id="{FBCFCFF1-9D0D-CF44-BAC0-09EB34F6B5B1}" type="slidenum">
              <a:rPr lang="en-VN" smtClean="0"/>
              <a:t>10</a:t>
            </a:fld>
            <a:endParaRPr lang="en-VN"/>
          </a:p>
        </p:txBody>
      </p:sp>
    </p:spTree>
    <p:extLst>
      <p:ext uri="{BB962C8B-B14F-4D97-AF65-F5344CB8AC3E}">
        <p14:creationId xmlns:p14="http://schemas.microsoft.com/office/powerpoint/2010/main" val="317455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a:solidFill>
                  <a:schemeClr val="tx1"/>
                </a:solidFill>
                <a:effectLst/>
                <a:latin typeface="+mn-lt"/>
                <a:ea typeface="+mn-ea"/>
                <a:cs typeface="+mn-cs"/>
              </a:rPr>
              <a:t> Một số tác phẩm tiêu biểu:</a:t>
            </a:r>
            <a:endParaRPr lang="en-VN"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 Các tập thơ: Chồi biếc (1963), Hoa dọc chiến hào (1968), Lời ru trên mặt đất (1978), Chờ trăng (1981), Tự hát (1984). Trong đó có một số bài thơ đặc biệt nổi tiếng: Thuyền và biển, Sóng, Tiếng gà trưa,…</a:t>
            </a:r>
            <a:endParaRPr lang="en-VN"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 Một số tác phẩm viết cho thiếu nhi: Mùa xuân trên cánh đồng (truyện thiếu nhi, 1981), Bầu trời trong quả trứng (thơ văn thiếu nhi, 1982),…</a:t>
            </a:r>
            <a:r>
              <a:rPr lang="en-VN" dirty="0">
                <a:effectLst/>
              </a:rPr>
              <a:t> </a:t>
            </a:r>
            <a:endParaRPr lang="en-VN" dirty="0"/>
          </a:p>
        </p:txBody>
      </p:sp>
      <p:sp>
        <p:nvSpPr>
          <p:cNvPr id="4" name="Slide Number Placeholder 3"/>
          <p:cNvSpPr>
            <a:spLocks noGrp="1"/>
          </p:cNvSpPr>
          <p:nvPr>
            <p:ph type="sldNum" sz="quarter" idx="5"/>
          </p:nvPr>
        </p:nvSpPr>
        <p:spPr/>
        <p:txBody>
          <a:bodyPr/>
          <a:lstStyle/>
          <a:p>
            <a:fld id="{FBCFCFF1-9D0D-CF44-BAC0-09EB34F6B5B1}" type="slidenum">
              <a:rPr lang="en-VN" smtClean="0"/>
              <a:t>12</a:t>
            </a:fld>
            <a:endParaRPr lang="en-VN"/>
          </a:p>
        </p:txBody>
      </p:sp>
    </p:spTree>
    <p:extLst>
      <p:ext uri="{BB962C8B-B14F-4D97-AF65-F5344CB8AC3E}">
        <p14:creationId xmlns:p14="http://schemas.microsoft.com/office/powerpoint/2010/main" val="217255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763C465-3019-45EB-A9B5-83AC62C73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3A91EDC3-4087-4097-B46E-CB39110E77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0439" r="8954"/>
          <a:stretch/>
        </p:blipFill>
        <p:spPr>
          <a:xfrm>
            <a:off x="3793788" y="0"/>
            <a:ext cx="8398212" cy="6858000"/>
          </a:xfrm>
          <a:prstGeom prst="rect">
            <a:avLst/>
          </a:prstGeom>
        </p:spPr>
      </p:pic>
      <p:pic>
        <p:nvPicPr>
          <p:cNvPr id="15" name="图片 14">
            <a:extLst>
              <a:ext uri="{FF2B5EF4-FFF2-40B4-BE49-F238E27FC236}">
                <a16:creationId xmlns:a16="http://schemas.microsoft.com/office/drawing/2014/main" id="{3353ADA8-C607-4611-9937-32F6E24A21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105650" y="4179428"/>
            <a:ext cx="3429430" cy="1600401"/>
          </a:xfrm>
          <a:prstGeom prst="rect">
            <a:avLst/>
          </a:prstGeom>
        </p:spPr>
      </p:pic>
      <p:pic>
        <p:nvPicPr>
          <p:cNvPr id="16" name="图片 15">
            <a:extLst>
              <a:ext uri="{FF2B5EF4-FFF2-40B4-BE49-F238E27FC236}">
                <a16:creationId xmlns:a16="http://schemas.microsoft.com/office/drawing/2014/main" id="{E85B428F-7974-4B7C-9A88-DB9CB879C8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2945" b="35704"/>
          <a:stretch/>
        </p:blipFill>
        <p:spPr>
          <a:xfrm>
            <a:off x="4010186" y="989622"/>
            <a:ext cx="5895598" cy="4541579"/>
          </a:xfrm>
          <a:prstGeom prst="rect">
            <a:avLst/>
          </a:prstGeom>
        </p:spPr>
      </p:pic>
      <p:pic>
        <p:nvPicPr>
          <p:cNvPr id="17" name="图片 16">
            <a:extLst>
              <a:ext uri="{FF2B5EF4-FFF2-40B4-BE49-F238E27FC236}">
                <a16:creationId xmlns:a16="http://schemas.microsoft.com/office/drawing/2014/main" id="{13D9A1DB-0C1B-416E-9F8B-B4CACA82BA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7676719" y="3101257"/>
            <a:ext cx="2038350" cy="1584528"/>
          </a:xfrm>
          <a:prstGeom prst="rect">
            <a:avLst/>
          </a:prstGeom>
        </p:spPr>
      </p:pic>
      <p:sp>
        <p:nvSpPr>
          <p:cNvPr id="19" name="矩形 18">
            <a:extLst>
              <a:ext uri="{FF2B5EF4-FFF2-40B4-BE49-F238E27FC236}">
                <a16:creationId xmlns:a16="http://schemas.microsoft.com/office/drawing/2014/main" id="{FD49A679-6B9F-43FA-9BC4-FF9E5BECA6D4}"/>
              </a:ext>
            </a:extLst>
          </p:cNvPr>
          <p:cNvSpPr/>
          <p:nvPr userDrawn="1"/>
        </p:nvSpPr>
        <p:spPr>
          <a:xfrm>
            <a:off x="1038171" y="905476"/>
            <a:ext cx="9534794"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矩形 23">
            <a:extLst>
              <a:ext uri="{FF2B5EF4-FFF2-40B4-BE49-F238E27FC236}">
                <a16:creationId xmlns:a16="http://schemas.microsoft.com/office/drawing/2014/main" id="{00D97026-1CF9-490F-90A2-F65051C55EBA}"/>
              </a:ext>
            </a:extLst>
          </p:cNvPr>
          <p:cNvSpPr/>
          <p:nvPr userDrawn="1"/>
        </p:nvSpPr>
        <p:spPr>
          <a:xfrm>
            <a:off x="1101558" y="983760"/>
            <a:ext cx="9408021"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0684A7F7-242F-47D6-A75D-963C72B5EE5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7600949" y="0"/>
            <a:ext cx="4591051" cy="6211834"/>
          </a:xfrm>
          <a:prstGeom prst="rect">
            <a:avLst/>
          </a:prstGeom>
        </p:spPr>
      </p:pic>
      <p:cxnSp>
        <p:nvCxnSpPr>
          <p:cNvPr id="26" name="直接连接符 25">
            <a:extLst>
              <a:ext uri="{FF2B5EF4-FFF2-40B4-BE49-F238E27FC236}">
                <a16:creationId xmlns:a16="http://schemas.microsoft.com/office/drawing/2014/main" id="{F23C7BFE-153E-49B3-9D64-6D88870E7955}"/>
              </a:ext>
            </a:extLst>
          </p:cNvPr>
          <p:cNvCxnSpPr>
            <a:cxnSpLocks/>
          </p:cNvCxnSpPr>
          <p:nvPr userDrawn="1"/>
        </p:nvCxnSpPr>
        <p:spPr>
          <a:xfrm>
            <a:off x="1428750" y="12382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52DFC83-A790-4B73-A6B0-6E34FCF099F0}"/>
              </a:ext>
            </a:extLst>
          </p:cNvPr>
          <p:cNvCxnSpPr>
            <a:cxnSpLocks/>
          </p:cNvCxnSpPr>
          <p:nvPr userDrawn="1"/>
        </p:nvCxnSpPr>
        <p:spPr>
          <a:xfrm>
            <a:off x="9182100" y="56578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922D1B9-32F2-4214-81F8-DB78E0E9E7B8}"/>
              </a:ext>
            </a:extLst>
          </p:cNvPr>
          <p:cNvCxnSpPr>
            <a:cxnSpLocks/>
          </p:cNvCxnSpPr>
          <p:nvPr userDrawn="1"/>
        </p:nvCxnSpPr>
        <p:spPr>
          <a:xfrm rot="5400000">
            <a:off x="876300"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43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F5AB57-4DA7-44D2-8944-12EBA658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2EBFE320-951C-4614-B520-54D1FB2C08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99066" y="0"/>
            <a:ext cx="4207654" cy="3270854"/>
          </a:xfrm>
          <a:prstGeom prst="rect">
            <a:avLst/>
          </a:prstGeom>
        </p:spPr>
      </p:pic>
      <p:pic>
        <p:nvPicPr>
          <p:cNvPr id="15" name="图片 14">
            <a:extLst>
              <a:ext uri="{FF2B5EF4-FFF2-40B4-BE49-F238E27FC236}">
                <a16:creationId xmlns:a16="http://schemas.microsoft.com/office/drawing/2014/main" id="{7F3ECF51-06F3-4FD2-BD09-EB38D540167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2945" b="35704"/>
          <a:stretch/>
        </p:blipFill>
        <p:spPr>
          <a:xfrm>
            <a:off x="5123450" y="-246111"/>
            <a:ext cx="5895598" cy="4541579"/>
          </a:xfrm>
          <a:prstGeom prst="rect">
            <a:avLst/>
          </a:prstGeom>
        </p:spPr>
      </p:pic>
      <p:pic>
        <p:nvPicPr>
          <p:cNvPr id="5" name="图片 4">
            <a:extLst>
              <a:ext uri="{FF2B5EF4-FFF2-40B4-BE49-F238E27FC236}">
                <a16:creationId xmlns:a16="http://schemas.microsoft.com/office/drawing/2014/main" id="{516BB8B2-DBE9-428B-8A77-584FB77821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p:blipFill>
        <p:spPr>
          <a:xfrm rot="5400000">
            <a:off x="7545766" y="2211767"/>
            <a:ext cx="5672967" cy="3619501"/>
          </a:xfrm>
          <a:prstGeom prst="rect">
            <a:avLst/>
          </a:prstGeom>
        </p:spPr>
      </p:pic>
      <p:pic>
        <p:nvPicPr>
          <p:cNvPr id="8" name="图片 7">
            <a:extLst>
              <a:ext uri="{FF2B5EF4-FFF2-40B4-BE49-F238E27FC236}">
                <a16:creationId xmlns:a16="http://schemas.microsoft.com/office/drawing/2014/main" id="{EF9E5498-F9A2-475E-B193-55784D4CB2D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V="1">
            <a:off x="5715215" y="4021517"/>
            <a:ext cx="4549661" cy="2123175"/>
          </a:xfrm>
          <a:prstGeom prst="rect">
            <a:avLst/>
          </a:prstGeom>
        </p:spPr>
      </p:pic>
      <p:sp>
        <p:nvSpPr>
          <p:cNvPr id="10" name="矩形 9">
            <a:extLst>
              <a:ext uri="{FF2B5EF4-FFF2-40B4-BE49-F238E27FC236}">
                <a16:creationId xmlns:a16="http://schemas.microsoft.com/office/drawing/2014/main" id="{4F6EBE8E-030E-4D4A-AE82-72FB5B56B613}"/>
              </a:ext>
            </a:extLst>
          </p:cNvPr>
          <p:cNvSpPr/>
          <p:nvPr userDrawn="1"/>
        </p:nvSpPr>
        <p:spPr>
          <a:xfrm>
            <a:off x="1233461" y="713308"/>
            <a:ext cx="972507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E3AF9FE-892E-49DE-8D64-0C29B02DE193}"/>
              </a:ext>
            </a:extLst>
          </p:cNvPr>
          <p:cNvSpPr/>
          <p:nvPr userDrawn="1"/>
        </p:nvSpPr>
        <p:spPr>
          <a:xfrm>
            <a:off x="1354475" y="848445"/>
            <a:ext cx="9483050"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D5CBBAFB-7490-4B7D-AB83-756479D99AB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7542" t="20350" r="28329" b="56500"/>
          <a:stretch/>
        </p:blipFill>
        <p:spPr>
          <a:xfrm>
            <a:off x="9222543" y="2260541"/>
            <a:ext cx="2969457" cy="2336920"/>
          </a:xfrm>
          <a:prstGeom prst="rect">
            <a:avLst/>
          </a:prstGeom>
        </p:spPr>
      </p:pic>
      <p:pic>
        <p:nvPicPr>
          <p:cNvPr id="14" name="图片 13">
            <a:extLst>
              <a:ext uri="{FF2B5EF4-FFF2-40B4-BE49-F238E27FC236}">
                <a16:creationId xmlns:a16="http://schemas.microsoft.com/office/drawing/2014/main" id="{A4F6A0A5-9274-4EEF-839E-6B69FAEBA8C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48750" r="30198"/>
          <a:stretch/>
        </p:blipFill>
        <p:spPr>
          <a:xfrm rot="5400000">
            <a:off x="287717" y="897317"/>
            <a:ext cx="5672967" cy="6248399"/>
          </a:xfrm>
          <a:prstGeom prst="rect">
            <a:avLst/>
          </a:prstGeom>
        </p:spPr>
      </p:pic>
      <p:pic>
        <p:nvPicPr>
          <p:cNvPr id="11" name="图片 10">
            <a:extLst>
              <a:ext uri="{FF2B5EF4-FFF2-40B4-BE49-F238E27FC236}">
                <a16:creationId xmlns:a16="http://schemas.microsoft.com/office/drawing/2014/main" id="{E358DE40-577D-4201-8414-94DEFD9C731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a:stretch/>
        </p:blipFill>
        <p:spPr>
          <a:xfrm>
            <a:off x="9013371" y="3942182"/>
            <a:ext cx="2015413" cy="2141376"/>
          </a:xfrm>
          <a:prstGeom prst="rect">
            <a:avLst/>
          </a:prstGeom>
        </p:spPr>
      </p:pic>
    </p:spTree>
    <p:extLst>
      <p:ext uri="{BB962C8B-B14F-4D97-AF65-F5344CB8AC3E}">
        <p14:creationId xmlns:p14="http://schemas.microsoft.com/office/powerpoint/2010/main" val="49944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C96A3C9-361C-4CDB-BCB1-0144FB11F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4" name="图片 3">
            <a:extLst>
              <a:ext uri="{FF2B5EF4-FFF2-40B4-BE49-F238E27FC236}">
                <a16:creationId xmlns:a16="http://schemas.microsoft.com/office/drawing/2014/main" id="{44AD3A89-0661-407D-961F-AB90D6D979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7" name="图片 6">
            <a:extLst>
              <a:ext uri="{FF2B5EF4-FFF2-40B4-BE49-F238E27FC236}">
                <a16:creationId xmlns:a16="http://schemas.microsoft.com/office/drawing/2014/main" id="{BE608072-F965-41E4-9D2C-C565CD4447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ED07E1B-64AD-4F44-B4F0-EF1A48A441C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000343DB-90CD-470B-A135-3A00EDAE1FB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pic>
        <p:nvPicPr>
          <p:cNvPr id="10" name="图片 9">
            <a:extLst>
              <a:ext uri="{FF2B5EF4-FFF2-40B4-BE49-F238E27FC236}">
                <a16:creationId xmlns:a16="http://schemas.microsoft.com/office/drawing/2014/main" id="{BE6E4117-3E42-40E4-BC49-B99BC6E8C8B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sp>
        <p:nvSpPr>
          <p:cNvPr id="11" name="矩形 10">
            <a:extLst>
              <a:ext uri="{FF2B5EF4-FFF2-40B4-BE49-F238E27FC236}">
                <a16:creationId xmlns:a16="http://schemas.microsoft.com/office/drawing/2014/main" id="{0E47701B-6BBA-4074-9F86-F900347CA320}"/>
              </a:ext>
            </a:extLst>
          </p:cNvPr>
          <p:cNvSpPr/>
          <p:nvPr userDrawn="1"/>
        </p:nvSpPr>
        <p:spPr>
          <a:xfrm>
            <a:off x="407180" y="355153"/>
            <a:ext cx="1137764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id="{773D7E93-5C12-4A38-B3B0-7164103590F4}"/>
              </a:ext>
            </a:extLst>
          </p:cNvPr>
          <p:cNvCxnSpPr>
            <a:cxnSpLocks/>
          </p:cNvCxnSpPr>
          <p:nvPr userDrawn="1"/>
        </p:nvCxnSpPr>
        <p:spPr>
          <a:xfrm rot="5400000">
            <a:off x="10905203"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AC8A9F2-B936-451C-93FF-596A273AC3C7}"/>
              </a:ext>
            </a:extLst>
          </p:cNvPr>
          <p:cNvCxnSpPr>
            <a:cxnSpLocks/>
          </p:cNvCxnSpPr>
          <p:nvPr userDrawn="1"/>
        </p:nvCxnSpPr>
        <p:spPr>
          <a:xfrm>
            <a:off x="10352753" y="70879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9444D5B-F014-4D1F-8F81-998CB0710661}"/>
              </a:ext>
            </a:extLst>
          </p:cNvPr>
          <p:cNvCxnSpPr>
            <a:cxnSpLocks/>
          </p:cNvCxnSpPr>
          <p:nvPr userDrawn="1"/>
        </p:nvCxnSpPr>
        <p:spPr>
          <a:xfrm rot="5400000">
            <a:off x="167930"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3C27134-53F5-4C8F-9693-D1F67C379DE1}"/>
              </a:ext>
            </a:extLst>
          </p:cNvPr>
          <p:cNvCxnSpPr>
            <a:cxnSpLocks/>
          </p:cNvCxnSpPr>
          <p:nvPr userDrawn="1"/>
        </p:nvCxnSpPr>
        <p:spPr>
          <a:xfrm>
            <a:off x="720380" y="6153626"/>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80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546047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406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D70D5E1-B576-4B8A-B19B-539E02C189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0961844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5.png"/><Relationship Id="rId18" Type="http://schemas.openxmlformats.org/officeDocument/2006/relationships/slide" Target="slide31.xml"/><Relationship Id="rId3" Type="http://schemas.openxmlformats.org/officeDocument/2006/relationships/image" Target="../media/image50.png"/><Relationship Id="rId21" Type="http://schemas.openxmlformats.org/officeDocument/2006/relationships/image" Target="../media/image58.png"/><Relationship Id="rId7" Type="http://schemas.openxmlformats.org/officeDocument/2006/relationships/image" Target="../media/image52.png"/><Relationship Id="rId12" Type="http://schemas.microsoft.com/office/2007/relationships/hdphoto" Target="../media/hdphoto5.wdp"/><Relationship Id="rId17" Type="http://schemas.openxmlformats.org/officeDocument/2006/relationships/slide" Target="slide29.xml"/><Relationship Id="rId2" Type="http://schemas.openxmlformats.org/officeDocument/2006/relationships/notesSlide" Target="../notesSlides/notesSlide4.xml"/><Relationship Id="rId16" Type="http://schemas.openxmlformats.org/officeDocument/2006/relationships/image" Target="../media/image56.png"/><Relationship Id="rId20" Type="http://schemas.openxmlformats.org/officeDocument/2006/relationships/slide" Target="slide30.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slide" Target="slide32.xml"/><Relationship Id="rId10" Type="http://schemas.microsoft.com/office/2007/relationships/hdphoto" Target="../media/hdphoto4.wdp"/><Relationship Id="rId19"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53.png"/><Relationship Id="rId14" Type="http://schemas.microsoft.com/office/2007/relationships/hdphoto" Target="../media/hdphoto6.wdp"/><Relationship Id="rId22"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62.png"/><Relationship Id="rId4" Type="http://schemas.openxmlformats.org/officeDocument/2006/relationships/slide" Target="slide28.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132078" y="1580506"/>
            <a:ext cx="6055377" cy="1969963"/>
          </a:xfrm>
          <a:prstGeom prst="rect">
            <a:avLst/>
          </a:prstGeom>
          <a:noFill/>
        </p:spPr>
        <p:txBody>
          <a:bodyPr wrap="none" rtlCol="0">
            <a:spAutoFit/>
          </a:bodyPr>
          <a:lstStyle/>
          <a:p>
            <a:pPr algn="ctr"/>
            <a:r>
              <a:rPr lang="en-US" sz="2400" b="1">
                <a:ln w="38100">
                  <a:noFill/>
                </a:ln>
                <a:solidFill>
                  <a:srgbClr val="FF0000"/>
                </a:solidFill>
                <a:latin typeface="Times New Roman" panose="02020603050405020304" pitchFamily="18" charset="0"/>
                <a:cs typeface="Times New Roman" panose="02020603050405020304" pitchFamily="18" charset="0"/>
              </a:rPr>
              <a:t>BÀI GIẢNG ĐIỆN TỬ MÔN NGỮ VĂN 7</a:t>
            </a:r>
          </a:p>
          <a:p>
            <a:pPr algn="ctr"/>
            <a:endParaRPr lang="en-US" b="1">
              <a:ln w="38100">
                <a:noFill/>
              </a:ln>
              <a:solidFill>
                <a:srgbClr val="FF0000"/>
              </a:solidFill>
              <a:latin typeface="Times New Roman" panose="02020603050405020304" pitchFamily="18" charset="0"/>
              <a:cs typeface="Times New Roman" panose="02020603050405020304" pitchFamily="18" charset="0"/>
            </a:endParaRPr>
          </a:p>
          <a:p>
            <a:pPr algn="ctr"/>
            <a:r>
              <a:rPr lang="en-US" sz="2667" b="1">
                <a:ln w="38100">
                  <a:noFill/>
                </a:ln>
                <a:solidFill>
                  <a:srgbClr val="FFFF00"/>
                </a:solidFill>
                <a:latin typeface="Times New Roman" panose="02020603050405020304" pitchFamily="18" charset="0"/>
                <a:cs typeface="Times New Roman" panose="02020603050405020304" pitchFamily="18" charset="0"/>
              </a:rPr>
              <a:t>BÀI 2:</a:t>
            </a:r>
          </a:p>
          <a:p>
            <a:pPr algn="ctr"/>
            <a:r>
              <a:rPr lang="en-US" sz="2667" b="1">
                <a:ln w="38100">
                  <a:noFill/>
                </a:ln>
                <a:solidFill>
                  <a:srgbClr val="FFFF00"/>
                </a:solidFill>
                <a:latin typeface="Times New Roman" panose="02020603050405020304" pitchFamily="18" charset="0"/>
                <a:cs typeface="Times New Roman" panose="02020603050405020304" pitchFamily="18" charset="0"/>
              </a:rPr>
              <a:t>Tiết 19 - 20: THỰC HÀNH ĐỌC HIỂU:</a:t>
            </a:r>
          </a:p>
          <a:p>
            <a:pPr algn="ctr"/>
            <a:r>
              <a:rPr lang="en-US" sz="2667" b="1">
                <a:ln w="38100">
                  <a:noFill/>
                </a:ln>
                <a:solidFill>
                  <a:srgbClr val="FFFF00"/>
                </a:solidFill>
                <a:latin typeface="Times New Roman" panose="02020603050405020304" pitchFamily="18" charset="0"/>
                <a:cs typeface="Times New Roman" panose="02020603050405020304" pitchFamily="18" charset="0"/>
              </a:rPr>
              <a:t>TIẾNG GÀ TRƯA</a:t>
            </a: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8" y="239535"/>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3"/>
            <a:ext cx="3917034" cy="954107"/>
          </a:xfrm>
          <a:prstGeom prst="rect">
            <a:avLst/>
          </a:prstGeom>
          <a:noFill/>
        </p:spPr>
        <p:txBody>
          <a:bodyPr wrap="none" rtlCol="0">
            <a:spAutoFit/>
          </a:bodyPr>
          <a:lstStyle/>
          <a:p>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Trần Thị Hương Ly</a:t>
            </a:r>
          </a:p>
          <a:p>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5"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1314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osing&#10;&#10;Description automatically generated">
            <a:extLst>
              <a:ext uri="{FF2B5EF4-FFF2-40B4-BE49-F238E27FC236}">
                <a16:creationId xmlns:a16="http://schemas.microsoft.com/office/drawing/2014/main" id="{4AF514CC-16D4-9E93-87E6-8084F3080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14539" y="1043940"/>
            <a:ext cx="4313545" cy="5814060"/>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368725FC-7A0C-75EE-FC6B-8C009E6C8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17" y="2052596"/>
            <a:ext cx="985243" cy="985243"/>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5A598D91-42E2-E664-6229-74711C616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16" y="3820162"/>
            <a:ext cx="985243" cy="985243"/>
          </a:xfrm>
          <a:prstGeom prst="rect">
            <a:avLst/>
          </a:prstGeom>
        </p:spPr>
      </p:pic>
      <p:sp>
        <p:nvSpPr>
          <p:cNvPr id="10" name="TextBox 9">
            <a:extLst>
              <a:ext uri="{FF2B5EF4-FFF2-40B4-BE49-F238E27FC236}">
                <a16:creationId xmlns:a16="http://schemas.microsoft.com/office/drawing/2014/main" id="{0EF51A02-0746-96A1-BCB2-5DA74A958705}"/>
              </a:ext>
            </a:extLst>
          </p:cNvPr>
          <p:cNvSpPr txBox="1"/>
          <p:nvPr/>
        </p:nvSpPr>
        <p:spPr>
          <a:xfrm>
            <a:off x="1870959" y="2094641"/>
            <a:ext cx="6096000" cy="1179554"/>
          </a:xfrm>
          <a:prstGeom prst="rect">
            <a:avLst/>
          </a:prstGeom>
          <a:noFill/>
        </p:spPr>
        <p:txBody>
          <a:bodyPr wrap="square">
            <a:spAutoFit/>
          </a:bodyPr>
          <a:lstStyle/>
          <a:p>
            <a:pPr algn="just">
              <a:lnSpc>
                <a:spcPct val="115000"/>
              </a:lnSpc>
            </a:pPr>
            <a:r>
              <a:rPr lang="vi-VN" sz="3200" dirty="0">
                <a:solidFill>
                  <a:schemeClr val="bg1"/>
                </a:solidFill>
                <a:effectLst/>
                <a:latin typeface="Times New Roman" panose="02020603050405020304" pitchFamily="18" charset="0"/>
                <a:ea typeface="Times New Roman" panose="02020603050405020304" pitchFamily="18" charset="0"/>
              </a:rPr>
              <a:t>Xuân Quỳnh (1942 – 1988), quê ở Hà Nội. </a:t>
            </a:r>
            <a:endParaRPr lang="en-VN" sz="3200" dirty="0">
              <a:solidFill>
                <a:schemeClr val="bg1"/>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3378E14D-C6A7-2037-24A9-1FBF7B68DAF4}"/>
              </a:ext>
            </a:extLst>
          </p:cNvPr>
          <p:cNvSpPr txBox="1"/>
          <p:nvPr/>
        </p:nvSpPr>
        <p:spPr>
          <a:xfrm>
            <a:off x="1870959" y="3870993"/>
            <a:ext cx="6096000" cy="2062103"/>
          </a:xfrm>
          <a:prstGeom prst="rect">
            <a:avLst/>
          </a:prstGeom>
          <a:noFill/>
        </p:spPr>
        <p:txBody>
          <a:bodyPr wrap="square">
            <a:spAutoFit/>
          </a:bodyPr>
          <a:lstStyle/>
          <a:p>
            <a:r>
              <a:rPr lang="vi-VN" sz="3200" dirty="0">
                <a:solidFill>
                  <a:schemeClr val="bg1"/>
                </a:solidFill>
                <a:effectLst/>
                <a:latin typeface="Times New Roman" panose="02020603050405020304" pitchFamily="18" charset="0"/>
                <a:ea typeface="Times New Roman" panose="02020603050405020304" pitchFamily="18" charset="0"/>
              </a:rPr>
              <a:t>Là một trong những nhà thơ nữ xuất sắc của Việt Nam, được mệnh danh là nữ hoàng thơ tình yêu của Việt Nam. </a:t>
            </a:r>
            <a:endParaRPr lang="en-VN" sz="3200" dirty="0">
              <a:solidFill>
                <a:schemeClr val="bg1"/>
              </a:solidFill>
            </a:endParaRPr>
          </a:p>
        </p:txBody>
      </p:sp>
      <p:pic>
        <p:nvPicPr>
          <p:cNvPr id="15" name="Picture 14" descr="Logo&#10;&#10;Description automatically generated with medium confidence">
            <a:extLst>
              <a:ext uri="{FF2B5EF4-FFF2-40B4-BE49-F238E27FC236}">
                <a16:creationId xmlns:a16="http://schemas.microsoft.com/office/drawing/2014/main" id="{819EDCDE-FB20-67D4-942C-AEAAB3FE5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916" y="885896"/>
            <a:ext cx="2908300" cy="1282700"/>
          </a:xfrm>
          <a:prstGeom prst="rect">
            <a:avLst/>
          </a:prstGeom>
        </p:spPr>
      </p:pic>
    </p:spTree>
    <p:extLst>
      <p:ext uri="{BB962C8B-B14F-4D97-AF65-F5344CB8AC3E}">
        <p14:creationId xmlns:p14="http://schemas.microsoft.com/office/powerpoint/2010/main" val="354870865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Chuyện tình đẹp nhưng đầy bi thương của Xuân Quỳnh - Lưu Quang Vũ: &quot;Cuộc  sống ngắn ngủi, con người chỉ đi qua cuộc đời như một vệt sáng rồi biến mất">
            <a:extLst>
              <a:ext uri="{FF2B5EF4-FFF2-40B4-BE49-F238E27FC236}">
                <a16:creationId xmlns:a16="http://schemas.microsoft.com/office/drawing/2014/main" id="{AB20DEDB-1726-CD83-5097-88A1CF845D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8" b="925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284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óm bài thơ: Bầu trời trong quả trứng (1982) (Xuân Quỳnh - Nguyễn Thị Xuân  Quỳnh)">
            <a:extLst>
              <a:ext uri="{FF2B5EF4-FFF2-40B4-BE49-F238E27FC236}">
                <a16:creationId xmlns:a16="http://schemas.microsoft.com/office/drawing/2014/main" id="{E2A85CDE-CF03-5CFD-EA0F-9FD9BCFB2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743" y="399392"/>
            <a:ext cx="2839310" cy="43098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hông Bao Giờ Là Cuối - Xuân Quỳnh | Tiki">
            <a:extLst>
              <a:ext uri="{FF2B5EF4-FFF2-40B4-BE49-F238E27FC236}">
                <a16:creationId xmlns:a16="http://schemas.microsoft.com/office/drawing/2014/main" id="{0BAF4920-4929-6DC0-D53F-791C11896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0073" y="2222856"/>
            <a:ext cx="2717940" cy="42357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ời ru trên mặt đất by Xuân Quỳnh | Goodreads">
            <a:extLst>
              <a:ext uri="{FF2B5EF4-FFF2-40B4-BE49-F238E27FC236}">
                <a16:creationId xmlns:a16="http://schemas.microsoft.com/office/drawing/2014/main" id="{AFB61414-D1CA-9C76-DA49-E16C6D719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7896" y="2732608"/>
            <a:ext cx="2741847" cy="37259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ữ hoàng thơ tình của Việt Nam đã được Google vinh danh – Văn Hóa &amp; Giải Trí">
            <a:extLst>
              <a:ext uri="{FF2B5EF4-FFF2-40B4-BE49-F238E27FC236}">
                <a16:creationId xmlns:a16="http://schemas.microsoft.com/office/drawing/2014/main" id="{F769A96A-E921-3C10-A90E-2D5903B9F4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28" r="15737"/>
          <a:stretch/>
        </p:blipFill>
        <p:spPr bwMode="auto">
          <a:xfrm>
            <a:off x="504497" y="399393"/>
            <a:ext cx="2860079" cy="381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458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7FF97B-5128-4F65-AD71-9F7AE7A2B652}"/>
              </a:ext>
            </a:extLst>
          </p:cNvPr>
          <p:cNvPicPr>
            <a:picLocks noChangeAspect="1"/>
          </p:cNvPicPr>
          <p:nvPr/>
        </p:nvPicPr>
        <p:blipFill rotWithShape="1">
          <a:blip r:embed="rId2">
            <a:extLst>
              <a:ext uri="{28A0092B-C50C-407E-A947-70E740481C1C}">
                <a14:useLocalDpi xmlns:a14="http://schemas.microsoft.com/office/drawing/2010/main" val="0"/>
              </a:ext>
            </a:extLst>
          </a:blip>
          <a:srcRect l="23202" t="32108" b="13197"/>
          <a:stretch/>
        </p:blipFill>
        <p:spPr>
          <a:xfrm>
            <a:off x="1041774" y="1651993"/>
            <a:ext cx="3892176" cy="4157101"/>
          </a:xfrm>
          <a:prstGeom prst="rect">
            <a:avLst/>
          </a:prstGeom>
        </p:spPr>
      </p:pic>
      <p:cxnSp>
        <p:nvCxnSpPr>
          <p:cNvPr id="5" name="直接连接符 4">
            <a:extLst>
              <a:ext uri="{FF2B5EF4-FFF2-40B4-BE49-F238E27FC236}">
                <a16:creationId xmlns:a16="http://schemas.microsoft.com/office/drawing/2014/main" id="{7A1C9C6B-76EC-44B2-8335-66B383A02BF0}"/>
              </a:ext>
            </a:extLst>
          </p:cNvPr>
          <p:cNvCxnSpPr>
            <a:cxnSpLocks/>
          </p:cNvCxnSpPr>
          <p:nvPr/>
        </p:nvCxnSpPr>
        <p:spPr>
          <a:xfrm>
            <a:off x="6668483" y="181496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76660C17-4817-2AA7-EE05-E7116BEF4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52186"/>
            <a:ext cx="6908800" cy="1282700"/>
          </a:xfrm>
          <a:prstGeom prst="rect">
            <a:avLst/>
          </a:prstGeom>
        </p:spPr>
      </p:pic>
      <p:sp>
        <p:nvSpPr>
          <p:cNvPr id="10" name="TextBox 9">
            <a:extLst>
              <a:ext uri="{FF2B5EF4-FFF2-40B4-BE49-F238E27FC236}">
                <a16:creationId xmlns:a16="http://schemas.microsoft.com/office/drawing/2014/main" id="{8D1F8E1A-5A9E-E94A-59B8-CED4EAFF9AE4}"/>
              </a:ext>
            </a:extLst>
          </p:cNvPr>
          <p:cNvSpPr txBox="1"/>
          <p:nvPr/>
        </p:nvSpPr>
        <p:spPr>
          <a:xfrm>
            <a:off x="5349327" y="2425811"/>
            <a:ext cx="6096000" cy="2958502"/>
          </a:xfrm>
          <a:prstGeom prst="rect">
            <a:avLst/>
          </a:prstGeom>
          <a:noFill/>
        </p:spPr>
        <p:txBody>
          <a:bodyPr wrap="square">
            <a:spAutoFit/>
          </a:bodyPr>
          <a:lstStyle/>
          <a:p>
            <a:pPr algn="just">
              <a:lnSpc>
                <a:spcPct val="150000"/>
              </a:lnSpc>
            </a:pPr>
            <a:r>
              <a:rPr lang="vi-VN" sz="3200" dirty="0">
                <a:solidFill>
                  <a:schemeClr val="bg1"/>
                </a:solidFill>
                <a:effectLst/>
                <a:latin typeface="Times New Roman" panose="02020603050405020304" pitchFamily="18" charset="0"/>
                <a:ea typeface="Times New Roman" panose="02020603050405020304" pitchFamily="18" charset="0"/>
              </a:rPr>
              <a:t>- Viết trong thời kì đầu của cuộc kháng chiến chống Mỹ</a:t>
            </a:r>
            <a:r>
              <a:rPr lang="vi-VN" sz="3200" dirty="0">
                <a:solidFill>
                  <a:schemeClr val="bg1"/>
                </a:solidFill>
                <a:latin typeface="Times New Roman" panose="02020603050405020304" pitchFamily="18" charset="0"/>
                <a:ea typeface="Times New Roman" panose="02020603050405020304" pitchFamily="18" charset="0"/>
              </a:rPr>
              <a:t>.</a:t>
            </a:r>
          </a:p>
          <a:p>
            <a:pPr algn="just">
              <a:lnSpc>
                <a:spcPct val="150000"/>
              </a:lnSpc>
            </a:pPr>
            <a:r>
              <a:rPr lang="vi-VN" sz="3200" dirty="0">
                <a:solidFill>
                  <a:schemeClr val="bg1"/>
                </a:solidFill>
                <a:effectLst/>
                <a:latin typeface="Times New Roman" panose="02020603050405020304" pitchFamily="18" charset="0"/>
                <a:ea typeface="Times New Roman" panose="02020603050405020304" pitchFamily="18" charset="0"/>
              </a:rPr>
              <a:t>- In lần đầu trong tập thơ “Hoa dọc chiến hào” (1968). </a:t>
            </a:r>
            <a:endParaRPr lang="en-VN"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984834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E2CB0E-7769-3F94-3CA1-EB127E15C60B}"/>
              </a:ext>
            </a:extLst>
          </p:cNvPr>
          <p:cNvSpPr/>
          <p:nvPr/>
        </p:nvSpPr>
        <p:spPr>
          <a:xfrm>
            <a:off x="865379" y="1518793"/>
            <a:ext cx="3527945" cy="4616648"/>
          </a:xfrm>
          <a:prstGeom prst="rect">
            <a:avLst/>
          </a:prstGeom>
        </p:spPr>
        <p:txBody>
          <a:bodyPr wrap="square">
            <a:spAutoFit/>
          </a:bodyPr>
          <a:lstStyle/>
          <a:p>
            <a:r>
              <a:rPr lang="vi-VN" sz="2100" dirty="0">
                <a:solidFill>
                  <a:schemeClr val="bg1"/>
                </a:solidFill>
                <a:latin typeface="Times New Roman" panose="02020603050405020304" pitchFamily="18" charset="0"/>
                <a:cs typeface="Times New Roman" panose="02020603050405020304" pitchFamily="18" charset="0"/>
              </a:rPr>
              <a:t>Trên đường hành quân xa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Dừng chân bên xóm nhỏ</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Tiếng gà ai nhảy ổ:</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“Cục... cục tác cục ta”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Nghe xao động nắng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Nghe bàn chân đỡ mỏi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Nghe gọi về tuổi thơ</a:t>
            </a:r>
            <a:br>
              <a:rPr lang="vi-VN" sz="2100" dirty="0">
                <a:solidFill>
                  <a:schemeClr val="bg1"/>
                </a:solidFill>
                <a:latin typeface="Times New Roman" panose="02020603050405020304" pitchFamily="18" charset="0"/>
                <a:cs typeface="Times New Roman" panose="02020603050405020304" pitchFamily="18" charset="0"/>
              </a:rPr>
            </a:b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Ổ rơm hồng những trứng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Này con gà mái mơ</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Khắp mình hoa đốm trắng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Này con gà mái vàng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Lông óng như màu nắng</a:t>
            </a:r>
            <a:endParaRPr lang="en-US" sz="210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C053CDF-EFFB-4AA7-4960-DDB596AB1267}"/>
              </a:ext>
            </a:extLst>
          </p:cNvPr>
          <p:cNvSpPr/>
          <p:nvPr/>
        </p:nvSpPr>
        <p:spPr>
          <a:xfrm>
            <a:off x="7798677" y="384165"/>
            <a:ext cx="3925614" cy="6232475"/>
          </a:xfrm>
          <a:prstGeom prst="rect">
            <a:avLst/>
          </a:prstGeom>
        </p:spPr>
        <p:txBody>
          <a:bodyPr wrap="square">
            <a:spAutoFit/>
          </a:bodyPr>
          <a:lstStyle/>
          <a:p>
            <a:r>
              <a:rPr lang="vi-VN" sz="2100" dirty="0">
                <a:solidFill>
                  <a:schemeClr val="bg1"/>
                </a:solidFill>
                <a:latin typeface="Times New Roman" panose="02020603050405020304" pitchFamily="18" charset="0"/>
                <a:cs typeface="Times New Roman" panose="02020603050405020304" pitchFamily="18" charset="0"/>
              </a:rPr>
              <a:t>Mong trời đừng sương muối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Để cuối năm bán gà</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Cháu được quần áo mới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Ôi cái quần chéo go</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Ống rộng dài quét đất</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Cái áo cánh chúc bâu</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Đi qua nghe sột soạt </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Mang bao nhiêu hạnh phúc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Đêm cháu về nằm mơ</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Giấc ngủ hồng sắc trứng</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Cháu chiến đấu hôm nay</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Vì lòng yêu Tổ quốc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Vì xóm làng thân thuộc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Bà ơi, cũng vì bà</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Vì tiếng gà cục tác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Ổ trứng hồng tuổi thơ</a:t>
            </a:r>
            <a:endParaRPr lang="en-US" sz="2100"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65D67D2-EBE3-2665-6948-E5F86DE70FF1}"/>
              </a:ext>
            </a:extLst>
          </p:cNvPr>
          <p:cNvSpPr/>
          <p:nvPr/>
        </p:nvSpPr>
        <p:spPr>
          <a:xfrm>
            <a:off x="4113940" y="1534021"/>
            <a:ext cx="3432488" cy="4939814"/>
          </a:xfrm>
          <a:prstGeom prst="rect">
            <a:avLst/>
          </a:prstGeom>
        </p:spPr>
        <p:txBody>
          <a:bodyPr wrap="square">
            <a:spAutoFit/>
          </a:bodyPr>
          <a:lstStyle/>
          <a:p>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Có tiếng bà vẫn mắng: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 Gà đẻ mà mày nhìn</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Rồi sau này lang mặt!</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Cháu về lấy gương soi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Lòng dại thơ lo lắng</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Tay bà khum soi trứng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Dành từng quả chắt chiu</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Cho con gà mái ấp</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Cứ hàng năm hàng năm</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Khi gió mùa đông tới</a:t>
            </a:r>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Bà lo đàn gà toi</a:t>
            </a:r>
            <a:endParaRPr lang="en-US" sz="21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Logo&#10;&#10;Description automatically generated with low confidence">
            <a:extLst>
              <a:ext uri="{FF2B5EF4-FFF2-40B4-BE49-F238E27FC236}">
                <a16:creationId xmlns:a16="http://schemas.microsoft.com/office/drawing/2014/main" id="{D0BC713D-D3F2-EC1A-E168-1579609E7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914" y="516499"/>
            <a:ext cx="4192051" cy="1327799"/>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88B0DA84-CB31-F93E-AAA8-4C9403BAC9E1}"/>
              </a:ext>
            </a:extLst>
          </p:cNvPr>
          <p:cNvPicPr>
            <a:picLocks noChangeAspect="1"/>
          </p:cNvPicPr>
          <p:nvPr/>
        </p:nvPicPr>
        <p:blipFill rotWithShape="1">
          <a:blip r:embed="rId3">
            <a:extLst>
              <a:ext uri="{28A0092B-C50C-407E-A947-70E740481C1C}">
                <a14:useLocalDpi xmlns:a14="http://schemas.microsoft.com/office/drawing/2010/main" val="0"/>
              </a:ext>
            </a:extLst>
          </a:blip>
          <a:srcRect b="5602"/>
          <a:stretch/>
        </p:blipFill>
        <p:spPr>
          <a:xfrm>
            <a:off x="10347109" y="4624551"/>
            <a:ext cx="1959023" cy="1849284"/>
          </a:xfrm>
          <a:prstGeom prst="rect">
            <a:avLst/>
          </a:prstGeom>
        </p:spPr>
      </p:pic>
      <p:pic>
        <p:nvPicPr>
          <p:cNvPr id="9" name="Picture 8" descr="—Pngtree—mujixiadan_2769499.png">
            <a:extLst>
              <a:ext uri="{FF2B5EF4-FFF2-40B4-BE49-F238E27FC236}">
                <a16:creationId xmlns:a16="http://schemas.microsoft.com/office/drawing/2014/main" id="{B82F3F08-1DFB-1F12-294A-62492AD3F736}"/>
              </a:ext>
            </a:extLst>
          </p:cNvPr>
          <p:cNvPicPr>
            <a:picLocks noChangeAspect="1"/>
          </p:cNvPicPr>
          <p:nvPr/>
        </p:nvPicPr>
        <p:blipFill>
          <a:blip r:embed="rId4" cstate="print"/>
          <a:stretch>
            <a:fillRect/>
          </a:stretch>
        </p:blipFill>
        <p:spPr>
          <a:xfrm flipH="1">
            <a:off x="855821" y="316015"/>
            <a:ext cx="1441478" cy="1403263"/>
          </a:xfrm>
          <a:prstGeom prst="rect">
            <a:avLst/>
          </a:prstGeom>
        </p:spPr>
      </p:pic>
    </p:spTree>
    <p:extLst>
      <p:ext uri="{BB962C8B-B14F-4D97-AF65-F5344CB8AC3E}">
        <p14:creationId xmlns:p14="http://schemas.microsoft.com/office/powerpoint/2010/main" val="404383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A1D44C-230B-580E-0902-85F4B9C239DD}"/>
              </a:ext>
            </a:extLst>
          </p:cNvPr>
          <p:cNvGrpSpPr/>
          <p:nvPr/>
        </p:nvGrpSpPr>
        <p:grpSpPr>
          <a:xfrm>
            <a:off x="5584371" y="1603364"/>
            <a:ext cx="1023257" cy="830997"/>
            <a:chOff x="5834743" y="1486406"/>
            <a:chExt cx="1023257" cy="830997"/>
          </a:xfrm>
        </p:grpSpPr>
        <p:sp>
          <p:nvSpPr>
            <p:cNvPr id="6" name="矩形: 圆角 5">
              <a:extLst>
                <a:ext uri="{FF2B5EF4-FFF2-40B4-BE49-F238E27FC236}">
                  <a16:creationId xmlns:a16="http://schemas.microsoft.com/office/drawing/2014/main" id="{76FE6ECB-88A0-4B7F-9BD3-7FA5CA7C0D98}"/>
                </a:ext>
              </a:extLst>
            </p:cNvPr>
            <p:cNvSpPr/>
            <p:nvPr/>
          </p:nvSpPr>
          <p:spPr>
            <a:xfrm>
              <a:off x="5834743" y="1486406"/>
              <a:ext cx="1023257" cy="829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1C9A0EEC-D92E-4C74-AE8E-0DCDFEEF13B7}"/>
                </a:ext>
              </a:extLst>
            </p:cNvPr>
            <p:cNvSpPr txBox="1"/>
            <p:nvPr/>
          </p:nvSpPr>
          <p:spPr>
            <a:xfrm>
              <a:off x="6015190" y="1486406"/>
              <a:ext cx="662361" cy="830997"/>
            </a:xfrm>
            <a:prstGeom prst="rect">
              <a:avLst/>
            </a:prstGeom>
            <a:noFill/>
          </p:spPr>
          <p:txBody>
            <a:bodyPr vert="horz" wrap="none" rtlCol="0">
              <a:spAutoFit/>
            </a:bodyPr>
            <a:lstStyle/>
            <a:p>
              <a:r>
                <a:rPr lang="en-US" altLang="zh-CN"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rPr>
                <a:t>II</a:t>
              </a:r>
              <a:endParaRPr lang="zh-CN" altLang="en-US"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AC637BA-7CC4-E112-38BB-3C59A89FA73F}"/>
              </a:ext>
            </a:extLst>
          </p:cNvPr>
          <p:cNvSpPr txBox="1"/>
          <p:nvPr/>
        </p:nvSpPr>
        <p:spPr>
          <a:xfrm>
            <a:off x="9792586" y="5050465"/>
            <a:ext cx="184731" cy="369332"/>
          </a:xfrm>
          <a:prstGeom prst="rect">
            <a:avLst/>
          </a:prstGeom>
          <a:noFill/>
        </p:spPr>
        <p:txBody>
          <a:bodyPr wrap="none" rtlCol="0">
            <a:spAutoFit/>
          </a:bodyPr>
          <a:lstStyle/>
          <a:p>
            <a:endParaRPr lang="en-VN" dirty="0"/>
          </a:p>
        </p:txBody>
      </p:sp>
      <p:sp>
        <p:nvSpPr>
          <p:cNvPr id="4" name="TextBox 3">
            <a:extLst>
              <a:ext uri="{FF2B5EF4-FFF2-40B4-BE49-F238E27FC236}">
                <a16:creationId xmlns:a16="http://schemas.microsoft.com/office/drawing/2014/main" id="{5B0F8087-702D-4930-B69B-54C1AF4B3215}"/>
              </a:ext>
            </a:extLst>
          </p:cNvPr>
          <p:cNvSpPr txBox="1"/>
          <p:nvPr/>
        </p:nvSpPr>
        <p:spPr>
          <a:xfrm>
            <a:off x="2727831" y="2875002"/>
            <a:ext cx="7064755" cy="1107996"/>
          </a:xfrm>
          <a:prstGeom prst="rect">
            <a:avLst/>
          </a:prstGeom>
          <a:noFill/>
        </p:spPr>
        <p:txBody>
          <a:bodyPr wrap="none" rtlCol="0">
            <a:spAutoFit/>
          </a:bodyPr>
          <a:lstStyle/>
          <a:p>
            <a:r>
              <a:rPr lang="en-US" sz="6600" b="1">
                <a:solidFill>
                  <a:schemeClr val="bg1"/>
                </a:solidFill>
                <a:latin typeface="#9Slide04 AdrianeSwash" panose="02000504060000090004" pitchFamily="2" charset="0"/>
              </a:rPr>
              <a:t>Khám phá văn bản</a:t>
            </a:r>
          </a:p>
        </p:txBody>
      </p:sp>
    </p:spTree>
    <p:extLst>
      <p:ext uri="{BB962C8B-B14F-4D97-AF65-F5344CB8AC3E}">
        <p14:creationId xmlns:p14="http://schemas.microsoft.com/office/powerpoint/2010/main" val="24751934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182A1BC-56F0-4F33-9D81-32C509FAF9B3}"/>
              </a:ext>
            </a:extLst>
          </p:cNvPr>
          <p:cNvPicPr>
            <a:picLocks noChangeAspect="1"/>
          </p:cNvPicPr>
          <p:nvPr/>
        </p:nvPicPr>
        <p:blipFill rotWithShape="1">
          <a:blip r:embed="rId2">
            <a:extLst>
              <a:ext uri="{28A0092B-C50C-407E-A947-70E740481C1C}">
                <a14:useLocalDpi xmlns:a14="http://schemas.microsoft.com/office/drawing/2010/main" val="0"/>
              </a:ext>
            </a:extLst>
          </a:blip>
          <a:srcRect l="10559" t="21517" b="9038"/>
          <a:stretch/>
        </p:blipFill>
        <p:spPr>
          <a:xfrm>
            <a:off x="4401163" y="1816240"/>
            <a:ext cx="3389673" cy="3946978"/>
          </a:xfrm>
          <a:prstGeom prst="rect">
            <a:avLst/>
          </a:prstGeom>
        </p:spPr>
      </p:pic>
      <p:sp>
        <p:nvSpPr>
          <p:cNvPr id="5" name="TextBox 11">
            <a:extLst>
              <a:ext uri="{FF2B5EF4-FFF2-40B4-BE49-F238E27FC236}">
                <a16:creationId xmlns:a16="http://schemas.microsoft.com/office/drawing/2014/main" id="{5A9F3961-9527-4E34-A0BC-65E335BF1F65}"/>
              </a:ext>
            </a:extLst>
          </p:cNvPr>
          <p:cNvSpPr txBox="1"/>
          <p:nvPr/>
        </p:nvSpPr>
        <p:spPr>
          <a:xfrm>
            <a:off x="1267506" y="3429000"/>
            <a:ext cx="3531976" cy="1170962"/>
          </a:xfrm>
          <a:prstGeom prst="rect">
            <a:avLst/>
          </a:prstGeom>
          <a:noFill/>
        </p:spPr>
        <p:txBody>
          <a:bodyPr wrap="square" rtlCol="0">
            <a:spAutoFit/>
          </a:bodyPr>
          <a:lstStyle/>
          <a:p>
            <a:pPr algn="ctr">
              <a:lnSpc>
                <a:spcPct val="114000"/>
              </a:lnSpc>
              <a:defRPr/>
            </a:pPr>
            <a:r>
              <a:rPr kumimoji="0" lang="vi-VN" altLang="zh-CN" sz="3200" b="0" i="0" u="none" strike="noStrike" kern="1200" cap="none" spc="0" normalizeH="0" baseline="0" noProof="0" dirty="0">
                <a:ln>
                  <a:noFill/>
                </a:ln>
                <a:solidFill>
                  <a:schemeClr val="bg1"/>
                </a:solidFill>
                <a:effectLst/>
                <a:uLnTx/>
                <a:uFillTx/>
                <a:latin typeface="+mj-lt"/>
                <a:ea typeface="思源黑体 CN Regular" panose="020B0500000000000000"/>
              </a:rPr>
              <a:t>Cách ngắt nhịp: 2/3 hoặc 3/2.</a:t>
            </a:r>
          </a:p>
        </p:txBody>
      </p:sp>
      <p:sp>
        <p:nvSpPr>
          <p:cNvPr id="6" name="TextBox 11">
            <a:extLst>
              <a:ext uri="{FF2B5EF4-FFF2-40B4-BE49-F238E27FC236}">
                <a16:creationId xmlns:a16="http://schemas.microsoft.com/office/drawing/2014/main" id="{8EC36212-BE49-49E2-A46E-4E5819033AA9}"/>
              </a:ext>
            </a:extLst>
          </p:cNvPr>
          <p:cNvSpPr txBox="1"/>
          <p:nvPr/>
        </p:nvSpPr>
        <p:spPr>
          <a:xfrm>
            <a:off x="8433201" y="4554922"/>
            <a:ext cx="3531976" cy="1181477"/>
          </a:xfrm>
          <a:prstGeom prst="rect">
            <a:avLst/>
          </a:prstGeom>
          <a:noFill/>
        </p:spPr>
        <p:txBody>
          <a:bodyPr wrap="square" rtlCol="0">
            <a:spAutoFit/>
          </a:bodyPr>
          <a:lstStyle/>
          <a:p>
            <a:pPr algn="ctr">
              <a:lnSpc>
                <a:spcPct val="114000"/>
              </a:lnSpc>
              <a:defRPr/>
            </a:pPr>
            <a:r>
              <a:rPr kumimoji="0" lang="vi-VN" altLang="zh-CN" sz="3200" b="0" i="0" u="none" strike="noStrike" kern="1200" cap="none" spc="0" normalizeH="0" baseline="0" noProof="0" dirty="0">
                <a:ln>
                  <a:noFill/>
                </a:ln>
                <a:solidFill>
                  <a:schemeClr val="bg1"/>
                </a:solidFill>
                <a:effectLst/>
                <a:uLnTx/>
                <a:uFillTx/>
                <a:latin typeface="+mj-lt"/>
                <a:ea typeface="思源黑体 CN Regular" panose="020B0500000000000000"/>
              </a:rPr>
              <a:t>Số tiếng ở các dòng: 5 tiếng</a:t>
            </a:r>
            <a:endParaRPr lang="en-US" altLang="zh-CN" sz="3200" dirty="0">
              <a:solidFill>
                <a:schemeClr val="bg1"/>
              </a:solidFill>
              <a:latin typeface="+mj-lt"/>
              <a:ea typeface="思源黑体 CN Regular" panose="020B0500000000000000"/>
            </a:endParaRPr>
          </a:p>
        </p:txBody>
      </p:sp>
      <p:sp>
        <p:nvSpPr>
          <p:cNvPr id="7" name="TextBox 11">
            <a:extLst>
              <a:ext uri="{FF2B5EF4-FFF2-40B4-BE49-F238E27FC236}">
                <a16:creationId xmlns:a16="http://schemas.microsoft.com/office/drawing/2014/main" id="{ED21F4F6-5CCD-4D8C-B669-FA9CF8E51602}"/>
              </a:ext>
            </a:extLst>
          </p:cNvPr>
          <p:cNvSpPr txBox="1"/>
          <p:nvPr/>
        </p:nvSpPr>
        <p:spPr>
          <a:xfrm>
            <a:off x="7969144" y="1466168"/>
            <a:ext cx="3531976" cy="1181477"/>
          </a:xfrm>
          <a:prstGeom prst="rect">
            <a:avLst/>
          </a:prstGeom>
          <a:noFill/>
        </p:spPr>
        <p:txBody>
          <a:bodyPr wrap="square" rtlCol="0">
            <a:spAutoFit/>
          </a:bodyPr>
          <a:lstStyle/>
          <a:p>
            <a:pPr algn="ctr">
              <a:lnSpc>
                <a:spcPct val="114000"/>
              </a:lnSpc>
              <a:defRPr/>
            </a:pPr>
            <a:r>
              <a:rPr kumimoji="0" lang="vi-VN" altLang="zh-CN" sz="3200" b="0" i="0" u="none" strike="noStrike" kern="1200" cap="none" spc="0" normalizeH="0" baseline="0" noProof="0" dirty="0">
                <a:ln>
                  <a:noFill/>
                </a:ln>
                <a:solidFill>
                  <a:schemeClr val="bg1"/>
                </a:solidFill>
                <a:effectLst/>
                <a:uLnTx/>
                <a:uFillTx/>
                <a:latin typeface="+mj-lt"/>
                <a:ea typeface="思源黑体 CN Regular" panose="020B0500000000000000"/>
              </a:rPr>
              <a:t>Thể thơ năm chữ</a:t>
            </a:r>
          </a:p>
          <a:p>
            <a:pPr algn="ctr">
              <a:lnSpc>
                <a:spcPct val="114000"/>
              </a:lnSpc>
              <a:defRPr/>
            </a:pPr>
            <a:r>
              <a:rPr lang="vi-VN" altLang="zh-CN" sz="3200" dirty="0">
                <a:solidFill>
                  <a:schemeClr val="bg1"/>
                </a:solidFill>
                <a:latin typeface="+mj-lt"/>
                <a:ea typeface="思源黑体 CN Regular" panose="020B0500000000000000"/>
              </a:rPr>
              <a:t>Số khổ thơ: 6</a:t>
            </a:r>
            <a:endParaRPr lang="en-US" altLang="zh-CN" sz="3200" dirty="0">
              <a:solidFill>
                <a:schemeClr val="bg1"/>
              </a:solidFill>
              <a:latin typeface="+mj-lt"/>
              <a:ea typeface="思源黑体 CN Regular" panose="020B0500000000000000"/>
            </a:endParaRPr>
          </a:p>
        </p:txBody>
      </p:sp>
      <p:grpSp>
        <p:nvGrpSpPr>
          <p:cNvPr id="23" name="组合 22">
            <a:extLst>
              <a:ext uri="{FF2B5EF4-FFF2-40B4-BE49-F238E27FC236}">
                <a16:creationId xmlns:a16="http://schemas.microsoft.com/office/drawing/2014/main" id="{D4BB9F59-8D2F-4434-96A2-6B5B77876A33}"/>
              </a:ext>
            </a:extLst>
          </p:cNvPr>
          <p:cNvGrpSpPr/>
          <p:nvPr/>
        </p:nvGrpSpPr>
        <p:grpSpPr>
          <a:xfrm>
            <a:off x="3156857" y="2641600"/>
            <a:ext cx="1444172" cy="787400"/>
            <a:chOff x="3156857" y="2641600"/>
            <a:chExt cx="1444172" cy="787400"/>
          </a:xfrm>
        </p:grpSpPr>
        <p:cxnSp>
          <p:nvCxnSpPr>
            <p:cNvPr id="10" name="直接连接符 9">
              <a:extLst>
                <a:ext uri="{FF2B5EF4-FFF2-40B4-BE49-F238E27FC236}">
                  <a16:creationId xmlns:a16="http://schemas.microsoft.com/office/drawing/2014/main" id="{3DA14403-3EEF-4B9B-BFEA-4D9E1AF6F86A}"/>
                </a:ext>
              </a:extLst>
            </p:cNvPr>
            <p:cNvCxnSpPr>
              <a:cxnSpLocks/>
            </p:cNvCxnSpPr>
            <p:nvPr/>
          </p:nvCxnSpPr>
          <p:spPr>
            <a:xfrm>
              <a:off x="3156857" y="2641600"/>
              <a:ext cx="0" cy="787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47A73A6D-665C-4E91-98BB-CBA8904CBE17}"/>
                </a:ext>
              </a:extLst>
            </p:cNvPr>
            <p:cNvCxnSpPr>
              <a:cxnSpLocks/>
            </p:cNvCxnSpPr>
            <p:nvPr/>
          </p:nvCxnSpPr>
          <p:spPr>
            <a:xfrm>
              <a:off x="3157034" y="2657929"/>
              <a:ext cx="14439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CE6206E7-AB6C-4E63-8DD4-936D8F510810}"/>
              </a:ext>
            </a:extLst>
          </p:cNvPr>
          <p:cNvGrpSpPr/>
          <p:nvPr/>
        </p:nvGrpSpPr>
        <p:grpSpPr>
          <a:xfrm>
            <a:off x="5907314" y="1988457"/>
            <a:ext cx="2061830" cy="550984"/>
            <a:chOff x="5907314" y="1988457"/>
            <a:chExt cx="2061830" cy="550984"/>
          </a:xfrm>
        </p:grpSpPr>
        <p:cxnSp>
          <p:nvCxnSpPr>
            <p:cNvPr id="14" name="直接连接符 13">
              <a:extLst>
                <a:ext uri="{FF2B5EF4-FFF2-40B4-BE49-F238E27FC236}">
                  <a16:creationId xmlns:a16="http://schemas.microsoft.com/office/drawing/2014/main" id="{6BD2277D-4C23-41AE-AA71-0CB1A8E228A6}"/>
                </a:ext>
              </a:extLst>
            </p:cNvPr>
            <p:cNvCxnSpPr>
              <a:cxnSpLocks/>
            </p:cNvCxnSpPr>
            <p:nvPr/>
          </p:nvCxnSpPr>
          <p:spPr>
            <a:xfrm>
              <a:off x="5907314" y="1988457"/>
              <a:ext cx="0" cy="5509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8F23849-9B60-4B5E-914F-5D67B1C95CB6}"/>
                </a:ext>
              </a:extLst>
            </p:cNvPr>
            <p:cNvCxnSpPr>
              <a:cxnSpLocks/>
            </p:cNvCxnSpPr>
            <p:nvPr/>
          </p:nvCxnSpPr>
          <p:spPr>
            <a:xfrm>
              <a:off x="5907314" y="1988457"/>
              <a:ext cx="20618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组合 24">
            <a:extLst>
              <a:ext uri="{FF2B5EF4-FFF2-40B4-BE49-F238E27FC236}">
                <a16:creationId xmlns:a16="http://schemas.microsoft.com/office/drawing/2014/main" id="{7F19CAF6-22C0-42BB-86D8-2EA4AD621E7E}"/>
              </a:ext>
            </a:extLst>
          </p:cNvPr>
          <p:cNvGrpSpPr/>
          <p:nvPr/>
        </p:nvGrpSpPr>
        <p:grpSpPr>
          <a:xfrm>
            <a:off x="7402286" y="4043026"/>
            <a:ext cx="2069086" cy="511896"/>
            <a:chOff x="7402286" y="4043026"/>
            <a:chExt cx="2069086" cy="511896"/>
          </a:xfrm>
        </p:grpSpPr>
        <p:cxnSp>
          <p:nvCxnSpPr>
            <p:cNvPr id="18" name="直接连接符 17">
              <a:extLst>
                <a:ext uri="{FF2B5EF4-FFF2-40B4-BE49-F238E27FC236}">
                  <a16:creationId xmlns:a16="http://schemas.microsoft.com/office/drawing/2014/main" id="{80A33BE3-D524-4386-BA26-5F33F8DACE99}"/>
                </a:ext>
              </a:extLst>
            </p:cNvPr>
            <p:cNvCxnSpPr>
              <a:cxnSpLocks/>
            </p:cNvCxnSpPr>
            <p:nvPr/>
          </p:nvCxnSpPr>
          <p:spPr>
            <a:xfrm>
              <a:off x="7402286" y="4043026"/>
              <a:ext cx="20618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0FE89FD2-03DD-4FFC-99DF-8AE9D6C2D739}"/>
                </a:ext>
              </a:extLst>
            </p:cNvPr>
            <p:cNvCxnSpPr>
              <a:cxnSpLocks/>
            </p:cNvCxnSpPr>
            <p:nvPr/>
          </p:nvCxnSpPr>
          <p:spPr>
            <a:xfrm>
              <a:off x="9471372" y="4043026"/>
              <a:ext cx="0" cy="5118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 name="Picture 7" descr="Text&#10;&#10;Description automatically generated">
            <a:extLst>
              <a:ext uri="{FF2B5EF4-FFF2-40B4-BE49-F238E27FC236}">
                <a16:creationId xmlns:a16="http://schemas.microsoft.com/office/drawing/2014/main" id="{2DD4942A-07AA-46BF-567C-417300ACB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63" y="937738"/>
            <a:ext cx="7772400" cy="1146003"/>
          </a:xfrm>
          <a:prstGeom prst="rect">
            <a:avLst/>
          </a:prstGeom>
        </p:spPr>
      </p:pic>
      <p:sp>
        <p:nvSpPr>
          <p:cNvPr id="9" name="TextBox 11">
            <a:extLst>
              <a:ext uri="{FF2B5EF4-FFF2-40B4-BE49-F238E27FC236}">
                <a16:creationId xmlns:a16="http://schemas.microsoft.com/office/drawing/2014/main" id="{EECC16AB-BD94-1147-4281-2B0AF85DE60D}"/>
              </a:ext>
            </a:extLst>
          </p:cNvPr>
          <p:cNvSpPr txBox="1"/>
          <p:nvPr/>
        </p:nvSpPr>
        <p:spPr>
          <a:xfrm>
            <a:off x="2333503" y="5736399"/>
            <a:ext cx="4514331" cy="609590"/>
          </a:xfrm>
          <a:prstGeom prst="rect">
            <a:avLst/>
          </a:prstGeom>
          <a:noFill/>
        </p:spPr>
        <p:txBody>
          <a:bodyPr wrap="square" rtlCol="0">
            <a:spAutoFit/>
          </a:bodyPr>
          <a:lstStyle/>
          <a:p>
            <a:pPr algn="ctr">
              <a:lnSpc>
                <a:spcPct val="114000"/>
              </a:lnSpc>
              <a:defRPr/>
            </a:pPr>
            <a:r>
              <a:rPr kumimoji="0" lang="vi-VN" altLang="zh-CN" sz="3200" b="0" i="0" u="none" strike="noStrike" kern="1200" cap="none" spc="0" normalizeH="0" baseline="0" noProof="0" dirty="0">
                <a:ln>
                  <a:noFill/>
                </a:ln>
                <a:solidFill>
                  <a:schemeClr val="bg1"/>
                </a:solidFill>
                <a:effectLst/>
                <a:uLnTx/>
                <a:uFillTx/>
                <a:latin typeface="+mj-lt"/>
                <a:ea typeface="思源黑体 CN Regular" panose="020B0500000000000000"/>
              </a:rPr>
              <a:t>Cách gieo vần: vần chân</a:t>
            </a:r>
          </a:p>
        </p:txBody>
      </p:sp>
      <p:grpSp>
        <p:nvGrpSpPr>
          <p:cNvPr id="11" name="组合 22">
            <a:extLst>
              <a:ext uri="{FF2B5EF4-FFF2-40B4-BE49-F238E27FC236}">
                <a16:creationId xmlns:a16="http://schemas.microsoft.com/office/drawing/2014/main" id="{A91C7FF0-AE32-634C-2F43-7BD956D29FCB}"/>
              </a:ext>
            </a:extLst>
          </p:cNvPr>
          <p:cNvGrpSpPr/>
          <p:nvPr/>
        </p:nvGrpSpPr>
        <p:grpSpPr>
          <a:xfrm>
            <a:off x="4222855" y="4948999"/>
            <a:ext cx="1444172" cy="787400"/>
            <a:chOff x="3156857" y="2641600"/>
            <a:chExt cx="1444172" cy="787400"/>
          </a:xfrm>
        </p:grpSpPr>
        <p:cxnSp>
          <p:nvCxnSpPr>
            <p:cNvPr id="13" name="直接连接符 9">
              <a:extLst>
                <a:ext uri="{FF2B5EF4-FFF2-40B4-BE49-F238E27FC236}">
                  <a16:creationId xmlns:a16="http://schemas.microsoft.com/office/drawing/2014/main" id="{02224719-7D74-1125-DAA8-A6DE593032B9}"/>
                </a:ext>
              </a:extLst>
            </p:cNvPr>
            <p:cNvCxnSpPr>
              <a:cxnSpLocks/>
            </p:cNvCxnSpPr>
            <p:nvPr/>
          </p:nvCxnSpPr>
          <p:spPr>
            <a:xfrm>
              <a:off x="3156857" y="2641600"/>
              <a:ext cx="0" cy="787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1">
              <a:extLst>
                <a:ext uri="{FF2B5EF4-FFF2-40B4-BE49-F238E27FC236}">
                  <a16:creationId xmlns:a16="http://schemas.microsoft.com/office/drawing/2014/main" id="{DB23798F-4524-DB1D-06C9-8930C5548F42}"/>
                </a:ext>
              </a:extLst>
            </p:cNvPr>
            <p:cNvCxnSpPr>
              <a:cxnSpLocks/>
            </p:cNvCxnSpPr>
            <p:nvPr/>
          </p:nvCxnSpPr>
          <p:spPr>
            <a:xfrm>
              <a:off x="3157034" y="2657929"/>
              <a:ext cx="14439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584073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9BAB9548-0809-A67F-9FBE-7AA2AAA3D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60" y="1051560"/>
            <a:ext cx="7772400" cy="1107048"/>
          </a:xfrm>
          <a:prstGeom prst="rect">
            <a:avLst/>
          </a:prstGeom>
        </p:spPr>
      </p:pic>
      <p:sp>
        <p:nvSpPr>
          <p:cNvPr id="7" name="TextBox 6">
            <a:extLst>
              <a:ext uri="{FF2B5EF4-FFF2-40B4-BE49-F238E27FC236}">
                <a16:creationId xmlns:a16="http://schemas.microsoft.com/office/drawing/2014/main" id="{B2C98F66-1009-9E74-2804-7655BE28268B}"/>
              </a:ext>
            </a:extLst>
          </p:cNvPr>
          <p:cNvSpPr txBox="1"/>
          <p:nvPr/>
        </p:nvSpPr>
        <p:spPr>
          <a:xfrm>
            <a:off x="3253149" y="3053219"/>
            <a:ext cx="4897120" cy="1481175"/>
          </a:xfrm>
          <a:prstGeom prst="rect">
            <a:avLst/>
          </a:prstGeom>
          <a:noFill/>
        </p:spPr>
        <p:txBody>
          <a:bodyPr wrap="square" rtlCol="0">
            <a:spAutoFit/>
          </a:bodyPr>
          <a:lstStyle/>
          <a:p>
            <a:pPr algn="ctr">
              <a:lnSpc>
                <a:spcPct val="150000"/>
              </a:lnSpc>
            </a:pPr>
            <a:r>
              <a:rPr lang="en-US" sz="3200" b="1">
                <a:solidFill>
                  <a:schemeClr val="bg1"/>
                </a:solidFill>
                <a:latin typeface="Times New Roman" panose="02020603050405020304" pitchFamily="18" charset="0"/>
                <a:cs typeface="Times New Roman" panose="02020603050405020304" pitchFamily="18" charset="0"/>
              </a:rPr>
              <a:t>Hoạt động theo tổ đã chuẩn bị</a:t>
            </a:r>
            <a:endParaRPr lang="en-VN"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829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557CB9A-7681-4D43-824E-589CC1340E88}"/>
              </a:ext>
            </a:extLst>
          </p:cNvPr>
          <p:cNvSpPr/>
          <p:nvPr/>
        </p:nvSpPr>
        <p:spPr>
          <a:xfrm>
            <a:off x="4351433" y="2105822"/>
            <a:ext cx="6645792" cy="39290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Text&#10;&#10;Description automatically generated">
            <a:extLst>
              <a:ext uri="{FF2B5EF4-FFF2-40B4-BE49-F238E27FC236}">
                <a16:creationId xmlns:a16="http://schemas.microsoft.com/office/drawing/2014/main" id="{F94A3420-2AAC-E85D-70A6-A1E604DA6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70" y="823122"/>
            <a:ext cx="5092700" cy="1282700"/>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9A64FA66-9CE6-17A0-821D-5948F7C608C0}"/>
              </a:ext>
            </a:extLst>
          </p:cNvPr>
          <p:cNvPicPr>
            <a:picLocks noChangeAspect="1"/>
          </p:cNvPicPr>
          <p:nvPr/>
        </p:nvPicPr>
        <p:blipFill rotWithShape="1">
          <a:blip r:embed="rId3">
            <a:extLst>
              <a:ext uri="{28A0092B-C50C-407E-A947-70E740481C1C}">
                <a14:useLocalDpi xmlns:a14="http://schemas.microsoft.com/office/drawing/2010/main" val="0"/>
              </a:ext>
            </a:extLst>
          </a:blip>
          <a:srcRect b="6486"/>
          <a:stretch/>
        </p:blipFill>
        <p:spPr>
          <a:xfrm>
            <a:off x="-154527" y="1821180"/>
            <a:ext cx="4505960" cy="4213698"/>
          </a:xfrm>
          <a:prstGeom prst="rect">
            <a:avLst/>
          </a:prstGeom>
        </p:spPr>
      </p:pic>
      <p:sp>
        <p:nvSpPr>
          <p:cNvPr id="12" name="TextBox 11">
            <a:extLst>
              <a:ext uri="{FF2B5EF4-FFF2-40B4-BE49-F238E27FC236}">
                <a16:creationId xmlns:a16="http://schemas.microsoft.com/office/drawing/2014/main" id="{A62866FF-1DDB-900E-2258-A13F98C4DF69}"/>
              </a:ext>
            </a:extLst>
          </p:cNvPr>
          <p:cNvSpPr txBox="1"/>
          <p:nvPr/>
        </p:nvSpPr>
        <p:spPr>
          <a:xfrm>
            <a:off x="4515832" y="2362686"/>
            <a:ext cx="6316994" cy="3521220"/>
          </a:xfrm>
          <a:prstGeom prst="rect">
            <a:avLst/>
          </a:prstGeom>
          <a:noFill/>
        </p:spPr>
        <p:txBody>
          <a:bodyPr wrap="square">
            <a:spAutoFit/>
          </a:bodyPr>
          <a:lstStyle/>
          <a:p>
            <a:pPr algn="just">
              <a:lnSpc>
                <a:spcPct val="115000"/>
              </a:lnSpc>
            </a:pPr>
            <a:r>
              <a:rPr lang="vi-VN" sz="2800" dirty="0">
                <a:solidFill>
                  <a:schemeClr val="bg1"/>
                </a:solidFill>
                <a:effectLst/>
                <a:latin typeface="Times New Roman" panose="02020603050405020304" pitchFamily="18" charset="0"/>
                <a:ea typeface="Times New Roman" panose="02020603050405020304" pitchFamily="18" charset="0"/>
              </a:rPr>
              <a:t>- Bài thơ thể hiện nỗi nhớ của người cháu đối với bà.</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chemeClr val="bg1"/>
                </a:solidFill>
                <a:effectLst/>
                <a:latin typeface="Times New Roman" panose="02020603050405020304" pitchFamily="18" charset="0"/>
                <a:ea typeface="Times New Roman" panose="02020603050405020304" pitchFamily="18" charset="0"/>
              </a:rPr>
              <a:t>- Cảm xúc đó được khơi gợi từ tiếng gà nhảy ổ trong một buổi trưa khi người cháu hành quân qua một xóm nhỏ.</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chemeClr val="bg1"/>
                </a:solidFill>
                <a:effectLst/>
                <a:latin typeface="Times New Roman" panose="02020603050405020304" pitchFamily="18" charset="0"/>
                <a:ea typeface="Times New Roman" panose="02020603050405020304" pitchFamily="18" charset="0"/>
              </a:rPr>
              <a:t>- Người xưng “cháu” trong bài thơ là người chiến sĩ. </a:t>
            </a:r>
            <a:endParaRPr lang="en-VN"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537677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056341E6-9733-D3FA-4EC3-43D3D9C5E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60" y="970280"/>
            <a:ext cx="7721600" cy="1219200"/>
          </a:xfrm>
          <a:prstGeom prst="rect">
            <a:avLst/>
          </a:prstGeom>
        </p:spPr>
      </p:pic>
      <p:sp>
        <p:nvSpPr>
          <p:cNvPr id="11" name="TextBox 10">
            <a:extLst>
              <a:ext uri="{FF2B5EF4-FFF2-40B4-BE49-F238E27FC236}">
                <a16:creationId xmlns:a16="http://schemas.microsoft.com/office/drawing/2014/main" id="{B14FAB07-1418-BFDB-22C2-62F9EEF288F8}"/>
              </a:ext>
            </a:extLst>
          </p:cNvPr>
          <p:cNvSpPr txBox="1"/>
          <p:nvPr/>
        </p:nvSpPr>
        <p:spPr>
          <a:xfrm>
            <a:off x="4634630" y="3187346"/>
            <a:ext cx="5667610" cy="742511"/>
          </a:xfrm>
          <a:prstGeom prst="rect">
            <a:avLst/>
          </a:prstGeom>
          <a:noFill/>
        </p:spPr>
        <p:txBody>
          <a:bodyPr wrap="square" rtlCol="0">
            <a:spAutoFit/>
          </a:bodyPr>
          <a:lstStyle/>
          <a:p>
            <a:pPr algn="ctr">
              <a:lnSpc>
                <a:spcPct val="150000"/>
              </a:lnSpc>
            </a:pPr>
            <a:r>
              <a:rPr lang="en-US" sz="3200" b="1">
                <a:solidFill>
                  <a:schemeClr val="bg1"/>
                </a:solidFill>
                <a:latin typeface="Times New Roman" panose="02020603050405020304" pitchFamily="18" charset="0"/>
                <a:cs typeface="Times New Roman" panose="02020603050405020304" pitchFamily="18" charset="0"/>
              </a:rPr>
              <a:t>Hoàn thành bài tập theo nhóm</a:t>
            </a:r>
            <a:endParaRPr lang="en-VN"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640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7482EA-8D65-443C-9B43-F5198EF27C15}"/>
              </a:ext>
            </a:extLst>
          </p:cNvPr>
          <p:cNvPicPr>
            <a:picLocks noChangeAspect="1"/>
          </p:cNvPicPr>
          <p:nvPr/>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3" name="图片 2">
            <a:extLst>
              <a:ext uri="{FF2B5EF4-FFF2-40B4-BE49-F238E27FC236}">
                <a16:creationId xmlns:a16="http://schemas.microsoft.com/office/drawing/2014/main" id="{5E059493-1CE2-4643-94E0-0B6C1F443445}"/>
              </a:ext>
            </a:extLst>
          </p:cNvPr>
          <p:cNvPicPr>
            <a:picLocks noChangeAspect="1"/>
          </p:cNvPicPr>
          <p:nvPr/>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5" name="图片 4">
            <a:extLst>
              <a:ext uri="{FF2B5EF4-FFF2-40B4-BE49-F238E27FC236}">
                <a16:creationId xmlns:a16="http://schemas.microsoft.com/office/drawing/2014/main" id="{0D283DB9-74D8-41B1-9C06-B845E65EC93C}"/>
              </a:ext>
            </a:extLst>
          </p:cNvPr>
          <p:cNvPicPr>
            <a:picLocks noChangeAspect="1"/>
          </p:cNvPicPr>
          <p:nvPr/>
        </p:nvPicPr>
        <p:blipFill rotWithShape="1">
          <a:blip r:embed="rId4">
            <a:extLst>
              <a:ext uri="{28A0092B-C50C-407E-A947-70E740481C1C}">
                <a14:useLocalDpi xmlns:a14="http://schemas.microsoft.com/office/drawing/2010/main" val="0"/>
              </a:ext>
            </a:extLst>
          </a:blip>
          <a:srcRect l="27542" t="20350" r="28329" b="56500"/>
          <a:stretch/>
        </p:blipFill>
        <p:spPr>
          <a:xfrm>
            <a:off x="5943600" y="4106874"/>
            <a:ext cx="2969457" cy="2336920"/>
          </a:xfrm>
          <a:prstGeom prst="rect">
            <a:avLst/>
          </a:prstGeom>
        </p:spPr>
      </p:pic>
      <p:grpSp>
        <p:nvGrpSpPr>
          <p:cNvPr id="10" name="组合 9">
            <a:extLst>
              <a:ext uri="{FF2B5EF4-FFF2-40B4-BE49-F238E27FC236}">
                <a16:creationId xmlns:a16="http://schemas.microsoft.com/office/drawing/2014/main" id="{16CBB1B5-992B-4188-8CD0-5512DAA7D573}"/>
              </a:ext>
            </a:extLst>
          </p:cNvPr>
          <p:cNvGrpSpPr/>
          <p:nvPr/>
        </p:nvGrpSpPr>
        <p:grpSpPr>
          <a:xfrm>
            <a:off x="1143216" y="708790"/>
            <a:ext cx="8067459" cy="5633344"/>
            <a:chOff x="1143216" y="708790"/>
            <a:chExt cx="8067459" cy="5633344"/>
          </a:xfrm>
        </p:grpSpPr>
        <p:pic>
          <p:nvPicPr>
            <p:cNvPr id="6" name="图片 5">
              <a:extLst>
                <a:ext uri="{FF2B5EF4-FFF2-40B4-BE49-F238E27FC236}">
                  <a16:creationId xmlns:a16="http://schemas.microsoft.com/office/drawing/2014/main" id="{F109CD03-DDF3-4DCE-BC88-BB03F2ACD53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7" name="图片 6">
              <a:extLst>
                <a:ext uri="{FF2B5EF4-FFF2-40B4-BE49-F238E27FC236}">
                  <a16:creationId xmlns:a16="http://schemas.microsoft.com/office/drawing/2014/main" id="{91C0C597-0C23-4C6B-A44F-16B51DD1BFB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8" name="图片 7">
              <a:extLst>
                <a:ext uri="{FF2B5EF4-FFF2-40B4-BE49-F238E27FC236}">
                  <a16:creationId xmlns:a16="http://schemas.microsoft.com/office/drawing/2014/main" id="{5E19F021-7EE6-41D5-94BE-34F7349CBB1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grpSp>
      <p:pic>
        <p:nvPicPr>
          <p:cNvPr id="11" name="图片 10">
            <a:extLst>
              <a:ext uri="{FF2B5EF4-FFF2-40B4-BE49-F238E27FC236}">
                <a16:creationId xmlns:a16="http://schemas.microsoft.com/office/drawing/2014/main" id="{F84FE34F-1343-442F-A679-846CA0EDD5E9}"/>
              </a:ext>
            </a:extLst>
          </p:cNvPr>
          <p:cNvPicPr>
            <a:picLocks noChangeAspect="1"/>
          </p:cNvPicPr>
          <p:nvPr/>
        </p:nvPicPr>
        <p:blipFill rotWithShape="1">
          <a:blip r:embed="rId7">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7932CE60-1066-5E2C-73E0-0886ABB2CD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563" y="3354102"/>
            <a:ext cx="5740400" cy="2438400"/>
          </a:xfrm>
          <a:prstGeom prst="rect">
            <a:avLst/>
          </a:prstGeom>
        </p:spPr>
      </p:pic>
    </p:spTree>
    <p:extLst>
      <p:ext uri="{BB962C8B-B14F-4D97-AF65-F5344CB8AC3E}">
        <p14:creationId xmlns:p14="http://schemas.microsoft.com/office/powerpoint/2010/main" val="29116922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anim calcmode="lin" valueType="num">
                                      <p:cBhvr>
                                        <p:cTn id="14" dur="250" fill="hold"/>
                                        <p:tgtEl>
                                          <p:spTgt spid="10"/>
                                        </p:tgtEl>
                                        <p:attrNameLst>
                                          <p:attrName>ppt_x</p:attrName>
                                        </p:attrNameLst>
                                      </p:cBhvr>
                                      <p:tavLst>
                                        <p:tav tm="0">
                                          <p:val>
                                            <p:strVal val="#ppt_x"/>
                                          </p:val>
                                        </p:tav>
                                        <p:tav tm="100000">
                                          <p:val>
                                            <p:strVal val="#ppt_x"/>
                                          </p:val>
                                        </p:tav>
                                      </p:tavLst>
                                    </p:anim>
                                    <p:anim calcmode="lin" valueType="num">
                                      <p:cBhvr>
                                        <p:cTn id="15" dur="25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anim calcmode="lin" valueType="num">
                                      <p:cBhvr>
                                        <p:cTn id="20" dur="250" fill="hold"/>
                                        <p:tgtEl>
                                          <p:spTgt spid="11"/>
                                        </p:tgtEl>
                                        <p:attrNameLst>
                                          <p:attrName>ppt_x</p:attrName>
                                        </p:attrNameLst>
                                      </p:cBhvr>
                                      <p:tavLst>
                                        <p:tav tm="0">
                                          <p:val>
                                            <p:strVal val="#ppt_x"/>
                                          </p:val>
                                        </p:tav>
                                        <p:tav tm="100000">
                                          <p:val>
                                            <p:strVal val="#ppt_x"/>
                                          </p:val>
                                        </p:tav>
                                      </p:tavLst>
                                    </p:anim>
                                    <p:anim calcmode="lin" valueType="num">
                                      <p:cBhvr>
                                        <p:cTn id="21" dur="25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anim calcmode="lin" valueType="num">
                                      <p:cBhvr>
                                        <p:cTn id="26" dur="250" fill="hold"/>
                                        <p:tgtEl>
                                          <p:spTgt spid="5"/>
                                        </p:tgtEl>
                                        <p:attrNameLst>
                                          <p:attrName>ppt_x</p:attrName>
                                        </p:attrNameLst>
                                      </p:cBhvr>
                                      <p:tavLst>
                                        <p:tav tm="0">
                                          <p:val>
                                            <p:strVal val="#ppt_x"/>
                                          </p:val>
                                        </p:tav>
                                        <p:tav tm="100000">
                                          <p:val>
                                            <p:strVal val="#ppt_x"/>
                                          </p:val>
                                        </p:tav>
                                      </p:tavLst>
                                    </p:anim>
                                    <p:anim calcmode="lin" valueType="num">
                                      <p:cBhvr>
                                        <p:cTn id="27" dur="2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3"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ngtree—a nest of quail eggs_3201469.png">
            <a:extLst>
              <a:ext uri="{FF2B5EF4-FFF2-40B4-BE49-F238E27FC236}">
                <a16:creationId xmlns:a16="http://schemas.microsoft.com/office/drawing/2014/main" id="{A11CF0D4-858A-6CB3-F110-3431CF136CFE}"/>
              </a:ext>
            </a:extLst>
          </p:cNvPr>
          <p:cNvPicPr>
            <a:picLocks noChangeAspect="1"/>
          </p:cNvPicPr>
          <p:nvPr/>
        </p:nvPicPr>
        <p:blipFill>
          <a:blip r:embed="rId2" cstate="print"/>
          <a:srcRect l="13579" t="19913" r="8326" b="18961"/>
          <a:stretch>
            <a:fillRect/>
          </a:stretch>
        </p:blipFill>
        <p:spPr>
          <a:xfrm>
            <a:off x="6096000" y="-1101445"/>
            <a:ext cx="812800" cy="636183"/>
          </a:xfrm>
          <a:prstGeom prst="rect">
            <a:avLst/>
          </a:prstGeom>
        </p:spPr>
      </p:pic>
      <p:pic>
        <p:nvPicPr>
          <p:cNvPr id="14" name="Picture 13" descr="Text&#10;&#10;Description automatically generated">
            <a:extLst>
              <a:ext uri="{FF2B5EF4-FFF2-40B4-BE49-F238E27FC236}">
                <a16:creationId xmlns:a16="http://schemas.microsoft.com/office/drawing/2014/main" id="{AA020439-771A-E50E-3B69-7AA3C0A49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 y="970280"/>
            <a:ext cx="7721600" cy="1219200"/>
          </a:xfrm>
          <a:prstGeom prst="rect">
            <a:avLst/>
          </a:prstGeom>
        </p:spPr>
      </p:pic>
      <p:sp>
        <p:nvSpPr>
          <p:cNvPr id="17" name="Rectangle 16">
            <a:extLst>
              <a:ext uri="{FF2B5EF4-FFF2-40B4-BE49-F238E27FC236}">
                <a16:creationId xmlns:a16="http://schemas.microsoft.com/office/drawing/2014/main" id="{7CB6BD39-6D8D-6D65-D3F8-9441685A961B}"/>
              </a:ext>
            </a:extLst>
          </p:cNvPr>
          <p:cNvSpPr/>
          <p:nvPr/>
        </p:nvSpPr>
        <p:spPr>
          <a:xfrm>
            <a:off x="7819187" y="1378253"/>
            <a:ext cx="4592432" cy="4493538"/>
          </a:xfrm>
          <a:prstGeom prst="rect">
            <a:avLst/>
          </a:prstGeom>
        </p:spPr>
        <p:txBody>
          <a:bodyPr wrap="square">
            <a:spAutoFit/>
          </a:bodyPr>
          <a:lstStyle/>
          <a:p>
            <a:r>
              <a:rPr lang="vi-VN" sz="2600" b="1" dirty="0">
                <a:solidFill>
                  <a:srgbClr val="FFFF00"/>
                </a:solidFill>
                <a:latin typeface="Times New Roman" panose="02020603050405020304" pitchFamily="18" charset="0"/>
                <a:cs typeface="Times New Roman" panose="02020603050405020304" pitchFamily="18" charset="0"/>
              </a:rPr>
              <a:t>Tiếng gà trưa</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Có tiếng bà vẫn mắng:</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 Gà đẻ mà mày nhìn</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Rồi sau này lang mặt!</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Cháu về lấy gương soi</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Lòng dại thơ lo lắng</a:t>
            </a:r>
            <a:endParaRPr lang="en-US" sz="2600" dirty="0">
              <a:solidFill>
                <a:schemeClr val="bg1"/>
              </a:solidFill>
              <a:latin typeface="Times New Roman" panose="02020603050405020304" pitchFamily="18" charset="0"/>
              <a:cs typeface="Times New Roman" panose="02020603050405020304" pitchFamily="18" charset="0"/>
            </a:endParaRPr>
          </a:p>
          <a:p>
            <a:endParaRPr lang="en-US" sz="2600" dirty="0">
              <a:solidFill>
                <a:schemeClr val="bg1"/>
              </a:solidFill>
              <a:latin typeface="Times New Roman" panose="02020603050405020304" pitchFamily="18" charset="0"/>
              <a:cs typeface="Times New Roman" panose="02020603050405020304" pitchFamily="18" charset="0"/>
            </a:endParaRPr>
          </a:p>
          <a:p>
            <a:r>
              <a:rPr lang="vi-VN" sz="2600" b="1" dirty="0">
                <a:solidFill>
                  <a:srgbClr val="FFFF00"/>
                </a:solidFill>
                <a:latin typeface="Times New Roman" panose="02020603050405020304" pitchFamily="18" charset="0"/>
                <a:cs typeface="Times New Roman" panose="02020603050405020304" pitchFamily="18" charset="0"/>
              </a:rPr>
              <a:t>Tiếng gà trưa</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Tay bà khum soi trứng</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Dành từng quả chắt chiu</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Cho con gà mái ấp</a:t>
            </a:r>
            <a:endParaRPr lang="en-US" sz="2600" dirty="0">
              <a:solidFill>
                <a:schemeClr val="bg1"/>
              </a:solidFill>
              <a:latin typeface="Times New Roman" panose="02020603050405020304" pitchFamily="18" charset="0"/>
              <a:cs typeface="Times New Roman" panose="02020603050405020304" pitchFamily="18" charset="0"/>
            </a:endParaRPr>
          </a:p>
        </p:txBody>
      </p:sp>
      <p:pic>
        <p:nvPicPr>
          <p:cNvPr id="19" name="Picture 18" descr="A picture containing text, vector graphics, businesscard&#10;&#10;Description automatically generated">
            <a:extLst>
              <a:ext uri="{FF2B5EF4-FFF2-40B4-BE49-F238E27FC236}">
                <a16:creationId xmlns:a16="http://schemas.microsoft.com/office/drawing/2014/main" id="{8048A7A6-BAEE-20C8-30CE-A5630CA67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 y="2875918"/>
            <a:ext cx="3854129" cy="3854129"/>
          </a:xfrm>
          <a:prstGeom prst="rect">
            <a:avLst/>
          </a:prstGeom>
        </p:spPr>
      </p:pic>
      <p:sp>
        <p:nvSpPr>
          <p:cNvPr id="21" name="TextBox 20">
            <a:extLst>
              <a:ext uri="{FF2B5EF4-FFF2-40B4-BE49-F238E27FC236}">
                <a16:creationId xmlns:a16="http://schemas.microsoft.com/office/drawing/2014/main" id="{C12CD0C6-CAD2-686E-4167-FF2043DD6287}"/>
              </a:ext>
            </a:extLst>
          </p:cNvPr>
          <p:cNvSpPr txBox="1"/>
          <p:nvPr/>
        </p:nvSpPr>
        <p:spPr>
          <a:xfrm>
            <a:off x="3825766" y="2498606"/>
            <a:ext cx="4078014" cy="2492990"/>
          </a:xfrm>
          <a:prstGeom prst="rect">
            <a:avLst/>
          </a:prstGeom>
          <a:noFill/>
        </p:spPr>
        <p:txBody>
          <a:bodyPr wrap="square">
            <a:spAutoFit/>
          </a:bodyPr>
          <a:lstStyle/>
          <a:p>
            <a:r>
              <a:rPr lang="vi-VN" sz="2600" b="1" dirty="0">
                <a:solidFill>
                  <a:srgbClr val="FFFF00"/>
                </a:solidFill>
                <a:latin typeface="Times New Roman" panose="02020603050405020304" pitchFamily="18" charset="0"/>
                <a:cs typeface="Times New Roman" panose="02020603050405020304" pitchFamily="18" charset="0"/>
              </a:rPr>
              <a:t>Tiếng gà trưa</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Ổ rơm hồng những trứng</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Này con gà mái mơ</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Khắp mình hoa đốm trắng</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Này con gà mái vàng</a:t>
            </a:r>
            <a:br>
              <a:rPr lang="vi-VN" sz="2600" dirty="0">
                <a:solidFill>
                  <a:schemeClr val="bg1"/>
                </a:solidFill>
                <a:latin typeface="Times New Roman" panose="02020603050405020304" pitchFamily="18" charset="0"/>
                <a:cs typeface="Times New Roman" panose="02020603050405020304" pitchFamily="18" charset="0"/>
              </a:rPr>
            </a:br>
            <a:r>
              <a:rPr lang="vi-VN" sz="2600" dirty="0">
                <a:solidFill>
                  <a:schemeClr val="bg1"/>
                </a:solidFill>
                <a:latin typeface="Times New Roman" panose="02020603050405020304" pitchFamily="18" charset="0"/>
                <a:cs typeface="Times New Roman" panose="02020603050405020304" pitchFamily="18" charset="0"/>
              </a:rPr>
              <a:t>Lông óng như màu nắng </a:t>
            </a:r>
            <a:endParaRPr lang="en-VN" sz="2600" dirty="0"/>
          </a:p>
        </p:txBody>
      </p:sp>
    </p:spTree>
    <p:extLst>
      <p:ext uri="{BB962C8B-B14F-4D97-AF65-F5344CB8AC3E}">
        <p14:creationId xmlns:p14="http://schemas.microsoft.com/office/powerpoint/2010/main" val="259992896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amond(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E5FDD4C0-9719-4ED0-AB0B-EEC90F0CF586}"/>
              </a:ext>
            </a:extLst>
          </p:cNvPr>
          <p:cNvSpPr/>
          <p:nvPr/>
        </p:nvSpPr>
        <p:spPr>
          <a:xfrm>
            <a:off x="1274720" y="2175639"/>
            <a:ext cx="2180897" cy="3314067"/>
          </a:xfrm>
          <a:prstGeom prst="roundRect">
            <a:avLst>
              <a:gd name="adj" fmla="val 6973"/>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1D9C714E-7F1A-4DFA-BF26-DF227F60D68F}"/>
              </a:ext>
            </a:extLst>
          </p:cNvPr>
          <p:cNvSpPr/>
          <p:nvPr/>
        </p:nvSpPr>
        <p:spPr>
          <a:xfrm>
            <a:off x="3857466" y="2175638"/>
            <a:ext cx="2180897" cy="3314067"/>
          </a:xfrm>
          <a:prstGeom prst="roundRect">
            <a:avLst>
              <a:gd name="adj" fmla="val 6973"/>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347CC123-BB3E-43F3-9C9A-9A600AD0CCCE}"/>
              </a:ext>
            </a:extLst>
          </p:cNvPr>
          <p:cNvSpPr/>
          <p:nvPr/>
        </p:nvSpPr>
        <p:spPr>
          <a:xfrm>
            <a:off x="6440213" y="2175637"/>
            <a:ext cx="2180897" cy="3314067"/>
          </a:xfrm>
          <a:prstGeom prst="roundRect">
            <a:avLst>
              <a:gd name="adj" fmla="val 6973"/>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descr="—Pngtree—a nest of quail eggs_3201469.png">
            <a:extLst>
              <a:ext uri="{FF2B5EF4-FFF2-40B4-BE49-F238E27FC236}">
                <a16:creationId xmlns:a16="http://schemas.microsoft.com/office/drawing/2014/main" id="{A11CF0D4-858A-6CB3-F110-3431CF136CFE}"/>
              </a:ext>
            </a:extLst>
          </p:cNvPr>
          <p:cNvPicPr>
            <a:picLocks noChangeAspect="1"/>
          </p:cNvPicPr>
          <p:nvPr/>
        </p:nvPicPr>
        <p:blipFill>
          <a:blip r:embed="rId2" cstate="print"/>
          <a:srcRect l="13579" t="19913" r="8326" b="18961"/>
          <a:stretch>
            <a:fillRect/>
          </a:stretch>
        </p:blipFill>
        <p:spPr>
          <a:xfrm>
            <a:off x="1580757" y="5113540"/>
            <a:ext cx="1547297" cy="1211078"/>
          </a:xfrm>
          <a:prstGeom prst="rect">
            <a:avLst/>
          </a:prstGeom>
        </p:spPr>
      </p:pic>
      <p:pic>
        <p:nvPicPr>
          <p:cNvPr id="14" name="Picture 13" descr="Text&#10;&#10;Description automatically generated">
            <a:extLst>
              <a:ext uri="{FF2B5EF4-FFF2-40B4-BE49-F238E27FC236}">
                <a16:creationId xmlns:a16="http://schemas.microsoft.com/office/drawing/2014/main" id="{AA020439-771A-E50E-3B69-7AA3C0A49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 y="970280"/>
            <a:ext cx="7721600" cy="1219200"/>
          </a:xfrm>
          <a:prstGeom prst="rect">
            <a:avLst/>
          </a:prstGeom>
        </p:spPr>
      </p:pic>
      <p:sp>
        <p:nvSpPr>
          <p:cNvPr id="10" name="TextBox 9">
            <a:extLst>
              <a:ext uri="{FF2B5EF4-FFF2-40B4-BE49-F238E27FC236}">
                <a16:creationId xmlns:a16="http://schemas.microsoft.com/office/drawing/2014/main" id="{739A15C5-6986-533F-8850-74CE0D4B7BD6}"/>
              </a:ext>
            </a:extLst>
          </p:cNvPr>
          <p:cNvSpPr txBox="1"/>
          <p:nvPr/>
        </p:nvSpPr>
        <p:spPr>
          <a:xfrm>
            <a:off x="1465391" y="2189480"/>
            <a:ext cx="1799553" cy="2606676"/>
          </a:xfrm>
          <a:prstGeom prst="rect">
            <a:avLst/>
          </a:prstGeom>
          <a:noFill/>
        </p:spPr>
        <p:txBody>
          <a:bodyPr wrap="square">
            <a:spAutoFit/>
          </a:bodyPr>
          <a:lstStyle/>
          <a:p>
            <a:pPr algn="ctr">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rPr>
              <a:t>Hình ảnh những con gà mái mơ, mái vàng và ổ trứng hồng.</a:t>
            </a:r>
            <a:endParaRPr lang="en-VN" sz="2400" dirty="0">
              <a:solidFill>
                <a:schemeClr val="bg1"/>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BC9D5A44-591D-D147-F58F-3EE366DA5B29}"/>
              </a:ext>
            </a:extLst>
          </p:cNvPr>
          <p:cNvSpPr txBox="1"/>
          <p:nvPr/>
        </p:nvSpPr>
        <p:spPr>
          <a:xfrm>
            <a:off x="3958177" y="2189480"/>
            <a:ext cx="2052320" cy="3031407"/>
          </a:xfrm>
          <a:prstGeom prst="rect">
            <a:avLst/>
          </a:prstGeom>
          <a:noFill/>
        </p:spPr>
        <p:txBody>
          <a:bodyPr wrap="square">
            <a:spAutoFit/>
          </a:bodyPr>
          <a:lstStyle/>
          <a:p>
            <a:pPr algn="ctr">
              <a:lnSpc>
                <a:spcPct val="115000"/>
              </a:lnSpc>
            </a:pPr>
            <a:r>
              <a:rPr lang="vi-VN" sz="2400" dirty="0">
                <a:solidFill>
                  <a:schemeClr val="bg1"/>
                </a:solidFill>
                <a:effectLst/>
                <a:latin typeface="Times New Roman" panose="02020603050405020304" pitchFamily="18" charset="0"/>
                <a:ea typeface="Times New Roman" panose="02020603050405020304" pitchFamily="18" charset="0"/>
              </a:rPr>
              <a:t>Hình ảnh người bà với lòng yêu thương, chắt chiu dành dụm, chăm lo cho cháu.</a:t>
            </a:r>
            <a:endParaRPr lang="en-VN" sz="2400" dirty="0">
              <a:solidFill>
                <a:schemeClr val="bg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D104CF86-16F9-E8AC-4A17-5F307B6C957B}"/>
              </a:ext>
            </a:extLst>
          </p:cNvPr>
          <p:cNvSpPr txBox="1"/>
          <p:nvPr/>
        </p:nvSpPr>
        <p:spPr>
          <a:xfrm>
            <a:off x="6440213" y="2324525"/>
            <a:ext cx="2180898" cy="2308324"/>
          </a:xfrm>
          <a:prstGeom prst="rect">
            <a:avLst/>
          </a:prstGeom>
          <a:noFill/>
        </p:spPr>
        <p:txBody>
          <a:bodyPr wrap="square">
            <a:spAutoFit/>
          </a:bodyPr>
          <a:lstStyle/>
          <a:p>
            <a:pPr algn="ctr"/>
            <a:r>
              <a:rPr lang="vi-VN" sz="2400" dirty="0">
                <a:solidFill>
                  <a:schemeClr val="bg1"/>
                </a:solidFill>
                <a:effectLst/>
                <a:latin typeface="Times New Roman" panose="02020603050405020304" pitchFamily="18" charset="0"/>
                <a:ea typeface="Times New Roman" panose="02020603050405020304" pitchFamily="18" charset="0"/>
              </a:rPr>
              <a:t>Niềm vui và mong ước của tuổi thơ: có được bộ quần áo mới từ tiền bán gà của bà.</a:t>
            </a:r>
            <a:r>
              <a:rPr lang="en-VN" sz="2400" dirty="0">
                <a:solidFill>
                  <a:schemeClr val="bg1"/>
                </a:solidFill>
                <a:effectLst/>
              </a:rPr>
              <a:t> </a:t>
            </a:r>
            <a:endParaRPr lang="en-VN" sz="2400" dirty="0">
              <a:solidFill>
                <a:schemeClr val="bg1"/>
              </a:solidFill>
            </a:endParaRPr>
          </a:p>
        </p:txBody>
      </p:sp>
      <p:pic>
        <p:nvPicPr>
          <p:cNvPr id="20" name="Picture 19">
            <a:extLst>
              <a:ext uri="{FF2B5EF4-FFF2-40B4-BE49-F238E27FC236}">
                <a16:creationId xmlns:a16="http://schemas.microsoft.com/office/drawing/2014/main" id="{914CE10B-9BD4-DED5-9379-CF8B45706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238" y="5220887"/>
            <a:ext cx="1195273" cy="119527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B194F996-546E-0EC1-4D66-3FD4729F3209}"/>
              </a:ext>
            </a:extLst>
          </p:cNvPr>
          <p:cNvPicPr>
            <a:picLocks noChangeAspect="1"/>
          </p:cNvPicPr>
          <p:nvPr/>
        </p:nvPicPr>
        <p:blipFill>
          <a:blip r:embed="rId5"/>
          <a:stretch>
            <a:fillRect/>
          </a:stretch>
        </p:blipFill>
        <p:spPr>
          <a:xfrm>
            <a:off x="6096000" y="3429000"/>
            <a:ext cx="0" cy="0"/>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E05880B0-006A-8AC3-C7CB-EDBF17B97DAD}"/>
              </a:ext>
            </a:extLst>
          </p:cNvPr>
          <p:cNvPicPr>
            <a:picLocks noChangeAspect="1"/>
          </p:cNvPicPr>
          <p:nvPr/>
        </p:nvPicPr>
        <p:blipFill>
          <a:blip r:embed="rId5"/>
          <a:stretch>
            <a:fillRect/>
          </a:stretch>
        </p:blipFill>
        <p:spPr>
          <a:xfrm>
            <a:off x="6096000" y="3429000"/>
            <a:ext cx="0" cy="0"/>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E6FB2DF2-9697-41BE-5BF7-824631B6D36F}"/>
              </a:ext>
            </a:extLst>
          </p:cNvPr>
          <p:cNvPicPr>
            <a:picLocks noChangeAspect="1"/>
          </p:cNvPicPr>
          <p:nvPr/>
        </p:nvPicPr>
        <p:blipFill>
          <a:blip r:embed="rId5"/>
          <a:stretch>
            <a:fillRect/>
          </a:stretch>
        </p:blipFill>
        <p:spPr>
          <a:xfrm>
            <a:off x="6096000" y="3429000"/>
            <a:ext cx="0" cy="0"/>
          </a:xfrm>
          <a:prstGeom prst="rect">
            <a:avLst/>
          </a:prstGeom>
        </p:spPr>
      </p:pic>
      <p:pic>
        <p:nvPicPr>
          <p:cNvPr id="28" name="Picture 27" descr="A picture containing doll, toy&#10;&#10;Description automatically generated">
            <a:extLst>
              <a:ext uri="{FF2B5EF4-FFF2-40B4-BE49-F238E27FC236}">
                <a16:creationId xmlns:a16="http://schemas.microsoft.com/office/drawing/2014/main" id="{7FA7CC0B-B7DB-31DE-2467-AABD63740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8879" y="2212312"/>
            <a:ext cx="4385441" cy="4385441"/>
          </a:xfrm>
          <a:prstGeom prst="rect">
            <a:avLst/>
          </a:prstGeom>
        </p:spPr>
      </p:pic>
    </p:spTree>
    <p:extLst>
      <p:ext uri="{BB962C8B-B14F-4D97-AF65-F5344CB8AC3E}">
        <p14:creationId xmlns:p14="http://schemas.microsoft.com/office/powerpoint/2010/main" val="51305755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flowers&#10;&#10;Description automatically generated with low confidence">
            <a:extLst>
              <a:ext uri="{FF2B5EF4-FFF2-40B4-BE49-F238E27FC236}">
                <a16:creationId xmlns:a16="http://schemas.microsoft.com/office/drawing/2014/main" id="{35B35908-0200-C00D-5A78-721376169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84" y="2733600"/>
            <a:ext cx="3398436" cy="3718000"/>
          </a:xfrm>
          <a:prstGeom prst="rect">
            <a:avLst/>
          </a:prstGeom>
        </p:spPr>
      </p:pic>
      <p:pic>
        <p:nvPicPr>
          <p:cNvPr id="6" name="Picture 5" descr="Text&#10;&#10;Description automatically generated">
            <a:extLst>
              <a:ext uri="{FF2B5EF4-FFF2-40B4-BE49-F238E27FC236}">
                <a16:creationId xmlns:a16="http://schemas.microsoft.com/office/drawing/2014/main" id="{B57DAEE9-7E01-99C4-23CB-63D6433DE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84" y="719461"/>
            <a:ext cx="7505700" cy="1549400"/>
          </a:xfrm>
          <a:prstGeom prst="rect">
            <a:avLst/>
          </a:prstGeom>
        </p:spPr>
      </p:pic>
      <p:sp>
        <p:nvSpPr>
          <p:cNvPr id="10" name="TextBox 9">
            <a:extLst>
              <a:ext uri="{FF2B5EF4-FFF2-40B4-BE49-F238E27FC236}">
                <a16:creationId xmlns:a16="http://schemas.microsoft.com/office/drawing/2014/main" id="{8448F599-B948-E5AF-2E34-E675E0B8ED79}"/>
              </a:ext>
            </a:extLst>
          </p:cNvPr>
          <p:cNvSpPr txBox="1"/>
          <p:nvPr/>
        </p:nvSpPr>
        <p:spPr>
          <a:xfrm>
            <a:off x="3667760" y="2268861"/>
            <a:ext cx="3860800" cy="1539139"/>
          </a:xfrm>
          <a:prstGeom prst="rect">
            <a:avLst/>
          </a:prstGeom>
          <a:solidFill>
            <a:srgbClr val="FFFFFF">
              <a:alpha val="75000"/>
            </a:srgbClr>
          </a:solidFill>
        </p:spPr>
        <p:txBody>
          <a:bodyPr wrap="square">
            <a:spAutoFit/>
          </a:bodyPr>
          <a:lstStyle/>
          <a:p>
            <a:pPr algn="just">
              <a:lnSpc>
                <a:spcPct val="115000"/>
              </a:lnSpc>
            </a:pPr>
            <a:r>
              <a:rPr lang="vi-VN" sz="2800" i="1" dirty="0">
                <a:solidFill>
                  <a:srgbClr val="000000"/>
                </a:solidFill>
                <a:effectLst/>
                <a:latin typeface="Times New Roman" panose="02020603050405020304" pitchFamily="18" charset="0"/>
                <a:ea typeface="Times New Roman" panose="02020603050405020304" pitchFamily="18" charset="0"/>
              </a:rPr>
              <a:t>Tay bà khum soi trứng</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latin typeface="Times New Roman" panose="02020603050405020304" pitchFamily="18" charset="0"/>
                <a:ea typeface="Times New Roman" panose="02020603050405020304" pitchFamily="18" charset="0"/>
              </a:rPr>
              <a:t>Dành từng quả chắt chiu</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i="1" dirty="0">
                <a:solidFill>
                  <a:srgbClr val="000000"/>
                </a:solidFill>
                <a:effectLst/>
                <a:latin typeface="Times New Roman" panose="02020603050405020304" pitchFamily="18" charset="0"/>
                <a:ea typeface="Times New Roman" panose="02020603050405020304" pitchFamily="18" charset="0"/>
              </a:rPr>
              <a:t>Cho con gà mái ấp</a:t>
            </a:r>
            <a:endParaRPr lang="en-VN"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FE3C19AC-3524-48EE-584C-3910E7D27AC0}"/>
              </a:ext>
            </a:extLst>
          </p:cNvPr>
          <p:cNvSpPr txBox="1"/>
          <p:nvPr/>
        </p:nvSpPr>
        <p:spPr>
          <a:xfrm>
            <a:off x="6705600" y="4161011"/>
            <a:ext cx="4673600" cy="2246769"/>
          </a:xfrm>
          <a:prstGeom prst="rect">
            <a:avLst/>
          </a:prstGeom>
          <a:solidFill>
            <a:srgbClr val="FFFFFF">
              <a:alpha val="75000"/>
            </a:srgbClr>
          </a:solidFill>
        </p:spPr>
        <p:txBody>
          <a:bodyPr wrap="square">
            <a:spAutoFit/>
          </a:bodyPr>
          <a:lstStyle/>
          <a:p>
            <a:r>
              <a:rPr lang="vi-VN" sz="2800" i="1" dirty="0">
                <a:latin typeface="Times New Roman" panose="02020603050405020304" pitchFamily="18" charset="0"/>
                <a:cs typeface="Times New Roman" panose="02020603050405020304" pitchFamily="18" charset="0"/>
              </a:rPr>
              <a:t>Khi gió mùa đông tới</a:t>
            </a:r>
            <a:endParaRPr lang="en-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Bà lo đàn gà toi</a:t>
            </a:r>
            <a:endParaRPr lang="en-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Mong trời đừng sương muối</a:t>
            </a:r>
            <a:endParaRPr lang="en-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Để cuối năm bán gà</a:t>
            </a:r>
            <a:endParaRPr lang="en-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Cháu được quần áo mới</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89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D3DD00C-24AA-4ECD-B790-766BFE842199}"/>
              </a:ext>
            </a:extLst>
          </p:cNvPr>
          <p:cNvGrpSpPr/>
          <p:nvPr/>
        </p:nvGrpSpPr>
        <p:grpSpPr>
          <a:xfrm>
            <a:off x="1014944" y="2215897"/>
            <a:ext cx="3908035" cy="1186374"/>
            <a:chOff x="1585210" y="2114332"/>
            <a:chExt cx="3908035" cy="1186374"/>
          </a:xfrm>
        </p:grpSpPr>
        <p:sp>
          <p:nvSpPr>
            <p:cNvPr id="8" name="矩形: 圆角 7">
              <a:extLst>
                <a:ext uri="{FF2B5EF4-FFF2-40B4-BE49-F238E27FC236}">
                  <a16:creationId xmlns:a16="http://schemas.microsoft.com/office/drawing/2014/main" id="{EE14074D-F754-49CF-B9C1-81478F264E78}"/>
                </a:ext>
              </a:extLst>
            </p:cNvPr>
            <p:cNvSpPr/>
            <p:nvPr/>
          </p:nvSpPr>
          <p:spPr>
            <a:xfrm>
              <a:off x="1585210" y="2114332"/>
              <a:ext cx="3908035" cy="716118"/>
            </a:xfrm>
            <a:prstGeom prst="roundRect">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Những phẩm chất của bà</a:t>
              </a:r>
              <a:endParaRPr lang="zh-CN" altLang="en-US" sz="2800"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260278B1-C942-4AEB-8D5D-D0DA0FCE04D6}"/>
                </a:ext>
              </a:extLst>
            </p:cNvPr>
            <p:cNvSpPr txBox="1"/>
            <p:nvPr/>
          </p:nvSpPr>
          <p:spPr>
            <a:xfrm>
              <a:off x="2438623" y="2777486"/>
              <a:ext cx="184731" cy="523220"/>
            </a:xfrm>
            <a:prstGeom prst="rect">
              <a:avLst/>
            </a:prstGeom>
            <a:noFill/>
          </p:spPr>
          <p:txBody>
            <a:bodyPr wrap="none" rtlCol="0">
              <a:spAutoFit/>
            </a:bodyPr>
            <a:lstStyle/>
            <a:p>
              <a:endParaRPr lang="zh-CN" altLang="en-US" sz="2800"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613EBBCB-A8DF-4810-BD62-AAD0D8030ADA}"/>
              </a:ext>
            </a:extLst>
          </p:cNvPr>
          <p:cNvGrpSpPr/>
          <p:nvPr/>
        </p:nvGrpSpPr>
        <p:grpSpPr>
          <a:xfrm>
            <a:off x="5515981" y="2215897"/>
            <a:ext cx="5121022" cy="1303485"/>
            <a:chOff x="2438623" y="1997221"/>
            <a:chExt cx="5121022" cy="1303485"/>
          </a:xfrm>
        </p:grpSpPr>
        <p:sp>
          <p:nvSpPr>
            <p:cNvPr id="13" name="矩形: 圆角 12">
              <a:extLst>
                <a:ext uri="{FF2B5EF4-FFF2-40B4-BE49-F238E27FC236}">
                  <a16:creationId xmlns:a16="http://schemas.microsoft.com/office/drawing/2014/main" id="{C41E1425-062F-45A3-ACDB-B2E86C1002D3}"/>
                </a:ext>
              </a:extLst>
            </p:cNvPr>
            <p:cNvSpPr/>
            <p:nvPr/>
          </p:nvSpPr>
          <p:spPr>
            <a:xfrm>
              <a:off x="3651609" y="1997221"/>
              <a:ext cx="3908036" cy="716118"/>
            </a:xfrm>
            <a:prstGeom prst="roundRect">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rPr>
                <a:t>Tình cảm dành cho bà:</a:t>
              </a:r>
              <a:endParaRPr lang="zh-CN" altLang="en-US" sz="2800"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8494060A-E238-48CB-8BAA-07D5162C1226}"/>
                </a:ext>
              </a:extLst>
            </p:cNvPr>
            <p:cNvSpPr txBox="1"/>
            <p:nvPr/>
          </p:nvSpPr>
          <p:spPr>
            <a:xfrm>
              <a:off x="2438623" y="2777486"/>
              <a:ext cx="184731" cy="523220"/>
            </a:xfrm>
            <a:prstGeom prst="rect">
              <a:avLst/>
            </a:prstGeom>
            <a:noFill/>
          </p:spPr>
          <p:txBody>
            <a:bodyPr wrap="none" rtlCol="0">
              <a:spAutoFit/>
            </a:bodyPr>
            <a:lstStyle/>
            <a:p>
              <a:endParaRPr lang="zh-CN" altLang="en-US" sz="2800" dirty="0">
                <a:solidFill>
                  <a:schemeClr val="bg1"/>
                </a:solidFill>
                <a:latin typeface="Times New Roman" panose="02020603050405020304" pitchFamily="18" charset="0"/>
                <a:ea typeface="思源黑体 CN Regular" panose="020B0500000000000000" pitchFamily="34" charset="-122"/>
                <a:cs typeface="Times New Roman" panose="02020603050405020304" pitchFamily="18" charset="0"/>
              </a:endParaRPr>
            </a:p>
          </p:txBody>
        </p:sp>
      </p:grpSp>
      <p:pic>
        <p:nvPicPr>
          <p:cNvPr id="2" name="Picture 1" descr="Text&#10;&#10;Description automatically generated">
            <a:extLst>
              <a:ext uri="{FF2B5EF4-FFF2-40B4-BE49-F238E27FC236}">
                <a16:creationId xmlns:a16="http://schemas.microsoft.com/office/drawing/2014/main" id="{988D0F53-D94A-AC1B-4D05-5B90CF3EE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84" y="719461"/>
            <a:ext cx="7505700" cy="1549400"/>
          </a:xfrm>
          <a:prstGeom prst="rect">
            <a:avLst/>
          </a:prstGeom>
        </p:spPr>
      </p:pic>
      <p:sp>
        <p:nvSpPr>
          <p:cNvPr id="4" name="TextBox 11">
            <a:extLst>
              <a:ext uri="{FF2B5EF4-FFF2-40B4-BE49-F238E27FC236}">
                <a16:creationId xmlns:a16="http://schemas.microsoft.com/office/drawing/2014/main" id="{CF743D64-7EA5-8F46-178A-F31C429DC108}"/>
              </a:ext>
            </a:extLst>
          </p:cNvPr>
          <p:cNvSpPr txBox="1"/>
          <p:nvPr/>
        </p:nvSpPr>
        <p:spPr>
          <a:xfrm>
            <a:off x="691437" y="3286288"/>
            <a:ext cx="4437721" cy="1936556"/>
          </a:xfrm>
          <a:prstGeom prst="rect">
            <a:avLst/>
          </a:prstGeom>
          <a:noFill/>
        </p:spPr>
        <p:txBody>
          <a:bodyPr wrap="square" rtlCol="0">
            <a:spAutoFit/>
          </a:bodyPr>
          <a:lstStyle/>
          <a:p>
            <a:pPr marL="457200" indent="-457200">
              <a:lnSpc>
                <a:spcPct val="114000"/>
              </a:lnSpc>
              <a:buFont typeface="Arial" panose="020B0604020202020204" pitchFamily="34" charset="0"/>
              <a:buChar char="•"/>
            </a:pPr>
            <a:r>
              <a:rPr lang="vi-VN" sz="2800" dirty="0">
                <a:solidFill>
                  <a:schemeClr val="bg1"/>
                </a:solidFill>
                <a:latin typeface="Times New Roman" panose="02020603050405020304" pitchFamily="18" charset="0"/>
                <a:cs typeface="Times New Roman" panose="02020603050405020304" pitchFamily="18" charset="0"/>
              </a:rPr>
              <a:t>Tần tảo, chắt chiu trong cảnh nghèo</a:t>
            </a:r>
            <a:endParaRPr lang="en-VN" sz="2800"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vi-VN" sz="2800" dirty="0">
                <a:solidFill>
                  <a:schemeClr val="bg1"/>
                </a:solidFill>
                <a:latin typeface="Times New Roman" panose="02020603050405020304" pitchFamily="18" charset="0"/>
                <a:cs typeface="Times New Roman" panose="02020603050405020304" pitchFamily="18" charset="0"/>
              </a:rPr>
              <a:t>Chăm lo và dành trọn vẹn tình yêu thương cho cháu</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F768434-3EB3-63E0-8500-3D445F4BFEBC}"/>
              </a:ext>
            </a:extLst>
          </p:cNvPr>
          <p:cNvSpPr txBox="1"/>
          <p:nvPr/>
        </p:nvSpPr>
        <p:spPr>
          <a:xfrm>
            <a:off x="7560933" y="3140661"/>
            <a:ext cx="4437721" cy="1527341"/>
          </a:xfrm>
          <a:prstGeom prst="rect">
            <a:avLst/>
          </a:prstGeom>
          <a:noFill/>
        </p:spPr>
        <p:txBody>
          <a:bodyPr wrap="square" rtlCol="0">
            <a:spAutoFit/>
          </a:bodyPr>
          <a:lstStyle/>
          <a:p>
            <a:pPr marL="457200" indent="-457200">
              <a:lnSpc>
                <a:spcPct val="114000"/>
              </a:lnSpc>
              <a:buFont typeface="Arial" panose="020B0604020202020204" pitchFamily="34" charset="0"/>
              <a:buChar char="•"/>
            </a:pPr>
            <a:r>
              <a:rPr lang="vi-VN" sz="2800" dirty="0">
                <a:solidFill>
                  <a:schemeClr val="bg1"/>
                </a:solidFill>
                <a:latin typeface="Times New Roman" panose="02020603050405020304" pitchFamily="18" charset="0"/>
                <a:cs typeface="Times New Roman" panose="02020603050405020304" pitchFamily="18" charset="0"/>
              </a:rPr>
              <a:t>Nhớ bà</a:t>
            </a:r>
            <a:endParaRPr lang="en-VN" sz="2800" dirty="0">
              <a:solidFill>
                <a:schemeClr val="bg1"/>
              </a:solidFill>
              <a:latin typeface="Times New Roman" panose="02020603050405020304" pitchFamily="18" charset="0"/>
              <a:cs typeface="Times New Roman" panose="02020603050405020304" pitchFamily="18" charset="0"/>
            </a:endParaRPr>
          </a:p>
          <a:p>
            <a:pPr marL="457200" indent="-457200">
              <a:lnSpc>
                <a:spcPct val="114000"/>
              </a:lnSpc>
              <a:buFont typeface="Arial" panose="020B0604020202020204" pitchFamily="34" charset="0"/>
              <a:buChar char="•"/>
            </a:pPr>
            <a:r>
              <a:rPr lang="vi-VN" sz="2800" dirty="0">
                <a:solidFill>
                  <a:schemeClr val="bg1"/>
                </a:solidFill>
                <a:latin typeface="Times New Roman" panose="02020603050405020304" pitchFamily="18" charset="0"/>
                <a:cs typeface="Times New Roman" panose="02020603050405020304" pitchFamily="18" charset="0"/>
              </a:rPr>
              <a:t>Yêu thương, kính trọng</a:t>
            </a:r>
            <a:endParaRPr lang="en-VN" sz="2800" dirty="0">
              <a:solidFill>
                <a:schemeClr val="bg1"/>
              </a:solidFill>
              <a:latin typeface="Times New Roman" panose="02020603050405020304" pitchFamily="18" charset="0"/>
              <a:cs typeface="Times New Roman" panose="02020603050405020304" pitchFamily="18" charset="0"/>
            </a:endParaRPr>
          </a:p>
          <a:p>
            <a:pPr marL="457200" indent="-457200">
              <a:lnSpc>
                <a:spcPct val="114000"/>
              </a:lnSpc>
              <a:buFont typeface="Arial" panose="020B0604020202020204" pitchFamily="34" charset="0"/>
              <a:buChar char="•"/>
            </a:pPr>
            <a:r>
              <a:rPr lang="vi-VN" sz="2800" dirty="0">
                <a:solidFill>
                  <a:schemeClr val="bg1"/>
                </a:solidFill>
                <a:latin typeface="Times New Roman" panose="02020603050405020304" pitchFamily="18" charset="0"/>
                <a:cs typeface="Times New Roman" panose="02020603050405020304" pitchFamily="18" charset="0"/>
              </a:rPr>
              <a:t>Biết ơn bà</a:t>
            </a:r>
            <a:r>
              <a:rPr lang="en-VN" sz="2800" dirty="0">
                <a:solidFill>
                  <a:schemeClr val="bg1"/>
                </a:solidFill>
                <a:latin typeface="Times New Roman" panose="02020603050405020304" pitchFamily="18" charset="0"/>
                <a:cs typeface="Times New Roman" panose="02020603050405020304" pitchFamily="18" charset="0"/>
              </a:rPr>
              <a:t> </a:t>
            </a:r>
            <a:endParaRPr lang="en-US" altLang="zh-CN" sz="2800" dirty="0">
              <a:solidFill>
                <a:schemeClr val="bg1"/>
              </a:solidFill>
              <a:latin typeface="Times New Roman" panose="02020603050405020304" pitchFamily="18" charset="0"/>
              <a:ea typeface="思源黑体 CN Regular" panose="020B0500000000000000"/>
              <a:cs typeface="Times New Roman" panose="02020603050405020304" pitchFamily="18" charset="0"/>
            </a:endParaRPr>
          </a:p>
        </p:txBody>
      </p:sp>
      <p:pic>
        <p:nvPicPr>
          <p:cNvPr id="15" name="Picture 14">
            <a:extLst>
              <a:ext uri="{FF2B5EF4-FFF2-40B4-BE49-F238E27FC236}">
                <a16:creationId xmlns:a16="http://schemas.microsoft.com/office/drawing/2014/main" id="{96720FB0-C9C5-1C2F-F5AD-B4D1B8608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649" y="3542205"/>
            <a:ext cx="2928794" cy="2928794"/>
          </a:xfrm>
          <a:prstGeom prst="rect">
            <a:avLst/>
          </a:prstGeom>
        </p:spPr>
      </p:pic>
    </p:spTree>
    <p:extLst>
      <p:ext uri="{BB962C8B-B14F-4D97-AF65-F5344CB8AC3E}">
        <p14:creationId xmlns:p14="http://schemas.microsoft.com/office/powerpoint/2010/main" val="9633295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heckerboard(across)">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checkerboard(across)">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checkerboard(across)">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A1D44C-230B-580E-0902-85F4B9C239DD}"/>
              </a:ext>
            </a:extLst>
          </p:cNvPr>
          <p:cNvGrpSpPr/>
          <p:nvPr/>
        </p:nvGrpSpPr>
        <p:grpSpPr>
          <a:xfrm>
            <a:off x="5584371" y="1603364"/>
            <a:ext cx="1023257" cy="830997"/>
            <a:chOff x="5834743" y="1486406"/>
            <a:chExt cx="1023257" cy="830997"/>
          </a:xfrm>
        </p:grpSpPr>
        <p:sp>
          <p:nvSpPr>
            <p:cNvPr id="6" name="矩形: 圆角 5">
              <a:extLst>
                <a:ext uri="{FF2B5EF4-FFF2-40B4-BE49-F238E27FC236}">
                  <a16:creationId xmlns:a16="http://schemas.microsoft.com/office/drawing/2014/main" id="{76FE6ECB-88A0-4B7F-9BD3-7FA5CA7C0D98}"/>
                </a:ext>
              </a:extLst>
            </p:cNvPr>
            <p:cNvSpPr/>
            <p:nvPr/>
          </p:nvSpPr>
          <p:spPr>
            <a:xfrm>
              <a:off x="5834743" y="1486406"/>
              <a:ext cx="1023257" cy="829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1C9A0EEC-D92E-4C74-AE8E-0DCDFEEF13B7}"/>
                </a:ext>
              </a:extLst>
            </p:cNvPr>
            <p:cNvSpPr txBox="1"/>
            <p:nvPr/>
          </p:nvSpPr>
          <p:spPr>
            <a:xfrm>
              <a:off x="5895766" y="1486406"/>
              <a:ext cx="901209" cy="830997"/>
            </a:xfrm>
            <a:prstGeom prst="rect">
              <a:avLst/>
            </a:prstGeom>
            <a:noFill/>
          </p:spPr>
          <p:txBody>
            <a:bodyPr vert="horz" wrap="none" rtlCol="0">
              <a:spAutoFit/>
            </a:bodyPr>
            <a:lstStyle/>
            <a:p>
              <a:r>
                <a:rPr lang="en-US" altLang="zh-CN"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rPr>
                <a:t>III</a:t>
              </a:r>
              <a:endParaRPr lang="zh-CN" altLang="en-US"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AC637BA-7CC4-E112-38BB-3C59A89FA73F}"/>
              </a:ext>
            </a:extLst>
          </p:cNvPr>
          <p:cNvSpPr txBox="1"/>
          <p:nvPr/>
        </p:nvSpPr>
        <p:spPr>
          <a:xfrm>
            <a:off x="9792586" y="5050465"/>
            <a:ext cx="184731" cy="369332"/>
          </a:xfrm>
          <a:prstGeom prst="rect">
            <a:avLst/>
          </a:prstGeom>
          <a:noFill/>
        </p:spPr>
        <p:txBody>
          <a:bodyPr wrap="none" rtlCol="0">
            <a:spAutoFit/>
          </a:bodyPr>
          <a:lstStyle/>
          <a:p>
            <a:endParaRPr lang="en-VN" dirty="0"/>
          </a:p>
        </p:txBody>
      </p:sp>
      <p:pic>
        <p:nvPicPr>
          <p:cNvPr id="8" name="Picture 7" descr="Text&#10;&#10;Description automatically generated with medium confidence">
            <a:extLst>
              <a:ext uri="{FF2B5EF4-FFF2-40B4-BE49-F238E27FC236}">
                <a16:creationId xmlns:a16="http://schemas.microsoft.com/office/drawing/2014/main" id="{CDFEF645-DE45-DBF5-E723-E9866DD15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548" y="3121097"/>
            <a:ext cx="6946900" cy="2298700"/>
          </a:xfrm>
          <a:prstGeom prst="rect">
            <a:avLst/>
          </a:prstGeom>
        </p:spPr>
      </p:pic>
    </p:spTree>
    <p:extLst>
      <p:ext uri="{BB962C8B-B14F-4D97-AF65-F5344CB8AC3E}">
        <p14:creationId xmlns:p14="http://schemas.microsoft.com/office/powerpoint/2010/main" val="36147711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B725074-D130-4ACD-8A73-E75BC318095B}"/>
              </a:ext>
            </a:extLst>
          </p:cNvPr>
          <p:cNvPicPr>
            <a:picLocks noChangeAspect="1"/>
          </p:cNvPicPr>
          <p:nvPr/>
        </p:nvPicPr>
        <p:blipFill rotWithShape="1">
          <a:blip r:embed="rId2">
            <a:extLst>
              <a:ext uri="{28A0092B-C50C-407E-A947-70E740481C1C}">
                <a14:useLocalDpi xmlns:a14="http://schemas.microsoft.com/office/drawing/2010/main" val="0"/>
              </a:ext>
            </a:extLst>
          </a:blip>
          <a:srcRect l="13539"/>
          <a:stretch/>
        </p:blipFill>
        <p:spPr>
          <a:xfrm>
            <a:off x="4159797" y="1224066"/>
            <a:ext cx="3175861" cy="3818750"/>
          </a:xfrm>
          <a:prstGeom prst="rect">
            <a:avLst/>
          </a:prstGeom>
        </p:spPr>
      </p:pic>
      <p:grpSp>
        <p:nvGrpSpPr>
          <p:cNvPr id="10" name="组合 9">
            <a:extLst>
              <a:ext uri="{FF2B5EF4-FFF2-40B4-BE49-F238E27FC236}">
                <a16:creationId xmlns:a16="http://schemas.microsoft.com/office/drawing/2014/main" id="{D5519F02-D9C3-4CB0-B5A0-33D2CCDB2179}"/>
              </a:ext>
            </a:extLst>
          </p:cNvPr>
          <p:cNvGrpSpPr/>
          <p:nvPr/>
        </p:nvGrpSpPr>
        <p:grpSpPr>
          <a:xfrm>
            <a:off x="1274720" y="2175640"/>
            <a:ext cx="2601994" cy="2254120"/>
            <a:chOff x="1274720" y="2175640"/>
            <a:chExt cx="2601994" cy="2254120"/>
          </a:xfrm>
        </p:grpSpPr>
        <p:sp>
          <p:nvSpPr>
            <p:cNvPr id="7" name="矩形: 圆角 6">
              <a:extLst>
                <a:ext uri="{FF2B5EF4-FFF2-40B4-BE49-F238E27FC236}">
                  <a16:creationId xmlns:a16="http://schemas.microsoft.com/office/drawing/2014/main" id="{D83E6E40-3042-4F74-AC93-A10065D0EDD8}"/>
                </a:ext>
              </a:extLst>
            </p:cNvPr>
            <p:cNvSpPr/>
            <p:nvPr/>
          </p:nvSpPr>
          <p:spPr>
            <a:xfrm>
              <a:off x="1274720" y="2175640"/>
              <a:ext cx="2601994" cy="2254120"/>
            </a:xfrm>
            <a:prstGeom prst="roundRect">
              <a:avLst>
                <a:gd name="adj" fmla="val 6973"/>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1">
              <a:extLst>
                <a:ext uri="{FF2B5EF4-FFF2-40B4-BE49-F238E27FC236}">
                  <a16:creationId xmlns:a16="http://schemas.microsoft.com/office/drawing/2014/main" id="{4E39BDF8-075F-48B3-B15E-FEBFD1BAA2ED}"/>
                </a:ext>
              </a:extLst>
            </p:cNvPr>
            <p:cNvSpPr txBox="1"/>
            <p:nvPr/>
          </p:nvSpPr>
          <p:spPr>
            <a:xfrm>
              <a:off x="1343962" y="2293417"/>
              <a:ext cx="2463507" cy="2018566"/>
            </a:xfrm>
            <a:prstGeom prst="rect">
              <a:avLst/>
            </a:prstGeom>
            <a:noFill/>
          </p:spPr>
          <p:txBody>
            <a:bodyPr wrap="square" rtlCol="0">
              <a:spAutoFit/>
            </a:bodyPr>
            <a:lstStyle/>
            <a:p>
              <a:pPr algn="ctr">
                <a:lnSpc>
                  <a:spcPct val="114000"/>
                </a:lnSpc>
                <a:defRPr/>
              </a:pPr>
              <a:r>
                <a:rPr lang="vi-VN" sz="2800" dirty="0">
                  <a:solidFill>
                    <a:schemeClr val="bg1"/>
                  </a:solidFill>
                  <a:latin typeface="Times New Roman" panose="02020603050405020304" pitchFamily="18" charset="0"/>
                  <a:cs typeface="Times New Roman" panose="02020603050405020304" pitchFamily="18" charset="0"/>
                </a:rPr>
                <a:t>Hình ảnh thơ giản dị, gần gũi, chân thực, có sức lay động</a:t>
              </a:r>
              <a:r>
                <a:rPr lang="en-VN" sz="2800" dirty="0">
                  <a:solidFill>
                    <a:schemeClr val="bg1"/>
                  </a:solidFill>
                  <a:latin typeface="Times New Roman" panose="02020603050405020304" pitchFamily="18" charset="0"/>
                  <a:cs typeface="Times New Roman" panose="02020603050405020304" pitchFamily="18" charset="0"/>
                </a:rPr>
                <a:t> </a:t>
              </a:r>
              <a:endParaRPr lang="en-US" altLang="zh-CN" sz="2800" dirty="0">
                <a:solidFill>
                  <a:schemeClr val="bg1"/>
                </a:solidFill>
                <a:latin typeface="Times New Roman" panose="02020603050405020304" pitchFamily="18" charset="0"/>
                <a:ea typeface="思源黑体 CN Regular" panose="020B0500000000000000"/>
                <a:cs typeface="Times New Roman" panose="02020603050405020304" pitchFamily="18" charset="0"/>
              </a:endParaRPr>
            </a:p>
          </p:txBody>
        </p:sp>
      </p:grpSp>
      <p:grpSp>
        <p:nvGrpSpPr>
          <p:cNvPr id="11" name="组合 10">
            <a:extLst>
              <a:ext uri="{FF2B5EF4-FFF2-40B4-BE49-F238E27FC236}">
                <a16:creationId xmlns:a16="http://schemas.microsoft.com/office/drawing/2014/main" id="{948285D9-DE95-4BCA-9174-ECE810A002E3}"/>
              </a:ext>
            </a:extLst>
          </p:cNvPr>
          <p:cNvGrpSpPr/>
          <p:nvPr/>
        </p:nvGrpSpPr>
        <p:grpSpPr>
          <a:xfrm>
            <a:off x="8274610" y="2175639"/>
            <a:ext cx="2601994" cy="2254121"/>
            <a:chOff x="1274720" y="2175639"/>
            <a:chExt cx="2601994" cy="2254121"/>
          </a:xfrm>
        </p:grpSpPr>
        <p:sp>
          <p:nvSpPr>
            <p:cNvPr id="12" name="矩形: 圆角 11">
              <a:extLst>
                <a:ext uri="{FF2B5EF4-FFF2-40B4-BE49-F238E27FC236}">
                  <a16:creationId xmlns:a16="http://schemas.microsoft.com/office/drawing/2014/main" id="{B184DE23-4E39-47AE-80BF-3CAE581765DD}"/>
                </a:ext>
              </a:extLst>
            </p:cNvPr>
            <p:cNvSpPr/>
            <p:nvPr/>
          </p:nvSpPr>
          <p:spPr>
            <a:xfrm>
              <a:off x="1274720" y="2175639"/>
              <a:ext cx="2601994" cy="2254121"/>
            </a:xfrm>
            <a:prstGeom prst="roundRect">
              <a:avLst>
                <a:gd name="adj" fmla="val 6973"/>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1">
              <a:extLst>
                <a:ext uri="{FF2B5EF4-FFF2-40B4-BE49-F238E27FC236}">
                  <a16:creationId xmlns:a16="http://schemas.microsoft.com/office/drawing/2014/main" id="{E1248568-5119-4516-ACAE-49A9EE041E98}"/>
                </a:ext>
              </a:extLst>
            </p:cNvPr>
            <p:cNvSpPr txBox="1"/>
            <p:nvPr/>
          </p:nvSpPr>
          <p:spPr>
            <a:xfrm>
              <a:off x="1561654" y="2394759"/>
              <a:ext cx="2035828" cy="1815882"/>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Nghệ thuật: điệp ngữ, điệp cấu trúc, so sánh</a:t>
              </a:r>
              <a:endParaRPr lang="en-VN" sz="2800" dirty="0">
                <a:solidFill>
                  <a:schemeClr val="bg1"/>
                </a:solidFill>
                <a:latin typeface="Times New Roman" panose="02020603050405020304" pitchFamily="18" charset="0"/>
                <a:cs typeface="Times New Roman" panose="02020603050405020304" pitchFamily="18" charset="0"/>
              </a:endParaRPr>
            </a:p>
          </p:txBody>
        </p:sp>
      </p:grpSp>
      <p:pic>
        <p:nvPicPr>
          <p:cNvPr id="6" name="Picture 5" descr="Text&#10;&#10;Description automatically generated">
            <a:extLst>
              <a:ext uri="{FF2B5EF4-FFF2-40B4-BE49-F238E27FC236}">
                <a16:creationId xmlns:a16="http://schemas.microsoft.com/office/drawing/2014/main" id="{D2A354F2-9D33-A11F-CAAF-55D989F3C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66" y="881300"/>
            <a:ext cx="3848100" cy="1282700"/>
          </a:xfrm>
          <a:prstGeom prst="rect">
            <a:avLst/>
          </a:prstGeom>
        </p:spPr>
      </p:pic>
      <p:grpSp>
        <p:nvGrpSpPr>
          <p:cNvPr id="16" name="组合 9">
            <a:extLst>
              <a:ext uri="{FF2B5EF4-FFF2-40B4-BE49-F238E27FC236}">
                <a16:creationId xmlns:a16="http://schemas.microsoft.com/office/drawing/2014/main" id="{B20202EB-6106-F832-5441-5E9017089893}"/>
              </a:ext>
            </a:extLst>
          </p:cNvPr>
          <p:cNvGrpSpPr/>
          <p:nvPr/>
        </p:nvGrpSpPr>
        <p:grpSpPr>
          <a:xfrm>
            <a:off x="4412109" y="5210937"/>
            <a:ext cx="2671236" cy="845993"/>
            <a:chOff x="953165" y="2197530"/>
            <a:chExt cx="2671236" cy="845993"/>
          </a:xfrm>
        </p:grpSpPr>
        <p:sp>
          <p:nvSpPr>
            <p:cNvPr id="17" name="矩形: 圆角 6">
              <a:extLst>
                <a:ext uri="{FF2B5EF4-FFF2-40B4-BE49-F238E27FC236}">
                  <a16:creationId xmlns:a16="http://schemas.microsoft.com/office/drawing/2014/main" id="{2BEBD228-59B9-6DDA-DA7D-D135C46700FC}"/>
                </a:ext>
              </a:extLst>
            </p:cNvPr>
            <p:cNvSpPr/>
            <p:nvPr/>
          </p:nvSpPr>
          <p:spPr>
            <a:xfrm>
              <a:off x="987786" y="2197530"/>
              <a:ext cx="2601994" cy="845993"/>
            </a:xfrm>
            <a:prstGeom prst="roundRect">
              <a:avLst>
                <a:gd name="adj" fmla="val 6973"/>
              </a:avLst>
            </a:prstGeom>
            <a:solidFill>
              <a:srgbClr val="0C73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1">
              <a:extLst>
                <a:ext uri="{FF2B5EF4-FFF2-40B4-BE49-F238E27FC236}">
                  <a16:creationId xmlns:a16="http://schemas.microsoft.com/office/drawing/2014/main" id="{D4942B47-BADD-2933-1FC8-6056C4A04251}"/>
                </a:ext>
              </a:extLst>
            </p:cNvPr>
            <p:cNvSpPr txBox="1"/>
            <p:nvPr/>
          </p:nvSpPr>
          <p:spPr>
            <a:xfrm>
              <a:off x="953165" y="2348079"/>
              <a:ext cx="2671236" cy="544893"/>
            </a:xfrm>
            <a:prstGeom prst="rect">
              <a:avLst/>
            </a:prstGeom>
            <a:noFill/>
          </p:spPr>
          <p:txBody>
            <a:bodyPr wrap="square" rtlCol="0">
              <a:spAutoFit/>
            </a:bodyPr>
            <a:lstStyle/>
            <a:p>
              <a:pPr algn="ctr">
                <a:lnSpc>
                  <a:spcPct val="114000"/>
                </a:lnSpc>
                <a:defRPr/>
              </a:pPr>
              <a:r>
                <a:rPr lang="vi-VN" sz="2800" dirty="0">
                  <a:solidFill>
                    <a:schemeClr val="bg1"/>
                  </a:solidFill>
                  <a:latin typeface="Times New Roman" panose="02020603050405020304" pitchFamily="18" charset="0"/>
                  <a:cs typeface="Times New Roman" panose="02020603050405020304" pitchFamily="18" charset="0"/>
                </a:rPr>
                <a:t>Thể thơ năm chữ</a:t>
              </a:r>
              <a:endParaRPr lang="en-US" altLang="zh-CN" sz="2800" dirty="0">
                <a:solidFill>
                  <a:schemeClr val="bg1"/>
                </a:solidFill>
                <a:latin typeface="Times New Roman" panose="02020603050405020304" pitchFamily="18" charset="0"/>
                <a:ea typeface="思源黑体 CN Regular" panose="020B0500000000000000"/>
                <a:cs typeface="Times New Roman" panose="02020603050405020304" pitchFamily="18" charset="0"/>
              </a:endParaRPr>
            </a:p>
          </p:txBody>
        </p:sp>
      </p:grpSp>
    </p:spTree>
    <p:extLst>
      <p:ext uri="{BB962C8B-B14F-4D97-AF65-F5344CB8AC3E}">
        <p14:creationId xmlns:p14="http://schemas.microsoft.com/office/powerpoint/2010/main" val="200954039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 logo&#10;&#10;Description automatically generated">
            <a:extLst>
              <a:ext uri="{FF2B5EF4-FFF2-40B4-BE49-F238E27FC236}">
                <a16:creationId xmlns:a16="http://schemas.microsoft.com/office/drawing/2014/main" id="{7F7D44A1-9A21-9C0D-BBF4-64BDEB225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71" y="900210"/>
            <a:ext cx="3505200" cy="1282700"/>
          </a:xfrm>
          <a:prstGeom prst="rect">
            <a:avLst/>
          </a:prstGeom>
        </p:spPr>
      </p:pic>
      <p:grpSp>
        <p:nvGrpSpPr>
          <p:cNvPr id="28" name="Group 27">
            <a:extLst>
              <a:ext uri="{FF2B5EF4-FFF2-40B4-BE49-F238E27FC236}">
                <a16:creationId xmlns:a16="http://schemas.microsoft.com/office/drawing/2014/main" id="{647506E4-C6B3-09EB-B939-0E7AD5113EB2}"/>
              </a:ext>
            </a:extLst>
          </p:cNvPr>
          <p:cNvGrpSpPr/>
          <p:nvPr/>
        </p:nvGrpSpPr>
        <p:grpSpPr>
          <a:xfrm>
            <a:off x="5041900" y="2618082"/>
            <a:ext cx="6400800" cy="2908617"/>
            <a:chOff x="5041900" y="2618082"/>
            <a:chExt cx="6400800" cy="2908617"/>
          </a:xfrm>
        </p:grpSpPr>
        <p:sp>
          <p:nvSpPr>
            <p:cNvPr id="26" name="TextBox 25">
              <a:extLst>
                <a:ext uri="{FF2B5EF4-FFF2-40B4-BE49-F238E27FC236}">
                  <a16:creationId xmlns:a16="http://schemas.microsoft.com/office/drawing/2014/main" id="{C9E55B46-7F67-D9CE-AFA4-C3FAD83A8374}"/>
                </a:ext>
              </a:extLst>
            </p:cNvPr>
            <p:cNvSpPr txBox="1"/>
            <p:nvPr/>
          </p:nvSpPr>
          <p:spPr>
            <a:xfrm>
              <a:off x="5041900" y="2618082"/>
              <a:ext cx="6400800" cy="2908617"/>
            </a:xfrm>
            <a:prstGeom prst="rect">
              <a:avLst/>
            </a:prstGeom>
            <a:solidFill>
              <a:srgbClr val="FFFFFF">
                <a:alpha val="41352"/>
              </a:srgbClr>
            </a:solidFill>
          </p:spPr>
          <p:txBody>
            <a:bodyPr wrap="square">
              <a:spAutoFit/>
            </a:bodyPr>
            <a:lstStyle/>
            <a:p>
              <a:pPr algn="just">
                <a:lnSpc>
                  <a:spcPct val="150000"/>
                </a:lnSpc>
              </a:pPr>
              <a:endParaRPr lang="en-VN" sz="2500" dirty="0">
                <a:effectLst/>
                <a:latin typeface="Times New Roman" panose="02020603050405020304" pitchFamily="18" charset="0"/>
                <a:ea typeface="Times New Roman" panose="02020603050405020304" pitchFamily="18" charset="0"/>
              </a:endParaRPr>
            </a:p>
            <a:p>
              <a:pPr algn="just">
                <a:lnSpc>
                  <a:spcPct val="150000"/>
                </a:lnSpc>
              </a:pPr>
              <a:endParaRPr lang="en-VN" sz="2500" dirty="0">
                <a:effectLst/>
                <a:latin typeface="Times New Roman" panose="02020603050405020304" pitchFamily="18" charset="0"/>
                <a:ea typeface="Times New Roman" panose="02020603050405020304" pitchFamily="18" charset="0"/>
              </a:endParaRPr>
            </a:p>
            <a:p>
              <a:pPr algn="just">
                <a:lnSpc>
                  <a:spcPct val="150000"/>
                </a:lnSpc>
              </a:pPr>
              <a:endParaRPr lang="en-VN" sz="2500" dirty="0">
                <a:latin typeface="Times New Roman" panose="02020603050405020304" pitchFamily="18" charset="0"/>
                <a:ea typeface="Times New Roman" panose="02020603050405020304" pitchFamily="18" charset="0"/>
              </a:endParaRPr>
            </a:p>
            <a:p>
              <a:pPr algn="just">
                <a:lnSpc>
                  <a:spcPct val="150000"/>
                </a:lnSpc>
              </a:pPr>
              <a:endParaRPr lang="en-VN" sz="2500" dirty="0">
                <a:effectLst/>
                <a:latin typeface="Times New Roman" panose="02020603050405020304" pitchFamily="18" charset="0"/>
                <a:ea typeface="Times New Roman" panose="02020603050405020304" pitchFamily="18" charset="0"/>
              </a:endParaRPr>
            </a:p>
            <a:p>
              <a:pPr algn="just">
                <a:lnSpc>
                  <a:spcPct val="150000"/>
                </a:lnSpc>
              </a:pPr>
              <a:endParaRPr lang="en-VN" sz="2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8BF55363-C25E-DC5C-1230-2F12B17DA227}"/>
                </a:ext>
              </a:extLst>
            </p:cNvPr>
            <p:cNvSpPr txBox="1"/>
            <p:nvPr/>
          </p:nvSpPr>
          <p:spPr>
            <a:xfrm>
              <a:off x="5194300" y="2772290"/>
              <a:ext cx="6096000" cy="2600199"/>
            </a:xfrm>
            <a:prstGeom prst="rect">
              <a:avLst/>
            </a:prstGeom>
            <a:solidFill>
              <a:srgbClr val="FFFFFF">
                <a:alpha val="70301"/>
              </a:srgbClr>
            </a:solidFill>
          </p:spPr>
          <p:txBody>
            <a:bodyPr wrap="square">
              <a:spAutoFit/>
            </a:bodyPr>
            <a:lstStyle/>
            <a:p>
              <a:pPr algn="just">
                <a:lnSpc>
                  <a:spcPct val="150000"/>
                </a:lnSpc>
              </a:pPr>
              <a:r>
                <a:rPr lang="vi-VN" sz="2800" dirty="0">
                  <a:solidFill>
                    <a:srgbClr val="000000"/>
                  </a:solidFill>
                  <a:effectLst/>
                  <a:latin typeface="Times New Roman" panose="02020603050405020304" pitchFamily="18" charset="0"/>
                  <a:ea typeface="Times New Roman" panose="02020603050405020304" pitchFamily="18" charset="0"/>
                </a:rPr>
                <a:t>Bài thơ gợi lại những kỉ niệm tuổi thơ êm đềm, tình bà cháu đẹp đẽ, qua đó nhà thơ khẳng định tình cảm gia đình đã làm sâu sắc thêm tình yêu quê hương, đất nước.  </a:t>
              </a:r>
              <a:endParaRPr lang="en-VN" sz="2800" dirty="0">
                <a:effectLst/>
                <a:latin typeface="Times New Roman" panose="02020603050405020304" pitchFamily="18" charset="0"/>
                <a:ea typeface="Times New Roman" panose="02020603050405020304" pitchFamily="18" charset="0"/>
              </a:endParaRPr>
            </a:p>
          </p:txBody>
        </p:sp>
      </p:grpSp>
      <p:pic>
        <p:nvPicPr>
          <p:cNvPr id="30" name="Picture 29">
            <a:extLst>
              <a:ext uri="{FF2B5EF4-FFF2-40B4-BE49-F238E27FC236}">
                <a16:creationId xmlns:a16="http://schemas.microsoft.com/office/drawing/2014/main" id="{BECDA6ED-1DDB-5B92-CD42-E23F06C14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80" y="1783080"/>
            <a:ext cx="5074920" cy="5074920"/>
          </a:xfrm>
          <a:prstGeom prst="rect">
            <a:avLst/>
          </a:prstGeom>
        </p:spPr>
      </p:pic>
    </p:spTree>
    <p:custDataLst>
      <p:tags r:id="rId1"/>
    </p:custDataLst>
    <p:extLst>
      <p:ext uri="{BB962C8B-B14F-4D97-AF65-F5344CB8AC3E}">
        <p14:creationId xmlns:p14="http://schemas.microsoft.com/office/powerpoint/2010/main" val="46027488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EFF659-6E2C-B365-D0EC-1A9BFEBF0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10" y="1010920"/>
            <a:ext cx="7772400" cy="907725"/>
          </a:xfrm>
          <a:prstGeom prst="rect">
            <a:avLst/>
          </a:prstGeom>
        </p:spPr>
      </p:pic>
      <p:sp>
        <p:nvSpPr>
          <p:cNvPr id="9" name="TextBox 8">
            <a:extLst>
              <a:ext uri="{FF2B5EF4-FFF2-40B4-BE49-F238E27FC236}">
                <a16:creationId xmlns:a16="http://schemas.microsoft.com/office/drawing/2014/main" id="{50A9879B-EB5C-CC88-E06A-810FB82FEEC3}"/>
              </a:ext>
            </a:extLst>
          </p:cNvPr>
          <p:cNvSpPr txBox="1"/>
          <p:nvPr/>
        </p:nvSpPr>
        <p:spPr>
          <a:xfrm>
            <a:off x="877570" y="1918645"/>
            <a:ext cx="7396480" cy="3902030"/>
          </a:xfrm>
          <a:prstGeom prst="rect">
            <a:avLst/>
          </a:prstGeom>
          <a:noFill/>
        </p:spPr>
        <p:txBody>
          <a:bodyPr wrap="square">
            <a:spAutoFit/>
          </a:bodyPr>
          <a:lstStyle/>
          <a:p>
            <a:pPr marL="457200" indent="-457200" algn="just">
              <a:lnSpc>
                <a:spcPct val="150000"/>
              </a:lnSpc>
              <a:buFont typeface="Wingdings" pitchFamily="2" charset="2"/>
              <a:buChar char="§"/>
            </a:pPr>
            <a:r>
              <a:rPr lang="vi-VN" sz="2800" dirty="0">
                <a:solidFill>
                  <a:schemeClr val="bg1"/>
                </a:solidFill>
                <a:effectLst/>
                <a:latin typeface="Times New Roman" panose="02020603050405020304" pitchFamily="18" charset="0"/>
                <a:ea typeface="Times New Roman" panose="02020603050405020304" pitchFamily="18" charset="0"/>
              </a:rPr>
              <a:t>Xác định số khổ, vần và nhịp của bài thơ.</a:t>
            </a:r>
            <a:endParaRPr lang="en-VN" sz="2800" dirty="0">
              <a:solidFill>
                <a:schemeClr val="bg1"/>
              </a:solidFill>
              <a:effectLst/>
              <a:latin typeface="Times New Roman" panose="02020603050405020304" pitchFamily="18" charset="0"/>
              <a:ea typeface="Times New Roman" panose="02020603050405020304" pitchFamily="18" charset="0"/>
            </a:endParaRPr>
          </a:p>
          <a:p>
            <a:pPr marL="457200" indent="-457200" algn="just">
              <a:lnSpc>
                <a:spcPct val="150000"/>
              </a:lnSpc>
              <a:buFont typeface="Wingdings" pitchFamily="2" charset="2"/>
              <a:buChar char="§"/>
            </a:pPr>
            <a:r>
              <a:rPr lang="vi-VN" sz="2800" dirty="0">
                <a:solidFill>
                  <a:schemeClr val="bg1"/>
                </a:solidFill>
                <a:effectLst/>
                <a:latin typeface="Times New Roman" panose="02020603050405020304" pitchFamily="18" charset="0"/>
                <a:ea typeface="Times New Roman" panose="02020603050405020304" pitchFamily="18" charset="0"/>
              </a:rPr>
              <a:t>Xác định bài thơ viết về ai và về điều gì, ai là người đang bày tỏ tình cảm, cảm xúc, suy nghĩ trong bài thơ.</a:t>
            </a:r>
            <a:endParaRPr lang="en-VN" sz="2800" dirty="0">
              <a:solidFill>
                <a:schemeClr val="bg1"/>
              </a:solidFill>
              <a:effectLst/>
              <a:latin typeface="Times New Roman" panose="02020603050405020304" pitchFamily="18" charset="0"/>
              <a:ea typeface="Times New Roman" panose="02020603050405020304" pitchFamily="18" charset="0"/>
            </a:endParaRPr>
          </a:p>
          <a:p>
            <a:pPr marL="457200" indent="-457200">
              <a:lnSpc>
                <a:spcPct val="150000"/>
              </a:lnSpc>
              <a:buFont typeface="Wingdings" pitchFamily="2" charset="2"/>
              <a:buChar char="§"/>
            </a:pPr>
            <a:r>
              <a:rPr lang="vi-VN" sz="2800" dirty="0">
                <a:solidFill>
                  <a:schemeClr val="bg1"/>
                </a:solidFill>
                <a:effectLst/>
                <a:latin typeface="Times New Roman" panose="02020603050405020304" pitchFamily="18" charset="0"/>
                <a:ea typeface="Times New Roman" panose="02020603050405020304" pitchFamily="18" charset="0"/>
              </a:rPr>
              <a:t>Bài thơ có những từ ngữ và biện pháp nghệ thuật nào đặc sắc? Tác dụng của chúng là gì?</a:t>
            </a:r>
            <a:r>
              <a:rPr lang="en-VN" sz="2800" dirty="0">
                <a:solidFill>
                  <a:schemeClr val="bg1"/>
                </a:solidFill>
                <a:effectLst/>
              </a:rPr>
              <a:t> </a:t>
            </a:r>
            <a:endParaRPr lang="en-VN" sz="2800" dirty="0">
              <a:solidFill>
                <a:schemeClr val="bg1"/>
              </a:solidFill>
            </a:endParaRPr>
          </a:p>
        </p:txBody>
      </p:sp>
      <p:pic>
        <p:nvPicPr>
          <p:cNvPr id="11" name="Picture 10" descr="A picture containing toy, doll&#10;&#10;Description automatically generated">
            <a:extLst>
              <a:ext uri="{FF2B5EF4-FFF2-40B4-BE49-F238E27FC236}">
                <a16:creationId xmlns:a16="http://schemas.microsoft.com/office/drawing/2014/main" id="{CAA3DF30-8B7C-711A-CD14-339C10401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212" y="1718692"/>
            <a:ext cx="5322188" cy="5322188"/>
          </a:xfrm>
          <a:prstGeom prst="rect">
            <a:avLst/>
          </a:prstGeom>
        </p:spPr>
      </p:pic>
    </p:spTree>
    <p:extLst>
      <p:ext uri="{BB962C8B-B14F-4D97-AF65-F5344CB8AC3E}">
        <p14:creationId xmlns:p14="http://schemas.microsoft.com/office/powerpoint/2010/main" val="72295816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5" action="ppaction://hlinksldjump"/>
          </p:cNvPr>
          <p:cNvPicPr>
            <a:picLocks noChangeAspect="1"/>
          </p:cNvPicPr>
          <p:nvPr/>
        </p:nvPicPr>
        <p:blipFill>
          <a:blip r:embed="rId16" cstate="print"/>
          <a:stretch>
            <a:fillRect/>
          </a:stretch>
        </p:blipFill>
        <p:spPr>
          <a:xfrm>
            <a:off x="8046909" y="1936426"/>
            <a:ext cx="1139686" cy="773391"/>
          </a:xfrm>
          <a:prstGeom prst="rect">
            <a:avLst/>
          </a:prstGeom>
        </p:spPr>
      </p:pic>
      <p:pic>
        <p:nvPicPr>
          <p:cNvPr id="34" name="Picture 33" descr="152.png">
            <a:hlinkClick r:id="rId17" action="ppaction://hlinksldjump"/>
          </p:cNvPr>
          <p:cNvPicPr>
            <a:picLocks noChangeAspect="1"/>
          </p:cNvPicPr>
          <p:nvPr/>
        </p:nvPicPr>
        <p:blipFill>
          <a:blip r:embed="rId16" cstate="print"/>
          <a:stretch>
            <a:fillRect/>
          </a:stretch>
        </p:blipFill>
        <p:spPr>
          <a:xfrm>
            <a:off x="5108712" y="4977166"/>
            <a:ext cx="1139686" cy="773391"/>
          </a:xfrm>
          <a:prstGeom prst="rect">
            <a:avLst/>
          </a:prstGeom>
        </p:spPr>
      </p:pic>
      <p:pic>
        <p:nvPicPr>
          <p:cNvPr id="35" name="Picture 34" descr="152.png"/>
          <p:cNvPicPr>
            <a:picLocks noChangeAspect="1"/>
          </p:cNvPicPr>
          <p:nvPr/>
        </p:nvPicPr>
        <p:blipFill>
          <a:blip r:embed="rId16" cstate="print"/>
          <a:stretch>
            <a:fillRect/>
          </a:stretch>
        </p:blipFill>
        <p:spPr>
          <a:xfrm>
            <a:off x="7448878" y="3027575"/>
            <a:ext cx="1139686" cy="773391"/>
          </a:xfrm>
          <a:prstGeom prst="rect">
            <a:avLst/>
          </a:prstGeom>
        </p:spPr>
      </p:pic>
      <p:pic>
        <p:nvPicPr>
          <p:cNvPr id="36" name="Picture 35" descr="152.png">
            <a:hlinkClick r:id="rId18" action="ppaction://hlinksldjump"/>
          </p:cNvPr>
          <p:cNvPicPr>
            <a:picLocks noChangeAspect="1"/>
          </p:cNvPicPr>
          <p:nvPr/>
        </p:nvPicPr>
        <p:blipFill>
          <a:blip r:embed="rId16"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19"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0" action="ppaction://hlinksldjump"/>
          </p:cNvPr>
          <p:cNvPicPr>
            <a:picLocks noChangeAspect="1"/>
          </p:cNvPicPr>
          <p:nvPr/>
        </p:nvPicPr>
        <p:blipFill>
          <a:blip r:embed="rId16"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1"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2" cstate="print"/>
          <a:stretch>
            <a:fillRect/>
          </a:stretch>
        </p:blipFill>
        <p:spPr>
          <a:xfrm>
            <a:off x="12192000" y="4837042"/>
            <a:ext cx="1809585" cy="1775791"/>
          </a:xfrm>
          <a:prstGeom prst="rect">
            <a:avLst/>
          </a:prstGeom>
        </p:spPr>
      </p:pic>
    </p:spTree>
    <p:extLst>
      <p:ext uri="{BB962C8B-B14F-4D97-AF65-F5344CB8AC3E}">
        <p14:creationId xmlns:p14="http://schemas.microsoft.com/office/powerpoint/2010/main" val="195279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35243" y="1047408"/>
            <a:ext cx="3352572"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Thể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chủ</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yếu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dụng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109248" y="4086995"/>
            <a:ext cx="2309280"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Năm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chữ</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80C6CF-1C80-F546-9762-B69D5B10EDF6}"/>
              </a:ext>
            </a:extLst>
          </p:cNvPr>
          <p:cNvSpPr txBox="1"/>
          <p:nvPr/>
        </p:nvSpPr>
        <p:spPr>
          <a:xfrm>
            <a:off x="5263888" y="1047408"/>
            <a:ext cx="4789673" cy="1846655"/>
          </a:xfrm>
          <a:prstGeom prst="rect">
            <a:avLst/>
          </a:prstGeom>
          <a:noFill/>
        </p:spPr>
        <p:txBody>
          <a:bodyPr wrap="square" lIns="121917" tIns="60958" rIns="121917" bIns="60958" rtlCol="0">
            <a:spAutoFit/>
          </a:bodyPr>
          <a:lstStyle/>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Bốn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chữ</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Năm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chữ</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Tự</a:t>
            </a:r>
            <a:r>
              <a:rPr lang="en-US" sz="2800" b="1" dirty="0">
                <a:solidFill>
                  <a:schemeClr val="bg1"/>
                </a:solidFill>
                <a:latin typeface="Times New Roman" panose="02020603050405020304" pitchFamily="18" charset="0"/>
                <a:cs typeface="Times New Roman" panose="02020603050405020304" pitchFamily="18" charset="0"/>
              </a:rPr>
              <a:t> do </a:t>
            </a: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Lục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1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F03B46-D081-9AA1-C869-143B59EC1AC5}"/>
              </a:ext>
            </a:extLst>
          </p:cNvPr>
          <p:cNvSpPr txBox="1"/>
          <p:nvPr/>
        </p:nvSpPr>
        <p:spPr>
          <a:xfrm>
            <a:off x="3048000" y="1694693"/>
            <a:ext cx="6096000" cy="1077218"/>
          </a:xfrm>
          <a:prstGeom prst="rect">
            <a:avLst/>
          </a:prstGeom>
          <a:noFill/>
        </p:spPr>
        <p:txBody>
          <a:bodyPr wrap="square">
            <a:spAutoFit/>
          </a:bodyPr>
          <a:lstStyle/>
          <a:p>
            <a:pPr algn="ctr"/>
            <a:r>
              <a:rPr lang="vi-VN" sz="3200" b="1" dirty="0">
                <a:solidFill>
                  <a:schemeClr val="bg1"/>
                </a:solidFill>
                <a:effectLst/>
                <a:latin typeface="Times New Roman" panose="02020603050405020304" pitchFamily="18" charset="0"/>
                <a:ea typeface="Calibri" panose="020F0502020204030204" pitchFamily="34" charset="0"/>
              </a:rPr>
              <a:t>Câu 1. Bài thơ “Tiếng gà trưa” được làm theo thể thơ gì?</a:t>
            </a:r>
            <a:r>
              <a:rPr lang="en-VN" sz="3200" b="1" dirty="0">
                <a:solidFill>
                  <a:schemeClr val="bg1"/>
                </a:solidFill>
                <a:effectLst/>
              </a:rPr>
              <a:t> </a:t>
            </a:r>
            <a:endParaRPr lang="en-VN" sz="3200" b="1" dirty="0">
              <a:solidFill>
                <a:schemeClr val="bg1"/>
              </a:solidFill>
            </a:endParaRPr>
          </a:p>
        </p:txBody>
      </p:sp>
      <p:sp>
        <p:nvSpPr>
          <p:cNvPr id="9" name="TextBox 8">
            <a:extLst>
              <a:ext uri="{FF2B5EF4-FFF2-40B4-BE49-F238E27FC236}">
                <a16:creationId xmlns:a16="http://schemas.microsoft.com/office/drawing/2014/main" id="{80454311-87A7-3A21-1344-87C19078DE0C}"/>
              </a:ext>
            </a:extLst>
          </p:cNvPr>
          <p:cNvSpPr txBox="1"/>
          <p:nvPr/>
        </p:nvSpPr>
        <p:spPr>
          <a:xfrm>
            <a:off x="4319117" y="4086090"/>
            <a:ext cx="3855218" cy="584775"/>
          </a:xfrm>
          <a:prstGeom prst="rect">
            <a:avLst/>
          </a:prstGeom>
          <a:noFill/>
        </p:spPr>
        <p:txBody>
          <a:bodyPr wrap="square">
            <a:spAutoFit/>
          </a:bodyPr>
          <a:lstStyle/>
          <a:p>
            <a:pPr algn="ctr"/>
            <a:r>
              <a:rPr lang="vi-VN" sz="3200" dirty="0">
                <a:solidFill>
                  <a:schemeClr val="bg1"/>
                </a:solidFill>
                <a:effectLst/>
                <a:latin typeface="+mj-lt"/>
                <a:ea typeface="Calibri" panose="020F0502020204030204" pitchFamily="34" charset="0"/>
              </a:rPr>
              <a:t>Thơ năm chữ</a:t>
            </a:r>
            <a:r>
              <a:rPr lang="en-VN" sz="3200" dirty="0">
                <a:solidFill>
                  <a:schemeClr val="bg1"/>
                </a:solidFill>
                <a:effectLst/>
                <a:latin typeface="+mj-lt"/>
              </a:rPr>
              <a:t> </a:t>
            </a:r>
            <a:endParaRPr lang="en-VN" sz="3200" dirty="0">
              <a:solidFill>
                <a:schemeClr val="bg1"/>
              </a:solidFill>
              <a:latin typeface="+mj-lt"/>
            </a:endParaRPr>
          </a:p>
        </p:txBody>
      </p:sp>
      <p:pic>
        <p:nvPicPr>
          <p:cNvPr id="10" name="Picture 9" descr="A picture containing doll, toy&#10;&#10;Description automatically generated">
            <a:extLst>
              <a:ext uri="{FF2B5EF4-FFF2-40B4-BE49-F238E27FC236}">
                <a16:creationId xmlns:a16="http://schemas.microsoft.com/office/drawing/2014/main" id="{14DDA373-4508-CB09-1271-AE8F78139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99" y="3429000"/>
            <a:ext cx="3051810" cy="3051810"/>
          </a:xfrm>
          <a:prstGeom prst="rect">
            <a:avLst/>
          </a:prstGeom>
        </p:spPr>
      </p:pic>
    </p:spTree>
    <p:extLst>
      <p:ext uri="{BB962C8B-B14F-4D97-AF65-F5344CB8AC3E}">
        <p14:creationId xmlns:p14="http://schemas.microsoft.com/office/powerpoint/2010/main" val="5795164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247A2A-B4B7-1640-9E60-85BB7F2006E4}"/>
              </a:ext>
            </a:extLst>
          </p:cNvPr>
          <p:cNvSpPr txBox="1"/>
          <p:nvPr/>
        </p:nvSpPr>
        <p:spPr>
          <a:xfrm>
            <a:off x="1532043" y="1510212"/>
            <a:ext cx="3352572" cy="984881"/>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gieo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vần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044CAE2-419F-DF4D-B307-5D44CA9F012B}"/>
              </a:ext>
            </a:extLst>
          </p:cNvPr>
          <p:cNvSpPr txBox="1"/>
          <p:nvPr/>
        </p:nvSpPr>
        <p:spPr>
          <a:xfrm>
            <a:off x="3798390" y="3863833"/>
            <a:ext cx="2415655"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Vần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chân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A25A97D-1FDA-3949-AB04-EFE303414E43}"/>
              </a:ext>
            </a:extLst>
          </p:cNvPr>
          <p:cNvSpPr txBox="1"/>
          <p:nvPr/>
        </p:nvSpPr>
        <p:spPr>
          <a:xfrm>
            <a:off x="5087815" y="1139740"/>
            <a:ext cx="5310327" cy="1661989"/>
          </a:xfrm>
          <a:prstGeom prst="rect">
            <a:avLst/>
          </a:prstGeom>
          <a:noFill/>
        </p:spPr>
        <p:txBody>
          <a:bodyPr wrap="square" lIns="121917" tIns="60958" rIns="121917" bIns="60958" rtlCol="0">
            <a:spAutoFit/>
          </a:bodyPr>
          <a:lstStyle/>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chân</a:t>
            </a:r>
            <a:endParaRPr lang="en-US" sz="25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lưng</a:t>
            </a:r>
            <a:endParaRPr lang="en-US" sz="25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liền</a:t>
            </a:r>
            <a:endParaRPr lang="en-US" sz="25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hỗn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hợp</a:t>
            </a:r>
            <a:endParaRPr lang="en-US" sz="25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74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DBE01E-C898-F646-B34D-83E41991D307}"/>
              </a:ext>
            </a:extLst>
          </p:cNvPr>
          <p:cNvSpPr txBox="1"/>
          <p:nvPr/>
        </p:nvSpPr>
        <p:spPr>
          <a:xfrm>
            <a:off x="1369482" y="1092202"/>
            <a:ext cx="3669877"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thường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ngắt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theo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loại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nhịp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F8B81BBB-7228-DE42-96AB-748AAB67EB94}"/>
              </a:ext>
            </a:extLst>
          </p:cNvPr>
          <p:cNvSpPr txBox="1"/>
          <p:nvPr/>
        </p:nvSpPr>
        <p:spPr>
          <a:xfrm>
            <a:off x="5039359" y="1092202"/>
            <a:ext cx="5709138" cy="1846655"/>
          </a:xfrm>
          <a:prstGeom prst="rect">
            <a:avLst/>
          </a:prstGeom>
          <a:noFill/>
        </p:spPr>
        <p:txBody>
          <a:bodyPr wrap="square" lIns="121917" tIns="60958" rIns="121917" bIns="60958" rtlCol="0">
            <a:spAutoFit/>
          </a:bodyPr>
          <a:lstStyle/>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2/3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1/2/2</a:t>
            </a:r>
          </a:p>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2/3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3/2</a:t>
            </a:r>
          </a:p>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2/2/1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3/3</a:t>
            </a:r>
          </a:p>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3/2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1/2/2</a:t>
            </a:r>
          </a:p>
        </p:txBody>
      </p:sp>
      <p:sp>
        <p:nvSpPr>
          <p:cNvPr id="2" name="TextBox 1">
            <a:extLst>
              <a:ext uri="{FF2B5EF4-FFF2-40B4-BE49-F238E27FC236}">
                <a16:creationId xmlns:a16="http://schemas.microsoft.com/office/drawing/2014/main" id="{78B37C36-4D76-1C1F-8B99-C998F1CBD031}"/>
              </a:ext>
            </a:extLst>
          </p:cNvPr>
          <p:cNvSpPr txBox="1"/>
          <p:nvPr/>
        </p:nvSpPr>
        <p:spPr>
          <a:xfrm>
            <a:off x="3798390" y="3863833"/>
            <a:ext cx="2799799"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B. 2/3 </a:t>
            </a:r>
            <a:r>
              <a:rPr lang="en-US" sz="3200" b="1" dirty="0" err="1">
                <a:solidFill>
                  <a:srgbClr val="0000FF"/>
                </a:solidFill>
                <a:latin typeface="Times New Roman" panose="02020603050405020304" pitchFamily="18" charset="0"/>
                <a:cs typeface="Times New Roman" panose="02020603050405020304" pitchFamily="18" charset="0"/>
              </a:rPr>
              <a:t>hoặc</a:t>
            </a:r>
            <a:r>
              <a:rPr lang="en-US" sz="3200" b="1" dirty="0">
                <a:solidFill>
                  <a:srgbClr val="0000FF"/>
                </a:solidFill>
                <a:latin typeface="Times New Roman" panose="02020603050405020304" pitchFamily="18" charset="0"/>
                <a:cs typeface="Times New Roman" panose="02020603050405020304" pitchFamily="18" charset="0"/>
              </a:rPr>
              <a:t> 3/2</a:t>
            </a:r>
          </a:p>
        </p:txBody>
      </p:sp>
    </p:spTree>
    <p:extLst>
      <p:ext uri="{BB962C8B-B14F-4D97-AF65-F5344CB8AC3E}">
        <p14:creationId xmlns:p14="http://schemas.microsoft.com/office/powerpoint/2010/main" val="225736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369482" y="1092202"/>
            <a:ext cx="3669877" cy="1846655"/>
          </a:xfrm>
          <a:prstGeom prst="rect">
            <a:avLst/>
          </a:prstGeom>
          <a:noFill/>
        </p:spPr>
        <p:txBody>
          <a:bodyPr wrap="square" lIns="121917" tIns="60958" rIns="121917" bIns="60958"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Ai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tỏ</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cảm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xúc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suy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nghĩ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5039359" y="1092202"/>
            <a:ext cx="5709138" cy="1846655"/>
          </a:xfrm>
          <a:prstGeom prst="rect">
            <a:avLst/>
          </a:prstGeom>
          <a:noFill/>
        </p:spPr>
        <p:txBody>
          <a:bodyPr wrap="square" lIns="121917" tIns="60958" rIns="121917" bIns="60958" rtlCol="0">
            <a:spAutoFit/>
          </a:bodyPr>
          <a:lstStyle/>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Tổ</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quốc</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cháu</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798390" y="3863833"/>
            <a:ext cx="2783769"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cháu</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24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369483" y="1092202"/>
            <a:ext cx="2897717"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Cảm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xúc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chủ</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trữ</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tình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gì</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4267200" y="1092202"/>
            <a:ext cx="6705600" cy="1892822"/>
          </a:xfrm>
          <a:prstGeom prst="rect">
            <a:avLst/>
          </a:prstGeom>
          <a:noFill/>
        </p:spPr>
        <p:txBody>
          <a:bodyPr wrap="square" lIns="121917" tIns="60958" rIns="121917" bIns="60958" rtlCol="0">
            <a:spAutoFit/>
          </a:bodyPr>
          <a:lstStyle/>
          <a:p>
            <a:r>
              <a:rPr lang="vi-VN" sz="2300" dirty="0">
                <a:solidFill>
                  <a:schemeClr val="bg1"/>
                </a:solidFill>
                <a:latin typeface="Times New Roman" panose="02020603050405020304" pitchFamily="18" charset="0"/>
                <a:cs typeface="Times New Roman" panose="02020603050405020304" pitchFamily="18" charset="0"/>
              </a:rPr>
              <a:t>A. Nhớ về những năm tháng tuổi thơ với nhiều kỉ niệm đẹp</a:t>
            </a:r>
            <a:endParaRPr lang="en-VN" sz="2300" dirty="0">
              <a:solidFill>
                <a:schemeClr val="bg1"/>
              </a:solidFill>
              <a:latin typeface="Times New Roman" panose="02020603050405020304" pitchFamily="18" charset="0"/>
              <a:cs typeface="Times New Roman" panose="02020603050405020304" pitchFamily="18" charset="0"/>
            </a:endParaRPr>
          </a:p>
          <a:p>
            <a:r>
              <a:rPr lang="vi-VN" sz="2300" dirty="0">
                <a:solidFill>
                  <a:schemeClr val="bg1"/>
                </a:solidFill>
                <a:latin typeface="Times New Roman" panose="02020603050405020304" pitchFamily="18" charset="0"/>
                <a:cs typeface="Times New Roman" panose="02020603050405020304" pitchFamily="18" charset="0"/>
              </a:rPr>
              <a:t>B. Thương bà đã già nhưng vẫn còn cơ cực, đắng cay</a:t>
            </a:r>
            <a:endParaRPr lang="en-VN" sz="2300" dirty="0">
              <a:solidFill>
                <a:schemeClr val="bg1"/>
              </a:solidFill>
              <a:latin typeface="Times New Roman" panose="02020603050405020304" pitchFamily="18" charset="0"/>
              <a:cs typeface="Times New Roman" panose="02020603050405020304" pitchFamily="18" charset="0"/>
            </a:endParaRPr>
          </a:p>
          <a:p>
            <a:r>
              <a:rPr lang="vi-VN" sz="2300" dirty="0">
                <a:solidFill>
                  <a:schemeClr val="bg1"/>
                </a:solidFill>
                <a:latin typeface="Times New Roman" panose="02020603050405020304" pitchFamily="18" charset="0"/>
                <a:cs typeface="Times New Roman" panose="02020603050405020304" pitchFamily="18" charset="0"/>
              </a:rPr>
              <a:t>C. Nhớ bà và biết ơn những điều bà đã làm cho mình</a:t>
            </a:r>
            <a:endParaRPr lang="en-VN" sz="2300" dirty="0">
              <a:solidFill>
                <a:schemeClr val="bg1"/>
              </a:solidFill>
              <a:latin typeface="Times New Roman" panose="02020603050405020304" pitchFamily="18" charset="0"/>
              <a:cs typeface="Times New Roman" panose="02020603050405020304" pitchFamily="18" charset="0"/>
            </a:endParaRPr>
          </a:p>
          <a:p>
            <a:r>
              <a:rPr lang="vi-VN" sz="2300" dirty="0">
                <a:solidFill>
                  <a:schemeClr val="bg1"/>
                </a:solidFill>
                <a:latin typeface="Times New Roman" panose="02020603050405020304" pitchFamily="18" charset="0"/>
                <a:cs typeface="Times New Roman" panose="02020603050405020304" pitchFamily="18" charset="0"/>
              </a:rPr>
              <a:t>D. Yêu bà, yêu Tổ quốc và xóm làng thân thuộc</a:t>
            </a:r>
            <a:endParaRPr lang="en-VN" sz="23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493590" y="3492500"/>
            <a:ext cx="4471850" cy="1600434"/>
          </a:xfrm>
          <a:prstGeom prst="rect">
            <a:avLst/>
          </a:prstGeom>
          <a:noFill/>
        </p:spPr>
        <p:txBody>
          <a:bodyPr wrap="square" lIns="121917" tIns="60958" rIns="121917" bIns="60958"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C. </a:t>
            </a:r>
            <a:r>
              <a:rPr lang="en-US" sz="3200" b="1" dirty="0" err="1">
                <a:solidFill>
                  <a:srgbClr val="0000FF"/>
                </a:solidFill>
                <a:latin typeface="Times New Roman" panose="02020603050405020304" pitchFamily="18" charset="0"/>
                <a:cs typeface="Times New Roman" panose="02020603050405020304" pitchFamily="18" charset="0"/>
              </a:rPr>
              <a:t>Nhớ</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điều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mình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63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0" y="1092202"/>
            <a:ext cx="3271519"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gợi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cảm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xúc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trữ</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tình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4490718" y="1092202"/>
            <a:ext cx="6482081" cy="1846655"/>
          </a:xfrm>
          <a:prstGeom prst="rect">
            <a:avLst/>
          </a:prstGeom>
          <a:noFill/>
        </p:spPr>
        <p:txBody>
          <a:bodyPr wrap="square" lIns="121917" tIns="60958" rIns="121917" bIns="60958" rtlCol="0">
            <a:spAutoFit/>
          </a:bodyPr>
          <a:lstStyle/>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Tiếng gà trưa</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Gió mùa đông tới</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Trời đổ sương muối</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Giấc mơ của người cháu</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615549"/>
          </a:xfrm>
          <a:prstGeom prst="rect">
            <a:avLst/>
          </a:prstGeom>
          <a:noFill/>
        </p:spPr>
        <p:txBody>
          <a:bodyPr wrap="square" lIns="121917" tIns="60958" rIns="121917" bIns="60958"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Tiếng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trưa</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0" y="1092202"/>
            <a:ext cx="3271519"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đúng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4490718" y="1092202"/>
            <a:ext cx="6482081" cy="1846655"/>
          </a:xfrm>
          <a:prstGeom prst="rect">
            <a:avLst/>
          </a:prstGeom>
          <a:noFill/>
        </p:spPr>
        <p:txBody>
          <a:bodyPr wrap="square" lIns="121917" tIns="60958" rIns="121917" bIns="60958" rtlCol="0">
            <a:spAutoFit/>
          </a:bodyPr>
          <a:lstStyle/>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là người chắt chiu</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là người thương cháu</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dành cho cháu những gì tốt đẹp nhất</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phải trải qua nhiều gian nan, vất vả</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1107992"/>
          </a:xfrm>
          <a:prstGeom prst="rect">
            <a:avLst/>
          </a:prstGeom>
          <a:noFill/>
        </p:spPr>
        <p:txBody>
          <a:bodyPr wrap="square" lIns="121917" tIns="60958" rIns="121917" bIns="60958"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D. </a:t>
            </a:r>
            <a:r>
              <a:rPr lang="en-US" sz="3200" b="1" dirty="0" err="1">
                <a:solidFill>
                  <a:srgbClr val="0000FF"/>
                </a:solidFill>
                <a:latin typeface="Times New Roman" panose="02020603050405020304" pitchFamily="18" charset="0"/>
                <a:cs typeface="Times New Roman" panose="02020603050405020304" pitchFamily="18" charset="0"/>
              </a:rPr>
              <a:t>Bà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phải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trải</a:t>
            </a:r>
            <a:r>
              <a:rPr lang="en-US" sz="3200" b="1" dirty="0">
                <a:solidFill>
                  <a:srgbClr val="0000FF"/>
                </a:solidFill>
                <a:latin typeface="Times New Roman" panose="02020603050405020304" pitchFamily="18" charset="0"/>
                <a:cs typeface="Times New Roman" panose="02020603050405020304" pitchFamily="18" charset="0"/>
              </a:rPr>
              <a:t> qua </a:t>
            </a:r>
            <a:r>
              <a:rPr lang="en-US" sz="3200" b="1" dirty="0" err="1">
                <a:solidFill>
                  <a:srgbClr val="0000FF"/>
                </a:solidFill>
                <a:latin typeface="Times New Roman" panose="02020603050405020304" pitchFamily="18" charset="0"/>
                <a:cs typeface="Times New Roman" panose="02020603050405020304" pitchFamily="18" charset="0"/>
              </a:rPr>
              <a:t>nhiều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gian</a:t>
            </a:r>
            <a:r>
              <a:rPr lang="en-US" sz="3200" b="1" dirty="0">
                <a:solidFill>
                  <a:srgbClr val="0000FF"/>
                </a:solidFill>
                <a:latin typeface="Times New Roman" panose="02020603050405020304" pitchFamily="18" charset="0"/>
                <a:cs typeface="Times New Roman" panose="02020603050405020304" pitchFamily="18" charset="0"/>
              </a:rPr>
              <a:t> nan, </a:t>
            </a:r>
            <a:r>
              <a:rPr lang="en-US" sz="3200" b="1" dirty="0" err="1">
                <a:solidFill>
                  <a:srgbClr val="0000FF"/>
                </a:solidFill>
                <a:latin typeface="Times New Roman" panose="02020603050405020304" pitchFamily="18" charset="0"/>
                <a:cs typeface="Times New Roman" panose="02020603050405020304" pitchFamily="18" charset="0"/>
              </a:rPr>
              <a:t>vất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vả</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84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1" y="1092202"/>
            <a:ext cx="2194560" cy="1723545"/>
          </a:xfrm>
          <a:prstGeom prst="rect">
            <a:avLst/>
          </a:prstGeom>
          <a:noFill/>
        </p:spPr>
        <p:txBody>
          <a:bodyPr wrap="square" lIns="121917" tIns="60958" rIns="121917" bIns="60958" rtlCol="0">
            <a:spAutoFit/>
          </a:bodyPr>
          <a:lstStyle/>
          <a:p>
            <a:pPr algn="ctr"/>
            <a:r>
              <a:rPr lang="vi-VN" sz="2600" dirty="0">
                <a:solidFill>
                  <a:schemeClr val="bg1"/>
                </a:solidFill>
                <a:latin typeface="Times New Roman" panose="02020603050405020304" pitchFamily="18" charset="0"/>
                <a:cs typeface="Times New Roman" panose="02020603050405020304" pitchFamily="18" charset="0"/>
              </a:rPr>
              <a:t>Các dòng thơ nào không sử dụng phép điệp cấu trúc?</a:t>
            </a:r>
            <a:endParaRPr lang="en-VN" sz="26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A4E1198-E556-3A99-0F0F-EE494D656D27}"/>
              </a:ext>
            </a:extLst>
          </p:cNvPr>
          <p:cNvSpPr txBox="1"/>
          <p:nvPr/>
        </p:nvSpPr>
        <p:spPr>
          <a:xfrm>
            <a:off x="3413762" y="1092202"/>
            <a:ext cx="7559038" cy="1877433"/>
          </a:xfrm>
          <a:prstGeom prst="rect">
            <a:avLst/>
          </a:prstGeom>
          <a:noFill/>
        </p:spPr>
        <p:txBody>
          <a:bodyPr wrap="square" lIns="121917" tIns="60958" rIns="121917" bIns="60958" rtlCol="0">
            <a:spAutoFit/>
          </a:bodyPr>
          <a:lstStyle/>
          <a:p>
            <a:pPr marL="457200" lvl="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Nghe xao động nắng trưa / Nghe bàn chân đỡ mỏi / Nghe gọi về tuổi thơ</a:t>
            </a:r>
            <a:endParaRPr lang="en-VN" sz="1900" dirty="0">
              <a:solidFill>
                <a:schemeClr val="bg1"/>
              </a:solidFill>
              <a:latin typeface="Times New Roman" panose="02020603050405020304" pitchFamily="18" charset="0"/>
              <a:cs typeface="Times New Roman" panose="02020603050405020304" pitchFamily="18" charset="0"/>
            </a:endParaRPr>
          </a:p>
          <a:p>
            <a:pPr marL="457200" lvl="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Này con gà mái mơ / Này còn gà mái vàng</a:t>
            </a:r>
            <a:endParaRPr lang="en-VN" sz="1900" dirty="0">
              <a:solidFill>
                <a:schemeClr val="bg1"/>
              </a:solidFill>
              <a:latin typeface="Times New Roman" panose="02020603050405020304" pitchFamily="18" charset="0"/>
              <a:cs typeface="Times New Roman" panose="02020603050405020304" pitchFamily="18" charset="0"/>
            </a:endParaRPr>
          </a:p>
          <a:p>
            <a:pPr marL="457200" lvl="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Ôi cái quần chéo go / Ống rộng dài quét đất / Cái áo cánh trúc bâu / Đi qua nghe sột soạt</a:t>
            </a:r>
          </a:p>
          <a:p>
            <a:pPr marL="45720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Vì lòng yêu Tổ quốc / Vì xóm làng thân thuộc/… Vì tiếng gà cục tác</a:t>
            </a:r>
            <a:endParaRPr lang="en-VN" sz="19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615549"/>
          </a:xfrm>
          <a:prstGeom prst="rect">
            <a:avLst/>
          </a:prstGeom>
          <a:noFill/>
        </p:spPr>
        <p:txBody>
          <a:bodyPr wrap="square" lIns="121917" tIns="60958" rIns="121917" bIns="60958"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Đáp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án</a:t>
            </a:r>
            <a:r>
              <a:rPr lang="en-US" sz="3200" b="1" dirty="0">
                <a:solidFill>
                  <a:srgbClr val="0000FF"/>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38762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0" y="999868"/>
            <a:ext cx="3007360" cy="1969766"/>
          </a:xfrm>
          <a:prstGeom prst="rect">
            <a:avLst/>
          </a:prstGeom>
          <a:noFill/>
        </p:spPr>
        <p:txBody>
          <a:bodyPr wrap="square" lIns="121917" tIns="60958" rIns="121917" bIns="60958"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Ngoài việc khơi gợi ở bạn đọc những tình cảm tương tự tình cảm của người cháu dành cho bà, bài thơ còn khơi gợi ở chúng ta điều gì?</a:t>
            </a:r>
            <a:endParaRPr lang="en-VN" sz="20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A4E1198-E556-3A99-0F0F-EE494D656D27}"/>
              </a:ext>
            </a:extLst>
          </p:cNvPr>
          <p:cNvSpPr txBox="1"/>
          <p:nvPr/>
        </p:nvSpPr>
        <p:spPr>
          <a:xfrm>
            <a:off x="4632960" y="1092202"/>
            <a:ext cx="6339840" cy="1969766"/>
          </a:xfrm>
          <a:prstGeom prst="rect">
            <a:avLst/>
          </a:prstGeom>
          <a:noFill/>
        </p:spPr>
        <p:txBody>
          <a:bodyPr wrap="square" lIns="121917" tIns="60958" rIns="121917" bIns="60958" rtlCol="0">
            <a:spAutoFit/>
          </a:bodyPr>
          <a:lstStyle/>
          <a:p>
            <a:pPr marL="342900" lvl="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Nên thường xuyên về thăm người thân trong gia đình</a:t>
            </a:r>
            <a:endParaRPr lang="en-VN" sz="2000" dirty="0">
              <a:solidFill>
                <a:schemeClr val="bg1"/>
              </a:solidFill>
              <a:latin typeface="Times New Roman" panose="02020603050405020304" pitchFamily="18" charset="0"/>
              <a:cs typeface="Times New Roman" panose="02020603050405020304" pitchFamily="18" charset="0"/>
            </a:endParaRPr>
          </a:p>
          <a:p>
            <a:pPr marL="342900" lvl="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Luôn tỏ lòng biết ơn đối với những người thân của mình</a:t>
            </a:r>
            <a:endParaRPr lang="en-VN" sz="2000" dirty="0">
              <a:solidFill>
                <a:schemeClr val="bg1"/>
              </a:solidFill>
              <a:latin typeface="Times New Roman" panose="02020603050405020304" pitchFamily="18" charset="0"/>
              <a:cs typeface="Times New Roman" panose="02020603050405020304" pitchFamily="18" charset="0"/>
            </a:endParaRPr>
          </a:p>
          <a:p>
            <a:pPr marL="342900" lvl="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Coi người thân trong gia đình là điểm tựa tinh thần của mình</a:t>
            </a:r>
            <a:endParaRPr lang="en-VN" sz="20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Luôn trân trọng những giây phút được sống bên người thân.</a:t>
            </a:r>
            <a:r>
              <a:rPr lang="en-VN" sz="2000" dirty="0">
                <a:solidFill>
                  <a:schemeClr val="bg1"/>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615549"/>
          </a:xfrm>
          <a:prstGeom prst="rect">
            <a:avLst/>
          </a:prstGeom>
          <a:noFill/>
        </p:spPr>
        <p:txBody>
          <a:bodyPr wrap="square" lIns="121917" tIns="60958" rIns="121917" bIns="60958"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Đáp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án</a:t>
            </a:r>
            <a:r>
              <a:rPr lang="en-US" sz="3200" b="1" dirty="0">
                <a:solidFill>
                  <a:srgbClr val="0000FF"/>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3530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2D74E6-5FB5-501A-2F5B-F8304D0EC6DD}"/>
              </a:ext>
            </a:extLst>
          </p:cNvPr>
          <p:cNvSpPr txBox="1"/>
          <p:nvPr/>
        </p:nvSpPr>
        <p:spPr>
          <a:xfrm>
            <a:off x="711200" y="1828800"/>
            <a:ext cx="7416800" cy="3697166"/>
          </a:xfrm>
          <a:prstGeom prst="rect">
            <a:avLst/>
          </a:prstGeom>
          <a:noFill/>
        </p:spPr>
        <p:txBody>
          <a:bodyPr wrap="square">
            <a:spAutoFit/>
          </a:bodyPr>
          <a:lstStyle/>
          <a:p>
            <a:pPr algn="ctr">
              <a:lnSpc>
                <a:spcPct val="150000"/>
              </a:lnSpc>
            </a:pPr>
            <a:r>
              <a:rPr lang="vi-VN" sz="3200" dirty="0">
                <a:solidFill>
                  <a:schemeClr val="bg1"/>
                </a:solidFill>
                <a:effectLst/>
                <a:latin typeface="Times New Roman" panose="02020603050405020304" pitchFamily="18" charset="0"/>
                <a:ea typeface="Times New Roman" panose="02020603050405020304" pitchFamily="18" charset="0"/>
              </a:rPr>
              <a:t>Theo em, vì sao chúng ta luôn nghĩ về những người thân trong gia đình mỗi khi xa nhà hoặc gặp khó khăn? Hãy viết một bức thư gửi cho người thân ở nơi xa để bày tỏ tình cảm của em. </a:t>
            </a:r>
            <a:endParaRPr lang="en-VN" sz="3200" dirty="0">
              <a:solidFill>
                <a:schemeClr val="bg1"/>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4D923D32-828E-F72F-5CAC-1F0144AEB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160" y="1640840"/>
            <a:ext cx="6096000" cy="6096000"/>
          </a:xfrm>
          <a:prstGeom prst="rect">
            <a:avLst/>
          </a:prstGeom>
        </p:spPr>
      </p:pic>
    </p:spTree>
    <p:extLst>
      <p:ext uri="{BB962C8B-B14F-4D97-AF65-F5344CB8AC3E}">
        <p14:creationId xmlns:p14="http://schemas.microsoft.com/office/powerpoint/2010/main" val="295651821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14B0C5-0AF1-4D09-B6B1-11A57FC75161}"/>
              </a:ext>
            </a:extLst>
          </p:cNvPr>
          <p:cNvPicPr>
            <a:picLocks noChangeAspect="1"/>
          </p:cNvPicPr>
          <p:nvPr/>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3" name="图片 2">
            <a:extLst>
              <a:ext uri="{FF2B5EF4-FFF2-40B4-BE49-F238E27FC236}">
                <a16:creationId xmlns:a16="http://schemas.microsoft.com/office/drawing/2014/main" id="{DB0283A7-BC7A-42E5-8102-BB2D73C7970C}"/>
              </a:ext>
            </a:extLst>
          </p:cNvPr>
          <p:cNvPicPr>
            <a:picLocks noChangeAspect="1"/>
          </p:cNvPicPr>
          <p:nvPr/>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5" name="图片 4">
            <a:extLst>
              <a:ext uri="{FF2B5EF4-FFF2-40B4-BE49-F238E27FC236}">
                <a16:creationId xmlns:a16="http://schemas.microsoft.com/office/drawing/2014/main" id="{1B6019DC-0AED-438F-B086-26AD966D3E3E}"/>
              </a:ext>
            </a:extLst>
          </p:cNvPr>
          <p:cNvPicPr>
            <a:picLocks noChangeAspect="1"/>
          </p:cNvPicPr>
          <p:nvPr/>
        </p:nvPicPr>
        <p:blipFill rotWithShape="1">
          <a:blip r:embed="rId4">
            <a:extLst>
              <a:ext uri="{28A0092B-C50C-407E-A947-70E740481C1C}">
                <a14:useLocalDpi xmlns:a14="http://schemas.microsoft.com/office/drawing/2010/main" val="0"/>
              </a:ext>
            </a:extLst>
          </a:blip>
          <a:srcRect l="27542" t="20350" r="28329" b="56500"/>
          <a:stretch/>
        </p:blipFill>
        <p:spPr>
          <a:xfrm>
            <a:off x="5943600" y="4106874"/>
            <a:ext cx="2969457" cy="2336920"/>
          </a:xfrm>
          <a:prstGeom prst="rect">
            <a:avLst/>
          </a:prstGeom>
        </p:spPr>
      </p:pic>
      <p:grpSp>
        <p:nvGrpSpPr>
          <p:cNvPr id="6" name="组合 5">
            <a:extLst>
              <a:ext uri="{FF2B5EF4-FFF2-40B4-BE49-F238E27FC236}">
                <a16:creationId xmlns:a16="http://schemas.microsoft.com/office/drawing/2014/main" id="{E6B6E8A2-C063-401B-A72F-E55E36409532}"/>
              </a:ext>
            </a:extLst>
          </p:cNvPr>
          <p:cNvGrpSpPr/>
          <p:nvPr/>
        </p:nvGrpSpPr>
        <p:grpSpPr>
          <a:xfrm>
            <a:off x="1143216" y="708790"/>
            <a:ext cx="8067459" cy="5633344"/>
            <a:chOff x="1143216" y="708790"/>
            <a:chExt cx="8067459" cy="5633344"/>
          </a:xfrm>
        </p:grpSpPr>
        <p:pic>
          <p:nvPicPr>
            <p:cNvPr id="7" name="图片 6">
              <a:extLst>
                <a:ext uri="{FF2B5EF4-FFF2-40B4-BE49-F238E27FC236}">
                  <a16:creationId xmlns:a16="http://schemas.microsoft.com/office/drawing/2014/main" id="{2A767288-B27B-478C-8DC3-3545C7606CA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D4BEB7F-639D-4EDC-9D45-8F0CDBE0271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587C1FB8-415E-4985-A96D-33D0A9F617D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grpSp>
      <p:pic>
        <p:nvPicPr>
          <p:cNvPr id="10" name="图片 9">
            <a:extLst>
              <a:ext uri="{FF2B5EF4-FFF2-40B4-BE49-F238E27FC236}">
                <a16:creationId xmlns:a16="http://schemas.microsoft.com/office/drawing/2014/main" id="{BC29F0F0-BF68-4D63-8053-FA7D383A49B8}"/>
              </a:ext>
            </a:extLst>
          </p:cNvPr>
          <p:cNvPicPr>
            <a:picLocks noChangeAspect="1"/>
          </p:cNvPicPr>
          <p:nvPr/>
        </p:nvPicPr>
        <p:blipFill rotWithShape="1">
          <a:blip r:embed="rId7">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sp>
        <p:nvSpPr>
          <p:cNvPr id="12" name="TextBox 8">
            <a:extLst>
              <a:ext uri="{FF2B5EF4-FFF2-40B4-BE49-F238E27FC236}">
                <a16:creationId xmlns:a16="http://schemas.microsoft.com/office/drawing/2014/main" id="{37718253-9F1F-4928-BBC3-0103773EDC7B}"/>
              </a:ext>
            </a:extLst>
          </p:cNvPr>
          <p:cNvSpPr txBox="1"/>
          <p:nvPr/>
        </p:nvSpPr>
        <p:spPr>
          <a:xfrm>
            <a:off x="-2270760" y="4425925"/>
            <a:ext cx="10761957" cy="2021002"/>
          </a:xfrm>
          <a:prstGeom prst="rect">
            <a:avLst/>
          </a:prstGeom>
        </p:spPr>
        <p:txBody>
          <a:bodyPr lIns="0" tIns="0" rIns="0" bIns="0" rtlCol="0" anchor="t">
            <a:spAutoFit/>
          </a:bodyPr>
          <a:lstStyle/>
          <a:p>
            <a:pPr algn="ctr">
              <a:lnSpc>
                <a:spcPts val="7999"/>
              </a:lnSpc>
            </a:pPr>
            <a:r>
              <a:rPr lang="en-US" sz="6666" b="1">
                <a:solidFill>
                  <a:schemeClr val="bg1"/>
                </a:solidFill>
                <a:latin typeface="Fraunces"/>
              </a:rPr>
              <a:t>XIN CHÀO VÀ</a:t>
            </a:r>
          </a:p>
          <a:p>
            <a:pPr algn="ctr">
              <a:lnSpc>
                <a:spcPts val="8000"/>
              </a:lnSpc>
            </a:pPr>
            <a:r>
              <a:rPr lang="en-US" sz="6666" b="1">
                <a:solidFill>
                  <a:schemeClr val="bg1"/>
                </a:solidFill>
                <a:latin typeface="Fraunces"/>
              </a:rPr>
              <a:t> HẸN GẶP LẠI!</a:t>
            </a:r>
          </a:p>
        </p:txBody>
      </p:sp>
    </p:spTree>
    <p:extLst>
      <p:ext uri="{BB962C8B-B14F-4D97-AF65-F5344CB8AC3E}">
        <p14:creationId xmlns:p14="http://schemas.microsoft.com/office/powerpoint/2010/main" val="322156800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F03B46-D081-9AA1-C869-143B59EC1AC5}"/>
              </a:ext>
            </a:extLst>
          </p:cNvPr>
          <p:cNvSpPr txBox="1"/>
          <p:nvPr/>
        </p:nvSpPr>
        <p:spPr>
          <a:xfrm>
            <a:off x="3048000" y="1694693"/>
            <a:ext cx="6096000" cy="1077218"/>
          </a:xfrm>
          <a:prstGeom prst="rect">
            <a:avLst/>
          </a:prstGeom>
          <a:noFill/>
        </p:spPr>
        <p:txBody>
          <a:bodyPr wrap="square">
            <a:spAutoFit/>
          </a:bodyPr>
          <a:lstStyle/>
          <a:p>
            <a:pPr algn="ctr"/>
            <a:r>
              <a:rPr lang="vi-VN" sz="3200" b="1" dirty="0">
                <a:solidFill>
                  <a:schemeClr val="bg1"/>
                </a:solidFill>
                <a:effectLst/>
                <a:latin typeface="Times New Roman" panose="02020603050405020304" pitchFamily="18" charset="0"/>
                <a:ea typeface="Calibri" panose="020F0502020204030204" pitchFamily="34" charset="0"/>
              </a:rPr>
              <a:t>Câu 2. Tác giả của bài thơ “Tiếng gà trưa” là ai?</a:t>
            </a:r>
            <a:endParaRPr lang="en-VN" sz="3200" b="1" dirty="0">
              <a:solidFill>
                <a:schemeClr val="bg1"/>
              </a:solidFill>
            </a:endParaRPr>
          </a:p>
        </p:txBody>
      </p:sp>
      <p:sp>
        <p:nvSpPr>
          <p:cNvPr id="9" name="TextBox 8">
            <a:extLst>
              <a:ext uri="{FF2B5EF4-FFF2-40B4-BE49-F238E27FC236}">
                <a16:creationId xmlns:a16="http://schemas.microsoft.com/office/drawing/2014/main" id="{80454311-87A7-3A21-1344-87C19078DE0C}"/>
              </a:ext>
            </a:extLst>
          </p:cNvPr>
          <p:cNvSpPr txBox="1"/>
          <p:nvPr/>
        </p:nvSpPr>
        <p:spPr>
          <a:xfrm>
            <a:off x="4319117" y="4086090"/>
            <a:ext cx="3855218" cy="584775"/>
          </a:xfrm>
          <a:prstGeom prst="rect">
            <a:avLst/>
          </a:prstGeom>
          <a:noFill/>
        </p:spPr>
        <p:txBody>
          <a:bodyPr wrap="square">
            <a:spAutoFit/>
          </a:bodyPr>
          <a:lstStyle/>
          <a:p>
            <a:pPr algn="ctr"/>
            <a:r>
              <a:rPr lang="vi-VN" sz="3200" dirty="0">
                <a:solidFill>
                  <a:schemeClr val="bg1"/>
                </a:solidFill>
                <a:effectLst/>
                <a:latin typeface="+mj-lt"/>
                <a:ea typeface="Calibri" panose="020F0502020204030204" pitchFamily="34" charset="0"/>
              </a:rPr>
              <a:t>Xuân Quỳnh</a:t>
            </a:r>
            <a:endParaRPr lang="en-VN" sz="3200" dirty="0">
              <a:solidFill>
                <a:schemeClr val="bg1"/>
              </a:solidFill>
              <a:latin typeface="+mj-lt"/>
            </a:endParaRPr>
          </a:p>
        </p:txBody>
      </p:sp>
      <p:pic>
        <p:nvPicPr>
          <p:cNvPr id="10" name="Picture 9" descr="A picture containing doll, toy&#10;&#10;Description automatically generated">
            <a:extLst>
              <a:ext uri="{FF2B5EF4-FFF2-40B4-BE49-F238E27FC236}">
                <a16:creationId xmlns:a16="http://schemas.microsoft.com/office/drawing/2014/main" id="{14DDA373-4508-CB09-1271-AE8F78139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99" y="3429000"/>
            <a:ext cx="3051810" cy="3051810"/>
          </a:xfrm>
          <a:prstGeom prst="rect">
            <a:avLst/>
          </a:prstGeom>
        </p:spPr>
      </p:pic>
    </p:spTree>
    <p:extLst>
      <p:ext uri="{BB962C8B-B14F-4D97-AF65-F5344CB8AC3E}">
        <p14:creationId xmlns:p14="http://schemas.microsoft.com/office/powerpoint/2010/main" val="238467038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F03B46-D081-9AA1-C869-143B59EC1AC5}"/>
              </a:ext>
            </a:extLst>
          </p:cNvPr>
          <p:cNvSpPr txBox="1"/>
          <p:nvPr/>
        </p:nvSpPr>
        <p:spPr>
          <a:xfrm>
            <a:off x="3048000" y="1694693"/>
            <a:ext cx="6096000" cy="1569660"/>
          </a:xfrm>
          <a:prstGeom prst="rect">
            <a:avLst/>
          </a:prstGeom>
          <a:noFill/>
        </p:spPr>
        <p:txBody>
          <a:bodyPr wrap="square">
            <a:spAutoFit/>
          </a:bodyPr>
          <a:lstStyle/>
          <a:p>
            <a:pPr algn="ctr"/>
            <a:r>
              <a:rPr lang="vi-VN" sz="3200" b="1" dirty="0">
                <a:solidFill>
                  <a:schemeClr val="bg1"/>
                </a:solidFill>
                <a:effectLst/>
                <a:latin typeface="Times New Roman" panose="02020603050405020304" pitchFamily="18" charset="0"/>
                <a:ea typeface="Calibri" panose="020F0502020204030204" pitchFamily="34" charset="0"/>
              </a:rPr>
              <a:t>Câu 3. Bài thơ “Tiếng gà trưa” được viết trong thời kì đầu của cuộc kháng chiến nào?</a:t>
            </a:r>
            <a:endParaRPr lang="en-VN" sz="3200" b="1" dirty="0">
              <a:solidFill>
                <a:schemeClr val="bg1"/>
              </a:solidFill>
            </a:endParaRPr>
          </a:p>
        </p:txBody>
      </p:sp>
      <p:sp>
        <p:nvSpPr>
          <p:cNvPr id="9" name="TextBox 8">
            <a:extLst>
              <a:ext uri="{FF2B5EF4-FFF2-40B4-BE49-F238E27FC236}">
                <a16:creationId xmlns:a16="http://schemas.microsoft.com/office/drawing/2014/main" id="{80454311-87A7-3A21-1344-87C19078DE0C}"/>
              </a:ext>
            </a:extLst>
          </p:cNvPr>
          <p:cNvSpPr txBox="1"/>
          <p:nvPr/>
        </p:nvSpPr>
        <p:spPr>
          <a:xfrm>
            <a:off x="4319117" y="4086090"/>
            <a:ext cx="4483576" cy="584775"/>
          </a:xfrm>
          <a:prstGeom prst="rect">
            <a:avLst/>
          </a:prstGeom>
          <a:noFill/>
        </p:spPr>
        <p:txBody>
          <a:bodyPr wrap="square">
            <a:spAutoFit/>
          </a:bodyPr>
          <a:lstStyle/>
          <a:p>
            <a:pPr algn="ctr"/>
            <a:r>
              <a:rPr lang="vi-VN" sz="3200" dirty="0">
                <a:solidFill>
                  <a:schemeClr val="bg1"/>
                </a:solidFill>
                <a:effectLst/>
                <a:latin typeface="+mj-lt"/>
                <a:ea typeface="Calibri" panose="020F0502020204030204" pitchFamily="34" charset="0"/>
              </a:rPr>
              <a:t>Kháng chiến chống Mỹ</a:t>
            </a:r>
            <a:endParaRPr lang="en-VN" sz="3200" dirty="0">
              <a:solidFill>
                <a:schemeClr val="bg1"/>
              </a:solidFill>
              <a:latin typeface="+mj-lt"/>
            </a:endParaRPr>
          </a:p>
        </p:txBody>
      </p:sp>
      <p:pic>
        <p:nvPicPr>
          <p:cNvPr id="10" name="Picture 9" descr="A picture containing doll, toy&#10;&#10;Description automatically generated">
            <a:extLst>
              <a:ext uri="{FF2B5EF4-FFF2-40B4-BE49-F238E27FC236}">
                <a16:creationId xmlns:a16="http://schemas.microsoft.com/office/drawing/2014/main" id="{14DDA373-4508-CB09-1271-AE8F78139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99" y="3429000"/>
            <a:ext cx="3051810" cy="3051810"/>
          </a:xfrm>
          <a:prstGeom prst="rect">
            <a:avLst/>
          </a:prstGeom>
        </p:spPr>
      </p:pic>
    </p:spTree>
    <p:extLst>
      <p:ext uri="{BB962C8B-B14F-4D97-AF65-F5344CB8AC3E}">
        <p14:creationId xmlns:p14="http://schemas.microsoft.com/office/powerpoint/2010/main" val="97663729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F03B46-D081-9AA1-C869-143B59EC1AC5}"/>
              </a:ext>
            </a:extLst>
          </p:cNvPr>
          <p:cNvSpPr txBox="1"/>
          <p:nvPr/>
        </p:nvSpPr>
        <p:spPr>
          <a:xfrm>
            <a:off x="3048000" y="1694693"/>
            <a:ext cx="6522720" cy="1077218"/>
          </a:xfrm>
          <a:prstGeom prst="rect">
            <a:avLst/>
          </a:prstGeom>
          <a:noFill/>
        </p:spPr>
        <p:txBody>
          <a:bodyPr wrap="square">
            <a:spAutoFit/>
          </a:bodyPr>
          <a:lstStyle/>
          <a:p>
            <a:pPr algn="ctr"/>
            <a:r>
              <a:rPr lang="vi-VN" sz="3200" b="1" dirty="0">
                <a:solidFill>
                  <a:schemeClr val="bg1"/>
                </a:solidFill>
                <a:effectLst/>
                <a:latin typeface="Times New Roman" panose="02020603050405020304" pitchFamily="18" charset="0"/>
                <a:ea typeface="Calibri" panose="020F0502020204030204" pitchFamily="34" charset="0"/>
              </a:rPr>
              <a:t>Câu 4. Bài thơ “Tiếng gà trưa” được in lần đầu trong tập thơ nào?</a:t>
            </a:r>
            <a:endParaRPr lang="en-VN" sz="3200" b="1" dirty="0">
              <a:solidFill>
                <a:schemeClr val="bg1"/>
              </a:solidFill>
            </a:endParaRPr>
          </a:p>
        </p:txBody>
      </p:sp>
      <p:sp>
        <p:nvSpPr>
          <p:cNvPr id="9" name="TextBox 8">
            <a:extLst>
              <a:ext uri="{FF2B5EF4-FFF2-40B4-BE49-F238E27FC236}">
                <a16:creationId xmlns:a16="http://schemas.microsoft.com/office/drawing/2014/main" id="{80454311-87A7-3A21-1344-87C19078DE0C}"/>
              </a:ext>
            </a:extLst>
          </p:cNvPr>
          <p:cNvSpPr txBox="1"/>
          <p:nvPr/>
        </p:nvSpPr>
        <p:spPr>
          <a:xfrm>
            <a:off x="4319116" y="4086090"/>
            <a:ext cx="5454804" cy="584775"/>
          </a:xfrm>
          <a:prstGeom prst="rect">
            <a:avLst/>
          </a:prstGeom>
          <a:noFill/>
        </p:spPr>
        <p:txBody>
          <a:bodyPr wrap="square">
            <a:spAutoFit/>
          </a:bodyPr>
          <a:lstStyle/>
          <a:p>
            <a:pPr algn="ctr"/>
            <a:r>
              <a:rPr lang="vi-VN" sz="3200" dirty="0">
                <a:solidFill>
                  <a:schemeClr val="bg1"/>
                </a:solidFill>
                <a:effectLst/>
                <a:latin typeface="+mj-lt"/>
                <a:ea typeface="Calibri" panose="020F0502020204030204" pitchFamily="34" charset="0"/>
              </a:rPr>
              <a:t>Tập thơ “Hoa dọc chiến hào”</a:t>
            </a:r>
            <a:endParaRPr lang="en-VN" sz="3200" dirty="0">
              <a:solidFill>
                <a:schemeClr val="bg1"/>
              </a:solidFill>
              <a:latin typeface="+mj-lt"/>
            </a:endParaRPr>
          </a:p>
        </p:txBody>
      </p:sp>
      <p:pic>
        <p:nvPicPr>
          <p:cNvPr id="10" name="Picture 9" descr="A picture containing doll, toy&#10;&#10;Description automatically generated">
            <a:extLst>
              <a:ext uri="{FF2B5EF4-FFF2-40B4-BE49-F238E27FC236}">
                <a16:creationId xmlns:a16="http://schemas.microsoft.com/office/drawing/2014/main" id="{14DDA373-4508-CB09-1271-AE8F78139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99" y="3429000"/>
            <a:ext cx="3051810" cy="3051810"/>
          </a:xfrm>
          <a:prstGeom prst="rect">
            <a:avLst/>
          </a:prstGeom>
        </p:spPr>
      </p:pic>
    </p:spTree>
    <p:extLst>
      <p:ext uri="{BB962C8B-B14F-4D97-AF65-F5344CB8AC3E}">
        <p14:creationId xmlns:p14="http://schemas.microsoft.com/office/powerpoint/2010/main" val="188757230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F03B46-D081-9AA1-C869-143B59EC1AC5}"/>
              </a:ext>
            </a:extLst>
          </p:cNvPr>
          <p:cNvSpPr txBox="1"/>
          <p:nvPr/>
        </p:nvSpPr>
        <p:spPr>
          <a:xfrm>
            <a:off x="3048000" y="1694693"/>
            <a:ext cx="6522720" cy="1077218"/>
          </a:xfrm>
          <a:prstGeom prst="rect">
            <a:avLst/>
          </a:prstGeom>
          <a:noFill/>
        </p:spPr>
        <p:txBody>
          <a:bodyPr wrap="square">
            <a:spAutoFit/>
          </a:bodyPr>
          <a:lstStyle/>
          <a:p>
            <a:pPr algn="ctr"/>
            <a:r>
              <a:rPr lang="vi-VN" sz="3200" b="1" dirty="0">
                <a:solidFill>
                  <a:schemeClr val="bg1"/>
                </a:solidFill>
                <a:effectLst/>
                <a:latin typeface="Times New Roman" panose="02020603050405020304" pitchFamily="18" charset="0"/>
                <a:ea typeface="Calibri" panose="020F0502020204030204" pitchFamily="34" charset="0"/>
              </a:rPr>
              <a:t>Câu 5. Hình ảnh của ai xuất hiện trong nỗi nhớ của người cháu?</a:t>
            </a:r>
            <a:endParaRPr lang="en-VN" sz="3200" b="1" dirty="0">
              <a:solidFill>
                <a:schemeClr val="bg1"/>
              </a:solidFill>
            </a:endParaRPr>
          </a:p>
        </p:txBody>
      </p:sp>
      <p:sp>
        <p:nvSpPr>
          <p:cNvPr id="9" name="TextBox 8">
            <a:extLst>
              <a:ext uri="{FF2B5EF4-FFF2-40B4-BE49-F238E27FC236}">
                <a16:creationId xmlns:a16="http://schemas.microsoft.com/office/drawing/2014/main" id="{80454311-87A7-3A21-1344-87C19078DE0C}"/>
              </a:ext>
            </a:extLst>
          </p:cNvPr>
          <p:cNvSpPr txBox="1"/>
          <p:nvPr/>
        </p:nvSpPr>
        <p:spPr>
          <a:xfrm>
            <a:off x="4319116" y="4086090"/>
            <a:ext cx="5454804" cy="584775"/>
          </a:xfrm>
          <a:prstGeom prst="rect">
            <a:avLst/>
          </a:prstGeom>
          <a:noFill/>
        </p:spPr>
        <p:txBody>
          <a:bodyPr wrap="square">
            <a:spAutoFit/>
          </a:bodyPr>
          <a:lstStyle/>
          <a:p>
            <a:pPr algn="ctr"/>
            <a:r>
              <a:rPr lang="vi-VN" sz="3200" dirty="0">
                <a:solidFill>
                  <a:schemeClr val="bg1"/>
                </a:solidFill>
                <a:effectLst/>
                <a:latin typeface="+mj-lt"/>
                <a:ea typeface="Calibri" panose="020F0502020204030204" pitchFamily="34" charset="0"/>
              </a:rPr>
              <a:t>Hình ảnh người bà</a:t>
            </a:r>
            <a:endParaRPr lang="en-VN" sz="3200" dirty="0">
              <a:solidFill>
                <a:schemeClr val="bg1"/>
              </a:solidFill>
              <a:latin typeface="+mj-lt"/>
            </a:endParaRPr>
          </a:p>
        </p:txBody>
      </p:sp>
      <p:pic>
        <p:nvPicPr>
          <p:cNvPr id="10" name="Picture 9" descr="A picture containing doll, toy&#10;&#10;Description automatically generated">
            <a:extLst>
              <a:ext uri="{FF2B5EF4-FFF2-40B4-BE49-F238E27FC236}">
                <a16:creationId xmlns:a16="http://schemas.microsoft.com/office/drawing/2014/main" id="{14DDA373-4508-CB09-1271-AE8F78139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99" y="3429000"/>
            <a:ext cx="3051810" cy="3051810"/>
          </a:xfrm>
          <a:prstGeom prst="rect">
            <a:avLst/>
          </a:prstGeom>
        </p:spPr>
      </p:pic>
    </p:spTree>
    <p:extLst>
      <p:ext uri="{BB962C8B-B14F-4D97-AF65-F5344CB8AC3E}">
        <p14:creationId xmlns:p14="http://schemas.microsoft.com/office/powerpoint/2010/main" val="187714558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835E8AA8-0004-7D30-7BD3-FCDBE73B3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 y="2425114"/>
            <a:ext cx="7772400" cy="2461846"/>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08681916-424D-CEAC-EF3D-08AE671CC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860" y="4258310"/>
            <a:ext cx="4076700" cy="1016000"/>
          </a:xfrm>
          <a:prstGeom prst="rect">
            <a:avLst/>
          </a:prstGeom>
        </p:spPr>
      </p:pic>
      <p:pic>
        <p:nvPicPr>
          <p:cNvPr id="32" name="Picture 31" descr="A picture containing doll, toy&#10;&#10;Description automatically generated">
            <a:extLst>
              <a:ext uri="{FF2B5EF4-FFF2-40B4-BE49-F238E27FC236}">
                <a16:creationId xmlns:a16="http://schemas.microsoft.com/office/drawing/2014/main" id="{424400B1-CD3C-3EC1-4274-8B8245E57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 y="3823970"/>
            <a:ext cx="3051810" cy="3051810"/>
          </a:xfrm>
          <a:prstGeom prst="rect">
            <a:avLst/>
          </a:prstGeom>
        </p:spPr>
      </p:pic>
    </p:spTree>
    <p:extLst>
      <p:ext uri="{BB962C8B-B14F-4D97-AF65-F5344CB8AC3E}">
        <p14:creationId xmlns:p14="http://schemas.microsoft.com/office/powerpoint/2010/main" val="254543343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A1D44C-230B-580E-0902-85F4B9C239DD}"/>
              </a:ext>
            </a:extLst>
          </p:cNvPr>
          <p:cNvGrpSpPr/>
          <p:nvPr/>
        </p:nvGrpSpPr>
        <p:grpSpPr>
          <a:xfrm>
            <a:off x="5584371" y="1563383"/>
            <a:ext cx="1023257" cy="869858"/>
            <a:chOff x="5834743" y="1446425"/>
            <a:chExt cx="1023257" cy="869858"/>
          </a:xfrm>
        </p:grpSpPr>
        <p:sp>
          <p:nvSpPr>
            <p:cNvPr id="6" name="矩形: 圆角 5">
              <a:extLst>
                <a:ext uri="{FF2B5EF4-FFF2-40B4-BE49-F238E27FC236}">
                  <a16:creationId xmlns:a16="http://schemas.microsoft.com/office/drawing/2014/main" id="{76FE6ECB-88A0-4B7F-9BD3-7FA5CA7C0D98}"/>
                </a:ext>
              </a:extLst>
            </p:cNvPr>
            <p:cNvSpPr/>
            <p:nvPr/>
          </p:nvSpPr>
          <p:spPr>
            <a:xfrm>
              <a:off x="5834743" y="1486406"/>
              <a:ext cx="1023257" cy="829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1C9A0EEC-D92E-4C74-AE8E-0DCDFEEF13B7}"/>
                </a:ext>
              </a:extLst>
            </p:cNvPr>
            <p:cNvSpPr txBox="1"/>
            <p:nvPr/>
          </p:nvSpPr>
          <p:spPr>
            <a:xfrm>
              <a:off x="6100028" y="1446425"/>
              <a:ext cx="423514" cy="830997"/>
            </a:xfrm>
            <a:prstGeom prst="rect">
              <a:avLst/>
            </a:prstGeom>
            <a:noFill/>
          </p:spPr>
          <p:txBody>
            <a:bodyPr vert="horz" wrap="none" rtlCol="0">
              <a:spAutoFit/>
            </a:bodyPr>
            <a:lstStyle/>
            <a:p>
              <a:r>
                <a:rPr lang="en-US" altLang="zh-CN"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rPr>
                <a:t>I</a:t>
              </a:r>
              <a:endParaRPr lang="zh-CN" altLang="en-US"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AC637BA-7CC4-E112-38BB-3C59A89FA73F}"/>
              </a:ext>
            </a:extLst>
          </p:cNvPr>
          <p:cNvSpPr txBox="1"/>
          <p:nvPr/>
        </p:nvSpPr>
        <p:spPr>
          <a:xfrm>
            <a:off x="9792586" y="5050465"/>
            <a:ext cx="184731" cy="369332"/>
          </a:xfrm>
          <a:prstGeom prst="rect">
            <a:avLst/>
          </a:prstGeom>
          <a:noFill/>
        </p:spPr>
        <p:txBody>
          <a:bodyPr wrap="none" rtlCol="0">
            <a:spAutoFit/>
          </a:bodyPr>
          <a:lstStyle/>
          <a:p>
            <a:endParaRPr lang="en-VN" dirty="0"/>
          </a:p>
        </p:txBody>
      </p:sp>
      <p:pic>
        <p:nvPicPr>
          <p:cNvPr id="51" name="Picture 50" descr="Text&#10;&#10;Description automatically generated">
            <a:extLst>
              <a:ext uri="{FF2B5EF4-FFF2-40B4-BE49-F238E27FC236}">
                <a16:creationId xmlns:a16="http://schemas.microsoft.com/office/drawing/2014/main" id="{9FD2CB8E-3A72-01F5-1E14-75DDF81AF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683" y="2985597"/>
            <a:ext cx="7772400" cy="2269039"/>
          </a:xfrm>
          <a:prstGeom prst="rect">
            <a:avLst/>
          </a:prstGeom>
        </p:spPr>
      </p:pic>
    </p:spTree>
    <p:extLst>
      <p:ext uri="{BB962C8B-B14F-4D97-AF65-F5344CB8AC3E}">
        <p14:creationId xmlns:p14="http://schemas.microsoft.com/office/powerpoint/2010/main" val="162400196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ICON" val="#173460;#175412;#176988;#155974;#16623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1410</TotalTime>
  <Words>1704</Words>
  <Application>Microsoft Office PowerPoint</Application>
  <PresentationFormat>Widescreen</PresentationFormat>
  <Paragraphs>147</Paragraphs>
  <Slides>39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等线</vt:lpstr>
      <vt:lpstr>等线 Light</vt:lpstr>
      <vt:lpstr>#9Slide04 AdrianeSwash</vt:lpstr>
      <vt:lpstr>Arial</vt:lpstr>
      <vt:lpstr>Calibri</vt:lpstr>
      <vt:lpstr>Fraunces</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LY TRAN</dc:creator>
  <dc:description>9Slide.vn</dc:description>
  <cp:lastModifiedBy>9Slide</cp:lastModifiedBy>
  <cp:revision>53</cp:revision>
  <dcterms:created xsi:type="dcterms:W3CDTF">2021-05-12T02:25:09Z</dcterms:created>
  <dcterms:modified xsi:type="dcterms:W3CDTF">2023-10-15T03:31:30Z</dcterms:modified>
  <cp:category>9Slide.vn</cp:category>
</cp:coreProperties>
</file>