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88" r:id="rId2"/>
    <p:sldId id="275" r:id="rId3"/>
    <p:sldId id="276" r:id="rId4"/>
    <p:sldId id="277" r:id="rId5"/>
    <p:sldId id="278" r:id="rId6"/>
    <p:sldId id="279" r:id="rId7"/>
    <p:sldId id="280" r:id="rId8"/>
    <p:sldId id="281" r:id="rId9"/>
    <p:sldId id="282" r:id="rId10"/>
    <p:sldId id="283" r:id="rId11"/>
    <p:sldId id="284" r:id="rId12"/>
  </p:sldIdLst>
  <p:sldSz cx="18288000" cy="10287000"/>
  <p:notesSz cx="6858000" cy="9144000"/>
  <p:embeddedFontLst>
    <p:embeddedFont>
      <p:font typeface="#9Slide07 SVNMomento" panose="00000500000000000000" pitchFamily="2" charset="0"/>
      <p:regular r:id="rId14"/>
    </p:embeddedFont>
    <p:embeddedFont>
      <p:font typeface="Calibri" panose="020F0502020204030204" pitchFamily="34" charset="0"/>
      <p:regular r:id="rId15"/>
      <p:bold r:id="rId16"/>
      <p:italic r:id="rId17"/>
      <p:boldItalic r:id="rId18"/>
    </p:embeddedFont>
    <p:embeddedFont>
      <p:font typeface="Fraunces" panose="020B0604020202020204" charset="0"/>
      <p:bold r:id="rId19"/>
      <p:boldItalic r:id="rId20"/>
    </p:embeddedFont>
    <p:embeddedFont>
      <p:font typeface="Roboto Condensed"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fyyQtLQROAP2GouaCW/V30fGf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D9F17E-41B6-46FD-99F7-E677B57935BD}">
  <a:tblStyle styleId="{9BD9F17E-41B6-46FD-99F7-E677B57935B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562" autoAdjust="0"/>
  </p:normalViewPr>
  <p:slideViewPr>
    <p:cSldViewPr snapToGrid="0">
      <p:cViewPr varScale="1">
        <p:scale>
          <a:sx n="50" d="100"/>
          <a:sy n="50" d="100"/>
        </p:scale>
        <p:origin x="94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1E12C9F-9049-4120-87DF-184DF18A0AF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4775126" y="2370759"/>
            <a:ext cx="8929047" cy="2816540"/>
          </a:xfrm>
          <a:prstGeom prst="rect">
            <a:avLst/>
          </a:prstGeom>
          <a:noFill/>
        </p:spPr>
        <p:txBody>
          <a:bodyPr wrap="none" rtlCol="0">
            <a:spAutoFit/>
          </a:bodyPr>
          <a:lstStyle/>
          <a:p>
            <a:pPr algn="ctr"/>
            <a:r>
              <a:rPr lang="en-US" sz="3600" b="1">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2100" b="1">
              <a:ln w="38100">
                <a:noFill/>
              </a:ln>
              <a:solidFill>
                <a:srgbClr val="FF0000"/>
              </a:solidFill>
              <a:latin typeface="Times New Roman" panose="02020603050405020304" pitchFamily="18" charset="0"/>
              <a:cs typeface="Times New Roman" panose="02020603050405020304" pitchFamily="18" charset="0"/>
            </a:endParaRPr>
          </a:p>
          <a:p>
            <a:pPr algn="ctr"/>
            <a:r>
              <a:rPr lang="en-US" sz="4001" b="1">
                <a:ln w="38100">
                  <a:noFill/>
                </a:ln>
                <a:solidFill>
                  <a:srgbClr val="FFFF00"/>
                </a:solidFill>
                <a:latin typeface="Times New Roman" panose="02020603050405020304" pitchFamily="18" charset="0"/>
                <a:cs typeface="Times New Roman" panose="02020603050405020304" pitchFamily="18" charset="0"/>
              </a:rPr>
              <a:t>BÀI 2:</a:t>
            </a:r>
          </a:p>
          <a:p>
            <a:pPr algn="ctr"/>
            <a:r>
              <a:rPr lang="en-US" sz="4001" b="1">
                <a:ln w="38100">
                  <a:noFill/>
                </a:ln>
                <a:solidFill>
                  <a:srgbClr val="FFFF00"/>
                </a:solidFill>
                <a:latin typeface="Times New Roman" panose="02020603050405020304" pitchFamily="18" charset="0"/>
                <a:cs typeface="Times New Roman" panose="02020603050405020304" pitchFamily="18" charset="0"/>
              </a:rPr>
              <a:t>Tiết 18: THỰC HÀNH TIẾNG VIỆT:</a:t>
            </a:r>
          </a:p>
          <a:p>
            <a:pPr algn="ctr"/>
            <a:r>
              <a:rPr lang="en-US" sz="4001" b="1">
                <a:ln w="38100">
                  <a:noFill/>
                </a:ln>
                <a:solidFill>
                  <a:srgbClr val="FFFF00"/>
                </a:solidFill>
                <a:latin typeface="Times New Roman" panose="02020603050405020304" pitchFamily="18" charset="0"/>
                <a:cs typeface="Times New Roman" panose="02020603050405020304" pitchFamily="18" charset="0"/>
              </a:rPr>
              <a:t>TỪ TRÁI NGHĨA, BIỆN PHÁP TU TỪ</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3" y="359303"/>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407587" y="5341595"/>
            <a:ext cx="5923416" cy="1384995"/>
          </a:xfrm>
          <a:prstGeom prst="rect">
            <a:avLst/>
          </a:prstGeom>
          <a:noFill/>
        </p:spPr>
        <p:txBody>
          <a:bodyPr wrap="none" rtlCol="0">
            <a:spAutoFit/>
          </a:bodyPr>
          <a:lstStyle/>
          <a:p>
            <a:r>
              <a:rPr lang="en-US" sz="42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42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3" y="924705"/>
            <a:ext cx="7874271"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80222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42"/>
        <p:cNvGrpSpPr/>
        <p:nvPr/>
      </p:nvGrpSpPr>
      <p:grpSpPr>
        <a:xfrm>
          <a:off x="0" y="0"/>
          <a:ext cx="0" cy="0"/>
          <a:chOff x="0" y="0"/>
          <a:chExt cx="0" cy="0"/>
        </a:xfrm>
      </p:grpSpPr>
      <p:pic>
        <p:nvPicPr>
          <p:cNvPr id="443" name="Google Shape;443;p28"/>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444" name="Google Shape;444;p28"/>
          <p:cNvGrpSpPr/>
          <p:nvPr/>
        </p:nvGrpSpPr>
        <p:grpSpPr>
          <a:xfrm>
            <a:off x="1028700" y="1486589"/>
            <a:ext cx="16606636" cy="7910932"/>
            <a:chOff x="0" y="-38100"/>
            <a:chExt cx="4373764" cy="2083538"/>
          </a:xfrm>
        </p:grpSpPr>
        <p:sp>
          <p:nvSpPr>
            <p:cNvPr id="445" name="Google Shape;445;p28"/>
            <p:cNvSpPr/>
            <p:nvPr/>
          </p:nvSpPr>
          <p:spPr>
            <a:xfrm>
              <a:off x="0" y="0"/>
              <a:ext cx="4373764" cy="2045438"/>
            </a:xfrm>
            <a:custGeom>
              <a:avLst/>
              <a:gdLst/>
              <a:ahLst/>
              <a:cxnLst/>
              <a:rect l="l" t="t" r="r" b="b"/>
              <a:pathLst>
                <a:path w="4373764" h="2045438" extrusionOk="0">
                  <a:moveTo>
                    <a:pt x="23776" y="0"/>
                  </a:moveTo>
                  <a:lnTo>
                    <a:pt x="4349988" y="0"/>
                  </a:lnTo>
                  <a:cubicBezTo>
                    <a:pt x="4363119" y="0"/>
                    <a:pt x="4373764" y="10645"/>
                    <a:pt x="4373764" y="23776"/>
                  </a:cubicBezTo>
                  <a:lnTo>
                    <a:pt x="4373764" y="2021662"/>
                  </a:lnTo>
                  <a:cubicBezTo>
                    <a:pt x="4373764" y="2034793"/>
                    <a:pt x="4363119" y="2045438"/>
                    <a:pt x="4349988" y="2045438"/>
                  </a:cubicBezTo>
                  <a:lnTo>
                    <a:pt x="23776" y="2045438"/>
                  </a:lnTo>
                  <a:cubicBezTo>
                    <a:pt x="10645" y="2045438"/>
                    <a:pt x="0" y="2034793"/>
                    <a:pt x="0" y="2021662"/>
                  </a:cubicBezTo>
                  <a:lnTo>
                    <a:pt x="0" y="23776"/>
                  </a:lnTo>
                  <a:cubicBezTo>
                    <a:pt x="0" y="10645"/>
                    <a:pt x="10645" y="0"/>
                    <a:pt x="23776" y="0"/>
                  </a:cubicBezTo>
                  <a:close/>
                </a:path>
              </a:pathLst>
            </a:custGeom>
            <a:solidFill>
              <a:srgbClr val="FF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47" name="Google Shape;447;p28"/>
          <p:cNvPicPr preferRelativeResize="0"/>
          <p:nvPr/>
        </p:nvPicPr>
        <p:blipFill rotWithShape="1">
          <a:blip r:embed="rId4">
            <a:alphaModFix/>
          </a:blip>
          <a:srcRect/>
          <a:stretch/>
        </p:blipFill>
        <p:spPr>
          <a:xfrm>
            <a:off x="-283990" y="7200900"/>
            <a:ext cx="4080510" cy="4114800"/>
          </a:xfrm>
          <a:prstGeom prst="rect">
            <a:avLst/>
          </a:prstGeom>
          <a:noFill/>
          <a:ln>
            <a:noFill/>
          </a:ln>
        </p:spPr>
      </p:pic>
      <p:graphicFrame>
        <p:nvGraphicFramePr>
          <p:cNvPr id="448" name="Google Shape;448;p28"/>
          <p:cNvGraphicFramePr/>
          <p:nvPr/>
        </p:nvGraphicFramePr>
        <p:xfrm>
          <a:off x="1028700" y="3339621"/>
          <a:ext cx="16339925" cy="6057875"/>
        </p:xfrm>
        <a:graphic>
          <a:graphicData uri="http://schemas.openxmlformats.org/drawingml/2006/table">
            <a:tbl>
              <a:tblPr>
                <a:noFill/>
                <a:tableStyleId>{9BD9F17E-41B6-46FD-99F7-E677B57935BD}</a:tableStyleId>
              </a:tblPr>
              <a:tblGrid>
                <a:gridCol w="2374075">
                  <a:extLst>
                    <a:ext uri="{9D8B030D-6E8A-4147-A177-3AD203B41FA5}">
                      <a16:colId xmlns:a16="http://schemas.microsoft.com/office/drawing/2014/main" val="20000"/>
                    </a:ext>
                  </a:extLst>
                </a:gridCol>
                <a:gridCol w="13965850">
                  <a:extLst>
                    <a:ext uri="{9D8B030D-6E8A-4147-A177-3AD203B41FA5}">
                      <a16:colId xmlns:a16="http://schemas.microsoft.com/office/drawing/2014/main" val="20001"/>
                    </a:ext>
                  </a:extLst>
                </a:gridCol>
              </a:tblGrid>
              <a:tr h="1660875">
                <a:tc>
                  <a:txBody>
                    <a:bodyPr/>
                    <a:lstStyle/>
                    <a:p>
                      <a:pPr marL="0" marR="0" lvl="0" indent="0" algn="ctr" rtl="0">
                        <a:spcBef>
                          <a:spcPts val="0"/>
                        </a:spcBef>
                        <a:spcAft>
                          <a:spcPts val="0"/>
                        </a:spcAft>
                        <a:buNone/>
                      </a:pPr>
                      <a:r>
                        <a:rPr lang="en-US" sz="3500" b="1" u="none" strike="noStrike" cap="none">
                          <a:latin typeface="Roboto Condensed"/>
                          <a:ea typeface="Roboto Condensed"/>
                          <a:cs typeface="Roboto Condensed"/>
                          <a:sym typeface="Roboto Condensed"/>
                        </a:rPr>
                        <a:t>  Mở đoạn</a:t>
                      </a:r>
                      <a:endParaRPr sz="3500" b="1" u="none" strike="noStrike" cap="none">
                        <a:latin typeface="Roboto Condensed"/>
                        <a:ea typeface="Roboto Condensed"/>
                        <a:cs typeface="Roboto Condensed"/>
                        <a:sym typeface="Roboto Condensed"/>
                      </a:endParaRPr>
                    </a:p>
                    <a:p>
                      <a:pPr marL="0" marR="0" lvl="0" indent="0" algn="ctr" rtl="0">
                        <a:spcBef>
                          <a:spcPts val="0"/>
                        </a:spcBef>
                        <a:spcAft>
                          <a:spcPts val="0"/>
                        </a:spcAft>
                        <a:buNone/>
                      </a:pPr>
                      <a:r>
                        <a:rPr lang="en-US" sz="3500" b="1" u="none" strike="noStrike" cap="none">
                          <a:solidFill>
                            <a:srgbClr val="000000"/>
                          </a:solidFill>
                          <a:latin typeface="Roboto Condensed"/>
                          <a:ea typeface="Roboto Condensed"/>
                          <a:cs typeface="Roboto Condensed"/>
                          <a:sym typeface="Roboto Condensed"/>
                        </a:rPr>
                        <a:t>  (1 câu)</a:t>
                      </a:r>
                      <a:endParaRPr/>
                    </a:p>
                  </a:txBody>
                  <a:tcPr marL="91450" marR="91450" marT="45725" marB="45725" anchor="ctr">
                    <a:lnL w="47625" cap="flat" cmpd="sng">
                      <a:solidFill>
                        <a:srgbClr val="CF4F6B"/>
                      </a:solidFill>
                      <a:prstDash val="solid"/>
                      <a:round/>
                      <a:headEnd type="none" w="sm" len="sm"/>
                      <a:tailEnd type="none" w="sm" len="sm"/>
                    </a:lnL>
                    <a:lnR w="47625" cap="flat" cmpd="sng">
                      <a:solidFill>
                        <a:srgbClr val="CF4F6B"/>
                      </a:solidFill>
                      <a:prstDash val="solid"/>
                      <a:round/>
                      <a:headEnd type="none" w="sm" len="sm"/>
                      <a:tailEnd type="none" w="sm" len="sm"/>
                    </a:lnR>
                    <a:lnT w="47625" cap="flat" cmpd="sng">
                      <a:solidFill>
                        <a:srgbClr val="CF4F6B"/>
                      </a:solidFill>
                      <a:prstDash val="solid"/>
                      <a:round/>
                      <a:headEnd type="none" w="sm" len="sm"/>
                      <a:tailEnd type="none" w="sm" len="sm"/>
                    </a:lnT>
                    <a:lnB w="47625" cap="flat" cmpd="sng">
                      <a:solidFill>
                        <a:srgbClr val="CF4F6B"/>
                      </a:solidFill>
                      <a:prstDash val="solid"/>
                      <a:round/>
                      <a:headEnd type="none" w="sm" len="sm"/>
                      <a:tailEnd type="none" w="sm" len="sm"/>
                    </a:lnB>
                    <a:solidFill>
                      <a:srgbClr val="FFBDBB"/>
                    </a:solidFill>
                  </a:tcPr>
                </a:tc>
                <a:tc>
                  <a:txBody>
                    <a:bodyPr/>
                    <a:lstStyle/>
                    <a:p>
                      <a:pPr marL="0" marR="0" lvl="0" indent="0" algn="just" rtl="0">
                        <a:spcBef>
                          <a:spcPts val="0"/>
                        </a:spcBef>
                        <a:spcAft>
                          <a:spcPts val="0"/>
                        </a:spcAft>
                        <a:buNone/>
                      </a:pPr>
                      <a:r>
                        <a:rPr lang="en-US" sz="3500" u="none" strike="noStrike" cap="none">
                          <a:solidFill>
                            <a:srgbClr val="000000"/>
                          </a:solidFill>
                          <a:latin typeface="Roboto Condensed"/>
                          <a:ea typeface="Roboto Condensed"/>
                          <a:cs typeface="Roboto Condensed"/>
                          <a:sym typeface="Roboto Condensed"/>
                        </a:rPr>
                        <a:t>  Giới thiệu về nét đẹp độc đáo của quê hương mà em lựa chọn.</a:t>
                      </a:r>
                      <a:endParaRPr sz="3500" u="none" strike="noStrike" cap="none">
                        <a:latin typeface="Roboto Condensed"/>
                        <a:ea typeface="Roboto Condensed"/>
                        <a:cs typeface="Roboto Condensed"/>
                        <a:sym typeface="Roboto Condensed"/>
                      </a:endParaRPr>
                    </a:p>
                  </a:txBody>
                  <a:tcPr marL="91450" marR="91450" marT="45725" marB="45725" anchor="ctr">
                    <a:lnL w="47625" cap="flat" cmpd="sng">
                      <a:solidFill>
                        <a:srgbClr val="CF4F6B"/>
                      </a:solidFill>
                      <a:prstDash val="solid"/>
                      <a:round/>
                      <a:headEnd type="none" w="sm" len="sm"/>
                      <a:tailEnd type="none" w="sm" len="sm"/>
                    </a:lnL>
                    <a:lnR w="47625" cap="flat" cmpd="sng">
                      <a:solidFill>
                        <a:srgbClr val="CF4F6B"/>
                      </a:solidFill>
                      <a:prstDash val="solid"/>
                      <a:round/>
                      <a:headEnd type="none" w="sm" len="sm"/>
                      <a:tailEnd type="none" w="sm" len="sm"/>
                    </a:lnR>
                    <a:lnT w="47625" cap="flat" cmpd="sng">
                      <a:solidFill>
                        <a:srgbClr val="CF4F6B"/>
                      </a:solidFill>
                      <a:prstDash val="solid"/>
                      <a:round/>
                      <a:headEnd type="none" w="sm" len="sm"/>
                      <a:tailEnd type="none" w="sm" len="sm"/>
                    </a:lnT>
                    <a:lnB w="47625" cap="flat" cmpd="sng">
                      <a:solidFill>
                        <a:srgbClr val="CF4F6B"/>
                      </a:solidFill>
                      <a:prstDash val="solid"/>
                      <a:round/>
                      <a:headEnd type="none" w="sm" len="sm"/>
                      <a:tailEnd type="none" w="sm" len="sm"/>
                    </a:lnB>
                    <a:solidFill>
                      <a:srgbClr val="FFF4EA"/>
                    </a:solidFill>
                  </a:tcPr>
                </a:tc>
                <a:extLst>
                  <a:ext uri="{0D108BD9-81ED-4DB2-BD59-A6C34878D82A}">
                    <a16:rowId xmlns:a16="http://schemas.microsoft.com/office/drawing/2014/main" val="10000"/>
                  </a:ext>
                </a:extLst>
              </a:tr>
              <a:tr h="2736125">
                <a:tc>
                  <a:txBody>
                    <a:bodyPr/>
                    <a:lstStyle/>
                    <a:p>
                      <a:pPr marL="0" marR="0" lvl="0" indent="0" algn="ctr" rtl="0">
                        <a:spcBef>
                          <a:spcPts val="0"/>
                        </a:spcBef>
                        <a:spcAft>
                          <a:spcPts val="0"/>
                        </a:spcAft>
                        <a:buNone/>
                      </a:pPr>
                      <a:r>
                        <a:rPr lang="en-US" sz="3500" b="1" u="none" strike="noStrike" cap="none">
                          <a:latin typeface="Roboto Condensed"/>
                          <a:ea typeface="Roboto Condensed"/>
                          <a:cs typeface="Roboto Condensed"/>
                          <a:sym typeface="Roboto Condensed"/>
                        </a:rPr>
                        <a:t>Thân đoạn</a:t>
                      </a:r>
                      <a:endParaRPr sz="3500" b="1" u="none" strike="noStrike" cap="none">
                        <a:latin typeface="Roboto Condensed"/>
                        <a:ea typeface="Roboto Condensed"/>
                        <a:cs typeface="Roboto Condensed"/>
                        <a:sym typeface="Roboto Condensed"/>
                      </a:endParaRPr>
                    </a:p>
                    <a:p>
                      <a:pPr marL="0" marR="0" lvl="0" indent="0" algn="ctr" rtl="0">
                        <a:spcBef>
                          <a:spcPts val="0"/>
                        </a:spcBef>
                        <a:spcAft>
                          <a:spcPts val="0"/>
                        </a:spcAft>
                        <a:buNone/>
                      </a:pPr>
                      <a:r>
                        <a:rPr lang="en-US" sz="3500" b="1" u="none" strike="noStrike" cap="none">
                          <a:solidFill>
                            <a:srgbClr val="000000"/>
                          </a:solidFill>
                          <a:latin typeface="Roboto Condensed"/>
                          <a:ea typeface="Roboto Condensed"/>
                          <a:cs typeface="Roboto Condensed"/>
                          <a:sym typeface="Roboto Condensed"/>
                        </a:rPr>
                        <a:t>  (3-5 câu)</a:t>
                      </a:r>
                      <a:endParaRPr/>
                    </a:p>
                  </a:txBody>
                  <a:tcPr marL="91450" marR="91450" marT="45725" marB="45725" anchor="ctr">
                    <a:lnL w="47625" cap="flat" cmpd="sng">
                      <a:solidFill>
                        <a:srgbClr val="CF4F6B"/>
                      </a:solidFill>
                      <a:prstDash val="solid"/>
                      <a:round/>
                      <a:headEnd type="none" w="sm" len="sm"/>
                      <a:tailEnd type="none" w="sm" len="sm"/>
                    </a:lnL>
                    <a:lnR w="47625" cap="flat" cmpd="sng">
                      <a:solidFill>
                        <a:srgbClr val="CF4F6B"/>
                      </a:solidFill>
                      <a:prstDash val="solid"/>
                      <a:round/>
                      <a:headEnd type="none" w="sm" len="sm"/>
                      <a:tailEnd type="none" w="sm" len="sm"/>
                    </a:lnR>
                    <a:lnT w="47625" cap="flat" cmpd="sng">
                      <a:solidFill>
                        <a:srgbClr val="CF4F6B"/>
                      </a:solidFill>
                      <a:prstDash val="solid"/>
                      <a:round/>
                      <a:headEnd type="none" w="sm" len="sm"/>
                      <a:tailEnd type="none" w="sm" len="sm"/>
                    </a:lnT>
                    <a:lnB w="47625" cap="flat" cmpd="sng">
                      <a:solidFill>
                        <a:srgbClr val="CF4F6B"/>
                      </a:solidFill>
                      <a:prstDash val="solid"/>
                      <a:round/>
                      <a:headEnd type="none" w="sm" len="sm"/>
                      <a:tailEnd type="none" w="sm" len="sm"/>
                    </a:lnB>
                    <a:solidFill>
                      <a:srgbClr val="FFBDBB"/>
                    </a:solidFill>
                  </a:tcPr>
                </a:tc>
                <a:tc>
                  <a:txBody>
                    <a:bodyPr/>
                    <a:lstStyle/>
                    <a:p>
                      <a:pPr marL="457200" marR="0" lvl="0" indent="-457200" algn="just" rtl="0">
                        <a:spcBef>
                          <a:spcPts val="0"/>
                        </a:spcBef>
                        <a:spcAft>
                          <a:spcPts val="0"/>
                        </a:spcAft>
                        <a:buClr>
                          <a:schemeClr val="dk1"/>
                        </a:buClr>
                        <a:buSzPts val="3500"/>
                        <a:buFont typeface="Arial"/>
                        <a:buChar char="•"/>
                      </a:pPr>
                      <a:r>
                        <a:rPr lang="en-US" sz="3500" u="none" strike="noStrike" cap="none">
                          <a:latin typeface="Roboto Condensed"/>
                          <a:ea typeface="Roboto Condensed"/>
                          <a:cs typeface="Roboto Condensed"/>
                          <a:sym typeface="Roboto Condensed"/>
                        </a:rPr>
                        <a:t>Chia sẻ cảm nhận về các khía cạnh của nét độc đáo ấy (xuất hiện từ bao giờ? có đặc điểm ra sao?...) </a:t>
                      </a:r>
                      <a:endParaRPr/>
                    </a:p>
                    <a:p>
                      <a:pPr marL="457200" marR="0" lvl="0" indent="-457200" algn="just" rtl="0">
                        <a:spcBef>
                          <a:spcPts val="0"/>
                        </a:spcBef>
                        <a:spcAft>
                          <a:spcPts val="0"/>
                        </a:spcAft>
                        <a:buClr>
                          <a:srgbClr val="000000"/>
                        </a:buClr>
                        <a:buSzPts val="3500"/>
                        <a:buFont typeface="Arial"/>
                        <a:buChar char="•"/>
                      </a:pPr>
                      <a:r>
                        <a:rPr lang="en-US" sz="3500" u="none" strike="noStrike" cap="none">
                          <a:solidFill>
                            <a:srgbClr val="000000"/>
                          </a:solidFill>
                          <a:latin typeface="Roboto Condensed"/>
                          <a:ea typeface="Roboto Condensed"/>
                          <a:cs typeface="Roboto Condensed"/>
                          <a:sym typeface="Roboto Condensed"/>
                        </a:rPr>
                        <a:t>Nêu tình cảm của em cũng như mọi người trước nét đẹp độc đáo đó của quê hương (trân trọng, giữ gìn, yêu mến, tự hào,...)</a:t>
                      </a:r>
                      <a:endParaRPr/>
                    </a:p>
                  </a:txBody>
                  <a:tcPr marL="91450" marR="91450" marT="45725" marB="45725" anchor="ctr">
                    <a:lnL w="47625" cap="flat" cmpd="sng">
                      <a:solidFill>
                        <a:srgbClr val="CF4F6B"/>
                      </a:solidFill>
                      <a:prstDash val="solid"/>
                      <a:round/>
                      <a:headEnd type="none" w="sm" len="sm"/>
                      <a:tailEnd type="none" w="sm" len="sm"/>
                    </a:lnL>
                    <a:lnR w="47625" cap="flat" cmpd="sng">
                      <a:solidFill>
                        <a:srgbClr val="CF4F6B"/>
                      </a:solidFill>
                      <a:prstDash val="solid"/>
                      <a:round/>
                      <a:headEnd type="none" w="sm" len="sm"/>
                      <a:tailEnd type="none" w="sm" len="sm"/>
                    </a:lnR>
                    <a:lnT w="47625" cap="flat" cmpd="sng">
                      <a:solidFill>
                        <a:srgbClr val="CF4F6B"/>
                      </a:solidFill>
                      <a:prstDash val="solid"/>
                      <a:round/>
                      <a:headEnd type="none" w="sm" len="sm"/>
                      <a:tailEnd type="none" w="sm" len="sm"/>
                    </a:lnT>
                    <a:lnB w="47625" cap="flat" cmpd="sng">
                      <a:solidFill>
                        <a:srgbClr val="CF4F6B"/>
                      </a:solidFill>
                      <a:prstDash val="solid"/>
                      <a:round/>
                      <a:headEnd type="none" w="sm" len="sm"/>
                      <a:tailEnd type="none" w="sm" len="sm"/>
                    </a:lnB>
                    <a:solidFill>
                      <a:srgbClr val="FFF4EA"/>
                    </a:solidFill>
                  </a:tcPr>
                </a:tc>
                <a:extLst>
                  <a:ext uri="{0D108BD9-81ED-4DB2-BD59-A6C34878D82A}">
                    <a16:rowId xmlns:a16="http://schemas.microsoft.com/office/drawing/2014/main" val="10001"/>
                  </a:ext>
                </a:extLst>
              </a:tr>
              <a:tr h="1660875">
                <a:tc>
                  <a:txBody>
                    <a:bodyPr/>
                    <a:lstStyle/>
                    <a:p>
                      <a:pPr marL="0" marR="0" lvl="0" indent="0" algn="ctr" rtl="0">
                        <a:spcBef>
                          <a:spcPts val="0"/>
                        </a:spcBef>
                        <a:spcAft>
                          <a:spcPts val="0"/>
                        </a:spcAft>
                        <a:buNone/>
                      </a:pPr>
                      <a:r>
                        <a:rPr lang="en-US" sz="3500" b="1" u="none" strike="noStrike" cap="none">
                          <a:latin typeface="Roboto Condensed"/>
                          <a:ea typeface="Roboto Condensed"/>
                          <a:cs typeface="Roboto Condensed"/>
                          <a:sym typeface="Roboto Condensed"/>
                        </a:rPr>
                        <a:t>  Kết đoạn</a:t>
                      </a:r>
                      <a:endParaRPr sz="3500" b="1" u="none" strike="noStrike" cap="none">
                        <a:latin typeface="Roboto Condensed"/>
                        <a:ea typeface="Roboto Condensed"/>
                        <a:cs typeface="Roboto Condensed"/>
                        <a:sym typeface="Roboto Condensed"/>
                      </a:endParaRPr>
                    </a:p>
                    <a:p>
                      <a:pPr marL="0" marR="0" lvl="0" indent="0" algn="ctr" rtl="0">
                        <a:spcBef>
                          <a:spcPts val="0"/>
                        </a:spcBef>
                        <a:spcAft>
                          <a:spcPts val="0"/>
                        </a:spcAft>
                        <a:buNone/>
                      </a:pPr>
                      <a:r>
                        <a:rPr lang="en-US" sz="3500" b="1" u="none" strike="noStrike" cap="none">
                          <a:solidFill>
                            <a:srgbClr val="000000"/>
                          </a:solidFill>
                          <a:latin typeface="Roboto Condensed"/>
                          <a:ea typeface="Roboto Condensed"/>
                          <a:cs typeface="Roboto Condensed"/>
                          <a:sym typeface="Roboto Condensed"/>
                        </a:rPr>
                        <a:t>  (1 câu)</a:t>
                      </a:r>
                      <a:endParaRPr/>
                    </a:p>
                  </a:txBody>
                  <a:tcPr marL="91450" marR="91450" marT="45725" marB="45725" anchor="ctr">
                    <a:lnL w="47625" cap="flat" cmpd="sng">
                      <a:solidFill>
                        <a:srgbClr val="CF4F6B"/>
                      </a:solidFill>
                      <a:prstDash val="solid"/>
                      <a:round/>
                      <a:headEnd type="none" w="sm" len="sm"/>
                      <a:tailEnd type="none" w="sm" len="sm"/>
                    </a:lnL>
                    <a:lnR w="47625" cap="flat" cmpd="sng">
                      <a:solidFill>
                        <a:srgbClr val="CF4F6B"/>
                      </a:solidFill>
                      <a:prstDash val="solid"/>
                      <a:round/>
                      <a:headEnd type="none" w="sm" len="sm"/>
                      <a:tailEnd type="none" w="sm" len="sm"/>
                    </a:lnR>
                    <a:lnT w="47625" cap="flat" cmpd="sng">
                      <a:solidFill>
                        <a:srgbClr val="CF4F6B"/>
                      </a:solidFill>
                      <a:prstDash val="solid"/>
                      <a:round/>
                      <a:headEnd type="none" w="sm" len="sm"/>
                      <a:tailEnd type="none" w="sm" len="sm"/>
                    </a:lnT>
                    <a:lnB w="47625" cap="flat" cmpd="sng">
                      <a:solidFill>
                        <a:srgbClr val="CF4F6B"/>
                      </a:solidFill>
                      <a:prstDash val="solid"/>
                      <a:round/>
                      <a:headEnd type="none" w="sm" len="sm"/>
                      <a:tailEnd type="none" w="sm" len="sm"/>
                    </a:lnB>
                    <a:solidFill>
                      <a:srgbClr val="FFBDBB"/>
                    </a:solidFill>
                  </a:tcPr>
                </a:tc>
                <a:tc>
                  <a:txBody>
                    <a:bodyPr/>
                    <a:lstStyle/>
                    <a:p>
                      <a:pPr marL="0" marR="0" lvl="0" indent="0" algn="just" rtl="0">
                        <a:spcBef>
                          <a:spcPts val="0"/>
                        </a:spcBef>
                        <a:spcAft>
                          <a:spcPts val="0"/>
                        </a:spcAft>
                        <a:buNone/>
                      </a:pPr>
                      <a:r>
                        <a:rPr lang="en-US" sz="3500" u="none" strike="noStrike" cap="none">
                          <a:solidFill>
                            <a:srgbClr val="000000"/>
                          </a:solidFill>
                          <a:latin typeface="Roboto Condensed"/>
                          <a:ea typeface="Roboto Condensed"/>
                          <a:cs typeface="Roboto Condensed"/>
                          <a:sym typeface="Roboto Condensed"/>
                        </a:rPr>
                        <a:t>  Ý nghĩa của những dấu ấn quê hương trong trái tim mỗi người</a:t>
                      </a:r>
                      <a:endParaRPr sz="3500" u="none" strike="noStrike" cap="none">
                        <a:latin typeface="Roboto Condensed"/>
                        <a:ea typeface="Roboto Condensed"/>
                        <a:cs typeface="Roboto Condensed"/>
                        <a:sym typeface="Roboto Condensed"/>
                      </a:endParaRPr>
                    </a:p>
                  </a:txBody>
                  <a:tcPr marL="91450" marR="91450" marT="45725" marB="45725" anchor="ctr">
                    <a:lnL w="47625" cap="flat" cmpd="sng">
                      <a:solidFill>
                        <a:srgbClr val="CF4F6B"/>
                      </a:solidFill>
                      <a:prstDash val="solid"/>
                      <a:round/>
                      <a:headEnd type="none" w="sm" len="sm"/>
                      <a:tailEnd type="none" w="sm" len="sm"/>
                    </a:lnL>
                    <a:lnR w="47625" cap="flat" cmpd="sng">
                      <a:solidFill>
                        <a:srgbClr val="CF4F6B"/>
                      </a:solidFill>
                      <a:prstDash val="solid"/>
                      <a:round/>
                      <a:headEnd type="none" w="sm" len="sm"/>
                      <a:tailEnd type="none" w="sm" len="sm"/>
                    </a:lnR>
                    <a:lnT w="47625" cap="flat" cmpd="sng">
                      <a:solidFill>
                        <a:srgbClr val="CF4F6B"/>
                      </a:solidFill>
                      <a:prstDash val="solid"/>
                      <a:round/>
                      <a:headEnd type="none" w="sm" len="sm"/>
                      <a:tailEnd type="none" w="sm" len="sm"/>
                    </a:lnT>
                    <a:lnB w="47625" cap="flat" cmpd="sng">
                      <a:solidFill>
                        <a:srgbClr val="CF4F6B"/>
                      </a:solidFill>
                      <a:prstDash val="solid"/>
                      <a:round/>
                      <a:headEnd type="none" w="sm" len="sm"/>
                      <a:tailEnd type="none" w="sm" len="sm"/>
                    </a:lnB>
                    <a:solidFill>
                      <a:srgbClr val="FFF4EA"/>
                    </a:solidFill>
                  </a:tcPr>
                </a:tc>
                <a:extLst>
                  <a:ext uri="{0D108BD9-81ED-4DB2-BD59-A6C34878D82A}">
                    <a16:rowId xmlns:a16="http://schemas.microsoft.com/office/drawing/2014/main" val="10002"/>
                  </a:ext>
                </a:extLst>
              </a:tr>
            </a:tbl>
          </a:graphicData>
        </a:graphic>
      </p:graphicFrame>
      <p:sp>
        <p:nvSpPr>
          <p:cNvPr id="449" name="Google Shape;449;p28"/>
          <p:cNvSpPr txBox="1"/>
          <p:nvPr/>
        </p:nvSpPr>
        <p:spPr>
          <a:xfrm>
            <a:off x="1028700" y="479185"/>
            <a:ext cx="6794540" cy="1003781"/>
          </a:xfrm>
          <a:prstGeom prst="rect">
            <a:avLst/>
          </a:prstGeom>
          <a:noFill/>
          <a:ln>
            <a:noFill/>
          </a:ln>
        </p:spPr>
        <p:txBody>
          <a:bodyPr spcFirstLastPara="1" wrap="square" lIns="0" tIns="0" rIns="0" bIns="0" anchor="t" anchorCtr="0">
            <a:spAutoFit/>
          </a:bodyPr>
          <a:lstStyle/>
          <a:p>
            <a:pPr marL="0" marR="0" lvl="0" indent="0" algn="just" rtl="0">
              <a:lnSpc>
                <a:spcPct val="136990"/>
              </a:lnSpc>
              <a:spcBef>
                <a:spcPts val="0"/>
              </a:spcBef>
              <a:spcAft>
                <a:spcPts val="0"/>
              </a:spcAft>
              <a:buNone/>
            </a:pPr>
            <a:r>
              <a:rPr lang="en-US" sz="6007" b="1" i="0" u="none" strike="noStrike" cap="none">
                <a:solidFill>
                  <a:srgbClr val="1B4262"/>
                </a:solidFill>
                <a:latin typeface="Fraunces"/>
                <a:ea typeface="Fraunces"/>
                <a:cs typeface="Fraunces"/>
                <a:sym typeface="Fraunces"/>
              </a:rPr>
              <a:t> IV. VẬN DỤNG </a:t>
            </a:r>
            <a:endParaRPr/>
          </a:p>
        </p:txBody>
      </p:sp>
      <p:sp>
        <p:nvSpPr>
          <p:cNvPr id="450" name="Google Shape;450;p28"/>
          <p:cNvSpPr txBox="1"/>
          <p:nvPr/>
        </p:nvSpPr>
        <p:spPr>
          <a:xfrm>
            <a:off x="1249394" y="1627627"/>
            <a:ext cx="15255487" cy="1384300"/>
          </a:xfrm>
          <a:prstGeom prst="rect">
            <a:avLst/>
          </a:prstGeom>
          <a:noFill/>
          <a:ln>
            <a:noFill/>
          </a:ln>
        </p:spPr>
        <p:txBody>
          <a:bodyPr spcFirstLastPara="1" wrap="square" lIns="0" tIns="0" rIns="0" bIns="0" anchor="t" anchorCtr="0">
            <a:spAutoFit/>
          </a:bodyPr>
          <a:lstStyle/>
          <a:p>
            <a:pPr marL="863599" marR="0" lvl="1" indent="-431800" algn="just" rtl="0">
              <a:lnSpc>
                <a:spcPct val="140010"/>
              </a:lnSpc>
              <a:spcBef>
                <a:spcPts val="0"/>
              </a:spcBef>
              <a:spcAft>
                <a:spcPts val="0"/>
              </a:spcAft>
              <a:buClr>
                <a:srgbClr val="302E2E"/>
              </a:buClr>
              <a:buSzPts val="3999"/>
              <a:buFont typeface="Arial"/>
              <a:buChar char="•"/>
            </a:pPr>
            <a:r>
              <a:rPr lang="en-US" sz="3999" b="0" i="0" u="none" strike="noStrike" cap="none">
                <a:solidFill>
                  <a:srgbClr val="302E2E"/>
                </a:solidFill>
                <a:latin typeface="Roboto Condensed"/>
                <a:ea typeface="Roboto Condensed"/>
                <a:cs typeface="Roboto Condensed"/>
                <a:sym typeface="Roboto Condensed"/>
              </a:rPr>
              <a:t>Tại lớp: Lập dàn ý cho đoạn văn theo mô hình</a:t>
            </a:r>
            <a:endParaRPr/>
          </a:p>
          <a:p>
            <a:pPr marL="863599" marR="0" lvl="1" indent="-431800" algn="just" rtl="0">
              <a:lnSpc>
                <a:spcPct val="140010"/>
              </a:lnSpc>
              <a:spcBef>
                <a:spcPts val="0"/>
              </a:spcBef>
              <a:spcAft>
                <a:spcPts val="0"/>
              </a:spcAft>
              <a:buClr>
                <a:srgbClr val="302E2E"/>
              </a:buClr>
              <a:buSzPts val="3999"/>
              <a:buFont typeface="Arial"/>
              <a:buChar char="•"/>
            </a:pPr>
            <a:r>
              <a:rPr lang="en-US" sz="3999" b="0" i="0" u="none" strike="noStrike" cap="none">
                <a:solidFill>
                  <a:srgbClr val="302E2E"/>
                </a:solidFill>
                <a:latin typeface="Roboto Condensed"/>
                <a:ea typeface="Roboto Condensed"/>
                <a:cs typeface="Roboto Condensed"/>
                <a:sym typeface="Roboto Condensed"/>
              </a:rPr>
              <a:t>Hoàn thành phiếu viết ngắn ở nhà</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54"/>
        <p:cNvGrpSpPr/>
        <p:nvPr/>
      </p:nvGrpSpPr>
      <p:grpSpPr>
        <a:xfrm>
          <a:off x="0" y="0"/>
          <a:ext cx="0" cy="0"/>
          <a:chOff x="0" y="0"/>
          <a:chExt cx="0" cy="0"/>
        </a:xfrm>
      </p:grpSpPr>
      <p:pic>
        <p:nvPicPr>
          <p:cNvPr id="455" name="Google Shape;455;p29"/>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456" name="Google Shape;456;p29"/>
          <p:cNvPicPr preferRelativeResize="0"/>
          <p:nvPr/>
        </p:nvPicPr>
        <p:blipFill rotWithShape="1">
          <a:blip r:embed="rId4">
            <a:alphaModFix/>
          </a:blip>
          <a:srcRect/>
          <a:stretch/>
        </p:blipFill>
        <p:spPr>
          <a:xfrm>
            <a:off x="2513003" y="1142799"/>
            <a:ext cx="13261994" cy="8001403"/>
          </a:xfrm>
          <a:prstGeom prst="rect">
            <a:avLst/>
          </a:prstGeom>
          <a:noFill/>
          <a:ln>
            <a:noFill/>
          </a:ln>
        </p:spPr>
      </p:pic>
      <p:pic>
        <p:nvPicPr>
          <p:cNvPr id="457" name="Google Shape;457;p29"/>
          <p:cNvPicPr preferRelativeResize="0"/>
          <p:nvPr/>
        </p:nvPicPr>
        <p:blipFill rotWithShape="1">
          <a:blip r:embed="rId5">
            <a:alphaModFix/>
          </a:blip>
          <a:srcRect/>
          <a:stretch/>
        </p:blipFill>
        <p:spPr>
          <a:xfrm rot="2572209">
            <a:off x="15726122" y="4451976"/>
            <a:ext cx="1376455" cy="1104605"/>
          </a:xfrm>
          <a:prstGeom prst="rect">
            <a:avLst/>
          </a:prstGeom>
          <a:noFill/>
          <a:ln>
            <a:noFill/>
          </a:ln>
        </p:spPr>
      </p:pic>
      <p:pic>
        <p:nvPicPr>
          <p:cNvPr id="458" name="Google Shape;458;p29"/>
          <p:cNvPicPr preferRelativeResize="0"/>
          <p:nvPr/>
        </p:nvPicPr>
        <p:blipFill rotWithShape="1">
          <a:blip r:embed="rId6">
            <a:alphaModFix/>
          </a:blip>
          <a:srcRect/>
          <a:stretch/>
        </p:blipFill>
        <p:spPr>
          <a:xfrm rot="-2873423">
            <a:off x="-1119594" y="5877288"/>
            <a:ext cx="3803764" cy="5243284"/>
          </a:xfrm>
          <a:prstGeom prst="rect">
            <a:avLst/>
          </a:prstGeom>
          <a:noFill/>
          <a:ln>
            <a:noFill/>
          </a:ln>
        </p:spPr>
      </p:pic>
      <p:pic>
        <p:nvPicPr>
          <p:cNvPr id="459" name="Google Shape;459;p29"/>
          <p:cNvPicPr preferRelativeResize="0"/>
          <p:nvPr/>
        </p:nvPicPr>
        <p:blipFill rotWithShape="1">
          <a:blip r:embed="rId7">
            <a:alphaModFix/>
          </a:blip>
          <a:srcRect/>
          <a:stretch/>
        </p:blipFill>
        <p:spPr>
          <a:xfrm rot="6744624">
            <a:off x="16144726" y="-1044351"/>
            <a:ext cx="2299555" cy="3947734"/>
          </a:xfrm>
          <a:prstGeom prst="rect">
            <a:avLst/>
          </a:prstGeom>
          <a:noFill/>
          <a:ln>
            <a:noFill/>
          </a:ln>
        </p:spPr>
      </p:pic>
      <p:pic>
        <p:nvPicPr>
          <p:cNvPr id="460" name="Google Shape;460;p29"/>
          <p:cNvPicPr preferRelativeResize="0"/>
          <p:nvPr/>
        </p:nvPicPr>
        <p:blipFill rotWithShape="1">
          <a:blip r:embed="rId8">
            <a:alphaModFix/>
          </a:blip>
          <a:srcRect/>
          <a:stretch/>
        </p:blipFill>
        <p:spPr>
          <a:xfrm rot="-798751">
            <a:off x="15578578" y="7967022"/>
            <a:ext cx="4166886" cy="4114800"/>
          </a:xfrm>
          <a:prstGeom prst="rect">
            <a:avLst/>
          </a:prstGeom>
          <a:noFill/>
          <a:ln>
            <a:noFill/>
          </a:ln>
        </p:spPr>
      </p:pic>
      <p:pic>
        <p:nvPicPr>
          <p:cNvPr id="461" name="Google Shape;461;p29"/>
          <p:cNvPicPr preferRelativeResize="0"/>
          <p:nvPr/>
        </p:nvPicPr>
        <p:blipFill rotWithShape="1">
          <a:blip r:embed="rId9">
            <a:alphaModFix/>
          </a:blip>
          <a:srcRect/>
          <a:stretch/>
        </p:blipFill>
        <p:spPr>
          <a:xfrm rot="-9872497">
            <a:off x="-1756291" y="-2382697"/>
            <a:ext cx="4166886" cy="4114800"/>
          </a:xfrm>
          <a:prstGeom prst="rect">
            <a:avLst/>
          </a:prstGeom>
          <a:noFill/>
          <a:ln>
            <a:noFill/>
          </a:ln>
        </p:spPr>
      </p:pic>
      <p:sp>
        <p:nvSpPr>
          <p:cNvPr id="462" name="Google Shape;462;p29"/>
          <p:cNvSpPr txBox="1"/>
          <p:nvPr/>
        </p:nvSpPr>
        <p:spPr>
          <a:xfrm>
            <a:off x="840682" y="3858738"/>
            <a:ext cx="16003986" cy="2225096"/>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10328" b="0" i="0" u="none" strike="noStrike" cap="none">
                <a:solidFill>
                  <a:srgbClr val="000000"/>
                </a:solidFill>
                <a:latin typeface="#9Slide07 SVNMomento" panose="00000500000000000000" pitchFamily="2" charset="0"/>
                <a:sym typeface="Arial"/>
              </a:rPr>
              <a:t>Xin chào và hẹn gặp lại!</a:t>
            </a:r>
            <a:endParaRPr>
              <a:latin typeface="#9Slide07 SVNMomento" panose="00000500000000000000" pitchFamily="2"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43"/>
        <p:cNvGrpSpPr/>
        <p:nvPr/>
      </p:nvGrpSpPr>
      <p:grpSpPr>
        <a:xfrm>
          <a:off x="0" y="0"/>
          <a:ext cx="0" cy="0"/>
          <a:chOff x="0" y="0"/>
          <a:chExt cx="0" cy="0"/>
        </a:xfrm>
      </p:grpSpPr>
      <p:pic>
        <p:nvPicPr>
          <p:cNvPr id="344" name="Google Shape;344;p20"/>
          <p:cNvPicPr preferRelativeResize="0"/>
          <p:nvPr/>
        </p:nvPicPr>
        <p:blipFill rotWithShape="1">
          <a:blip r:embed="rId3">
            <a:alphaModFix/>
          </a:blip>
          <a:srcRect/>
          <a:stretch/>
        </p:blipFill>
        <p:spPr>
          <a:xfrm>
            <a:off x="782288" y="750258"/>
            <a:ext cx="16723424" cy="8508042"/>
          </a:xfrm>
          <a:prstGeom prst="rect">
            <a:avLst/>
          </a:prstGeom>
          <a:noFill/>
          <a:ln>
            <a:noFill/>
          </a:ln>
        </p:spPr>
      </p:pic>
      <p:pic>
        <p:nvPicPr>
          <p:cNvPr id="345" name="Google Shape;345;p20"/>
          <p:cNvPicPr preferRelativeResize="0"/>
          <p:nvPr/>
        </p:nvPicPr>
        <p:blipFill rotWithShape="1">
          <a:blip r:embed="rId4">
            <a:alphaModFix/>
          </a:blip>
          <a:srcRect/>
          <a:stretch/>
        </p:blipFill>
        <p:spPr>
          <a:xfrm>
            <a:off x="2420279" y="1448642"/>
            <a:ext cx="13672713" cy="8249203"/>
          </a:xfrm>
          <a:prstGeom prst="rect">
            <a:avLst/>
          </a:prstGeom>
          <a:noFill/>
          <a:ln>
            <a:noFill/>
          </a:ln>
        </p:spPr>
      </p:pic>
      <p:pic>
        <p:nvPicPr>
          <p:cNvPr id="346" name="Google Shape;346;p20"/>
          <p:cNvPicPr preferRelativeResize="0"/>
          <p:nvPr/>
        </p:nvPicPr>
        <p:blipFill rotWithShape="1">
          <a:blip r:embed="rId5">
            <a:alphaModFix/>
          </a:blip>
          <a:srcRect/>
          <a:stretch/>
        </p:blipFill>
        <p:spPr>
          <a:xfrm rot="10041293">
            <a:off x="13259063" y="-778644"/>
            <a:ext cx="6294430" cy="4984851"/>
          </a:xfrm>
          <a:prstGeom prst="rect">
            <a:avLst/>
          </a:prstGeom>
          <a:noFill/>
          <a:ln>
            <a:noFill/>
          </a:ln>
        </p:spPr>
      </p:pic>
      <p:sp>
        <p:nvSpPr>
          <p:cNvPr id="347" name="Google Shape;347;p20"/>
          <p:cNvSpPr txBox="1"/>
          <p:nvPr/>
        </p:nvSpPr>
        <p:spPr>
          <a:xfrm>
            <a:off x="3763059" y="4528897"/>
            <a:ext cx="10761882" cy="1112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378" b="1" i="0" u="none" strike="noStrike" cap="none">
                <a:solidFill>
                  <a:srgbClr val="1B4262"/>
                </a:solidFill>
                <a:latin typeface="Fraunces"/>
                <a:ea typeface="Fraunces"/>
                <a:cs typeface="Fraunces"/>
                <a:sym typeface="Fraunces"/>
              </a:rPr>
              <a:t>III. CÂU HỎI TU TỪ</a:t>
            </a:r>
            <a:endParaRPr/>
          </a:p>
        </p:txBody>
      </p:sp>
      <p:pic>
        <p:nvPicPr>
          <p:cNvPr id="348" name="Google Shape;348;p20"/>
          <p:cNvPicPr preferRelativeResize="0"/>
          <p:nvPr/>
        </p:nvPicPr>
        <p:blipFill rotWithShape="1">
          <a:blip r:embed="rId5">
            <a:alphaModFix/>
          </a:blip>
          <a:srcRect/>
          <a:stretch/>
        </p:blipFill>
        <p:spPr>
          <a:xfrm>
            <a:off x="-1415285" y="5887390"/>
            <a:ext cx="6294430" cy="4984851"/>
          </a:xfrm>
          <a:prstGeom prst="rect">
            <a:avLst/>
          </a:prstGeom>
          <a:noFill/>
          <a:ln>
            <a:noFill/>
          </a:ln>
        </p:spPr>
      </p:pic>
      <p:pic>
        <p:nvPicPr>
          <p:cNvPr id="349" name="Google Shape;349;p20"/>
          <p:cNvPicPr preferRelativeResize="0"/>
          <p:nvPr/>
        </p:nvPicPr>
        <p:blipFill rotWithShape="1">
          <a:blip r:embed="rId6">
            <a:alphaModFix/>
          </a:blip>
          <a:srcRect/>
          <a:stretch/>
        </p:blipFill>
        <p:spPr>
          <a:xfrm rot="-3288139">
            <a:off x="15621188" y="8024218"/>
            <a:ext cx="4166886" cy="4114800"/>
          </a:xfrm>
          <a:prstGeom prst="rect">
            <a:avLst/>
          </a:prstGeom>
          <a:noFill/>
          <a:ln>
            <a:noFill/>
          </a:ln>
        </p:spPr>
      </p:pic>
      <p:pic>
        <p:nvPicPr>
          <p:cNvPr id="350" name="Google Shape;350;p20"/>
          <p:cNvPicPr preferRelativeResize="0"/>
          <p:nvPr/>
        </p:nvPicPr>
        <p:blipFill rotWithShape="1">
          <a:blip r:embed="rId7">
            <a:alphaModFix/>
          </a:blip>
          <a:srcRect/>
          <a:stretch/>
        </p:blipFill>
        <p:spPr>
          <a:xfrm rot="-9872497">
            <a:off x="-1693862" y="-2057400"/>
            <a:ext cx="4166886" cy="411480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54"/>
        <p:cNvGrpSpPr/>
        <p:nvPr/>
      </p:nvGrpSpPr>
      <p:grpSpPr>
        <a:xfrm>
          <a:off x="0" y="0"/>
          <a:ext cx="0" cy="0"/>
          <a:chOff x="0" y="0"/>
          <a:chExt cx="0" cy="0"/>
        </a:xfrm>
      </p:grpSpPr>
      <p:pic>
        <p:nvPicPr>
          <p:cNvPr id="355" name="Google Shape;355;p21"/>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356" name="Google Shape;356;p21"/>
          <p:cNvPicPr preferRelativeResize="0"/>
          <p:nvPr/>
        </p:nvPicPr>
        <p:blipFill rotWithShape="1">
          <a:blip r:embed="rId4">
            <a:alphaModFix/>
          </a:blip>
          <a:srcRect/>
          <a:stretch/>
        </p:blipFill>
        <p:spPr>
          <a:xfrm flipH="1">
            <a:off x="14002652" y="7200900"/>
            <a:ext cx="5506423" cy="4114800"/>
          </a:xfrm>
          <a:prstGeom prst="rect">
            <a:avLst/>
          </a:prstGeom>
          <a:noFill/>
          <a:ln>
            <a:noFill/>
          </a:ln>
        </p:spPr>
      </p:pic>
      <p:grpSp>
        <p:nvGrpSpPr>
          <p:cNvPr id="357" name="Google Shape;357;p21"/>
          <p:cNvGrpSpPr/>
          <p:nvPr/>
        </p:nvGrpSpPr>
        <p:grpSpPr>
          <a:xfrm>
            <a:off x="1169262" y="1720145"/>
            <a:ext cx="15920996" cy="6892257"/>
            <a:chOff x="0" y="-38100"/>
            <a:chExt cx="4193184" cy="1815245"/>
          </a:xfrm>
        </p:grpSpPr>
        <p:sp>
          <p:nvSpPr>
            <p:cNvPr id="358" name="Google Shape;358;p21"/>
            <p:cNvSpPr/>
            <p:nvPr/>
          </p:nvSpPr>
          <p:spPr>
            <a:xfrm>
              <a:off x="0" y="0"/>
              <a:ext cx="4193184" cy="1777145"/>
            </a:xfrm>
            <a:custGeom>
              <a:avLst/>
              <a:gdLst/>
              <a:ahLst/>
              <a:cxnLst/>
              <a:rect l="l" t="t" r="r" b="b"/>
              <a:pathLst>
                <a:path w="4193184" h="1777145" extrusionOk="0">
                  <a:moveTo>
                    <a:pt x="24800" y="0"/>
                  </a:moveTo>
                  <a:lnTo>
                    <a:pt x="4168385" y="0"/>
                  </a:lnTo>
                  <a:cubicBezTo>
                    <a:pt x="4174962" y="0"/>
                    <a:pt x="4181270" y="2613"/>
                    <a:pt x="4185921" y="7264"/>
                  </a:cubicBezTo>
                  <a:cubicBezTo>
                    <a:pt x="4190572" y="11915"/>
                    <a:pt x="4193184" y="18223"/>
                    <a:pt x="4193184" y="24800"/>
                  </a:cubicBezTo>
                  <a:lnTo>
                    <a:pt x="4193184" y="1752345"/>
                  </a:lnTo>
                  <a:cubicBezTo>
                    <a:pt x="4193184" y="1766042"/>
                    <a:pt x="4182081" y="1777145"/>
                    <a:pt x="4168385" y="1777145"/>
                  </a:cubicBezTo>
                  <a:lnTo>
                    <a:pt x="24800" y="1777145"/>
                  </a:lnTo>
                  <a:cubicBezTo>
                    <a:pt x="18223" y="1777145"/>
                    <a:pt x="11915" y="1774532"/>
                    <a:pt x="7264" y="1769881"/>
                  </a:cubicBezTo>
                  <a:cubicBezTo>
                    <a:pt x="2613" y="1765230"/>
                    <a:pt x="0" y="1758922"/>
                    <a:pt x="0" y="1752345"/>
                  </a:cubicBezTo>
                  <a:lnTo>
                    <a:pt x="0" y="24800"/>
                  </a:lnTo>
                  <a:cubicBezTo>
                    <a:pt x="0" y="18223"/>
                    <a:pt x="2613" y="11915"/>
                    <a:pt x="7264" y="7264"/>
                  </a:cubicBezTo>
                  <a:cubicBezTo>
                    <a:pt x="11915" y="2613"/>
                    <a:pt x="18223" y="0"/>
                    <a:pt x="24800" y="0"/>
                  </a:cubicBezTo>
                  <a:close/>
                </a:path>
              </a:pathLst>
            </a:custGeom>
            <a:solidFill>
              <a:srgbClr val="FDC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60" name="Google Shape;360;p21"/>
          <p:cNvPicPr preferRelativeResize="0"/>
          <p:nvPr/>
        </p:nvPicPr>
        <p:blipFill rotWithShape="1">
          <a:blip r:embed="rId5">
            <a:alphaModFix/>
          </a:blip>
          <a:srcRect/>
          <a:stretch/>
        </p:blipFill>
        <p:spPr>
          <a:xfrm rot="991647">
            <a:off x="13867597" y="-11605"/>
            <a:ext cx="4757791" cy="2854675"/>
          </a:xfrm>
          <a:prstGeom prst="rect">
            <a:avLst/>
          </a:prstGeom>
          <a:noFill/>
          <a:ln>
            <a:noFill/>
          </a:ln>
        </p:spPr>
      </p:pic>
      <p:pic>
        <p:nvPicPr>
          <p:cNvPr id="361" name="Google Shape;361;p21"/>
          <p:cNvPicPr preferRelativeResize="0"/>
          <p:nvPr/>
        </p:nvPicPr>
        <p:blipFill rotWithShape="1">
          <a:blip r:embed="rId6">
            <a:alphaModFix/>
          </a:blip>
          <a:srcRect/>
          <a:stretch/>
        </p:blipFill>
        <p:spPr>
          <a:xfrm>
            <a:off x="-283990" y="7200900"/>
            <a:ext cx="4080510" cy="4114800"/>
          </a:xfrm>
          <a:prstGeom prst="rect">
            <a:avLst/>
          </a:prstGeom>
          <a:noFill/>
          <a:ln>
            <a:noFill/>
          </a:ln>
        </p:spPr>
      </p:pic>
      <p:sp>
        <p:nvSpPr>
          <p:cNvPr id="362" name="Google Shape;362;p21"/>
          <p:cNvSpPr txBox="1"/>
          <p:nvPr/>
        </p:nvSpPr>
        <p:spPr>
          <a:xfrm>
            <a:off x="1756265" y="3766449"/>
            <a:ext cx="14999598" cy="3143335"/>
          </a:xfrm>
          <a:prstGeom prst="rect">
            <a:avLst/>
          </a:prstGeom>
          <a:noFill/>
          <a:ln>
            <a:noFill/>
          </a:ln>
        </p:spPr>
        <p:txBody>
          <a:bodyPr spcFirstLastPara="1" wrap="square" lIns="0" tIns="0" rIns="0" bIns="0" anchor="t" anchorCtr="0">
            <a:spAutoFit/>
          </a:bodyPr>
          <a:lstStyle/>
          <a:p>
            <a:pPr marL="970828" marR="0" lvl="1" indent="-485414" algn="just" rtl="0">
              <a:lnSpc>
                <a:spcPct val="140013"/>
              </a:lnSpc>
              <a:spcBef>
                <a:spcPts val="0"/>
              </a:spcBef>
              <a:spcAft>
                <a:spcPts val="0"/>
              </a:spcAft>
              <a:buClr>
                <a:srgbClr val="1B4262"/>
              </a:buClr>
              <a:buSzPts val="4496"/>
              <a:buFont typeface="Arial"/>
              <a:buChar char="•"/>
            </a:pPr>
            <a:r>
              <a:rPr lang="en-US" sz="4496" b="0" i="0" u="none" strike="noStrike" cap="none">
                <a:solidFill>
                  <a:srgbClr val="1B4262"/>
                </a:solidFill>
                <a:latin typeface="Roboto Condensed"/>
                <a:ea typeface="Roboto Condensed"/>
                <a:cs typeface="Roboto Condensed"/>
                <a:sym typeface="Roboto Condensed"/>
              </a:rPr>
              <a:t>HS thảo luận theo bàn/ cặp đôi hoàn thành bài 3,4 SGK Tr.49 </a:t>
            </a:r>
            <a:endParaRPr/>
          </a:p>
          <a:p>
            <a:pPr marL="970828" marR="0" lvl="1" indent="-485414" algn="just" rtl="0">
              <a:lnSpc>
                <a:spcPct val="140013"/>
              </a:lnSpc>
              <a:spcBef>
                <a:spcPts val="0"/>
              </a:spcBef>
              <a:spcAft>
                <a:spcPts val="0"/>
              </a:spcAft>
              <a:buClr>
                <a:srgbClr val="1B4262"/>
              </a:buClr>
              <a:buSzPts val="4496"/>
              <a:buFont typeface="Arial"/>
              <a:buChar char="•"/>
            </a:pPr>
            <a:r>
              <a:rPr lang="en-US" sz="4496" b="0" i="0" u="none" strike="noStrike" cap="none">
                <a:solidFill>
                  <a:srgbClr val="1B4262"/>
                </a:solidFill>
                <a:latin typeface="Roboto Condensed"/>
                <a:ea typeface="Roboto Condensed"/>
                <a:cs typeface="Roboto Condensed"/>
                <a:sym typeface="Roboto Condensed"/>
              </a:rPr>
              <a:t>Thời gian hoàn thành: 10 phút</a:t>
            </a:r>
            <a:endParaRPr/>
          </a:p>
          <a:p>
            <a:pPr marL="970828" marR="0" lvl="1" indent="-485414" algn="just" rtl="0">
              <a:lnSpc>
                <a:spcPct val="140013"/>
              </a:lnSpc>
              <a:spcBef>
                <a:spcPts val="0"/>
              </a:spcBef>
              <a:spcAft>
                <a:spcPts val="0"/>
              </a:spcAft>
              <a:buClr>
                <a:srgbClr val="1B4262"/>
              </a:buClr>
              <a:buSzPts val="4496"/>
              <a:buFont typeface="Arial"/>
              <a:buChar char="•"/>
            </a:pPr>
            <a:r>
              <a:rPr lang="en-US" sz="4496" b="0" i="0" u="none" strike="noStrike" cap="none">
                <a:solidFill>
                  <a:srgbClr val="1B4262"/>
                </a:solidFill>
                <a:latin typeface="Roboto Condensed"/>
                <a:ea typeface="Roboto Condensed"/>
                <a:cs typeface="Roboto Condensed"/>
                <a:sym typeface="Roboto Condensed"/>
              </a:rPr>
              <a:t>Khi hết thời gian làm bài, GV hướng dẫn làm bài, các cặp đôi chấm chéo cho nhau</a:t>
            </a:r>
            <a:endParaRPr/>
          </a:p>
        </p:txBody>
      </p:sp>
      <p:sp>
        <p:nvSpPr>
          <p:cNvPr id="363" name="Google Shape;363;p21"/>
          <p:cNvSpPr txBox="1"/>
          <p:nvPr/>
        </p:nvSpPr>
        <p:spPr>
          <a:xfrm>
            <a:off x="3748819" y="2422332"/>
            <a:ext cx="10761882" cy="1112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378" b="1" i="0" u="none" strike="noStrike" cap="none">
                <a:solidFill>
                  <a:srgbClr val="1B4262"/>
                </a:solidFill>
                <a:latin typeface="Fraunces"/>
                <a:ea typeface="Fraunces"/>
                <a:cs typeface="Fraunces"/>
                <a:sym typeface="Fraunces"/>
              </a:rPr>
              <a:t>III. CÂU HỎI TU TỪ</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67"/>
        <p:cNvGrpSpPr/>
        <p:nvPr/>
      </p:nvGrpSpPr>
      <p:grpSpPr>
        <a:xfrm>
          <a:off x="0" y="0"/>
          <a:ext cx="0" cy="0"/>
          <a:chOff x="0" y="0"/>
          <a:chExt cx="0" cy="0"/>
        </a:xfrm>
      </p:grpSpPr>
      <p:pic>
        <p:nvPicPr>
          <p:cNvPr id="368" name="Google Shape;368;p22"/>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369" name="Google Shape;369;p22"/>
          <p:cNvGrpSpPr/>
          <p:nvPr/>
        </p:nvGrpSpPr>
        <p:grpSpPr>
          <a:xfrm>
            <a:off x="632149" y="1521346"/>
            <a:ext cx="16873563" cy="8439870"/>
            <a:chOff x="0" y="-38100"/>
            <a:chExt cx="4444066" cy="2222846"/>
          </a:xfrm>
        </p:grpSpPr>
        <p:sp>
          <p:nvSpPr>
            <p:cNvPr id="370" name="Google Shape;370;p22"/>
            <p:cNvSpPr/>
            <p:nvPr/>
          </p:nvSpPr>
          <p:spPr>
            <a:xfrm>
              <a:off x="0" y="0"/>
              <a:ext cx="4444066" cy="2184746"/>
            </a:xfrm>
            <a:custGeom>
              <a:avLst/>
              <a:gdLst/>
              <a:ahLst/>
              <a:cxnLst/>
              <a:rect l="l" t="t" r="r" b="b"/>
              <a:pathLst>
                <a:path w="4444066" h="2184746" extrusionOk="0">
                  <a:moveTo>
                    <a:pt x="23400" y="0"/>
                  </a:moveTo>
                  <a:lnTo>
                    <a:pt x="4420666" y="0"/>
                  </a:lnTo>
                  <a:cubicBezTo>
                    <a:pt x="4426872" y="0"/>
                    <a:pt x="4432824" y="2465"/>
                    <a:pt x="4437212" y="6854"/>
                  </a:cubicBezTo>
                  <a:cubicBezTo>
                    <a:pt x="4441601" y="11242"/>
                    <a:pt x="4444066" y="17194"/>
                    <a:pt x="4444066" y="23400"/>
                  </a:cubicBezTo>
                  <a:lnTo>
                    <a:pt x="4444066" y="2161347"/>
                  </a:lnTo>
                  <a:cubicBezTo>
                    <a:pt x="4444066" y="2174270"/>
                    <a:pt x="4433589" y="2184746"/>
                    <a:pt x="4420666" y="2184746"/>
                  </a:cubicBezTo>
                  <a:lnTo>
                    <a:pt x="23400" y="2184746"/>
                  </a:lnTo>
                  <a:cubicBezTo>
                    <a:pt x="10476" y="2184746"/>
                    <a:pt x="0" y="2174270"/>
                    <a:pt x="0" y="2161347"/>
                  </a:cubicBezTo>
                  <a:lnTo>
                    <a:pt x="0" y="23400"/>
                  </a:lnTo>
                  <a:cubicBezTo>
                    <a:pt x="0" y="10476"/>
                    <a:pt x="10476" y="0"/>
                    <a:pt x="23400" y="0"/>
                  </a:cubicBezTo>
                  <a:close/>
                </a:path>
              </a:pathLst>
            </a:custGeom>
            <a:solidFill>
              <a:srgbClr val="F1D077">
                <a:alpha val="5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72" name="Google Shape;372;p22"/>
          <p:cNvPicPr preferRelativeResize="0"/>
          <p:nvPr/>
        </p:nvPicPr>
        <p:blipFill rotWithShape="1">
          <a:blip r:embed="rId4">
            <a:alphaModFix/>
          </a:blip>
          <a:srcRect/>
          <a:stretch/>
        </p:blipFill>
        <p:spPr>
          <a:xfrm rot="991647">
            <a:off x="14880405" y="-1035945"/>
            <a:ext cx="4757791" cy="2854675"/>
          </a:xfrm>
          <a:prstGeom prst="rect">
            <a:avLst/>
          </a:prstGeom>
          <a:noFill/>
          <a:ln>
            <a:noFill/>
          </a:ln>
        </p:spPr>
      </p:pic>
      <p:pic>
        <p:nvPicPr>
          <p:cNvPr id="373" name="Google Shape;373;p22"/>
          <p:cNvPicPr preferRelativeResize="0"/>
          <p:nvPr/>
        </p:nvPicPr>
        <p:blipFill rotWithShape="1">
          <a:blip r:embed="rId5">
            <a:alphaModFix/>
          </a:blip>
          <a:srcRect/>
          <a:stretch/>
        </p:blipFill>
        <p:spPr>
          <a:xfrm>
            <a:off x="-513763" y="7711721"/>
            <a:ext cx="4080510" cy="4114800"/>
          </a:xfrm>
          <a:prstGeom prst="rect">
            <a:avLst/>
          </a:prstGeom>
          <a:noFill/>
          <a:ln>
            <a:noFill/>
          </a:ln>
        </p:spPr>
      </p:pic>
      <p:graphicFrame>
        <p:nvGraphicFramePr>
          <p:cNvPr id="374" name="Google Shape;374;p22"/>
          <p:cNvGraphicFramePr/>
          <p:nvPr/>
        </p:nvGraphicFramePr>
        <p:xfrm>
          <a:off x="830425" y="1858103"/>
          <a:ext cx="16477000" cy="7911025"/>
        </p:xfrm>
        <a:graphic>
          <a:graphicData uri="http://schemas.openxmlformats.org/drawingml/2006/table">
            <a:tbl>
              <a:tblPr>
                <a:noFill/>
                <a:tableStyleId>{9BD9F17E-41B6-46FD-99F7-E677B57935BD}</a:tableStyleId>
              </a:tblPr>
              <a:tblGrid>
                <a:gridCol w="3443400">
                  <a:extLst>
                    <a:ext uri="{9D8B030D-6E8A-4147-A177-3AD203B41FA5}">
                      <a16:colId xmlns:a16="http://schemas.microsoft.com/office/drawing/2014/main" val="20000"/>
                    </a:ext>
                  </a:extLst>
                </a:gridCol>
                <a:gridCol w="3780825">
                  <a:extLst>
                    <a:ext uri="{9D8B030D-6E8A-4147-A177-3AD203B41FA5}">
                      <a16:colId xmlns:a16="http://schemas.microsoft.com/office/drawing/2014/main" val="20001"/>
                    </a:ext>
                  </a:extLst>
                </a:gridCol>
                <a:gridCol w="9252775">
                  <a:extLst>
                    <a:ext uri="{9D8B030D-6E8A-4147-A177-3AD203B41FA5}">
                      <a16:colId xmlns:a16="http://schemas.microsoft.com/office/drawing/2014/main" val="20002"/>
                    </a:ext>
                  </a:extLst>
                </a:gridCol>
              </a:tblGrid>
              <a:tr h="1462600">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B1: Gọi tên, chỉ rõ câu hỏi tu từ</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Gợi ý</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Tác giả sử dụng câu hỏi tu từ nào?</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10525">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B2: Nêu tác dụng về nghệ thuật</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Tạo giọng điệu thủ thỉ, tâm tình, như lời tự vấn / đối thoại trong tâm tưởng cho thơ</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711800">
                <a:tc rowSpan="3">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B3: Nêu tác dụng về nội dung</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rowSpan="3">
                  <a:txBody>
                    <a:bodyPr/>
                    <a:lstStyle/>
                    <a:p>
                      <a:pPr marL="0" marR="0" lvl="0" indent="0" algn="ctr"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HS tìm tác dụng trong việc thể hiện nội dung bằng cách trả lời các câu hỏi.</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Câu hỏi tu từ ấy là lời của ai? Hỏi về sự vật hiện tượng nào? </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13050">
                <a:tc vMerge="1">
                  <a:txBody>
                    <a:bodyPr/>
                    <a:lstStyle/>
                    <a:p>
                      <a:endParaRPr lang="en-US"/>
                    </a:p>
                  </a:txBody>
                  <a:tcPr/>
                </a:tc>
                <a:tc vMerge="1">
                  <a:txBody>
                    <a:bodyPr/>
                    <a:lstStyle/>
                    <a:p>
                      <a:endParaRPr lang="en-US"/>
                    </a:p>
                  </a:txBody>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Tại sao tác giả lại đặt câu hỏi đó? Sự vật/ hiện tượng được nói đến hiện lên ra sao, có điểm gì đặc biệt?</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513050">
                <a:tc vMerge="1">
                  <a:txBody>
                    <a:bodyPr/>
                    <a:lstStyle/>
                    <a:p>
                      <a:endParaRPr lang="en-US"/>
                    </a:p>
                  </a:txBody>
                  <a:tcPr/>
                </a:tc>
                <a:tc vMerge="1">
                  <a:txBody>
                    <a:bodyPr/>
                    <a:lstStyle/>
                    <a:p>
                      <a:endParaRPr lang="en-US"/>
                    </a:p>
                  </a:txBody>
                  <a:tcPr/>
                </a:tc>
                <a:tc>
                  <a:txBody>
                    <a:bodyPr/>
                    <a:lstStyle/>
                    <a:p>
                      <a:pPr marL="0" marR="0" lvl="0" indent="0" algn="just" rtl="0">
                        <a:lnSpc>
                          <a:spcPct val="120000"/>
                        </a:lnSpc>
                        <a:spcBef>
                          <a:spcPts val="0"/>
                        </a:spcBef>
                        <a:spcAft>
                          <a:spcPts val="0"/>
                        </a:spcAft>
                        <a:buNone/>
                      </a:pPr>
                      <a:r>
                        <a:rPr lang="en-US" sz="3000" u="none" strike="noStrike" cap="none">
                          <a:solidFill>
                            <a:srgbClr val="000000"/>
                          </a:solidFill>
                          <a:latin typeface="Roboto Condensed"/>
                          <a:ea typeface="Roboto Condensed"/>
                          <a:cs typeface="Roboto Condensed"/>
                          <a:sym typeface="Roboto Condensed"/>
                        </a:rPr>
                        <a:t>Qua câu hỏi tu từ đó, ta hiểu thêm điều gì về nội dung của dòng thơ cũng như tình cảm của tác giả?</a:t>
                      </a:r>
                      <a:endParaRPr sz="11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75" name="Google Shape;375;p22"/>
          <p:cNvSpPr txBox="1"/>
          <p:nvPr/>
        </p:nvSpPr>
        <p:spPr>
          <a:xfrm>
            <a:off x="4021927" y="524743"/>
            <a:ext cx="9448774" cy="9857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356" b="1" i="0" u="none" strike="noStrike" cap="none">
                <a:solidFill>
                  <a:srgbClr val="1B4262"/>
                </a:solidFill>
                <a:latin typeface="Fraunces"/>
                <a:ea typeface="Fraunces"/>
                <a:cs typeface="Fraunces"/>
                <a:sym typeface="Fraunces"/>
              </a:rPr>
              <a:t>III. CÂU HỎI TU TỪ</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79"/>
        <p:cNvGrpSpPr/>
        <p:nvPr/>
      </p:nvGrpSpPr>
      <p:grpSpPr>
        <a:xfrm>
          <a:off x="0" y="0"/>
          <a:ext cx="0" cy="0"/>
          <a:chOff x="0" y="0"/>
          <a:chExt cx="0" cy="0"/>
        </a:xfrm>
      </p:grpSpPr>
      <p:pic>
        <p:nvPicPr>
          <p:cNvPr id="380" name="Google Shape;380;p23"/>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381" name="Google Shape;381;p23"/>
          <p:cNvPicPr preferRelativeResize="0"/>
          <p:nvPr/>
        </p:nvPicPr>
        <p:blipFill rotWithShape="1">
          <a:blip r:embed="rId4">
            <a:alphaModFix/>
          </a:blip>
          <a:srcRect/>
          <a:stretch/>
        </p:blipFill>
        <p:spPr>
          <a:xfrm flipH="1">
            <a:off x="14002652" y="7200900"/>
            <a:ext cx="5506423" cy="4114800"/>
          </a:xfrm>
          <a:prstGeom prst="rect">
            <a:avLst/>
          </a:prstGeom>
          <a:noFill/>
          <a:ln>
            <a:noFill/>
          </a:ln>
        </p:spPr>
      </p:pic>
      <p:grpSp>
        <p:nvGrpSpPr>
          <p:cNvPr id="382" name="Google Shape;382;p23"/>
          <p:cNvGrpSpPr/>
          <p:nvPr/>
        </p:nvGrpSpPr>
        <p:grpSpPr>
          <a:xfrm>
            <a:off x="1169262" y="1720145"/>
            <a:ext cx="15920996" cy="7538155"/>
            <a:chOff x="0" y="-38100"/>
            <a:chExt cx="4193184" cy="1985358"/>
          </a:xfrm>
        </p:grpSpPr>
        <p:sp>
          <p:nvSpPr>
            <p:cNvPr id="383" name="Google Shape;383;p23"/>
            <p:cNvSpPr/>
            <p:nvPr/>
          </p:nvSpPr>
          <p:spPr>
            <a:xfrm>
              <a:off x="0" y="0"/>
              <a:ext cx="4193184" cy="1947258"/>
            </a:xfrm>
            <a:custGeom>
              <a:avLst/>
              <a:gdLst/>
              <a:ahLst/>
              <a:cxnLst/>
              <a:rect l="l" t="t" r="r" b="b"/>
              <a:pathLst>
                <a:path w="4193184" h="1947258" extrusionOk="0">
                  <a:moveTo>
                    <a:pt x="24800" y="0"/>
                  </a:moveTo>
                  <a:lnTo>
                    <a:pt x="4168385" y="0"/>
                  </a:lnTo>
                  <a:cubicBezTo>
                    <a:pt x="4174962" y="0"/>
                    <a:pt x="4181270" y="2613"/>
                    <a:pt x="4185921" y="7264"/>
                  </a:cubicBezTo>
                  <a:cubicBezTo>
                    <a:pt x="4190572" y="11915"/>
                    <a:pt x="4193184" y="18223"/>
                    <a:pt x="4193184" y="24800"/>
                  </a:cubicBezTo>
                  <a:lnTo>
                    <a:pt x="4193184" y="1922458"/>
                  </a:lnTo>
                  <a:cubicBezTo>
                    <a:pt x="4193184" y="1929035"/>
                    <a:pt x="4190572" y="1935343"/>
                    <a:pt x="4185921" y="1939994"/>
                  </a:cubicBezTo>
                  <a:cubicBezTo>
                    <a:pt x="4181270" y="1944645"/>
                    <a:pt x="4174962" y="1947258"/>
                    <a:pt x="4168385" y="1947258"/>
                  </a:cubicBezTo>
                  <a:lnTo>
                    <a:pt x="24800" y="1947258"/>
                  </a:lnTo>
                  <a:cubicBezTo>
                    <a:pt x="18223" y="1947258"/>
                    <a:pt x="11915" y="1944645"/>
                    <a:pt x="7264" y="1939994"/>
                  </a:cubicBezTo>
                  <a:cubicBezTo>
                    <a:pt x="2613" y="1935343"/>
                    <a:pt x="0" y="1929035"/>
                    <a:pt x="0" y="1922458"/>
                  </a:cubicBezTo>
                  <a:lnTo>
                    <a:pt x="0" y="24800"/>
                  </a:lnTo>
                  <a:cubicBezTo>
                    <a:pt x="0" y="18223"/>
                    <a:pt x="2613" y="11915"/>
                    <a:pt x="7264" y="7264"/>
                  </a:cubicBezTo>
                  <a:cubicBezTo>
                    <a:pt x="11915" y="2613"/>
                    <a:pt x="18223" y="0"/>
                    <a:pt x="24800" y="0"/>
                  </a:cubicBezTo>
                  <a:close/>
                </a:path>
              </a:pathLst>
            </a:custGeom>
            <a:solidFill>
              <a:srgbClr val="FDC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85" name="Google Shape;385;p23"/>
          <p:cNvPicPr preferRelativeResize="0"/>
          <p:nvPr/>
        </p:nvPicPr>
        <p:blipFill rotWithShape="1">
          <a:blip r:embed="rId5">
            <a:alphaModFix/>
          </a:blip>
          <a:srcRect/>
          <a:stretch/>
        </p:blipFill>
        <p:spPr>
          <a:xfrm rot="991647">
            <a:off x="13867597" y="-11605"/>
            <a:ext cx="4757791" cy="2854675"/>
          </a:xfrm>
          <a:prstGeom prst="rect">
            <a:avLst/>
          </a:prstGeom>
          <a:noFill/>
          <a:ln>
            <a:noFill/>
          </a:ln>
        </p:spPr>
      </p:pic>
      <p:pic>
        <p:nvPicPr>
          <p:cNvPr id="386" name="Google Shape;386;p23"/>
          <p:cNvPicPr preferRelativeResize="0"/>
          <p:nvPr/>
        </p:nvPicPr>
        <p:blipFill rotWithShape="1">
          <a:blip r:embed="rId6">
            <a:alphaModFix/>
          </a:blip>
          <a:srcRect/>
          <a:stretch/>
        </p:blipFill>
        <p:spPr>
          <a:xfrm>
            <a:off x="-283990" y="7200900"/>
            <a:ext cx="4080510" cy="4114800"/>
          </a:xfrm>
          <a:prstGeom prst="rect">
            <a:avLst/>
          </a:prstGeom>
          <a:noFill/>
          <a:ln>
            <a:noFill/>
          </a:ln>
        </p:spPr>
      </p:pic>
      <p:sp>
        <p:nvSpPr>
          <p:cNvPr id="387" name="Google Shape;387;p23"/>
          <p:cNvSpPr txBox="1"/>
          <p:nvPr/>
        </p:nvSpPr>
        <p:spPr>
          <a:xfrm>
            <a:off x="1756265" y="3365583"/>
            <a:ext cx="14999598" cy="771610"/>
          </a:xfrm>
          <a:prstGeom prst="rect">
            <a:avLst/>
          </a:prstGeom>
          <a:noFill/>
          <a:ln>
            <a:noFill/>
          </a:ln>
        </p:spPr>
        <p:txBody>
          <a:bodyPr spcFirstLastPara="1" wrap="square" lIns="0" tIns="0" rIns="0" bIns="0" anchor="t" anchorCtr="0">
            <a:spAutoFit/>
          </a:bodyPr>
          <a:lstStyle/>
          <a:p>
            <a:pPr marL="0" marR="0" lvl="0" indent="0" algn="just" rtl="0">
              <a:lnSpc>
                <a:spcPct val="140013"/>
              </a:lnSpc>
              <a:spcBef>
                <a:spcPts val="0"/>
              </a:spcBef>
              <a:spcAft>
                <a:spcPts val="0"/>
              </a:spcAft>
              <a:buNone/>
            </a:pPr>
            <a:r>
              <a:rPr lang="en-US" sz="4496" b="1" i="0" u="none" strike="noStrike" cap="none">
                <a:solidFill>
                  <a:srgbClr val="1B4262"/>
                </a:solidFill>
                <a:latin typeface="Roboto Condensed"/>
                <a:ea typeface="Roboto Condensed"/>
                <a:cs typeface="Roboto Condensed"/>
                <a:sym typeface="Roboto Condensed"/>
              </a:rPr>
              <a:t>Bài 3. SGK - tr.49:</a:t>
            </a:r>
            <a:endParaRPr/>
          </a:p>
        </p:txBody>
      </p:sp>
      <p:sp>
        <p:nvSpPr>
          <p:cNvPr id="388" name="Google Shape;388;p23"/>
          <p:cNvSpPr txBox="1"/>
          <p:nvPr/>
        </p:nvSpPr>
        <p:spPr>
          <a:xfrm>
            <a:off x="3796520" y="2203846"/>
            <a:ext cx="10761882" cy="1112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378" b="1" i="0" u="none" strike="noStrike" cap="none">
                <a:solidFill>
                  <a:srgbClr val="1B4262"/>
                </a:solidFill>
                <a:latin typeface="Fraunces"/>
                <a:ea typeface="Fraunces"/>
                <a:cs typeface="Fraunces"/>
                <a:sym typeface="Fraunces"/>
              </a:rPr>
              <a:t>III. CÂU HỎI TU TỪ</a:t>
            </a:r>
            <a:endParaRPr/>
          </a:p>
        </p:txBody>
      </p:sp>
      <p:sp>
        <p:nvSpPr>
          <p:cNvPr id="389" name="Google Shape;389;p23"/>
          <p:cNvSpPr txBox="1"/>
          <p:nvPr/>
        </p:nvSpPr>
        <p:spPr>
          <a:xfrm>
            <a:off x="1756265" y="4184818"/>
            <a:ext cx="14999598" cy="4308872"/>
          </a:xfrm>
          <a:prstGeom prst="rect">
            <a:avLst/>
          </a:prstGeom>
          <a:noFill/>
          <a:ln>
            <a:noFill/>
          </a:ln>
        </p:spPr>
        <p:txBody>
          <a:bodyPr spcFirstLastPara="1" wrap="square" lIns="0" tIns="0" rIns="0" bIns="0" anchor="t" anchorCtr="0">
            <a:spAutoFit/>
          </a:bodyPr>
          <a:lstStyle/>
          <a:p>
            <a:pPr marL="970828" marR="0" lvl="1" indent="-485414" algn="just" rtl="0">
              <a:lnSpc>
                <a:spcPct val="140013"/>
              </a:lnSpc>
              <a:spcBef>
                <a:spcPts val="0"/>
              </a:spcBef>
              <a:spcAft>
                <a:spcPts val="0"/>
              </a:spcAft>
              <a:buClr>
                <a:srgbClr val="1B4262"/>
              </a:buClr>
              <a:buSzPts val="4496"/>
              <a:buFont typeface="Arial"/>
              <a:buChar char="•"/>
            </a:pPr>
            <a:r>
              <a:rPr lang="en-US" sz="4000" b="0" i="0" u="none" strike="noStrike" cap="none">
                <a:solidFill>
                  <a:srgbClr val="1B4262"/>
                </a:solidFill>
                <a:latin typeface="Roboto Condensed"/>
                <a:ea typeface="Roboto Condensed"/>
                <a:cs typeface="Roboto Condensed"/>
                <a:sym typeface="Roboto Condensed"/>
              </a:rPr>
              <a:t>Câu hỏi tu từ: "Sao mẹ ta già?" </a:t>
            </a:r>
            <a:endParaRPr sz="1100"/>
          </a:p>
          <a:p>
            <a:pPr marL="970828" marR="0" lvl="1" indent="-485414" algn="just" rtl="0">
              <a:lnSpc>
                <a:spcPct val="140013"/>
              </a:lnSpc>
              <a:spcBef>
                <a:spcPts val="0"/>
              </a:spcBef>
              <a:spcAft>
                <a:spcPts val="0"/>
              </a:spcAft>
              <a:buClr>
                <a:srgbClr val="1B4262"/>
              </a:buClr>
              <a:buSzPts val="4496"/>
              <a:buFont typeface="Arial"/>
              <a:buChar char="•"/>
            </a:pPr>
            <a:r>
              <a:rPr lang="en-US" sz="4000" b="0" i="0" u="none" strike="noStrike" cap="none">
                <a:solidFill>
                  <a:srgbClr val="1B4262"/>
                </a:solidFill>
                <a:latin typeface="Roboto Condensed"/>
                <a:ea typeface="Roboto Condensed"/>
                <a:cs typeface="Roboto Condensed"/>
                <a:sym typeface="Roboto Condensed"/>
              </a:rPr>
              <a:t>Tạo giọng điệu tâm tình, trầm lắng, có phần day dứt, xót xa, đem đến khoảng lặng cho bài thơ khi câu hỏi đặt ra ở khổ thơ cuối</a:t>
            </a:r>
            <a:endParaRPr sz="4000" b="0" i="0" u="none" strike="noStrike" cap="none">
              <a:solidFill>
                <a:srgbClr val="1B4262"/>
              </a:solidFill>
              <a:latin typeface="Roboto Condensed"/>
              <a:ea typeface="Roboto Condensed"/>
              <a:cs typeface="Roboto Condensed"/>
              <a:sym typeface="Roboto Condensed"/>
            </a:endParaRPr>
          </a:p>
          <a:p>
            <a:pPr marL="970828" marR="0" lvl="1" indent="-485414" algn="just" rtl="0">
              <a:lnSpc>
                <a:spcPct val="140013"/>
              </a:lnSpc>
              <a:spcBef>
                <a:spcPts val="0"/>
              </a:spcBef>
              <a:spcAft>
                <a:spcPts val="0"/>
              </a:spcAft>
              <a:buClr>
                <a:srgbClr val="1B4262"/>
              </a:buClr>
              <a:buSzPts val="4496"/>
              <a:buFont typeface="Arial"/>
              <a:buChar char="•"/>
            </a:pPr>
            <a:r>
              <a:rPr lang="en-US" sz="4000" b="0" i="0" u="none" strike="noStrike" cap="none">
                <a:solidFill>
                  <a:srgbClr val="1B4262"/>
                </a:solidFill>
                <a:latin typeface="Roboto Condensed"/>
                <a:ea typeface="Roboto Condensed"/>
                <a:cs typeface="Roboto Condensed"/>
                <a:sym typeface="Roboto Condensed"/>
              </a:rPr>
              <a:t>Gợi nỗi buồn sâu lắng của nhân vật trữ tình trước thời gian tàn nhẫn khi chẳng thế níu kéo thêm thời gian bên mẹ</a:t>
            </a:r>
            <a:endParaRPr sz="4000" b="0" i="0" u="none" strike="noStrike" cap="none">
              <a:solidFill>
                <a:srgbClr val="1B4262"/>
              </a:solidFill>
              <a:latin typeface="Roboto Condensed"/>
              <a:ea typeface="Roboto Condensed"/>
              <a:cs typeface="Roboto Condensed"/>
              <a:sym typeface="Roboto Condense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93"/>
        <p:cNvGrpSpPr/>
        <p:nvPr/>
      </p:nvGrpSpPr>
      <p:grpSpPr>
        <a:xfrm>
          <a:off x="0" y="0"/>
          <a:ext cx="0" cy="0"/>
          <a:chOff x="0" y="0"/>
          <a:chExt cx="0" cy="0"/>
        </a:xfrm>
      </p:grpSpPr>
      <p:pic>
        <p:nvPicPr>
          <p:cNvPr id="394" name="Google Shape;394;p24"/>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395" name="Google Shape;395;p24"/>
          <p:cNvPicPr preferRelativeResize="0"/>
          <p:nvPr/>
        </p:nvPicPr>
        <p:blipFill rotWithShape="1">
          <a:blip r:embed="rId4">
            <a:alphaModFix/>
          </a:blip>
          <a:srcRect/>
          <a:stretch/>
        </p:blipFill>
        <p:spPr>
          <a:xfrm flipH="1">
            <a:off x="14002652" y="7200900"/>
            <a:ext cx="5506423" cy="4114800"/>
          </a:xfrm>
          <a:prstGeom prst="rect">
            <a:avLst/>
          </a:prstGeom>
          <a:noFill/>
          <a:ln>
            <a:noFill/>
          </a:ln>
        </p:spPr>
      </p:pic>
      <p:grpSp>
        <p:nvGrpSpPr>
          <p:cNvPr id="396" name="Google Shape;396;p24"/>
          <p:cNvGrpSpPr/>
          <p:nvPr/>
        </p:nvGrpSpPr>
        <p:grpSpPr>
          <a:xfrm>
            <a:off x="1028700" y="1271071"/>
            <a:ext cx="15920996" cy="8321065"/>
            <a:chOff x="0" y="-38100"/>
            <a:chExt cx="4193184" cy="2191556"/>
          </a:xfrm>
        </p:grpSpPr>
        <p:sp>
          <p:nvSpPr>
            <p:cNvPr id="397" name="Google Shape;397;p24"/>
            <p:cNvSpPr/>
            <p:nvPr/>
          </p:nvSpPr>
          <p:spPr>
            <a:xfrm>
              <a:off x="0" y="0"/>
              <a:ext cx="4193184" cy="2153456"/>
            </a:xfrm>
            <a:custGeom>
              <a:avLst/>
              <a:gdLst/>
              <a:ahLst/>
              <a:cxnLst/>
              <a:rect l="l" t="t" r="r" b="b"/>
              <a:pathLst>
                <a:path w="4193184" h="2153456" extrusionOk="0">
                  <a:moveTo>
                    <a:pt x="24800" y="0"/>
                  </a:moveTo>
                  <a:lnTo>
                    <a:pt x="4168385" y="0"/>
                  </a:lnTo>
                  <a:cubicBezTo>
                    <a:pt x="4174962" y="0"/>
                    <a:pt x="4181270" y="2613"/>
                    <a:pt x="4185921" y="7264"/>
                  </a:cubicBezTo>
                  <a:cubicBezTo>
                    <a:pt x="4190572" y="11915"/>
                    <a:pt x="4193184" y="18223"/>
                    <a:pt x="4193184" y="24800"/>
                  </a:cubicBezTo>
                  <a:lnTo>
                    <a:pt x="4193184" y="2128657"/>
                  </a:lnTo>
                  <a:cubicBezTo>
                    <a:pt x="4193184" y="2135234"/>
                    <a:pt x="4190572" y="2141542"/>
                    <a:pt x="4185921" y="2146193"/>
                  </a:cubicBezTo>
                  <a:cubicBezTo>
                    <a:pt x="4181270" y="2150844"/>
                    <a:pt x="4174962" y="2153456"/>
                    <a:pt x="4168385" y="2153456"/>
                  </a:cubicBezTo>
                  <a:lnTo>
                    <a:pt x="24800" y="2153456"/>
                  </a:lnTo>
                  <a:cubicBezTo>
                    <a:pt x="18223" y="2153456"/>
                    <a:pt x="11915" y="2150844"/>
                    <a:pt x="7264" y="2146193"/>
                  </a:cubicBezTo>
                  <a:cubicBezTo>
                    <a:pt x="2613" y="2141542"/>
                    <a:pt x="0" y="2135234"/>
                    <a:pt x="0" y="2128657"/>
                  </a:cubicBezTo>
                  <a:lnTo>
                    <a:pt x="0" y="24800"/>
                  </a:lnTo>
                  <a:cubicBezTo>
                    <a:pt x="0" y="18223"/>
                    <a:pt x="2613" y="11915"/>
                    <a:pt x="7264" y="7264"/>
                  </a:cubicBezTo>
                  <a:cubicBezTo>
                    <a:pt x="11915" y="2613"/>
                    <a:pt x="18223" y="0"/>
                    <a:pt x="24800" y="0"/>
                  </a:cubicBezTo>
                  <a:close/>
                </a:path>
              </a:pathLst>
            </a:custGeom>
            <a:solidFill>
              <a:srgbClr val="FDC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99" name="Google Shape;399;p24"/>
          <p:cNvPicPr preferRelativeResize="0"/>
          <p:nvPr/>
        </p:nvPicPr>
        <p:blipFill rotWithShape="1">
          <a:blip r:embed="rId5">
            <a:alphaModFix/>
          </a:blip>
          <a:srcRect/>
          <a:stretch/>
        </p:blipFill>
        <p:spPr>
          <a:xfrm rot="991647">
            <a:off x="13867597" y="-11605"/>
            <a:ext cx="4757791" cy="2854675"/>
          </a:xfrm>
          <a:prstGeom prst="rect">
            <a:avLst/>
          </a:prstGeom>
          <a:noFill/>
          <a:ln>
            <a:noFill/>
          </a:ln>
        </p:spPr>
      </p:pic>
      <p:pic>
        <p:nvPicPr>
          <p:cNvPr id="400" name="Google Shape;400;p24"/>
          <p:cNvPicPr preferRelativeResize="0"/>
          <p:nvPr/>
        </p:nvPicPr>
        <p:blipFill rotWithShape="1">
          <a:blip r:embed="rId6">
            <a:alphaModFix/>
          </a:blip>
          <a:srcRect/>
          <a:stretch/>
        </p:blipFill>
        <p:spPr>
          <a:xfrm>
            <a:off x="-283990" y="7200900"/>
            <a:ext cx="4080510" cy="4114800"/>
          </a:xfrm>
          <a:prstGeom prst="rect">
            <a:avLst/>
          </a:prstGeom>
          <a:noFill/>
          <a:ln>
            <a:noFill/>
          </a:ln>
        </p:spPr>
      </p:pic>
      <p:sp>
        <p:nvSpPr>
          <p:cNvPr id="401" name="Google Shape;401;p24"/>
          <p:cNvSpPr txBox="1"/>
          <p:nvPr/>
        </p:nvSpPr>
        <p:spPr>
          <a:xfrm>
            <a:off x="1756265" y="3058932"/>
            <a:ext cx="14999598" cy="771610"/>
          </a:xfrm>
          <a:prstGeom prst="rect">
            <a:avLst/>
          </a:prstGeom>
          <a:noFill/>
          <a:ln>
            <a:noFill/>
          </a:ln>
        </p:spPr>
        <p:txBody>
          <a:bodyPr spcFirstLastPara="1" wrap="square" lIns="0" tIns="0" rIns="0" bIns="0" anchor="t" anchorCtr="0">
            <a:spAutoFit/>
          </a:bodyPr>
          <a:lstStyle/>
          <a:p>
            <a:pPr marL="0" marR="0" lvl="0" indent="0" algn="just" rtl="0">
              <a:lnSpc>
                <a:spcPct val="140013"/>
              </a:lnSpc>
              <a:spcBef>
                <a:spcPts val="0"/>
              </a:spcBef>
              <a:spcAft>
                <a:spcPts val="0"/>
              </a:spcAft>
              <a:buNone/>
            </a:pPr>
            <a:r>
              <a:rPr lang="en-US" sz="4496" b="1" i="0" u="none" strike="noStrike" cap="none">
                <a:solidFill>
                  <a:srgbClr val="1B4262"/>
                </a:solidFill>
                <a:latin typeface="Roboto Condensed"/>
                <a:ea typeface="Roboto Condensed"/>
                <a:cs typeface="Roboto Condensed"/>
                <a:sym typeface="Roboto Condensed"/>
              </a:rPr>
              <a:t>Bài 4. SGK - tr.49:</a:t>
            </a:r>
            <a:endParaRPr/>
          </a:p>
        </p:txBody>
      </p:sp>
      <p:sp>
        <p:nvSpPr>
          <p:cNvPr id="402" name="Google Shape;402;p24"/>
          <p:cNvSpPr txBox="1"/>
          <p:nvPr/>
        </p:nvSpPr>
        <p:spPr>
          <a:xfrm>
            <a:off x="3796520" y="1894323"/>
            <a:ext cx="10761882" cy="1112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378" b="1" i="0" u="none" strike="noStrike" cap="none">
                <a:solidFill>
                  <a:srgbClr val="1B4262"/>
                </a:solidFill>
                <a:latin typeface="Fraunces"/>
                <a:ea typeface="Fraunces"/>
                <a:cs typeface="Fraunces"/>
                <a:sym typeface="Fraunces"/>
              </a:rPr>
              <a:t>III. CÂU HỎI TU TỪ</a:t>
            </a:r>
            <a:endParaRPr/>
          </a:p>
        </p:txBody>
      </p:sp>
      <p:sp>
        <p:nvSpPr>
          <p:cNvPr id="403" name="Google Shape;403;p24"/>
          <p:cNvSpPr txBox="1"/>
          <p:nvPr/>
        </p:nvSpPr>
        <p:spPr>
          <a:xfrm>
            <a:off x="1125616" y="3882461"/>
            <a:ext cx="15727164" cy="6032421"/>
          </a:xfrm>
          <a:prstGeom prst="rect">
            <a:avLst/>
          </a:prstGeom>
          <a:noFill/>
          <a:ln>
            <a:noFill/>
          </a:ln>
        </p:spPr>
        <p:txBody>
          <a:bodyPr spcFirstLastPara="1" wrap="square" lIns="0" tIns="0" rIns="0" bIns="0" anchor="t" anchorCtr="0">
            <a:spAutoFit/>
          </a:bodyPr>
          <a:lstStyle/>
          <a:p>
            <a:pPr marL="970828" marR="0" lvl="1" indent="-485414" algn="just" rtl="0">
              <a:lnSpc>
                <a:spcPct val="140013"/>
              </a:lnSpc>
              <a:spcBef>
                <a:spcPts val="0"/>
              </a:spcBef>
              <a:spcAft>
                <a:spcPts val="0"/>
              </a:spcAft>
              <a:buClr>
                <a:srgbClr val="1B4262"/>
              </a:buClr>
              <a:buSzPts val="4496"/>
              <a:buFont typeface="Arial"/>
              <a:buChar char="•"/>
            </a:pPr>
            <a:r>
              <a:rPr lang="en-US" sz="4000" b="0" i="0" u="none" strike="noStrike" cap="none">
                <a:solidFill>
                  <a:srgbClr val="1B4262"/>
                </a:solidFill>
                <a:latin typeface="Roboto Condensed"/>
                <a:ea typeface="Roboto Condensed"/>
                <a:cs typeface="Roboto Condensed"/>
                <a:sym typeface="Roboto Condensed"/>
              </a:rPr>
              <a:t>Câu hỏi tu từ: "Những người muôn năm cũ / Hồn ở đâu bây giờ?" </a:t>
            </a:r>
            <a:endParaRPr sz="1100"/>
          </a:p>
          <a:p>
            <a:pPr marL="970828" marR="0" lvl="1" indent="-485414" algn="just" rtl="0">
              <a:lnSpc>
                <a:spcPct val="140013"/>
              </a:lnSpc>
              <a:spcBef>
                <a:spcPts val="0"/>
              </a:spcBef>
              <a:spcAft>
                <a:spcPts val="0"/>
              </a:spcAft>
              <a:buClr>
                <a:srgbClr val="1B4262"/>
              </a:buClr>
              <a:buSzPts val="4496"/>
              <a:buFont typeface="Arial"/>
              <a:buChar char="•"/>
            </a:pPr>
            <a:r>
              <a:rPr lang="en-US" sz="4000" b="0" i="0" u="none" strike="noStrike" cap="none">
                <a:solidFill>
                  <a:srgbClr val="1B4262"/>
                </a:solidFill>
                <a:latin typeface="Roboto Condensed"/>
                <a:ea typeface="Roboto Condensed"/>
                <a:cs typeface="Roboto Condensed"/>
                <a:sym typeface="Roboto Condensed"/>
              </a:rPr>
              <a:t>Tạo giọng điệu trầm lắng, lưu luyến, có phần day dứt, xót xa, đem đến khoảng lặng cho bài thơ khi câu hỏi đặt ra ở cuối bài thơ</a:t>
            </a:r>
            <a:endParaRPr sz="4000" b="0" i="0" u="none" strike="noStrike" cap="none">
              <a:solidFill>
                <a:srgbClr val="1B4262"/>
              </a:solidFill>
              <a:latin typeface="Roboto Condensed"/>
              <a:ea typeface="Roboto Condensed"/>
              <a:cs typeface="Roboto Condensed"/>
              <a:sym typeface="Roboto Condensed"/>
            </a:endParaRPr>
          </a:p>
          <a:p>
            <a:pPr marL="970828" marR="0" lvl="1" indent="-485414" algn="just" rtl="0">
              <a:lnSpc>
                <a:spcPct val="140013"/>
              </a:lnSpc>
              <a:spcBef>
                <a:spcPts val="0"/>
              </a:spcBef>
              <a:spcAft>
                <a:spcPts val="0"/>
              </a:spcAft>
              <a:buClr>
                <a:srgbClr val="1B4262"/>
              </a:buClr>
              <a:buSzPts val="4496"/>
              <a:buFont typeface="Arial"/>
              <a:buChar char="•"/>
            </a:pPr>
            <a:r>
              <a:rPr lang="en-US" sz="4000" b="0" i="0" u="none" strike="noStrike" cap="none">
                <a:solidFill>
                  <a:srgbClr val="1B4262"/>
                </a:solidFill>
                <a:latin typeface="Roboto Condensed"/>
                <a:ea typeface="Roboto Condensed"/>
                <a:cs typeface="Roboto Condensed"/>
                <a:sym typeface="Roboto Condensed"/>
              </a:rPr>
              <a:t>Gợi nỗi buồn sâu lắng của nhân vật trữ tình trước sự thay đổi của xã hội, khi lớp người xưa cũ đã dần trôi vào quên lãng, khi Nho học không còn được thịnh hành, khi nét đẹp văn hóa truyền thống dần phôi pha... -&gt; tình yêu nước thầm kín, sâu sắc </a:t>
            </a:r>
            <a:endParaRPr sz="11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07"/>
        <p:cNvGrpSpPr/>
        <p:nvPr/>
      </p:nvGrpSpPr>
      <p:grpSpPr>
        <a:xfrm>
          <a:off x="0" y="0"/>
          <a:ext cx="0" cy="0"/>
          <a:chOff x="0" y="0"/>
          <a:chExt cx="0" cy="0"/>
        </a:xfrm>
      </p:grpSpPr>
      <p:pic>
        <p:nvPicPr>
          <p:cNvPr id="408" name="Google Shape;408;p25"/>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409" name="Google Shape;409;p25"/>
          <p:cNvPicPr preferRelativeResize="0"/>
          <p:nvPr/>
        </p:nvPicPr>
        <p:blipFill rotWithShape="1">
          <a:blip r:embed="rId4">
            <a:alphaModFix/>
          </a:blip>
          <a:srcRect l="852" r="852"/>
          <a:stretch/>
        </p:blipFill>
        <p:spPr>
          <a:xfrm>
            <a:off x="-1362896" y="-922720"/>
            <a:ext cx="5455235" cy="7075577"/>
          </a:xfrm>
          <a:prstGeom prst="rect">
            <a:avLst/>
          </a:prstGeom>
          <a:noFill/>
          <a:ln>
            <a:noFill/>
          </a:ln>
        </p:spPr>
      </p:pic>
      <p:pic>
        <p:nvPicPr>
          <p:cNvPr id="410" name="Google Shape;410;p25"/>
          <p:cNvPicPr preferRelativeResize="0"/>
          <p:nvPr/>
        </p:nvPicPr>
        <p:blipFill rotWithShape="1">
          <a:blip r:embed="rId5">
            <a:alphaModFix/>
          </a:blip>
          <a:srcRect/>
          <a:stretch/>
        </p:blipFill>
        <p:spPr>
          <a:xfrm flipH="1">
            <a:off x="-554826" y="5897198"/>
            <a:ext cx="4770892" cy="4850259"/>
          </a:xfrm>
          <a:prstGeom prst="rect">
            <a:avLst/>
          </a:prstGeom>
          <a:noFill/>
          <a:ln>
            <a:noFill/>
          </a:ln>
        </p:spPr>
      </p:pic>
      <p:pic>
        <p:nvPicPr>
          <p:cNvPr id="411" name="Google Shape;411;p25"/>
          <p:cNvPicPr preferRelativeResize="0"/>
          <p:nvPr/>
        </p:nvPicPr>
        <p:blipFill rotWithShape="1">
          <a:blip r:embed="rId6">
            <a:alphaModFix/>
          </a:blip>
          <a:srcRect/>
          <a:stretch/>
        </p:blipFill>
        <p:spPr>
          <a:xfrm>
            <a:off x="3261564" y="1690088"/>
            <a:ext cx="11764872" cy="7098139"/>
          </a:xfrm>
          <a:prstGeom prst="rect">
            <a:avLst/>
          </a:prstGeom>
          <a:noFill/>
          <a:ln>
            <a:noFill/>
          </a:ln>
        </p:spPr>
      </p:pic>
      <p:pic>
        <p:nvPicPr>
          <p:cNvPr id="412" name="Google Shape;412;p25"/>
          <p:cNvPicPr preferRelativeResize="0"/>
          <p:nvPr/>
        </p:nvPicPr>
        <p:blipFill rotWithShape="1">
          <a:blip r:embed="rId7">
            <a:alphaModFix/>
          </a:blip>
          <a:srcRect/>
          <a:stretch/>
        </p:blipFill>
        <p:spPr>
          <a:xfrm rot="-1623821">
            <a:off x="14722393" y="7157369"/>
            <a:ext cx="3756896" cy="3777094"/>
          </a:xfrm>
          <a:prstGeom prst="rect">
            <a:avLst/>
          </a:prstGeom>
          <a:noFill/>
          <a:ln>
            <a:noFill/>
          </a:ln>
        </p:spPr>
      </p:pic>
      <p:pic>
        <p:nvPicPr>
          <p:cNvPr id="413" name="Google Shape;413;p25"/>
          <p:cNvPicPr preferRelativeResize="0"/>
          <p:nvPr/>
        </p:nvPicPr>
        <p:blipFill rotWithShape="1">
          <a:blip r:embed="rId8">
            <a:alphaModFix/>
          </a:blip>
          <a:srcRect/>
          <a:stretch/>
        </p:blipFill>
        <p:spPr>
          <a:xfrm rot="61242" flipH="1">
            <a:off x="14797879" y="-2470234"/>
            <a:ext cx="4058288" cy="5594131"/>
          </a:xfrm>
          <a:prstGeom prst="rect">
            <a:avLst/>
          </a:prstGeom>
          <a:noFill/>
          <a:ln>
            <a:noFill/>
          </a:ln>
        </p:spPr>
      </p:pic>
      <p:sp>
        <p:nvSpPr>
          <p:cNvPr id="414" name="Google Shape;414;p25"/>
          <p:cNvSpPr txBox="1"/>
          <p:nvPr/>
        </p:nvSpPr>
        <p:spPr>
          <a:xfrm>
            <a:off x="3431926" y="3449526"/>
            <a:ext cx="11316448" cy="3503064"/>
          </a:xfrm>
          <a:prstGeom prst="rect">
            <a:avLst/>
          </a:prstGeom>
          <a:noFill/>
          <a:ln>
            <a:noFill/>
          </a:ln>
        </p:spPr>
        <p:txBody>
          <a:bodyPr spcFirstLastPara="1" wrap="square" lIns="0" tIns="0" rIns="0" bIns="0" anchor="t" anchorCtr="0">
            <a:spAutoFit/>
          </a:bodyPr>
          <a:lstStyle/>
          <a:p>
            <a:pPr marL="0" marR="0" lvl="0" indent="0" algn="just" rtl="0">
              <a:lnSpc>
                <a:spcPct val="130996"/>
              </a:lnSpc>
              <a:spcBef>
                <a:spcPts val="0"/>
              </a:spcBef>
              <a:spcAft>
                <a:spcPts val="0"/>
              </a:spcAft>
              <a:buNone/>
            </a:pPr>
            <a:r>
              <a:rPr lang="en-US" sz="5278" b="1" i="0" u="none" strike="noStrike" cap="none">
                <a:solidFill>
                  <a:srgbClr val="CF4F6B"/>
                </a:solidFill>
                <a:latin typeface="Roboto Condensed"/>
                <a:ea typeface="Roboto Condensed"/>
                <a:cs typeface="Roboto Condensed"/>
                <a:sym typeface="Roboto Condensed"/>
              </a:rPr>
              <a:t>Bằng kiến thức đã học và phần thực hành bài 3, 4 SGK tr.49, em hãy nêu các bước tìm tác dụng của câu hỏi tu từ trong việc thể hiện nội dung của bài thơ.</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18"/>
        <p:cNvGrpSpPr/>
        <p:nvPr/>
      </p:nvGrpSpPr>
      <p:grpSpPr>
        <a:xfrm>
          <a:off x="0" y="0"/>
          <a:ext cx="0" cy="0"/>
          <a:chOff x="0" y="0"/>
          <a:chExt cx="0" cy="0"/>
        </a:xfrm>
      </p:grpSpPr>
      <p:pic>
        <p:nvPicPr>
          <p:cNvPr id="419" name="Google Shape;419;p26"/>
          <p:cNvPicPr preferRelativeResize="0"/>
          <p:nvPr/>
        </p:nvPicPr>
        <p:blipFill rotWithShape="1">
          <a:blip r:embed="rId3">
            <a:alphaModFix/>
          </a:blip>
          <a:srcRect/>
          <a:stretch/>
        </p:blipFill>
        <p:spPr>
          <a:xfrm>
            <a:off x="782288" y="889479"/>
            <a:ext cx="16723424" cy="8508042"/>
          </a:xfrm>
          <a:prstGeom prst="rect">
            <a:avLst/>
          </a:prstGeom>
          <a:noFill/>
          <a:ln>
            <a:noFill/>
          </a:ln>
        </p:spPr>
      </p:pic>
      <p:pic>
        <p:nvPicPr>
          <p:cNvPr id="420" name="Google Shape;420;p26"/>
          <p:cNvPicPr preferRelativeResize="0"/>
          <p:nvPr/>
        </p:nvPicPr>
        <p:blipFill rotWithShape="1">
          <a:blip r:embed="rId4">
            <a:alphaModFix/>
          </a:blip>
          <a:srcRect l="852" r="852"/>
          <a:stretch/>
        </p:blipFill>
        <p:spPr>
          <a:xfrm>
            <a:off x="-1362896" y="-922720"/>
            <a:ext cx="5455235" cy="7075577"/>
          </a:xfrm>
          <a:prstGeom prst="rect">
            <a:avLst/>
          </a:prstGeom>
          <a:noFill/>
          <a:ln>
            <a:noFill/>
          </a:ln>
        </p:spPr>
      </p:pic>
      <p:pic>
        <p:nvPicPr>
          <p:cNvPr id="421" name="Google Shape;421;p26"/>
          <p:cNvPicPr preferRelativeResize="0"/>
          <p:nvPr/>
        </p:nvPicPr>
        <p:blipFill rotWithShape="1">
          <a:blip r:embed="rId5">
            <a:alphaModFix/>
          </a:blip>
          <a:srcRect/>
          <a:stretch/>
        </p:blipFill>
        <p:spPr>
          <a:xfrm flipH="1">
            <a:off x="-554826" y="5897198"/>
            <a:ext cx="4770892" cy="4850259"/>
          </a:xfrm>
          <a:prstGeom prst="rect">
            <a:avLst/>
          </a:prstGeom>
          <a:noFill/>
          <a:ln>
            <a:noFill/>
          </a:ln>
        </p:spPr>
      </p:pic>
      <p:pic>
        <p:nvPicPr>
          <p:cNvPr id="422" name="Google Shape;422;p26"/>
          <p:cNvPicPr preferRelativeResize="0"/>
          <p:nvPr/>
        </p:nvPicPr>
        <p:blipFill rotWithShape="1">
          <a:blip r:embed="rId6">
            <a:alphaModFix/>
          </a:blip>
          <a:srcRect/>
          <a:stretch/>
        </p:blipFill>
        <p:spPr>
          <a:xfrm>
            <a:off x="3261564" y="1690088"/>
            <a:ext cx="11764872" cy="7098139"/>
          </a:xfrm>
          <a:prstGeom prst="rect">
            <a:avLst/>
          </a:prstGeom>
          <a:noFill/>
          <a:ln>
            <a:noFill/>
          </a:ln>
        </p:spPr>
      </p:pic>
      <p:pic>
        <p:nvPicPr>
          <p:cNvPr id="423" name="Google Shape;423;p26"/>
          <p:cNvPicPr preferRelativeResize="0"/>
          <p:nvPr/>
        </p:nvPicPr>
        <p:blipFill rotWithShape="1">
          <a:blip r:embed="rId7">
            <a:alphaModFix/>
          </a:blip>
          <a:srcRect/>
          <a:stretch/>
        </p:blipFill>
        <p:spPr>
          <a:xfrm rot="-1623821">
            <a:off x="14722393" y="7157369"/>
            <a:ext cx="3756896" cy="3777094"/>
          </a:xfrm>
          <a:prstGeom prst="rect">
            <a:avLst/>
          </a:prstGeom>
          <a:noFill/>
          <a:ln>
            <a:noFill/>
          </a:ln>
        </p:spPr>
      </p:pic>
      <p:pic>
        <p:nvPicPr>
          <p:cNvPr id="424" name="Google Shape;424;p26"/>
          <p:cNvPicPr preferRelativeResize="0"/>
          <p:nvPr/>
        </p:nvPicPr>
        <p:blipFill rotWithShape="1">
          <a:blip r:embed="rId8">
            <a:alphaModFix/>
          </a:blip>
          <a:srcRect/>
          <a:stretch/>
        </p:blipFill>
        <p:spPr>
          <a:xfrm rot="61242" flipH="1">
            <a:off x="14797879" y="-2470234"/>
            <a:ext cx="4058288" cy="5594131"/>
          </a:xfrm>
          <a:prstGeom prst="rect">
            <a:avLst/>
          </a:prstGeom>
          <a:noFill/>
          <a:ln>
            <a:noFill/>
          </a:ln>
        </p:spPr>
      </p:pic>
      <p:sp>
        <p:nvSpPr>
          <p:cNvPr id="425" name="Google Shape;425;p26"/>
          <p:cNvSpPr txBox="1"/>
          <p:nvPr/>
        </p:nvSpPr>
        <p:spPr>
          <a:xfrm>
            <a:off x="3431926" y="3959328"/>
            <a:ext cx="11316448" cy="3507664"/>
          </a:xfrm>
          <a:prstGeom prst="rect">
            <a:avLst/>
          </a:prstGeom>
          <a:noFill/>
          <a:ln>
            <a:noFill/>
          </a:ln>
        </p:spPr>
        <p:txBody>
          <a:bodyPr spcFirstLastPara="1" wrap="square" lIns="0" tIns="0" rIns="0" bIns="0" anchor="t" anchorCtr="0">
            <a:spAutoFit/>
          </a:bodyPr>
          <a:lstStyle/>
          <a:p>
            <a:pPr marL="1139552" marR="0" lvl="1" indent="-569776" algn="just" rtl="0">
              <a:lnSpc>
                <a:spcPct val="130996"/>
              </a:lnSpc>
              <a:spcBef>
                <a:spcPts val="0"/>
              </a:spcBef>
              <a:spcAft>
                <a:spcPts val="0"/>
              </a:spcAft>
              <a:buClr>
                <a:srgbClr val="625D5D"/>
              </a:buClr>
              <a:buSzPts val="5278"/>
              <a:buFont typeface="Arial"/>
              <a:buChar char="•"/>
            </a:pPr>
            <a:r>
              <a:rPr lang="en-US" sz="5278" b="0" i="0" u="none" strike="noStrike" cap="none">
                <a:solidFill>
                  <a:srgbClr val="625D5D"/>
                </a:solidFill>
                <a:latin typeface="Roboto Condensed"/>
                <a:ea typeface="Roboto Condensed"/>
                <a:cs typeface="Roboto Condensed"/>
                <a:sym typeface="Roboto Condensed"/>
              </a:rPr>
              <a:t>Tạo nên giọng thơ tâm tình, đối thoại</a:t>
            </a:r>
            <a:endParaRPr sz="5278" b="0" i="0" u="none" strike="noStrike" cap="none">
              <a:solidFill>
                <a:srgbClr val="625D5D"/>
              </a:solidFill>
              <a:latin typeface="Roboto Condensed"/>
              <a:ea typeface="Roboto Condensed"/>
              <a:cs typeface="Roboto Condensed"/>
              <a:sym typeface="Roboto Condensed"/>
            </a:endParaRPr>
          </a:p>
          <a:p>
            <a:pPr marL="1139552" marR="0" lvl="1" indent="-569776" algn="just" rtl="0">
              <a:lnSpc>
                <a:spcPct val="130996"/>
              </a:lnSpc>
              <a:spcBef>
                <a:spcPts val="0"/>
              </a:spcBef>
              <a:spcAft>
                <a:spcPts val="0"/>
              </a:spcAft>
              <a:buClr>
                <a:srgbClr val="625D5D"/>
              </a:buClr>
              <a:buSzPts val="5278"/>
              <a:buFont typeface="Arial"/>
              <a:buChar char="•"/>
            </a:pPr>
            <a:r>
              <a:rPr lang="en-US" sz="5278" b="0" i="0" u="none" strike="noStrike" cap="none">
                <a:solidFill>
                  <a:srgbClr val="625D5D"/>
                </a:solidFill>
                <a:latin typeface="Roboto Condensed"/>
                <a:ea typeface="Roboto Condensed"/>
                <a:cs typeface="Roboto Condensed"/>
                <a:sym typeface="Roboto Condensed"/>
              </a:rPr>
              <a:t>giãi bày tâm tư của nhân vật trữ tình, bộc lộc tình cảm, cảm xúc, thái độ kín đáo, tế nhị</a:t>
            </a:r>
            <a:endParaRPr sz="5278" b="0" i="0" u="none" strike="noStrike" cap="none">
              <a:solidFill>
                <a:srgbClr val="625D5D"/>
              </a:solidFill>
              <a:latin typeface="Roboto Condensed"/>
              <a:ea typeface="Roboto Condensed"/>
              <a:cs typeface="Roboto Condensed"/>
              <a:sym typeface="Roboto Condensed"/>
            </a:endParaRPr>
          </a:p>
        </p:txBody>
      </p:sp>
      <p:sp>
        <p:nvSpPr>
          <p:cNvPr id="426" name="Google Shape;426;p26"/>
          <p:cNvSpPr txBox="1"/>
          <p:nvPr/>
        </p:nvSpPr>
        <p:spPr>
          <a:xfrm>
            <a:off x="3431926" y="2538868"/>
            <a:ext cx="11316448" cy="939851"/>
          </a:xfrm>
          <a:prstGeom prst="rect">
            <a:avLst/>
          </a:prstGeom>
          <a:noFill/>
          <a:ln>
            <a:noFill/>
          </a:ln>
        </p:spPr>
        <p:txBody>
          <a:bodyPr spcFirstLastPara="1" wrap="square" lIns="0" tIns="0" rIns="0" bIns="0" anchor="t" anchorCtr="0">
            <a:spAutoFit/>
          </a:bodyPr>
          <a:lstStyle/>
          <a:p>
            <a:pPr marL="0" marR="0" lvl="0" indent="0" algn="ctr" rtl="0">
              <a:lnSpc>
                <a:spcPct val="130996"/>
              </a:lnSpc>
              <a:spcBef>
                <a:spcPts val="0"/>
              </a:spcBef>
              <a:spcAft>
                <a:spcPts val="0"/>
              </a:spcAft>
              <a:buNone/>
            </a:pPr>
            <a:r>
              <a:rPr lang="en-US" sz="5678" b="1" i="0" u="none" strike="noStrike" cap="none">
                <a:solidFill>
                  <a:srgbClr val="424EAB"/>
                </a:solidFill>
                <a:latin typeface="Roboto Condensed"/>
                <a:ea typeface="Roboto Condensed"/>
                <a:cs typeface="Roboto Condensed"/>
                <a:sym typeface="Roboto Condensed"/>
              </a:rPr>
              <a:t>Câu hỏi tu từ trong thơ</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2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30"/>
        <p:cNvGrpSpPr/>
        <p:nvPr/>
      </p:nvGrpSpPr>
      <p:grpSpPr>
        <a:xfrm>
          <a:off x="0" y="0"/>
          <a:ext cx="0" cy="0"/>
          <a:chOff x="0" y="0"/>
          <a:chExt cx="0" cy="0"/>
        </a:xfrm>
      </p:grpSpPr>
      <p:pic>
        <p:nvPicPr>
          <p:cNvPr id="431" name="Google Shape;431;p27"/>
          <p:cNvPicPr preferRelativeResize="0"/>
          <p:nvPr/>
        </p:nvPicPr>
        <p:blipFill rotWithShape="1">
          <a:blip r:embed="rId3">
            <a:alphaModFix/>
          </a:blip>
          <a:srcRect/>
          <a:stretch/>
        </p:blipFill>
        <p:spPr>
          <a:xfrm>
            <a:off x="782288" y="889479"/>
            <a:ext cx="16723424" cy="8508042"/>
          </a:xfrm>
          <a:prstGeom prst="rect">
            <a:avLst/>
          </a:prstGeom>
          <a:noFill/>
          <a:ln>
            <a:noFill/>
          </a:ln>
        </p:spPr>
      </p:pic>
      <p:grpSp>
        <p:nvGrpSpPr>
          <p:cNvPr id="432" name="Google Shape;432;p27"/>
          <p:cNvGrpSpPr/>
          <p:nvPr/>
        </p:nvGrpSpPr>
        <p:grpSpPr>
          <a:xfrm>
            <a:off x="1028700" y="1556280"/>
            <a:ext cx="16606636" cy="8166762"/>
            <a:chOff x="0" y="-38100"/>
            <a:chExt cx="4373764" cy="2150917"/>
          </a:xfrm>
        </p:grpSpPr>
        <p:sp>
          <p:nvSpPr>
            <p:cNvPr id="433" name="Google Shape;433;p27"/>
            <p:cNvSpPr/>
            <p:nvPr/>
          </p:nvSpPr>
          <p:spPr>
            <a:xfrm>
              <a:off x="0" y="0"/>
              <a:ext cx="4373764" cy="2112817"/>
            </a:xfrm>
            <a:custGeom>
              <a:avLst/>
              <a:gdLst/>
              <a:ahLst/>
              <a:cxnLst/>
              <a:rect l="l" t="t" r="r" b="b"/>
              <a:pathLst>
                <a:path w="4373764" h="2112817" extrusionOk="0">
                  <a:moveTo>
                    <a:pt x="23776" y="0"/>
                  </a:moveTo>
                  <a:lnTo>
                    <a:pt x="4349988" y="0"/>
                  </a:lnTo>
                  <a:cubicBezTo>
                    <a:pt x="4363119" y="0"/>
                    <a:pt x="4373764" y="10645"/>
                    <a:pt x="4373764" y="23776"/>
                  </a:cubicBezTo>
                  <a:lnTo>
                    <a:pt x="4373764" y="2089041"/>
                  </a:lnTo>
                  <a:cubicBezTo>
                    <a:pt x="4373764" y="2102172"/>
                    <a:pt x="4363119" y="2112817"/>
                    <a:pt x="4349988" y="2112817"/>
                  </a:cubicBezTo>
                  <a:lnTo>
                    <a:pt x="23776" y="2112817"/>
                  </a:lnTo>
                  <a:cubicBezTo>
                    <a:pt x="10645" y="2112817"/>
                    <a:pt x="0" y="2102172"/>
                    <a:pt x="0" y="2089041"/>
                  </a:cubicBezTo>
                  <a:lnTo>
                    <a:pt x="0" y="23776"/>
                  </a:lnTo>
                  <a:cubicBezTo>
                    <a:pt x="0" y="10645"/>
                    <a:pt x="10645" y="0"/>
                    <a:pt x="23776" y="0"/>
                  </a:cubicBezTo>
                  <a:close/>
                </a:path>
              </a:pathLst>
            </a:custGeom>
            <a:solidFill>
              <a:srgbClr val="FF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35" name="Google Shape;435;p27"/>
          <p:cNvPicPr preferRelativeResize="0"/>
          <p:nvPr/>
        </p:nvPicPr>
        <p:blipFill rotWithShape="1">
          <a:blip r:embed="rId4">
            <a:alphaModFix/>
          </a:blip>
          <a:srcRect/>
          <a:stretch/>
        </p:blipFill>
        <p:spPr>
          <a:xfrm>
            <a:off x="-283990" y="7200900"/>
            <a:ext cx="4080510" cy="4114800"/>
          </a:xfrm>
          <a:prstGeom prst="rect">
            <a:avLst/>
          </a:prstGeom>
          <a:noFill/>
          <a:ln>
            <a:noFill/>
          </a:ln>
        </p:spPr>
      </p:pic>
      <p:sp>
        <p:nvSpPr>
          <p:cNvPr id="436" name="Google Shape;436;p27"/>
          <p:cNvSpPr txBox="1"/>
          <p:nvPr/>
        </p:nvSpPr>
        <p:spPr>
          <a:xfrm>
            <a:off x="1028700" y="343674"/>
            <a:ext cx="7054530" cy="1055968"/>
          </a:xfrm>
          <a:prstGeom prst="rect">
            <a:avLst/>
          </a:prstGeom>
          <a:noFill/>
          <a:ln>
            <a:noFill/>
          </a:ln>
        </p:spPr>
        <p:txBody>
          <a:bodyPr spcFirstLastPara="1" wrap="square" lIns="0" tIns="0" rIns="0" bIns="0" anchor="t" anchorCtr="0">
            <a:spAutoFit/>
          </a:bodyPr>
          <a:lstStyle/>
          <a:p>
            <a:pPr marL="0" marR="0" lvl="0" indent="0" algn="just" rtl="0">
              <a:lnSpc>
                <a:spcPct val="136988"/>
              </a:lnSpc>
              <a:spcBef>
                <a:spcPts val="0"/>
              </a:spcBef>
              <a:spcAft>
                <a:spcPts val="0"/>
              </a:spcAft>
              <a:buNone/>
            </a:pPr>
            <a:r>
              <a:rPr lang="en-US" sz="6237" b="1" i="0" u="none" strike="noStrike" cap="none">
                <a:solidFill>
                  <a:srgbClr val="1B4262"/>
                </a:solidFill>
                <a:latin typeface="Fraunces"/>
                <a:ea typeface="Fraunces"/>
                <a:cs typeface="Fraunces"/>
                <a:sym typeface="Fraunces"/>
              </a:rPr>
              <a:t> IV. VẬN DỤNG </a:t>
            </a:r>
            <a:endParaRPr/>
          </a:p>
        </p:txBody>
      </p:sp>
      <p:sp>
        <p:nvSpPr>
          <p:cNvPr id="437" name="Google Shape;437;p27"/>
          <p:cNvSpPr txBox="1"/>
          <p:nvPr/>
        </p:nvSpPr>
        <p:spPr>
          <a:xfrm>
            <a:off x="1322189" y="5808158"/>
            <a:ext cx="16313147" cy="2794000"/>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0" i="0" u="none" strike="noStrike" cap="none">
                <a:solidFill>
                  <a:srgbClr val="302E2E"/>
                </a:solidFill>
                <a:latin typeface="Roboto Condensed"/>
                <a:ea typeface="Roboto Condensed"/>
                <a:cs typeface="Roboto Condensed"/>
                <a:sym typeface="Roboto Condensed"/>
              </a:rPr>
              <a:t>Quê hương luôn in dấu nét đẹp riêng với mỗi chúng ta. Viết đoạn văn khoảng 5-7 câu chia sẻ về một một nét đẹp độc đáo của quê hương em (chợ phiên/ loài hoa trái đặc trưng/ làng nghề truyền thống/ con đường thú vị...). Đoạn văn có sử dụng hợp lí 1 cặp từ trái nghĩa hoặc 1 BPTT so sánh hoặc 1 câu hỏi tu từ (chú thích rõ).</a:t>
            </a:r>
            <a:endParaRPr/>
          </a:p>
        </p:txBody>
      </p:sp>
      <p:sp>
        <p:nvSpPr>
          <p:cNvPr id="438" name="Google Shape;438;p27"/>
          <p:cNvSpPr txBox="1"/>
          <p:nvPr/>
        </p:nvSpPr>
        <p:spPr>
          <a:xfrm>
            <a:off x="899076" y="1578422"/>
            <a:ext cx="16606636" cy="4265783"/>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800" b="1" i="1" u="none" strike="noStrike" cap="none">
                <a:solidFill>
                  <a:srgbClr val="000000"/>
                </a:solidFill>
                <a:latin typeface="Arial"/>
                <a:ea typeface="Arial"/>
                <a:cs typeface="Arial"/>
                <a:sym typeface="Arial"/>
              </a:rPr>
              <a:t>Quê hương mỗi người chỉ một</a:t>
            </a:r>
            <a:endParaRPr sz="1100" b="1" i="1"/>
          </a:p>
          <a:p>
            <a:pPr marL="0" marR="0" lvl="0" indent="0" algn="ctr" rtl="0">
              <a:lnSpc>
                <a:spcPct val="140006"/>
              </a:lnSpc>
              <a:spcBef>
                <a:spcPts val="0"/>
              </a:spcBef>
              <a:spcAft>
                <a:spcPts val="0"/>
              </a:spcAft>
              <a:buNone/>
            </a:pPr>
            <a:r>
              <a:rPr lang="en-US" sz="4800" b="1" i="1" u="none" strike="noStrike" cap="none">
                <a:solidFill>
                  <a:srgbClr val="000000"/>
                </a:solidFill>
                <a:latin typeface="Arial"/>
                <a:ea typeface="Arial"/>
                <a:cs typeface="Arial"/>
                <a:sym typeface="Arial"/>
              </a:rPr>
              <a:t>Như là chỉ một mẹ thôi</a:t>
            </a:r>
            <a:endParaRPr sz="1100" b="1" i="1"/>
          </a:p>
          <a:p>
            <a:pPr marL="0" marR="0" lvl="0" indent="0" algn="ctr" rtl="0">
              <a:lnSpc>
                <a:spcPct val="140006"/>
              </a:lnSpc>
              <a:spcBef>
                <a:spcPts val="0"/>
              </a:spcBef>
              <a:spcAft>
                <a:spcPts val="0"/>
              </a:spcAft>
              <a:buNone/>
            </a:pPr>
            <a:r>
              <a:rPr lang="en-US" sz="4800" b="1" i="1" u="none" strike="noStrike" cap="none">
                <a:solidFill>
                  <a:srgbClr val="000000"/>
                </a:solidFill>
                <a:latin typeface="Arial"/>
                <a:ea typeface="Arial"/>
                <a:cs typeface="Arial"/>
                <a:sym typeface="Arial"/>
              </a:rPr>
              <a:t>Quê hương nếu ai không nhớ</a:t>
            </a:r>
            <a:endParaRPr sz="1100" b="1" i="1"/>
          </a:p>
          <a:p>
            <a:pPr marL="0" marR="0" lvl="0" indent="0" algn="ctr" rtl="0">
              <a:lnSpc>
                <a:spcPct val="140006"/>
              </a:lnSpc>
              <a:spcBef>
                <a:spcPts val="0"/>
              </a:spcBef>
              <a:spcAft>
                <a:spcPts val="0"/>
              </a:spcAft>
              <a:buNone/>
            </a:pPr>
            <a:r>
              <a:rPr lang="en-US" sz="4800" b="1" i="1" u="none" strike="noStrike" cap="none">
                <a:solidFill>
                  <a:srgbClr val="000000"/>
                </a:solidFill>
                <a:latin typeface="Arial"/>
                <a:ea typeface="Arial"/>
                <a:cs typeface="Arial"/>
                <a:sym typeface="Arial"/>
              </a:rPr>
              <a:t>Sẽ không lớn nổi thành người</a:t>
            </a:r>
            <a:endParaRPr sz="1100" b="1" i="1"/>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51</TotalTime>
  <Words>792</Words>
  <Application>Microsoft Office PowerPoint</Application>
  <PresentationFormat>Custom</PresentationFormat>
  <Paragraphs>58</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#9Slide07 SVNMomento</vt:lpstr>
      <vt:lpstr>Times New Roman</vt:lpstr>
      <vt:lpstr>Roboto Condensed</vt:lpstr>
      <vt:lpstr>Arial</vt:lpstr>
      <vt:lpstr>Calibri</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LY TRAN</dc:creator>
  <dc:description>9Slide.vn</dc:description>
  <cp:lastModifiedBy>9Slide</cp:lastModifiedBy>
  <cp:revision>3</cp:revision>
  <dcterms:created xsi:type="dcterms:W3CDTF">2006-08-16T00:00:00Z</dcterms:created>
  <dcterms:modified xsi:type="dcterms:W3CDTF">2023-10-15T04:27:27Z</dcterms:modified>
  <cp:category>9Slide.vn</cp:category>
</cp:coreProperties>
</file>