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8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4" r:id="rId22"/>
  </p:sldIdLst>
  <p:sldSz cx="18288000" cy="10287000"/>
  <p:notesSz cx="6858000" cy="9144000"/>
  <p:embeddedFontLst>
    <p:embeddedFont>
      <p:font typeface="#9Slide07 SVNMomento" panose="00000500000000000000" pitchFamily="2" charset="0"/>
      <p:regular r:id="rId24"/>
    </p:embeddedFont>
    <p:embeddedFont>
      <p:font typeface="Calibri" panose="020F0502020204030204" pitchFamily="34" charset="0"/>
      <p:regular r:id="rId25"/>
      <p:bold r:id="rId26"/>
      <p:italic r:id="rId27"/>
      <p:boldItalic r:id="rId28"/>
    </p:embeddedFont>
    <p:embeddedFont>
      <p:font typeface="Fraunces" panose="020B0604020202020204" charset="0"/>
      <p:bold r:id="rId29"/>
      <p:boldItalic r:id="rId30"/>
    </p:embeddedFont>
    <p:embeddedFont>
      <p:font typeface="Roboto Condensed"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fyyQtLQROAP2GouaCW/V30fGf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D9F17E-41B6-46FD-99F7-E677B57935BD}">
  <a:tblStyle styleId="{9BD9F17E-41B6-46FD-99F7-E677B57935B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562" autoAdjust="0"/>
  </p:normalViewPr>
  <p:slideViewPr>
    <p:cSldViewPr snapToGrid="0">
      <p:cViewPr varScale="1">
        <p:scale>
          <a:sx n="50" d="100"/>
          <a:sy n="50" d="100"/>
        </p:scale>
        <p:origin x="94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1792288" y="612775"/>
            <a:ext cx="5486400" cy="4114800"/>
          </a:xfrm>
          <a:prstGeom prst="rect">
            <a:avLst/>
          </a:prstGeom>
          <a:noFill/>
          <a:ln>
            <a:noFill/>
          </a:ln>
        </p:spPr>
      </p:sp>
      <p:sp>
        <p:nvSpPr>
          <p:cNvPr id="64" name="Google Shape;64;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A97EF34F-49FB-4D7F-95D8-28EE028E18D6}"/>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6" name="Google Shape;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199893"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4775126" y="2370759"/>
            <a:ext cx="8929047" cy="2816540"/>
          </a:xfrm>
          <a:prstGeom prst="rect">
            <a:avLst/>
          </a:prstGeom>
          <a:noFill/>
        </p:spPr>
        <p:txBody>
          <a:bodyPr wrap="none" rtlCol="0">
            <a:spAutoFit/>
          </a:bodyPr>
          <a:lstStyle/>
          <a:p>
            <a:pPr algn="ctr"/>
            <a:r>
              <a:rPr lang="en-US" sz="3600" b="1">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sz="2100" b="1">
              <a:ln w="38100">
                <a:noFill/>
              </a:ln>
              <a:solidFill>
                <a:srgbClr val="FF0000"/>
              </a:solidFill>
              <a:latin typeface="Times New Roman" panose="02020603050405020304" pitchFamily="18" charset="0"/>
              <a:cs typeface="Times New Roman" panose="02020603050405020304" pitchFamily="18" charset="0"/>
            </a:endParaRPr>
          </a:p>
          <a:p>
            <a:pPr algn="ctr"/>
            <a:r>
              <a:rPr lang="en-US" sz="4001" b="1">
                <a:ln w="38100">
                  <a:noFill/>
                </a:ln>
                <a:solidFill>
                  <a:srgbClr val="FFFF00"/>
                </a:solidFill>
                <a:latin typeface="Times New Roman" panose="02020603050405020304" pitchFamily="18" charset="0"/>
                <a:cs typeface="Times New Roman" panose="02020603050405020304" pitchFamily="18" charset="0"/>
              </a:rPr>
              <a:t>BÀI 2:</a:t>
            </a:r>
          </a:p>
          <a:p>
            <a:pPr algn="ctr"/>
            <a:r>
              <a:rPr lang="en-US" sz="4001" b="1">
                <a:ln w="38100">
                  <a:noFill/>
                </a:ln>
                <a:solidFill>
                  <a:srgbClr val="FFFF00"/>
                </a:solidFill>
                <a:latin typeface="Times New Roman" panose="02020603050405020304" pitchFamily="18" charset="0"/>
                <a:cs typeface="Times New Roman" panose="02020603050405020304" pitchFamily="18" charset="0"/>
              </a:rPr>
              <a:t>Tiết 17: THỰC HÀNH TIẾNG VIỆT:</a:t>
            </a:r>
          </a:p>
          <a:p>
            <a:pPr algn="ctr"/>
            <a:r>
              <a:rPr lang="en-US" sz="4001" b="1">
                <a:ln w="38100">
                  <a:noFill/>
                </a:ln>
                <a:solidFill>
                  <a:srgbClr val="FFFF00"/>
                </a:solidFill>
                <a:latin typeface="Times New Roman" panose="02020603050405020304" pitchFamily="18" charset="0"/>
                <a:cs typeface="Times New Roman" panose="02020603050405020304" pitchFamily="18" charset="0"/>
              </a:rPr>
              <a:t>TỪ TRÁI NGHĨA, BIỆN PHÁP TU TỪ</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69983" y="359303"/>
            <a:ext cx="1541732" cy="155294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5407587" y="5341595"/>
            <a:ext cx="5923416" cy="1384995"/>
          </a:xfrm>
          <a:prstGeom prst="rect">
            <a:avLst/>
          </a:prstGeom>
          <a:noFill/>
        </p:spPr>
        <p:txBody>
          <a:bodyPr wrap="none" rtlCol="0">
            <a:spAutoFit/>
          </a:bodyPr>
          <a:lstStyle/>
          <a:p>
            <a:r>
              <a:rPr lang="en-US" sz="42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42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2743" y="924705"/>
            <a:ext cx="7874271"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01"/>
        <p:cNvGrpSpPr/>
        <p:nvPr/>
      </p:nvGrpSpPr>
      <p:grpSpPr>
        <a:xfrm>
          <a:off x="0" y="0"/>
          <a:ext cx="0" cy="0"/>
          <a:chOff x="0" y="0"/>
          <a:chExt cx="0" cy="0"/>
        </a:xfrm>
      </p:grpSpPr>
      <p:pic>
        <p:nvPicPr>
          <p:cNvPr id="202" name="Google Shape;202;p9"/>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203" name="Google Shape;203;p9"/>
          <p:cNvPicPr preferRelativeResize="0"/>
          <p:nvPr/>
        </p:nvPicPr>
        <p:blipFill rotWithShape="1">
          <a:blip r:embed="rId4">
            <a:alphaModFix/>
          </a:blip>
          <a:srcRect/>
          <a:stretch/>
        </p:blipFill>
        <p:spPr>
          <a:xfrm rot="620662">
            <a:off x="2999294" y="145950"/>
            <a:ext cx="13310665" cy="9995099"/>
          </a:xfrm>
          <a:prstGeom prst="rect">
            <a:avLst/>
          </a:prstGeom>
          <a:noFill/>
          <a:ln>
            <a:noFill/>
          </a:ln>
        </p:spPr>
      </p:pic>
      <p:pic>
        <p:nvPicPr>
          <p:cNvPr id="204" name="Google Shape;204;p9"/>
          <p:cNvPicPr preferRelativeResize="0"/>
          <p:nvPr/>
        </p:nvPicPr>
        <p:blipFill rotWithShape="1">
          <a:blip r:embed="rId5">
            <a:alphaModFix/>
          </a:blip>
          <a:srcRect/>
          <a:stretch/>
        </p:blipFill>
        <p:spPr>
          <a:xfrm flipH="1">
            <a:off x="-554826" y="7171542"/>
            <a:ext cx="3517400" cy="3575915"/>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15193451" y="7171542"/>
            <a:ext cx="3517400" cy="3575915"/>
          </a:xfrm>
          <a:prstGeom prst="rect">
            <a:avLst/>
          </a:prstGeom>
          <a:noFill/>
          <a:ln>
            <a:noFill/>
          </a:ln>
        </p:spPr>
      </p:pic>
      <p:sp>
        <p:nvSpPr>
          <p:cNvPr id="206" name="Google Shape;206;p9"/>
          <p:cNvSpPr txBox="1"/>
          <p:nvPr/>
        </p:nvSpPr>
        <p:spPr>
          <a:xfrm>
            <a:off x="3759473" y="2979366"/>
            <a:ext cx="11790306" cy="1217988"/>
          </a:xfrm>
          <a:prstGeom prst="rect">
            <a:avLst/>
          </a:prstGeom>
          <a:noFill/>
          <a:ln>
            <a:noFill/>
          </a:ln>
        </p:spPr>
        <p:txBody>
          <a:bodyPr spcFirstLastPara="1" wrap="square" lIns="0" tIns="0" rIns="0" bIns="0" anchor="t" anchorCtr="0">
            <a:spAutoFit/>
          </a:bodyPr>
          <a:lstStyle/>
          <a:p>
            <a:pPr marL="0" marR="0" lvl="0" indent="0" algn="ctr" rtl="0">
              <a:lnSpc>
                <a:spcPct val="140002"/>
              </a:lnSpc>
              <a:spcBef>
                <a:spcPts val="0"/>
              </a:spcBef>
              <a:spcAft>
                <a:spcPts val="0"/>
              </a:spcAft>
              <a:buNone/>
            </a:pPr>
            <a:r>
              <a:rPr lang="en-US" sz="7172" b="1" i="0" u="none" strike="noStrike" cap="none">
                <a:solidFill>
                  <a:srgbClr val="1B4262"/>
                </a:solidFill>
                <a:latin typeface="Fraunces"/>
                <a:ea typeface="Fraunces"/>
                <a:cs typeface="Fraunces"/>
                <a:sym typeface="Fraunces"/>
              </a:rPr>
              <a:t>I. TỪ TRÁI NGHĨA</a:t>
            </a:r>
            <a:endParaRPr/>
          </a:p>
        </p:txBody>
      </p:sp>
      <p:sp>
        <p:nvSpPr>
          <p:cNvPr id="207" name="Google Shape;207;p9"/>
          <p:cNvSpPr txBox="1"/>
          <p:nvPr/>
        </p:nvSpPr>
        <p:spPr>
          <a:xfrm>
            <a:off x="5458357" y="4524091"/>
            <a:ext cx="8657693" cy="1938992"/>
          </a:xfrm>
          <a:prstGeom prst="rect">
            <a:avLst/>
          </a:prstGeom>
          <a:noFill/>
          <a:ln>
            <a:noFill/>
          </a:ln>
        </p:spPr>
        <p:txBody>
          <a:bodyPr spcFirstLastPara="1" wrap="square" lIns="0" tIns="0" rIns="0" bIns="0" anchor="t" anchorCtr="0">
            <a:spAutoFit/>
          </a:bodyPr>
          <a:lstStyle/>
          <a:p>
            <a:pPr marL="971550" marR="0" lvl="1" indent="-485775" algn="l" rtl="0">
              <a:lnSpc>
                <a:spcPct val="139977"/>
              </a:lnSpc>
              <a:spcBef>
                <a:spcPts val="0"/>
              </a:spcBef>
              <a:spcAft>
                <a:spcPts val="0"/>
              </a:spcAft>
              <a:buClr>
                <a:srgbClr val="1B4262"/>
              </a:buClr>
              <a:buSzPts val="4500"/>
              <a:buFont typeface="Arial"/>
              <a:buChar char="•"/>
            </a:pPr>
            <a:r>
              <a:rPr lang="en-US" sz="4500" b="0" i="0" u="none" strike="noStrike" cap="none">
                <a:solidFill>
                  <a:srgbClr val="1B4262"/>
                </a:solidFill>
                <a:latin typeface="Roboto Condensed"/>
                <a:ea typeface="Roboto Condensed"/>
                <a:cs typeface="Roboto Condensed"/>
                <a:sym typeface="Roboto Condensed"/>
              </a:rPr>
              <a:t>HS làm việc theo cặp trong 5 phút</a:t>
            </a:r>
            <a:endParaRPr sz="4500" b="0" i="0" u="none" strike="noStrike" cap="none">
              <a:solidFill>
                <a:srgbClr val="1B4262"/>
              </a:solidFill>
              <a:latin typeface="Roboto Condensed"/>
              <a:ea typeface="Roboto Condensed"/>
              <a:cs typeface="Roboto Condensed"/>
              <a:sym typeface="Roboto Condensed"/>
            </a:endParaRPr>
          </a:p>
          <a:p>
            <a:pPr marL="971550" marR="0" lvl="1" indent="-485775" algn="l" rtl="0">
              <a:lnSpc>
                <a:spcPct val="139977"/>
              </a:lnSpc>
              <a:spcBef>
                <a:spcPts val="0"/>
              </a:spcBef>
              <a:spcAft>
                <a:spcPts val="0"/>
              </a:spcAft>
              <a:buClr>
                <a:srgbClr val="1B4262"/>
              </a:buClr>
              <a:buSzPts val="4500"/>
              <a:buFont typeface="Arial"/>
              <a:buChar char="•"/>
            </a:pPr>
            <a:r>
              <a:rPr lang="en-US" sz="4500" b="0" i="0" u="none" strike="noStrike" cap="none">
                <a:solidFill>
                  <a:srgbClr val="1B4262"/>
                </a:solidFill>
                <a:latin typeface="Roboto Condensed"/>
                <a:ea typeface="Roboto Condensed"/>
                <a:cs typeface="Roboto Condensed"/>
                <a:sym typeface="Roboto Condensed"/>
              </a:rPr>
              <a:t>Hoàn thành bài 1 SGK Tr.48</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11"/>
        <p:cNvGrpSpPr/>
        <p:nvPr/>
      </p:nvGrpSpPr>
      <p:grpSpPr>
        <a:xfrm>
          <a:off x="0" y="0"/>
          <a:ext cx="0" cy="0"/>
          <a:chOff x="0" y="0"/>
          <a:chExt cx="0" cy="0"/>
        </a:xfrm>
      </p:grpSpPr>
      <p:pic>
        <p:nvPicPr>
          <p:cNvPr id="212" name="Google Shape;212;p10"/>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213" name="Google Shape;213;p10"/>
          <p:cNvPicPr preferRelativeResize="0"/>
          <p:nvPr/>
        </p:nvPicPr>
        <p:blipFill rotWithShape="1">
          <a:blip r:embed="rId4">
            <a:alphaModFix/>
          </a:blip>
          <a:srcRect/>
          <a:stretch/>
        </p:blipFill>
        <p:spPr>
          <a:xfrm>
            <a:off x="-5614768" y="-47553"/>
            <a:ext cx="16746403" cy="10103663"/>
          </a:xfrm>
          <a:prstGeom prst="rect">
            <a:avLst/>
          </a:prstGeom>
          <a:noFill/>
          <a:ln>
            <a:noFill/>
          </a:ln>
        </p:spPr>
      </p:pic>
      <p:pic>
        <p:nvPicPr>
          <p:cNvPr id="214" name="Google Shape;214;p10"/>
          <p:cNvPicPr preferRelativeResize="0"/>
          <p:nvPr/>
        </p:nvPicPr>
        <p:blipFill rotWithShape="1">
          <a:blip r:embed="rId5">
            <a:alphaModFix/>
          </a:blip>
          <a:srcRect/>
          <a:stretch/>
        </p:blipFill>
        <p:spPr>
          <a:xfrm rot="10041293">
            <a:off x="13477549" y="-1156469"/>
            <a:ext cx="6294430" cy="4984851"/>
          </a:xfrm>
          <a:prstGeom prst="rect">
            <a:avLst/>
          </a:prstGeom>
          <a:noFill/>
          <a:ln>
            <a:noFill/>
          </a:ln>
        </p:spPr>
      </p:pic>
      <p:pic>
        <p:nvPicPr>
          <p:cNvPr id="215" name="Google Shape;215;p10"/>
          <p:cNvPicPr preferRelativeResize="0"/>
          <p:nvPr/>
        </p:nvPicPr>
        <p:blipFill rotWithShape="1">
          <a:blip r:embed="rId6">
            <a:alphaModFix/>
          </a:blip>
          <a:srcRect/>
          <a:stretch/>
        </p:blipFill>
        <p:spPr>
          <a:xfrm rot="-3288139">
            <a:off x="15621188" y="8024218"/>
            <a:ext cx="4166886" cy="4114800"/>
          </a:xfrm>
          <a:prstGeom prst="rect">
            <a:avLst/>
          </a:prstGeom>
          <a:noFill/>
          <a:ln>
            <a:noFill/>
          </a:ln>
        </p:spPr>
      </p:pic>
      <p:pic>
        <p:nvPicPr>
          <p:cNvPr id="216" name="Google Shape;216;p10"/>
          <p:cNvPicPr preferRelativeResize="0"/>
          <p:nvPr/>
        </p:nvPicPr>
        <p:blipFill rotWithShape="1">
          <a:blip r:embed="rId7">
            <a:alphaModFix/>
          </a:blip>
          <a:srcRect/>
          <a:stretch/>
        </p:blipFill>
        <p:spPr>
          <a:xfrm rot="-9872497">
            <a:off x="-2804502" y="-2459633"/>
            <a:ext cx="4166886" cy="4114800"/>
          </a:xfrm>
          <a:prstGeom prst="rect">
            <a:avLst/>
          </a:prstGeom>
          <a:noFill/>
          <a:ln>
            <a:noFill/>
          </a:ln>
        </p:spPr>
      </p:pic>
      <p:graphicFrame>
        <p:nvGraphicFramePr>
          <p:cNvPr id="217" name="Google Shape;217;p10"/>
          <p:cNvGraphicFramePr/>
          <p:nvPr/>
        </p:nvGraphicFramePr>
        <p:xfrm>
          <a:off x="608067" y="2556354"/>
          <a:ext cx="9613100" cy="7172325"/>
        </p:xfrm>
        <a:graphic>
          <a:graphicData uri="http://schemas.openxmlformats.org/drawingml/2006/table">
            <a:tbl>
              <a:tblPr>
                <a:noFill/>
                <a:tableStyleId>{9BD9F17E-41B6-46FD-99F7-E677B57935BD}</a:tableStyleId>
              </a:tblPr>
              <a:tblGrid>
                <a:gridCol w="4577600">
                  <a:extLst>
                    <a:ext uri="{9D8B030D-6E8A-4147-A177-3AD203B41FA5}">
                      <a16:colId xmlns:a16="http://schemas.microsoft.com/office/drawing/2014/main" val="20000"/>
                    </a:ext>
                  </a:extLst>
                </a:gridCol>
                <a:gridCol w="5035500">
                  <a:extLst>
                    <a:ext uri="{9D8B030D-6E8A-4147-A177-3AD203B41FA5}">
                      <a16:colId xmlns:a16="http://schemas.microsoft.com/office/drawing/2014/main" val="20001"/>
                    </a:ext>
                  </a:extLst>
                </a:gridCol>
              </a:tblGrid>
              <a:tr h="1555450">
                <a:tc>
                  <a:txBody>
                    <a:bodyPr/>
                    <a:lstStyle/>
                    <a:p>
                      <a:pPr marL="0" marR="0" lvl="0" indent="0" algn="ctr" rtl="0">
                        <a:spcBef>
                          <a:spcPts val="0"/>
                        </a:spcBef>
                        <a:spcAft>
                          <a:spcPts val="0"/>
                        </a:spcAft>
                        <a:buNone/>
                      </a:pPr>
                      <a:r>
                        <a:rPr lang="en-US" sz="3500" b="1" u="none" strike="noStrike" cap="none">
                          <a:solidFill>
                            <a:srgbClr val="17365D"/>
                          </a:solidFill>
                          <a:latin typeface="Roboto Condensed"/>
                          <a:ea typeface="Roboto Condensed"/>
                          <a:cs typeface="Roboto Condensed"/>
                          <a:sym typeface="Roboto Condensed"/>
                        </a:rPr>
                        <a:t>  Cặp từ tương phản </a:t>
                      </a:r>
                      <a:endParaRPr/>
                    </a:p>
                    <a:p>
                      <a:pPr marL="0" marR="0" lvl="0" indent="0" algn="ctr" rtl="0">
                        <a:spcBef>
                          <a:spcPts val="0"/>
                        </a:spcBef>
                        <a:spcAft>
                          <a:spcPts val="0"/>
                        </a:spcAft>
                        <a:buNone/>
                      </a:pPr>
                      <a:r>
                        <a:rPr lang="en-US" sz="3500" b="1" u="none" strike="noStrike" cap="none">
                          <a:solidFill>
                            <a:srgbClr val="17365D"/>
                          </a:solidFill>
                          <a:latin typeface="Roboto Condensed"/>
                          <a:ea typeface="Roboto Condensed"/>
                          <a:cs typeface="Roboto Condensed"/>
                          <a:sym typeface="Roboto Condensed"/>
                        </a:rPr>
                        <a:t>(trái nghĩa)</a:t>
                      </a:r>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3A09E"/>
                    </a:solidFill>
                  </a:tcPr>
                </a:tc>
                <a:tc>
                  <a:txBody>
                    <a:bodyPr/>
                    <a:lstStyle/>
                    <a:p>
                      <a:pPr marL="0" marR="0" lvl="0" indent="0" algn="ctr" rtl="0">
                        <a:spcBef>
                          <a:spcPts val="0"/>
                        </a:spcBef>
                        <a:spcAft>
                          <a:spcPts val="0"/>
                        </a:spcAft>
                        <a:buNone/>
                      </a:pPr>
                      <a:r>
                        <a:rPr lang="en-US" sz="3500" b="1" u="none" strike="noStrike" cap="none">
                          <a:solidFill>
                            <a:srgbClr val="17365D"/>
                          </a:solidFill>
                          <a:latin typeface="Roboto Condensed"/>
                          <a:ea typeface="Roboto Condensed"/>
                          <a:cs typeface="Roboto Condensed"/>
                          <a:sym typeface="Roboto Condensed"/>
                        </a:rPr>
                        <a:t>  Tác dụng</a:t>
                      </a:r>
                      <a:endParaRPr sz="3500" b="1" u="none" strike="noStrike" cap="none">
                        <a:solidFill>
                          <a:srgbClr val="17365D"/>
                        </a:solidFill>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3A09E"/>
                    </a:solidFill>
                  </a:tcPr>
                </a:tc>
                <a:extLst>
                  <a:ext uri="{0D108BD9-81ED-4DB2-BD59-A6C34878D82A}">
                    <a16:rowId xmlns:a16="http://schemas.microsoft.com/office/drawing/2014/main" val="10000"/>
                  </a:ext>
                </a:extLst>
              </a:tr>
              <a:tr h="1123375">
                <a:tc>
                  <a:txBody>
                    <a:bodyPr/>
                    <a:lstStyle/>
                    <a:p>
                      <a:pPr marL="0" marR="0" lvl="0" indent="0" algn="ctr" rtl="0">
                        <a:spcBef>
                          <a:spcPts val="0"/>
                        </a:spcBef>
                        <a:spcAft>
                          <a:spcPts val="0"/>
                        </a:spcAft>
                        <a:buNone/>
                      </a:pPr>
                      <a:endParaRPr sz="4000" u="none" strike="noStrike" cap="none">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rowSpan="5">
                  <a:txBody>
                    <a:bodyPr/>
                    <a:lstStyle/>
                    <a:p>
                      <a:pPr marL="0" marR="0" lvl="0" indent="0" algn="ctr" rtl="0">
                        <a:spcBef>
                          <a:spcPts val="0"/>
                        </a:spcBef>
                        <a:spcAft>
                          <a:spcPts val="0"/>
                        </a:spcAft>
                        <a:buNone/>
                      </a:pPr>
                      <a:endParaRPr sz="4000" u="none" strike="noStrike" cap="none">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extLst>
                  <a:ext uri="{0D108BD9-81ED-4DB2-BD59-A6C34878D82A}">
                    <a16:rowId xmlns:a16="http://schemas.microsoft.com/office/drawing/2014/main" val="10001"/>
                  </a:ext>
                </a:extLst>
              </a:tr>
              <a:tr h="1123375">
                <a:tc>
                  <a:txBody>
                    <a:bodyPr/>
                    <a:lstStyle/>
                    <a:p>
                      <a:pPr marL="0" marR="0" lvl="0" indent="0" algn="ctr" rtl="0">
                        <a:spcBef>
                          <a:spcPts val="0"/>
                        </a:spcBef>
                        <a:spcAft>
                          <a:spcPts val="0"/>
                        </a:spcAft>
                        <a:buNone/>
                      </a:pPr>
                      <a:endParaRPr sz="4000" u="none" strike="noStrike" cap="none">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vMerge="1">
                  <a:txBody>
                    <a:bodyPr/>
                    <a:lstStyle/>
                    <a:p>
                      <a:endParaRPr lang="en-US"/>
                    </a:p>
                  </a:txBody>
                  <a:tcPr/>
                </a:tc>
                <a:extLst>
                  <a:ext uri="{0D108BD9-81ED-4DB2-BD59-A6C34878D82A}">
                    <a16:rowId xmlns:a16="http://schemas.microsoft.com/office/drawing/2014/main" val="10002"/>
                  </a:ext>
                </a:extLst>
              </a:tr>
              <a:tr h="1123375">
                <a:tc>
                  <a:txBody>
                    <a:bodyPr/>
                    <a:lstStyle/>
                    <a:p>
                      <a:pPr marL="0" marR="0" lvl="0" indent="0" algn="ctr" rtl="0">
                        <a:spcBef>
                          <a:spcPts val="0"/>
                        </a:spcBef>
                        <a:spcAft>
                          <a:spcPts val="0"/>
                        </a:spcAft>
                        <a:buNone/>
                      </a:pPr>
                      <a:endParaRPr sz="4000" u="none" strike="noStrike" cap="none">
                        <a:latin typeface="Roboto Condensed"/>
                        <a:ea typeface="Roboto Condensed"/>
                        <a:cs typeface="Roboto Condensed"/>
                        <a:sym typeface="Roboto Condensed"/>
                      </a:endParaRPr>
                    </a:p>
                  </a:txBody>
                  <a:tcPr marL="91450" marR="91450" marT="45725" marB="45725">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vMerge="1">
                  <a:txBody>
                    <a:bodyPr/>
                    <a:lstStyle/>
                    <a:p>
                      <a:endParaRPr lang="en-US"/>
                    </a:p>
                  </a:txBody>
                  <a:tcPr/>
                </a:tc>
                <a:extLst>
                  <a:ext uri="{0D108BD9-81ED-4DB2-BD59-A6C34878D82A}">
                    <a16:rowId xmlns:a16="http://schemas.microsoft.com/office/drawing/2014/main" val="10003"/>
                  </a:ext>
                </a:extLst>
              </a:tr>
              <a:tr h="1123375">
                <a:tc>
                  <a:txBody>
                    <a:bodyPr/>
                    <a:lstStyle/>
                    <a:p>
                      <a:pPr marL="0" marR="0" lvl="0" indent="0" algn="ctr" rtl="0">
                        <a:spcBef>
                          <a:spcPts val="0"/>
                        </a:spcBef>
                        <a:spcAft>
                          <a:spcPts val="0"/>
                        </a:spcAft>
                        <a:buNone/>
                      </a:pPr>
                      <a:endParaRPr sz="4000" u="none" strike="noStrike" cap="none">
                        <a:latin typeface="Roboto Condensed"/>
                        <a:ea typeface="Roboto Condensed"/>
                        <a:cs typeface="Roboto Condensed"/>
                        <a:sym typeface="Roboto Condensed"/>
                      </a:endParaRPr>
                    </a:p>
                  </a:txBody>
                  <a:tcPr marL="91450" marR="91450" marT="45725" marB="45725">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vMerge="1">
                  <a:txBody>
                    <a:bodyPr/>
                    <a:lstStyle/>
                    <a:p>
                      <a:endParaRPr lang="en-US"/>
                    </a:p>
                  </a:txBody>
                  <a:tcPr/>
                </a:tc>
                <a:extLst>
                  <a:ext uri="{0D108BD9-81ED-4DB2-BD59-A6C34878D82A}">
                    <a16:rowId xmlns:a16="http://schemas.microsoft.com/office/drawing/2014/main" val="10004"/>
                  </a:ext>
                </a:extLst>
              </a:tr>
              <a:tr h="1123375">
                <a:tc>
                  <a:txBody>
                    <a:bodyPr/>
                    <a:lstStyle/>
                    <a:p>
                      <a:pPr marL="0" marR="0" lvl="0" indent="0" algn="ctr" rtl="0">
                        <a:spcBef>
                          <a:spcPts val="0"/>
                        </a:spcBef>
                        <a:spcAft>
                          <a:spcPts val="0"/>
                        </a:spcAft>
                        <a:buNone/>
                      </a:pPr>
                      <a:endParaRPr sz="4000" u="none" strike="noStrike" cap="none">
                        <a:latin typeface="Roboto Condensed"/>
                        <a:ea typeface="Roboto Condensed"/>
                        <a:cs typeface="Roboto Condensed"/>
                        <a:sym typeface="Roboto Condensed"/>
                      </a:endParaRPr>
                    </a:p>
                  </a:txBody>
                  <a:tcPr marL="91450" marR="91450" marT="45725" marB="45725">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218" name="Google Shape;218;p10"/>
          <p:cNvPicPr preferRelativeResize="0"/>
          <p:nvPr/>
        </p:nvPicPr>
        <p:blipFill rotWithShape="1">
          <a:blip r:embed="rId8">
            <a:alphaModFix/>
          </a:blip>
          <a:srcRect l="41083" r="6645"/>
          <a:stretch/>
        </p:blipFill>
        <p:spPr>
          <a:xfrm>
            <a:off x="11131635" y="889479"/>
            <a:ext cx="6999367" cy="8921474"/>
          </a:xfrm>
          <a:prstGeom prst="rect">
            <a:avLst/>
          </a:prstGeom>
          <a:noFill/>
          <a:ln>
            <a:noFill/>
          </a:ln>
        </p:spPr>
      </p:pic>
      <p:sp>
        <p:nvSpPr>
          <p:cNvPr id="219" name="Google Shape;219;p10"/>
          <p:cNvSpPr txBox="1"/>
          <p:nvPr/>
        </p:nvSpPr>
        <p:spPr>
          <a:xfrm>
            <a:off x="782288" y="870429"/>
            <a:ext cx="9942304" cy="1772793"/>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3200" b="1" i="0" u="none" strike="noStrike" cap="none">
                <a:solidFill>
                  <a:srgbClr val="1B4262"/>
                </a:solidFill>
                <a:latin typeface="Roboto Condensed"/>
                <a:ea typeface="Roboto Condensed"/>
                <a:cs typeface="Roboto Condensed"/>
                <a:sym typeface="Roboto Condensed"/>
              </a:rPr>
              <a:t>Bài 1 - SGK tr.48: Chỉ ra các cặp từ tương phản về nghĩa trong 2 khổ thơ bên và nêu tác dụng của việc sử dụng các cặp từ đó.</a:t>
            </a:r>
            <a:endParaRPr sz="1200"/>
          </a:p>
        </p:txBody>
      </p:sp>
      <p:sp>
        <p:nvSpPr>
          <p:cNvPr id="220" name="Google Shape;220;p10"/>
          <p:cNvSpPr txBox="1"/>
          <p:nvPr/>
        </p:nvSpPr>
        <p:spPr>
          <a:xfrm>
            <a:off x="11739072" y="794229"/>
            <a:ext cx="6166844" cy="8642366"/>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800" b="0" i="0" u="none" strike="noStrike" cap="none">
                <a:solidFill>
                  <a:srgbClr val="1B4262"/>
                </a:solidFill>
                <a:latin typeface="Arial"/>
                <a:ea typeface="Arial"/>
                <a:cs typeface="Arial"/>
                <a:sym typeface="Arial"/>
              </a:rPr>
              <a:t>Lưng mẹ còng rồi</a:t>
            </a:r>
            <a:endParaRPr sz="1100"/>
          </a:p>
          <a:p>
            <a:pPr marL="0" marR="0" lvl="0" indent="0" algn="just" rtl="0">
              <a:lnSpc>
                <a:spcPct val="130000"/>
              </a:lnSpc>
              <a:spcBef>
                <a:spcPts val="0"/>
              </a:spcBef>
              <a:spcAft>
                <a:spcPts val="0"/>
              </a:spcAft>
              <a:buNone/>
            </a:pPr>
            <a:r>
              <a:rPr lang="en-US" sz="4800" b="0" i="0" u="none" strike="noStrike" cap="none">
                <a:solidFill>
                  <a:srgbClr val="1B4262"/>
                </a:solidFill>
                <a:latin typeface="Arial"/>
                <a:ea typeface="Arial"/>
                <a:cs typeface="Arial"/>
                <a:sym typeface="Arial"/>
              </a:rPr>
              <a:t>Cau thì vẫn thẳng</a:t>
            </a:r>
            <a:endParaRPr sz="1100"/>
          </a:p>
          <a:p>
            <a:pPr marL="0" marR="0" lvl="0" indent="0" algn="just" rtl="0">
              <a:lnSpc>
                <a:spcPct val="130000"/>
              </a:lnSpc>
              <a:spcBef>
                <a:spcPts val="0"/>
              </a:spcBef>
              <a:spcAft>
                <a:spcPts val="0"/>
              </a:spcAft>
              <a:buNone/>
            </a:pPr>
            <a:r>
              <a:rPr lang="en-US" sz="4800" b="0" i="0" u="none" strike="noStrike" cap="none">
                <a:solidFill>
                  <a:srgbClr val="1B4262"/>
                </a:solidFill>
                <a:latin typeface="Arial"/>
                <a:ea typeface="Arial"/>
                <a:cs typeface="Arial"/>
                <a:sym typeface="Arial"/>
              </a:rPr>
              <a:t>Cau - ngọn xanh rờn</a:t>
            </a:r>
            <a:endParaRPr sz="1100"/>
          </a:p>
          <a:p>
            <a:pPr marL="0" marR="0" lvl="0" indent="0" algn="just" rtl="0">
              <a:lnSpc>
                <a:spcPct val="130000"/>
              </a:lnSpc>
              <a:spcBef>
                <a:spcPts val="0"/>
              </a:spcBef>
              <a:spcAft>
                <a:spcPts val="0"/>
              </a:spcAft>
              <a:buNone/>
            </a:pPr>
            <a:r>
              <a:rPr lang="en-US" sz="4800" b="0" i="0" u="none" strike="noStrike" cap="none">
                <a:solidFill>
                  <a:srgbClr val="1B4262"/>
                </a:solidFill>
                <a:latin typeface="Arial"/>
                <a:ea typeface="Arial"/>
                <a:cs typeface="Arial"/>
                <a:sym typeface="Arial"/>
              </a:rPr>
              <a:t>Mẹ - đầu bạc trắng</a:t>
            </a:r>
            <a:endParaRPr sz="1100"/>
          </a:p>
          <a:p>
            <a:pPr marL="0" marR="0" lvl="0" indent="0" algn="just" rtl="0">
              <a:lnSpc>
                <a:spcPct val="130000"/>
              </a:lnSpc>
              <a:spcBef>
                <a:spcPts val="0"/>
              </a:spcBef>
              <a:spcAft>
                <a:spcPts val="0"/>
              </a:spcAft>
              <a:buNone/>
            </a:pPr>
            <a:endParaRPr sz="4800" b="0" i="0" u="none" strike="noStrike" cap="none">
              <a:solidFill>
                <a:srgbClr val="1B4262"/>
              </a:solidFill>
              <a:latin typeface="Arial"/>
              <a:ea typeface="Arial"/>
              <a:cs typeface="Arial"/>
              <a:sym typeface="Arial"/>
            </a:endParaRPr>
          </a:p>
          <a:p>
            <a:pPr marL="0" marR="0" lvl="0" indent="0" algn="just" rtl="0">
              <a:lnSpc>
                <a:spcPct val="130000"/>
              </a:lnSpc>
              <a:spcBef>
                <a:spcPts val="0"/>
              </a:spcBef>
              <a:spcAft>
                <a:spcPts val="0"/>
              </a:spcAft>
              <a:buNone/>
            </a:pPr>
            <a:r>
              <a:rPr lang="en-US" sz="4800" b="0" i="0" u="none" strike="noStrike" cap="none">
                <a:solidFill>
                  <a:srgbClr val="1B4262"/>
                </a:solidFill>
                <a:latin typeface="Arial"/>
                <a:ea typeface="Arial"/>
                <a:cs typeface="Arial"/>
                <a:sym typeface="Arial"/>
              </a:rPr>
              <a:t>Cau ngày càng cao</a:t>
            </a:r>
            <a:endParaRPr sz="1100"/>
          </a:p>
          <a:p>
            <a:pPr marL="0" marR="0" lvl="0" indent="0" algn="just" rtl="0">
              <a:lnSpc>
                <a:spcPct val="130000"/>
              </a:lnSpc>
              <a:spcBef>
                <a:spcPts val="0"/>
              </a:spcBef>
              <a:spcAft>
                <a:spcPts val="0"/>
              </a:spcAft>
              <a:buNone/>
            </a:pPr>
            <a:r>
              <a:rPr lang="en-US" sz="4800" b="0" i="0" u="none" strike="noStrike" cap="none">
                <a:solidFill>
                  <a:srgbClr val="1B4262"/>
                </a:solidFill>
                <a:latin typeface="Arial"/>
                <a:ea typeface="Arial"/>
                <a:cs typeface="Arial"/>
                <a:sym typeface="Arial"/>
              </a:rPr>
              <a:t>Mẹ ngày một thấp</a:t>
            </a:r>
            <a:endParaRPr sz="1100"/>
          </a:p>
          <a:p>
            <a:pPr marL="0" marR="0" lvl="0" indent="0" algn="just" rtl="0">
              <a:lnSpc>
                <a:spcPct val="130000"/>
              </a:lnSpc>
              <a:spcBef>
                <a:spcPts val="0"/>
              </a:spcBef>
              <a:spcAft>
                <a:spcPts val="0"/>
              </a:spcAft>
              <a:buNone/>
            </a:pPr>
            <a:r>
              <a:rPr lang="en-US" sz="4800" b="0" i="0" u="none" strike="noStrike" cap="none">
                <a:solidFill>
                  <a:srgbClr val="1B4262"/>
                </a:solidFill>
                <a:latin typeface="Arial"/>
                <a:ea typeface="Arial"/>
                <a:cs typeface="Arial"/>
                <a:sym typeface="Arial"/>
              </a:rPr>
              <a:t>Cau gần với giời</a:t>
            </a:r>
            <a:endParaRPr sz="1100"/>
          </a:p>
          <a:p>
            <a:pPr marL="0" marR="0" lvl="0" indent="0" algn="just" rtl="0">
              <a:lnSpc>
                <a:spcPct val="130000"/>
              </a:lnSpc>
              <a:spcBef>
                <a:spcPts val="0"/>
              </a:spcBef>
              <a:spcAft>
                <a:spcPts val="0"/>
              </a:spcAft>
              <a:buNone/>
            </a:pPr>
            <a:r>
              <a:rPr lang="en-US" sz="4800" b="0" i="0" u="none" strike="noStrike" cap="none">
                <a:solidFill>
                  <a:srgbClr val="1B4262"/>
                </a:solidFill>
                <a:latin typeface="Arial"/>
                <a:ea typeface="Arial"/>
                <a:cs typeface="Arial"/>
                <a:sym typeface="Arial"/>
              </a:rPr>
              <a:t>Mẹ thì gần đất!</a:t>
            </a:r>
            <a:endParaRPr sz="110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24"/>
        <p:cNvGrpSpPr/>
        <p:nvPr/>
      </p:nvGrpSpPr>
      <p:grpSpPr>
        <a:xfrm>
          <a:off x="0" y="0"/>
          <a:ext cx="0" cy="0"/>
          <a:chOff x="0" y="0"/>
          <a:chExt cx="0" cy="0"/>
        </a:xfrm>
      </p:grpSpPr>
      <p:pic>
        <p:nvPicPr>
          <p:cNvPr id="225" name="Google Shape;225;p11"/>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226" name="Google Shape;226;p11"/>
          <p:cNvPicPr preferRelativeResize="0"/>
          <p:nvPr/>
        </p:nvPicPr>
        <p:blipFill rotWithShape="1">
          <a:blip r:embed="rId4">
            <a:alphaModFix/>
          </a:blip>
          <a:srcRect/>
          <a:stretch/>
        </p:blipFill>
        <p:spPr>
          <a:xfrm rot="10041293">
            <a:off x="14358497" y="-1602947"/>
            <a:ext cx="6294430" cy="4984851"/>
          </a:xfrm>
          <a:prstGeom prst="rect">
            <a:avLst/>
          </a:prstGeom>
          <a:noFill/>
          <a:ln>
            <a:noFill/>
          </a:ln>
        </p:spPr>
      </p:pic>
      <p:pic>
        <p:nvPicPr>
          <p:cNvPr id="227" name="Google Shape;227;p11"/>
          <p:cNvPicPr preferRelativeResize="0"/>
          <p:nvPr/>
        </p:nvPicPr>
        <p:blipFill rotWithShape="1">
          <a:blip r:embed="rId5">
            <a:alphaModFix/>
          </a:blip>
          <a:srcRect/>
          <a:stretch/>
        </p:blipFill>
        <p:spPr>
          <a:xfrm rot="-3288139">
            <a:off x="15621188" y="8024218"/>
            <a:ext cx="4166886" cy="4114800"/>
          </a:xfrm>
          <a:prstGeom prst="rect">
            <a:avLst/>
          </a:prstGeom>
          <a:noFill/>
          <a:ln>
            <a:noFill/>
          </a:ln>
        </p:spPr>
      </p:pic>
      <p:pic>
        <p:nvPicPr>
          <p:cNvPr id="228" name="Google Shape;228;p11"/>
          <p:cNvPicPr preferRelativeResize="0"/>
          <p:nvPr/>
        </p:nvPicPr>
        <p:blipFill rotWithShape="1">
          <a:blip r:embed="rId6">
            <a:alphaModFix/>
          </a:blip>
          <a:srcRect/>
          <a:stretch/>
        </p:blipFill>
        <p:spPr>
          <a:xfrm rot="-9872497">
            <a:off x="-2804502" y="-2459633"/>
            <a:ext cx="4166886" cy="4114800"/>
          </a:xfrm>
          <a:prstGeom prst="rect">
            <a:avLst/>
          </a:prstGeom>
          <a:noFill/>
          <a:ln>
            <a:noFill/>
          </a:ln>
        </p:spPr>
      </p:pic>
      <p:pic>
        <p:nvPicPr>
          <p:cNvPr id="229" name="Google Shape;229;p11"/>
          <p:cNvPicPr preferRelativeResize="0"/>
          <p:nvPr/>
        </p:nvPicPr>
        <p:blipFill rotWithShape="1">
          <a:blip r:embed="rId7">
            <a:alphaModFix/>
          </a:blip>
          <a:srcRect l="41083" t="35210" b="27067"/>
          <a:stretch/>
        </p:blipFill>
        <p:spPr>
          <a:xfrm>
            <a:off x="560886" y="2489679"/>
            <a:ext cx="17489683" cy="7460495"/>
          </a:xfrm>
          <a:prstGeom prst="rect">
            <a:avLst/>
          </a:prstGeom>
          <a:noFill/>
          <a:ln>
            <a:noFill/>
          </a:ln>
        </p:spPr>
      </p:pic>
      <p:sp>
        <p:nvSpPr>
          <p:cNvPr id="230" name="Google Shape;230;p11"/>
          <p:cNvSpPr txBox="1"/>
          <p:nvPr/>
        </p:nvSpPr>
        <p:spPr>
          <a:xfrm>
            <a:off x="782288" y="1028700"/>
            <a:ext cx="16477012" cy="1200150"/>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999" b="1" i="0" u="none" strike="noStrike" cap="none">
                <a:solidFill>
                  <a:srgbClr val="1B4262"/>
                </a:solidFill>
                <a:latin typeface="Roboto Condensed"/>
                <a:ea typeface="Roboto Condensed"/>
                <a:cs typeface="Roboto Condensed"/>
                <a:sym typeface="Roboto Condensed"/>
              </a:rPr>
              <a:t>Bài 1 - SGK tr.48: Chỉ ra các cặp từ tương phản về nghĩa trong 2 khổ thơ bên và nêu tác dụng của việc sử dụng các cặp từ đó.</a:t>
            </a:r>
            <a:endParaRPr/>
          </a:p>
        </p:txBody>
      </p:sp>
      <p:sp>
        <p:nvSpPr>
          <p:cNvPr id="231" name="Google Shape;231;p11"/>
          <p:cNvSpPr txBox="1"/>
          <p:nvPr/>
        </p:nvSpPr>
        <p:spPr>
          <a:xfrm>
            <a:off x="1835390" y="3067253"/>
            <a:ext cx="8267337" cy="5281446"/>
          </a:xfrm>
          <a:prstGeom prst="rect">
            <a:avLst/>
          </a:prstGeom>
          <a:noFill/>
          <a:ln>
            <a:noFill/>
          </a:ln>
        </p:spPr>
        <p:txBody>
          <a:bodyPr spcFirstLastPara="1" wrap="square" lIns="0" tIns="0" rIns="0" bIns="0" anchor="t" anchorCtr="0">
            <a:spAutoFit/>
          </a:bodyPr>
          <a:lstStyle/>
          <a:p>
            <a:pPr marL="0" marR="0" lvl="0" indent="0" algn="just" rtl="0">
              <a:lnSpc>
                <a:spcPct val="130001"/>
              </a:lnSpc>
              <a:spcBef>
                <a:spcPts val="0"/>
              </a:spcBef>
              <a:spcAft>
                <a:spcPts val="0"/>
              </a:spcAft>
              <a:buNone/>
            </a:pPr>
            <a:r>
              <a:rPr lang="en-US" sz="6600" b="0" i="0" u="none" strike="noStrike" cap="none">
                <a:solidFill>
                  <a:srgbClr val="1B4262"/>
                </a:solidFill>
                <a:latin typeface="Arial"/>
                <a:ea typeface="Arial"/>
                <a:cs typeface="Arial"/>
                <a:sym typeface="Arial"/>
              </a:rPr>
              <a:t>Lưng mẹ </a:t>
            </a:r>
            <a:r>
              <a:rPr lang="en-US" sz="6600" b="0" i="0" u="none" strike="noStrike" cap="none">
                <a:solidFill>
                  <a:srgbClr val="1B4262"/>
                </a:solidFill>
                <a:highlight>
                  <a:srgbClr val="FFFF00"/>
                </a:highlight>
                <a:latin typeface="Arial"/>
                <a:ea typeface="Arial"/>
                <a:cs typeface="Arial"/>
                <a:sym typeface="Arial"/>
              </a:rPr>
              <a:t>còng</a:t>
            </a:r>
            <a:r>
              <a:rPr lang="en-US" sz="6600" b="0" i="0" u="none" strike="noStrike" cap="none">
                <a:solidFill>
                  <a:srgbClr val="1B4262"/>
                </a:solidFill>
                <a:latin typeface="Arial"/>
                <a:ea typeface="Arial"/>
                <a:cs typeface="Arial"/>
                <a:sym typeface="Arial"/>
              </a:rPr>
              <a:t> rồi</a:t>
            </a:r>
            <a:endParaRPr sz="6600" b="0" i="0" u="none" strike="noStrike" cap="none">
              <a:solidFill>
                <a:srgbClr val="1B4262"/>
              </a:solidFill>
              <a:latin typeface="Arial"/>
              <a:ea typeface="Arial"/>
              <a:cs typeface="Arial"/>
              <a:sym typeface="Arial"/>
            </a:endParaRPr>
          </a:p>
          <a:p>
            <a:pPr marL="0" marR="0" lvl="0" indent="0" algn="just" rtl="0">
              <a:lnSpc>
                <a:spcPct val="130001"/>
              </a:lnSpc>
              <a:spcBef>
                <a:spcPts val="0"/>
              </a:spcBef>
              <a:spcAft>
                <a:spcPts val="0"/>
              </a:spcAft>
              <a:buNone/>
            </a:pPr>
            <a:r>
              <a:rPr lang="en-US" sz="6600" b="0" i="0" u="none" strike="noStrike" cap="none">
                <a:solidFill>
                  <a:srgbClr val="1B4262"/>
                </a:solidFill>
                <a:latin typeface="Arial"/>
                <a:ea typeface="Arial"/>
                <a:cs typeface="Arial"/>
                <a:sym typeface="Arial"/>
              </a:rPr>
              <a:t>Cau thì vẫn </a:t>
            </a:r>
            <a:r>
              <a:rPr lang="en-US" sz="6600" b="0" i="0" u="none" strike="noStrike" cap="none">
                <a:solidFill>
                  <a:srgbClr val="1B4262"/>
                </a:solidFill>
                <a:highlight>
                  <a:srgbClr val="FFFF00"/>
                </a:highlight>
                <a:latin typeface="Arial"/>
                <a:ea typeface="Arial"/>
                <a:cs typeface="Arial"/>
                <a:sym typeface="Arial"/>
              </a:rPr>
              <a:t>thẳng</a:t>
            </a:r>
            <a:endParaRPr sz="6600" b="0" i="0" u="none" strike="noStrike" cap="none">
              <a:solidFill>
                <a:srgbClr val="1B4262"/>
              </a:solidFill>
              <a:highlight>
                <a:srgbClr val="FFFF00"/>
              </a:highlight>
              <a:latin typeface="Arial"/>
              <a:ea typeface="Arial"/>
              <a:cs typeface="Arial"/>
              <a:sym typeface="Arial"/>
            </a:endParaRPr>
          </a:p>
          <a:p>
            <a:pPr marL="0" marR="0" lvl="0" indent="0" algn="just" rtl="0">
              <a:lnSpc>
                <a:spcPct val="130001"/>
              </a:lnSpc>
              <a:spcBef>
                <a:spcPts val="0"/>
              </a:spcBef>
              <a:spcAft>
                <a:spcPts val="0"/>
              </a:spcAft>
              <a:buNone/>
            </a:pPr>
            <a:r>
              <a:rPr lang="en-US" sz="6600" b="0" i="0" u="none" strike="noStrike" cap="none">
                <a:solidFill>
                  <a:srgbClr val="1B4262"/>
                </a:solidFill>
                <a:latin typeface="Arial"/>
                <a:ea typeface="Arial"/>
                <a:cs typeface="Arial"/>
                <a:sym typeface="Arial"/>
              </a:rPr>
              <a:t>Cau - ngọn </a:t>
            </a:r>
            <a:r>
              <a:rPr lang="en-US" sz="6600" b="0" i="0" u="none" strike="noStrike" cap="none">
                <a:solidFill>
                  <a:srgbClr val="1B4262"/>
                </a:solidFill>
                <a:highlight>
                  <a:srgbClr val="FFFF00"/>
                </a:highlight>
                <a:latin typeface="Arial"/>
                <a:ea typeface="Arial"/>
                <a:cs typeface="Arial"/>
                <a:sym typeface="Arial"/>
              </a:rPr>
              <a:t>xanh rờn</a:t>
            </a:r>
            <a:endParaRPr sz="6600" b="0" i="0" u="none" strike="noStrike" cap="none">
              <a:solidFill>
                <a:srgbClr val="1B4262"/>
              </a:solidFill>
              <a:highlight>
                <a:srgbClr val="FFFF00"/>
              </a:highlight>
              <a:latin typeface="Arial"/>
              <a:ea typeface="Arial"/>
              <a:cs typeface="Arial"/>
              <a:sym typeface="Arial"/>
            </a:endParaRPr>
          </a:p>
          <a:p>
            <a:pPr marL="0" marR="0" lvl="0" indent="0" algn="just" rtl="0">
              <a:lnSpc>
                <a:spcPct val="130001"/>
              </a:lnSpc>
              <a:spcBef>
                <a:spcPts val="0"/>
              </a:spcBef>
              <a:spcAft>
                <a:spcPts val="0"/>
              </a:spcAft>
              <a:buNone/>
            </a:pPr>
            <a:r>
              <a:rPr lang="en-US" sz="6600" b="0" i="0" u="none" strike="noStrike" cap="none">
                <a:solidFill>
                  <a:srgbClr val="1B4262"/>
                </a:solidFill>
                <a:latin typeface="Arial"/>
                <a:ea typeface="Arial"/>
                <a:cs typeface="Arial"/>
                <a:sym typeface="Arial"/>
              </a:rPr>
              <a:t>Mẹ - đầu </a:t>
            </a:r>
            <a:r>
              <a:rPr lang="en-US" sz="6600" b="0" i="0" u="none" strike="noStrike" cap="none">
                <a:solidFill>
                  <a:srgbClr val="1B4262"/>
                </a:solidFill>
                <a:highlight>
                  <a:srgbClr val="FFFF00"/>
                </a:highlight>
                <a:latin typeface="Arial"/>
                <a:ea typeface="Arial"/>
                <a:cs typeface="Arial"/>
                <a:sym typeface="Arial"/>
              </a:rPr>
              <a:t>bạc trắng</a:t>
            </a:r>
            <a:endParaRPr sz="6600" b="0" i="0" u="none" strike="noStrike" cap="none">
              <a:solidFill>
                <a:srgbClr val="1B4262"/>
              </a:solidFill>
              <a:highlight>
                <a:srgbClr val="FFFF00"/>
              </a:highlight>
              <a:latin typeface="Arial"/>
              <a:ea typeface="Arial"/>
              <a:cs typeface="Arial"/>
              <a:sym typeface="Arial"/>
            </a:endParaRPr>
          </a:p>
        </p:txBody>
      </p:sp>
      <p:sp>
        <p:nvSpPr>
          <p:cNvPr id="232" name="Google Shape;232;p11"/>
          <p:cNvSpPr txBox="1"/>
          <p:nvPr/>
        </p:nvSpPr>
        <p:spPr>
          <a:xfrm>
            <a:off x="9929911" y="3067253"/>
            <a:ext cx="8525100" cy="5761577"/>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7200" b="0" i="0" u="none" strike="noStrike" cap="none">
                <a:solidFill>
                  <a:srgbClr val="1B4262"/>
                </a:solidFill>
                <a:latin typeface="Arial"/>
                <a:ea typeface="Arial"/>
                <a:cs typeface="Arial"/>
                <a:sym typeface="Arial"/>
              </a:rPr>
              <a:t>Cau ngày càng </a:t>
            </a:r>
            <a:r>
              <a:rPr lang="en-US" sz="7200" b="0" i="0" u="none" strike="noStrike" cap="none">
                <a:solidFill>
                  <a:srgbClr val="1B4262"/>
                </a:solidFill>
                <a:highlight>
                  <a:srgbClr val="FFFF00"/>
                </a:highlight>
                <a:latin typeface="Arial"/>
                <a:ea typeface="Arial"/>
                <a:cs typeface="Arial"/>
                <a:sym typeface="Arial"/>
              </a:rPr>
              <a:t>cao</a:t>
            </a:r>
            <a:endParaRPr sz="7200" b="0" i="0" u="none" strike="noStrike" cap="none">
              <a:solidFill>
                <a:srgbClr val="1B4262"/>
              </a:solidFill>
              <a:highlight>
                <a:srgbClr val="FFFF00"/>
              </a:highlight>
              <a:latin typeface="Arial"/>
              <a:ea typeface="Arial"/>
              <a:cs typeface="Arial"/>
              <a:sym typeface="Arial"/>
            </a:endParaRPr>
          </a:p>
          <a:p>
            <a:pPr marL="0" marR="0" lvl="0" indent="0" algn="just" rtl="0">
              <a:lnSpc>
                <a:spcPct val="130000"/>
              </a:lnSpc>
              <a:spcBef>
                <a:spcPts val="0"/>
              </a:spcBef>
              <a:spcAft>
                <a:spcPts val="0"/>
              </a:spcAft>
              <a:buNone/>
            </a:pPr>
            <a:r>
              <a:rPr lang="en-US" sz="7200" b="0" i="0" u="none" strike="noStrike" cap="none">
                <a:solidFill>
                  <a:srgbClr val="1B4262"/>
                </a:solidFill>
                <a:latin typeface="Arial"/>
                <a:ea typeface="Arial"/>
                <a:cs typeface="Arial"/>
                <a:sym typeface="Arial"/>
              </a:rPr>
              <a:t>Mẹ ngày một </a:t>
            </a:r>
            <a:r>
              <a:rPr lang="en-US" sz="7200" b="0" i="0" u="none" strike="noStrike" cap="none">
                <a:solidFill>
                  <a:srgbClr val="1B4262"/>
                </a:solidFill>
                <a:highlight>
                  <a:srgbClr val="FFFF00"/>
                </a:highlight>
                <a:latin typeface="Arial"/>
                <a:ea typeface="Arial"/>
                <a:cs typeface="Arial"/>
                <a:sym typeface="Arial"/>
              </a:rPr>
              <a:t>thấp</a:t>
            </a:r>
            <a:endParaRPr sz="7200" b="0" i="0" u="none" strike="noStrike" cap="none">
              <a:solidFill>
                <a:srgbClr val="1B4262"/>
              </a:solidFill>
              <a:highlight>
                <a:srgbClr val="FFFF00"/>
              </a:highlight>
              <a:latin typeface="Arial"/>
              <a:ea typeface="Arial"/>
              <a:cs typeface="Arial"/>
              <a:sym typeface="Arial"/>
            </a:endParaRPr>
          </a:p>
          <a:p>
            <a:pPr marL="0" marR="0" lvl="0" indent="0" algn="just" rtl="0">
              <a:lnSpc>
                <a:spcPct val="130000"/>
              </a:lnSpc>
              <a:spcBef>
                <a:spcPts val="0"/>
              </a:spcBef>
              <a:spcAft>
                <a:spcPts val="0"/>
              </a:spcAft>
              <a:buNone/>
            </a:pPr>
            <a:r>
              <a:rPr lang="en-US" sz="7200" b="0" i="0" u="none" strike="noStrike" cap="none">
                <a:solidFill>
                  <a:srgbClr val="1B4262"/>
                </a:solidFill>
                <a:latin typeface="Arial"/>
                <a:ea typeface="Arial"/>
                <a:cs typeface="Arial"/>
                <a:sym typeface="Arial"/>
              </a:rPr>
              <a:t>Cau gần với </a:t>
            </a:r>
            <a:r>
              <a:rPr lang="en-US" sz="7200" b="0" i="0" u="none" strike="noStrike" cap="none">
                <a:solidFill>
                  <a:srgbClr val="1B4262"/>
                </a:solidFill>
                <a:highlight>
                  <a:srgbClr val="FFFF00"/>
                </a:highlight>
                <a:latin typeface="Arial"/>
                <a:ea typeface="Arial"/>
                <a:cs typeface="Arial"/>
                <a:sym typeface="Arial"/>
              </a:rPr>
              <a:t>giời</a:t>
            </a:r>
            <a:endParaRPr sz="7200" b="0" i="0" u="none" strike="noStrike" cap="none">
              <a:solidFill>
                <a:srgbClr val="1B4262"/>
              </a:solidFill>
              <a:highlight>
                <a:srgbClr val="FFFF00"/>
              </a:highlight>
              <a:latin typeface="Arial"/>
              <a:ea typeface="Arial"/>
              <a:cs typeface="Arial"/>
              <a:sym typeface="Arial"/>
            </a:endParaRPr>
          </a:p>
          <a:p>
            <a:pPr marL="0" marR="0" lvl="0" indent="0" algn="just" rtl="0">
              <a:lnSpc>
                <a:spcPct val="130000"/>
              </a:lnSpc>
              <a:spcBef>
                <a:spcPts val="0"/>
              </a:spcBef>
              <a:spcAft>
                <a:spcPts val="0"/>
              </a:spcAft>
              <a:buNone/>
            </a:pPr>
            <a:r>
              <a:rPr lang="en-US" sz="7200" b="0" i="0" u="none" strike="noStrike" cap="none">
                <a:solidFill>
                  <a:srgbClr val="1B4262"/>
                </a:solidFill>
                <a:latin typeface="Arial"/>
                <a:ea typeface="Arial"/>
                <a:cs typeface="Arial"/>
                <a:sym typeface="Arial"/>
              </a:rPr>
              <a:t>Mẹ thì gần </a:t>
            </a:r>
            <a:r>
              <a:rPr lang="en-US" sz="7200" b="0" i="0" u="none" strike="noStrike" cap="none">
                <a:solidFill>
                  <a:srgbClr val="1B4262"/>
                </a:solidFill>
                <a:highlight>
                  <a:srgbClr val="FFFF00"/>
                </a:highlight>
                <a:latin typeface="Arial"/>
                <a:ea typeface="Arial"/>
                <a:cs typeface="Arial"/>
                <a:sym typeface="Arial"/>
              </a:rPr>
              <a:t>đất</a:t>
            </a:r>
            <a:r>
              <a:rPr lang="en-US" sz="7200" b="0" i="0" u="none" strike="noStrike" cap="none">
                <a:solidFill>
                  <a:srgbClr val="1B4262"/>
                </a:solidFill>
                <a:latin typeface="Arial"/>
                <a:ea typeface="Arial"/>
                <a:cs typeface="Arial"/>
                <a:sym typeface="Arial"/>
              </a:rPr>
              <a:t>!</a:t>
            </a:r>
            <a:endParaRPr sz="110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36"/>
        <p:cNvGrpSpPr/>
        <p:nvPr/>
      </p:nvGrpSpPr>
      <p:grpSpPr>
        <a:xfrm>
          <a:off x="0" y="0"/>
          <a:ext cx="0" cy="0"/>
          <a:chOff x="0" y="0"/>
          <a:chExt cx="0" cy="0"/>
        </a:xfrm>
      </p:grpSpPr>
      <p:pic>
        <p:nvPicPr>
          <p:cNvPr id="237" name="Google Shape;237;p12"/>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238" name="Google Shape;238;p12"/>
          <p:cNvPicPr preferRelativeResize="0"/>
          <p:nvPr/>
        </p:nvPicPr>
        <p:blipFill rotWithShape="1">
          <a:blip r:embed="rId4">
            <a:alphaModFix/>
          </a:blip>
          <a:srcRect/>
          <a:stretch/>
        </p:blipFill>
        <p:spPr>
          <a:xfrm rot="10041293">
            <a:off x="13696036" y="-1463725"/>
            <a:ext cx="6294430" cy="4984851"/>
          </a:xfrm>
          <a:prstGeom prst="rect">
            <a:avLst/>
          </a:prstGeom>
          <a:noFill/>
          <a:ln>
            <a:noFill/>
          </a:ln>
        </p:spPr>
      </p:pic>
      <p:pic>
        <p:nvPicPr>
          <p:cNvPr id="239" name="Google Shape;239;p12"/>
          <p:cNvPicPr preferRelativeResize="0"/>
          <p:nvPr/>
        </p:nvPicPr>
        <p:blipFill rotWithShape="1">
          <a:blip r:embed="rId5">
            <a:alphaModFix/>
          </a:blip>
          <a:srcRect/>
          <a:stretch/>
        </p:blipFill>
        <p:spPr>
          <a:xfrm rot="-3288139">
            <a:off x="15621188" y="8024218"/>
            <a:ext cx="4166886" cy="4114800"/>
          </a:xfrm>
          <a:prstGeom prst="rect">
            <a:avLst/>
          </a:prstGeom>
          <a:noFill/>
          <a:ln>
            <a:noFill/>
          </a:ln>
        </p:spPr>
      </p:pic>
      <p:pic>
        <p:nvPicPr>
          <p:cNvPr id="240" name="Google Shape;240;p12"/>
          <p:cNvPicPr preferRelativeResize="0"/>
          <p:nvPr/>
        </p:nvPicPr>
        <p:blipFill rotWithShape="1">
          <a:blip r:embed="rId6">
            <a:alphaModFix/>
          </a:blip>
          <a:srcRect/>
          <a:stretch/>
        </p:blipFill>
        <p:spPr>
          <a:xfrm rot="-9872497">
            <a:off x="-2804502" y="-2459633"/>
            <a:ext cx="4166886" cy="4114800"/>
          </a:xfrm>
          <a:prstGeom prst="rect">
            <a:avLst/>
          </a:prstGeom>
          <a:noFill/>
          <a:ln>
            <a:noFill/>
          </a:ln>
        </p:spPr>
      </p:pic>
      <p:graphicFrame>
        <p:nvGraphicFramePr>
          <p:cNvPr id="241" name="Google Shape;241;p12"/>
          <p:cNvGraphicFramePr/>
          <p:nvPr/>
        </p:nvGraphicFramePr>
        <p:xfrm>
          <a:off x="782288" y="2223493"/>
          <a:ext cx="16922350" cy="7858150"/>
        </p:xfrm>
        <a:graphic>
          <a:graphicData uri="http://schemas.openxmlformats.org/drawingml/2006/table">
            <a:tbl>
              <a:tblPr>
                <a:noFill/>
                <a:tableStyleId>{9BD9F17E-41B6-46FD-99F7-E677B57935BD}</a:tableStyleId>
              </a:tblPr>
              <a:tblGrid>
                <a:gridCol w="4437925">
                  <a:extLst>
                    <a:ext uri="{9D8B030D-6E8A-4147-A177-3AD203B41FA5}">
                      <a16:colId xmlns:a16="http://schemas.microsoft.com/office/drawing/2014/main" val="20000"/>
                    </a:ext>
                  </a:extLst>
                </a:gridCol>
                <a:gridCol w="12484425">
                  <a:extLst>
                    <a:ext uri="{9D8B030D-6E8A-4147-A177-3AD203B41FA5}">
                      <a16:colId xmlns:a16="http://schemas.microsoft.com/office/drawing/2014/main" val="20001"/>
                    </a:ext>
                  </a:extLst>
                </a:gridCol>
              </a:tblGrid>
              <a:tr h="1554350">
                <a:tc>
                  <a:txBody>
                    <a:bodyPr/>
                    <a:lstStyle/>
                    <a:p>
                      <a:pPr marL="0" marR="0" lvl="0" indent="0" algn="ctr" rtl="0">
                        <a:lnSpc>
                          <a:spcPct val="120000"/>
                        </a:lnSpc>
                        <a:spcBef>
                          <a:spcPts val="0"/>
                        </a:spcBef>
                        <a:spcAft>
                          <a:spcPts val="0"/>
                        </a:spcAft>
                        <a:buNone/>
                      </a:pPr>
                      <a:r>
                        <a:rPr lang="en-US" sz="3500" b="1" u="none" strike="noStrike" cap="none">
                          <a:solidFill>
                            <a:srgbClr val="17365D"/>
                          </a:solidFill>
                          <a:latin typeface="Roboto Condensed"/>
                          <a:ea typeface="Roboto Condensed"/>
                          <a:cs typeface="Roboto Condensed"/>
                          <a:sym typeface="Roboto Condensed"/>
                        </a:rPr>
                        <a:t>  Cặp từ tương phản </a:t>
                      </a:r>
                      <a:endParaRPr/>
                    </a:p>
                    <a:p>
                      <a:pPr marL="0" marR="0" lvl="0" indent="0" algn="ctr" rtl="0">
                        <a:lnSpc>
                          <a:spcPct val="120000"/>
                        </a:lnSpc>
                        <a:spcBef>
                          <a:spcPts val="400"/>
                        </a:spcBef>
                        <a:spcAft>
                          <a:spcPts val="0"/>
                        </a:spcAft>
                        <a:buNone/>
                      </a:pPr>
                      <a:r>
                        <a:rPr lang="en-US" sz="3500" b="1" u="none" strike="noStrike" cap="none">
                          <a:solidFill>
                            <a:srgbClr val="17365D"/>
                          </a:solidFill>
                          <a:latin typeface="Roboto Condensed"/>
                          <a:ea typeface="Roboto Condensed"/>
                          <a:cs typeface="Roboto Condensed"/>
                          <a:sym typeface="Roboto Condensed"/>
                        </a:rPr>
                        <a:t>(trái nghĩa)</a:t>
                      </a:r>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3A09E"/>
                    </a:solidFill>
                  </a:tcPr>
                </a:tc>
                <a:tc>
                  <a:txBody>
                    <a:bodyPr/>
                    <a:lstStyle/>
                    <a:p>
                      <a:pPr marL="0" marR="0" lvl="0" indent="0" algn="ctr" rtl="0">
                        <a:lnSpc>
                          <a:spcPct val="120000"/>
                        </a:lnSpc>
                        <a:spcBef>
                          <a:spcPts val="0"/>
                        </a:spcBef>
                        <a:spcAft>
                          <a:spcPts val="0"/>
                        </a:spcAft>
                        <a:buNone/>
                      </a:pPr>
                      <a:r>
                        <a:rPr lang="en-US" sz="3500" b="1" u="none" strike="noStrike" cap="none">
                          <a:solidFill>
                            <a:srgbClr val="17365D"/>
                          </a:solidFill>
                          <a:latin typeface="Roboto Condensed"/>
                          <a:ea typeface="Roboto Condensed"/>
                          <a:cs typeface="Roboto Condensed"/>
                          <a:sym typeface="Roboto Condensed"/>
                        </a:rPr>
                        <a:t>  Tác dụng</a:t>
                      </a:r>
                      <a:endParaRPr sz="3500" b="1" u="none" strike="noStrike" cap="none">
                        <a:solidFill>
                          <a:srgbClr val="17365D"/>
                        </a:solidFill>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3A09E"/>
                    </a:solidFill>
                  </a:tcPr>
                </a:tc>
                <a:extLst>
                  <a:ext uri="{0D108BD9-81ED-4DB2-BD59-A6C34878D82A}">
                    <a16:rowId xmlns:a16="http://schemas.microsoft.com/office/drawing/2014/main" val="10000"/>
                  </a:ext>
                </a:extLst>
              </a:tr>
              <a:tr h="1122600">
                <a:tc>
                  <a:txBody>
                    <a:bodyPr/>
                    <a:lstStyle/>
                    <a:p>
                      <a:pPr marL="0" marR="0" lvl="0" indent="0" algn="ctr" rtl="0">
                        <a:lnSpc>
                          <a:spcPct val="120000"/>
                        </a:lnSpc>
                        <a:spcBef>
                          <a:spcPts val="0"/>
                        </a:spcBef>
                        <a:spcAft>
                          <a:spcPts val="0"/>
                        </a:spcAft>
                        <a:buNone/>
                      </a:pPr>
                      <a:r>
                        <a:rPr lang="en-US" sz="3500" u="none" strike="noStrike" cap="none">
                          <a:solidFill>
                            <a:srgbClr val="000000"/>
                          </a:solidFill>
                          <a:latin typeface="Roboto Condensed"/>
                          <a:ea typeface="Roboto Condensed"/>
                          <a:cs typeface="Roboto Condensed"/>
                          <a:sym typeface="Roboto Condensed"/>
                        </a:rPr>
                        <a:t>còng &gt;&lt; thẳng</a:t>
                      </a:r>
                      <a:endParaRPr sz="3500" u="none" strike="noStrike" cap="none">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rowSpan="4">
                  <a:txBody>
                    <a:bodyPr/>
                    <a:lstStyle/>
                    <a:p>
                      <a:pPr marL="0" marR="0" lvl="0" indent="0" algn="just" rtl="0">
                        <a:lnSpc>
                          <a:spcPct val="120000"/>
                        </a:lnSpc>
                        <a:spcBef>
                          <a:spcPts val="0"/>
                        </a:spcBef>
                        <a:spcAft>
                          <a:spcPts val="0"/>
                        </a:spcAft>
                        <a:buNone/>
                      </a:pPr>
                      <a:r>
                        <a:rPr lang="en-US" sz="3500" b="1" u="none" strike="noStrike" cap="none">
                          <a:latin typeface="Roboto Condensed"/>
                          <a:ea typeface="Roboto Condensed"/>
                          <a:cs typeface="Roboto Condensed"/>
                          <a:sym typeface="Roboto Condensed"/>
                        </a:rPr>
                        <a:t>NT: </a:t>
                      </a:r>
                      <a:r>
                        <a:rPr lang="en-US" sz="3500" u="none" strike="noStrike" cap="none">
                          <a:latin typeface="Roboto Condensed"/>
                          <a:ea typeface="Roboto Condensed"/>
                          <a:cs typeface="Roboto Condensed"/>
                          <a:sym typeface="Roboto Condensed"/>
                        </a:rPr>
                        <a:t>Tạo sự tương phản giữa hình ảnh cau và mẹ. Theo thời gian, cau càng ngày càng phát triển, xanh tốt, thì mẹ cũng già đi</a:t>
                      </a:r>
                      <a:endParaRPr sz="3500" u="none" strike="noStrike" cap="none">
                        <a:latin typeface="Roboto Condensed"/>
                        <a:ea typeface="Roboto Condensed"/>
                        <a:cs typeface="Roboto Condensed"/>
                        <a:sym typeface="Roboto Condensed"/>
                      </a:endParaRPr>
                    </a:p>
                    <a:p>
                      <a:pPr marL="0" marR="0" lvl="0" indent="0" algn="just" rtl="0">
                        <a:lnSpc>
                          <a:spcPct val="120000"/>
                        </a:lnSpc>
                        <a:spcBef>
                          <a:spcPts val="400"/>
                        </a:spcBef>
                        <a:spcAft>
                          <a:spcPts val="0"/>
                        </a:spcAft>
                        <a:buNone/>
                      </a:pPr>
                      <a:r>
                        <a:rPr lang="en-US" sz="3500" b="1" u="none" strike="noStrike" cap="none">
                          <a:latin typeface="Roboto Condensed"/>
                          <a:ea typeface="Roboto Condensed"/>
                          <a:cs typeface="Roboto Condensed"/>
                          <a:sym typeface="Roboto Condensed"/>
                        </a:rPr>
                        <a:t>ND: </a:t>
                      </a:r>
                      <a:endParaRPr/>
                    </a:p>
                    <a:p>
                      <a:pPr marL="457200" marR="0" lvl="0" indent="-457200" algn="just" rtl="0">
                        <a:lnSpc>
                          <a:spcPct val="120000"/>
                        </a:lnSpc>
                        <a:spcBef>
                          <a:spcPts val="400"/>
                        </a:spcBef>
                        <a:spcAft>
                          <a:spcPts val="0"/>
                        </a:spcAft>
                        <a:buClr>
                          <a:schemeClr val="dk1"/>
                        </a:buClr>
                        <a:buSzPts val="3500"/>
                        <a:buFont typeface="Arial"/>
                        <a:buChar char="•"/>
                      </a:pPr>
                      <a:r>
                        <a:rPr lang="en-US" sz="3500" u="none" strike="noStrike" cap="none">
                          <a:latin typeface="Roboto Condensed"/>
                          <a:ea typeface="Roboto Condensed"/>
                          <a:cs typeface="Roboto Condensed"/>
                          <a:sym typeface="Roboto Condensed"/>
                        </a:rPr>
                        <a:t>Hình ảnh cau và mẹ đối lập như hữu hình hóa bước chuyển biến của thời gian, mẹ với bao nỗi nhọc nhằn chăm lo, cặm cụi mưu sinh, nuôi dưỡng con mà ngày càng già đi</a:t>
                      </a:r>
                      <a:endParaRPr sz="3500" u="none" strike="noStrike" cap="none">
                        <a:latin typeface="Roboto Condensed"/>
                        <a:ea typeface="Roboto Condensed"/>
                        <a:cs typeface="Roboto Condensed"/>
                        <a:sym typeface="Roboto Condensed"/>
                      </a:endParaRPr>
                    </a:p>
                    <a:p>
                      <a:pPr marL="457200" marR="0" lvl="0" indent="-457200" algn="just" rtl="0">
                        <a:lnSpc>
                          <a:spcPct val="120000"/>
                        </a:lnSpc>
                        <a:spcBef>
                          <a:spcPts val="400"/>
                        </a:spcBef>
                        <a:spcAft>
                          <a:spcPts val="0"/>
                        </a:spcAft>
                        <a:buClr>
                          <a:schemeClr val="dk1"/>
                        </a:buClr>
                        <a:buSzPts val="3500"/>
                        <a:buFont typeface="Arial"/>
                        <a:buChar char="•"/>
                      </a:pPr>
                      <a:r>
                        <a:rPr lang="en-US" sz="3500" u="none" strike="noStrike" cap="none">
                          <a:latin typeface="Roboto Condensed"/>
                          <a:ea typeface="Roboto Condensed"/>
                          <a:cs typeface="Roboto Condensed"/>
                          <a:sym typeface="Roboto Condensed"/>
                        </a:rPr>
                        <a:t>Thể hiện nỗi niềm xót xa của người con khi nhìn hình bóng mẹ soi chiếu với cây cau quen thuộc mẹ vẫn sớm hôm chăm sóc</a:t>
                      </a:r>
                      <a:endParaRPr sz="3500" u="none" strike="noStrike" cap="none">
                        <a:latin typeface="Roboto Condensed"/>
                        <a:ea typeface="Roboto Condensed"/>
                        <a:cs typeface="Roboto Condensed"/>
                        <a:sym typeface="Roboto Condensed"/>
                      </a:endParaRPr>
                    </a:p>
                    <a:p>
                      <a:pPr marL="457200" marR="0" lvl="0" indent="-457200" algn="just" rtl="0">
                        <a:lnSpc>
                          <a:spcPct val="120000"/>
                        </a:lnSpc>
                        <a:spcBef>
                          <a:spcPts val="400"/>
                        </a:spcBef>
                        <a:spcAft>
                          <a:spcPts val="0"/>
                        </a:spcAft>
                        <a:buClr>
                          <a:srgbClr val="000000"/>
                        </a:buClr>
                        <a:buSzPts val="3500"/>
                        <a:buFont typeface="Arial"/>
                        <a:buChar char="•"/>
                      </a:pPr>
                      <a:r>
                        <a:rPr lang="en-US" sz="3500" u="none" strike="noStrike" cap="none">
                          <a:solidFill>
                            <a:srgbClr val="000000"/>
                          </a:solidFill>
                          <a:latin typeface="Roboto Condensed"/>
                          <a:ea typeface="Roboto Condensed"/>
                          <a:cs typeface="Roboto Condensed"/>
                          <a:sym typeface="Roboto Condensed"/>
                        </a:rPr>
                        <a:t>Khơi gợi cảm xúc trân trọng biết ơn mẹ trong lòng người đọc</a:t>
                      </a:r>
                      <a:endParaRPr sz="3500" u="none" strike="noStrike" cap="none">
                        <a:solidFill>
                          <a:srgbClr val="000000"/>
                        </a:solidFill>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extLst>
                  <a:ext uri="{0D108BD9-81ED-4DB2-BD59-A6C34878D82A}">
                    <a16:rowId xmlns:a16="http://schemas.microsoft.com/office/drawing/2014/main" val="10001"/>
                  </a:ext>
                </a:extLst>
              </a:tr>
              <a:tr h="1122600">
                <a:tc>
                  <a:txBody>
                    <a:bodyPr/>
                    <a:lstStyle/>
                    <a:p>
                      <a:pPr marL="0" marR="0" lvl="0" indent="0" algn="ctr" rtl="0">
                        <a:lnSpc>
                          <a:spcPct val="120000"/>
                        </a:lnSpc>
                        <a:spcBef>
                          <a:spcPts val="0"/>
                        </a:spcBef>
                        <a:spcAft>
                          <a:spcPts val="0"/>
                        </a:spcAft>
                        <a:buNone/>
                      </a:pPr>
                      <a:r>
                        <a:rPr lang="en-US" sz="3500" u="none" strike="noStrike" cap="none">
                          <a:solidFill>
                            <a:srgbClr val="000000"/>
                          </a:solidFill>
                          <a:latin typeface="Roboto Condensed"/>
                          <a:ea typeface="Roboto Condensed"/>
                          <a:cs typeface="Roboto Condensed"/>
                          <a:sym typeface="Roboto Condensed"/>
                        </a:rPr>
                        <a:t>xanh rờn &gt;&lt; bạc trắng</a:t>
                      </a:r>
                      <a:endParaRPr sz="3500" u="none" strike="noStrike" cap="none">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vMerge="1">
                  <a:txBody>
                    <a:bodyPr/>
                    <a:lstStyle/>
                    <a:p>
                      <a:endParaRPr lang="en-US"/>
                    </a:p>
                  </a:txBody>
                  <a:tcPr/>
                </a:tc>
                <a:extLst>
                  <a:ext uri="{0D108BD9-81ED-4DB2-BD59-A6C34878D82A}">
                    <a16:rowId xmlns:a16="http://schemas.microsoft.com/office/drawing/2014/main" val="10002"/>
                  </a:ext>
                </a:extLst>
              </a:tr>
              <a:tr h="1122600">
                <a:tc>
                  <a:txBody>
                    <a:bodyPr/>
                    <a:lstStyle/>
                    <a:p>
                      <a:pPr marL="0" marR="0" lvl="0" indent="0" algn="ctr" rtl="0">
                        <a:lnSpc>
                          <a:spcPct val="120000"/>
                        </a:lnSpc>
                        <a:spcBef>
                          <a:spcPts val="0"/>
                        </a:spcBef>
                        <a:spcAft>
                          <a:spcPts val="0"/>
                        </a:spcAft>
                        <a:buNone/>
                      </a:pPr>
                      <a:r>
                        <a:rPr lang="en-US" sz="3500" u="none" strike="noStrike" cap="none">
                          <a:solidFill>
                            <a:srgbClr val="000000"/>
                          </a:solidFill>
                          <a:latin typeface="Roboto Condensed"/>
                          <a:ea typeface="Roboto Condensed"/>
                          <a:cs typeface="Roboto Condensed"/>
                          <a:sym typeface="Roboto Condensed"/>
                        </a:rPr>
                        <a:t>cao &gt;&lt;  thấp</a:t>
                      </a:r>
                      <a:endParaRPr sz="3500" u="none" strike="noStrike" cap="none">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vMerge="1">
                  <a:txBody>
                    <a:bodyPr/>
                    <a:lstStyle/>
                    <a:p>
                      <a:endParaRPr lang="en-US"/>
                    </a:p>
                  </a:txBody>
                  <a:tcPr/>
                </a:tc>
                <a:extLst>
                  <a:ext uri="{0D108BD9-81ED-4DB2-BD59-A6C34878D82A}">
                    <a16:rowId xmlns:a16="http://schemas.microsoft.com/office/drawing/2014/main" val="10003"/>
                  </a:ext>
                </a:extLst>
              </a:tr>
              <a:tr h="2936000">
                <a:tc>
                  <a:txBody>
                    <a:bodyPr/>
                    <a:lstStyle/>
                    <a:p>
                      <a:pPr marL="0" marR="0" lvl="0" indent="0" algn="ctr" rtl="0">
                        <a:lnSpc>
                          <a:spcPct val="120000"/>
                        </a:lnSpc>
                        <a:spcBef>
                          <a:spcPts val="0"/>
                        </a:spcBef>
                        <a:spcAft>
                          <a:spcPts val="0"/>
                        </a:spcAft>
                        <a:buNone/>
                      </a:pPr>
                      <a:r>
                        <a:rPr lang="en-US" sz="3500" u="none" strike="noStrike" cap="none">
                          <a:solidFill>
                            <a:srgbClr val="000000"/>
                          </a:solidFill>
                          <a:latin typeface="Roboto Condensed"/>
                          <a:ea typeface="Roboto Condensed"/>
                          <a:cs typeface="Roboto Condensed"/>
                          <a:sym typeface="Roboto Condensed"/>
                        </a:rPr>
                        <a:t>giời &gt;&lt;  đất</a:t>
                      </a:r>
                      <a:endParaRPr sz="3500" u="none" strike="noStrike" cap="none">
                        <a:latin typeface="Roboto Condensed"/>
                        <a:ea typeface="Roboto Condensed"/>
                        <a:cs typeface="Roboto Condensed"/>
                        <a:sym typeface="Roboto Condensed"/>
                      </a:endParaRPr>
                    </a:p>
                  </a:txBody>
                  <a:tcPr marL="91450" marR="91450" marT="45725" marB="45725" anchor="ctr">
                    <a:lnL w="57150" cap="flat" cmpd="sng">
                      <a:solidFill>
                        <a:srgbClr val="EFCB96"/>
                      </a:solidFill>
                      <a:prstDash val="solid"/>
                      <a:round/>
                      <a:headEnd type="none" w="sm" len="sm"/>
                      <a:tailEnd type="none" w="sm" len="sm"/>
                    </a:lnL>
                    <a:lnR w="57150" cap="flat" cmpd="sng">
                      <a:solidFill>
                        <a:srgbClr val="EFCB96"/>
                      </a:solidFill>
                      <a:prstDash val="solid"/>
                      <a:round/>
                      <a:headEnd type="none" w="sm" len="sm"/>
                      <a:tailEnd type="none" w="sm" len="sm"/>
                    </a:lnR>
                    <a:lnT w="57150" cap="flat" cmpd="sng">
                      <a:solidFill>
                        <a:srgbClr val="EFCB96"/>
                      </a:solidFill>
                      <a:prstDash val="solid"/>
                      <a:round/>
                      <a:headEnd type="none" w="sm" len="sm"/>
                      <a:tailEnd type="none" w="sm" len="sm"/>
                    </a:lnT>
                    <a:lnB w="57150" cap="flat" cmpd="sng">
                      <a:solidFill>
                        <a:srgbClr val="EFCB96"/>
                      </a:solidFill>
                      <a:prstDash val="solid"/>
                      <a:round/>
                      <a:headEnd type="none" w="sm" len="sm"/>
                      <a:tailEnd type="none" w="sm" len="sm"/>
                    </a:lnB>
                    <a:solidFill>
                      <a:srgbClr val="FFF4EA"/>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242" name="Google Shape;242;p12"/>
          <p:cNvSpPr txBox="1"/>
          <p:nvPr/>
        </p:nvSpPr>
        <p:spPr>
          <a:xfrm>
            <a:off x="782288" y="1009650"/>
            <a:ext cx="16922343" cy="108585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3500" b="1" i="0" u="none" strike="noStrike" cap="none">
                <a:solidFill>
                  <a:srgbClr val="1B4262"/>
                </a:solidFill>
                <a:latin typeface="Roboto Condensed"/>
                <a:ea typeface="Roboto Condensed"/>
                <a:cs typeface="Roboto Condensed"/>
                <a:sym typeface="Roboto Condensed"/>
              </a:rPr>
              <a:t>Bài 1 - SGK tr.48: Chỉ ra các cặp từ tương phản về nghĩa trong 2 khổ thơ bên và nêu tác dụng của việc sử dụng các cặp từ đó.</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46"/>
        <p:cNvGrpSpPr/>
        <p:nvPr/>
      </p:nvGrpSpPr>
      <p:grpSpPr>
        <a:xfrm>
          <a:off x="0" y="0"/>
          <a:ext cx="0" cy="0"/>
          <a:chOff x="0" y="0"/>
          <a:chExt cx="0" cy="0"/>
        </a:xfrm>
      </p:grpSpPr>
      <p:pic>
        <p:nvPicPr>
          <p:cNvPr id="247" name="Google Shape;247;p13"/>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248" name="Google Shape;248;p13"/>
          <p:cNvPicPr preferRelativeResize="0"/>
          <p:nvPr/>
        </p:nvPicPr>
        <p:blipFill rotWithShape="1">
          <a:blip r:embed="rId4">
            <a:alphaModFix/>
          </a:blip>
          <a:srcRect/>
          <a:stretch/>
        </p:blipFill>
        <p:spPr>
          <a:xfrm>
            <a:off x="1208371" y="0"/>
            <a:ext cx="16297342" cy="9832729"/>
          </a:xfrm>
          <a:prstGeom prst="rect">
            <a:avLst/>
          </a:prstGeom>
          <a:noFill/>
          <a:ln>
            <a:noFill/>
          </a:ln>
        </p:spPr>
      </p:pic>
      <p:pic>
        <p:nvPicPr>
          <p:cNvPr id="249" name="Google Shape;249;p13"/>
          <p:cNvPicPr preferRelativeResize="0"/>
          <p:nvPr/>
        </p:nvPicPr>
        <p:blipFill rotWithShape="1">
          <a:blip r:embed="rId5">
            <a:alphaModFix/>
          </a:blip>
          <a:srcRect/>
          <a:stretch/>
        </p:blipFill>
        <p:spPr>
          <a:xfrm rot="-2873423">
            <a:off x="-1901882" y="6459919"/>
            <a:ext cx="3803764" cy="5243284"/>
          </a:xfrm>
          <a:prstGeom prst="rect">
            <a:avLst/>
          </a:prstGeom>
          <a:noFill/>
          <a:ln>
            <a:noFill/>
          </a:ln>
        </p:spPr>
      </p:pic>
      <p:pic>
        <p:nvPicPr>
          <p:cNvPr id="250" name="Google Shape;250;p13"/>
          <p:cNvPicPr preferRelativeResize="0"/>
          <p:nvPr/>
        </p:nvPicPr>
        <p:blipFill rotWithShape="1">
          <a:blip r:embed="rId6">
            <a:alphaModFix/>
          </a:blip>
          <a:srcRect/>
          <a:stretch/>
        </p:blipFill>
        <p:spPr>
          <a:xfrm rot="6744624">
            <a:off x="16512243" y="-1576330"/>
            <a:ext cx="2299555" cy="3947734"/>
          </a:xfrm>
          <a:prstGeom prst="rect">
            <a:avLst/>
          </a:prstGeom>
          <a:noFill/>
          <a:ln>
            <a:noFill/>
          </a:ln>
        </p:spPr>
      </p:pic>
      <p:pic>
        <p:nvPicPr>
          <p:cNvPr id="251" name="Google Shape;251;p13"/>
          <p:cNvPicPr preferRelativeResize="0"/>
          <p:nvPr/>
        </p:nvPicPr>
        <p:blipFill rotWithShape="1">
          <a:blip r:embed="rId7">
            <a:alphaModFix/>
          </a:blip>
          <a:srcRect/>
          <a:stretch/>
        </p:blipFill>
        <p:spPr>
          <a:xfrm rot="-798751">
            <a:off x="15578578" y="7967022"/>
            <a:ext cx="4166886" cy="4114800"/>
          </a:xfrm>
          <a:prstGeom prst="rect">
            <a:avLst/>
          </a:prstGeom>
          <a:noFill/>
          <a:ln>
            <a:noFill/>
          </a:ln>
        </p:spPr>
      </p:pic>
      <p:pic>
        <p:nvPicPr>
          <p:cNvPr id="252" name="Google Shape;252;p13"/>
          <p:cNvPicPr preferRelativeResize="0"/>
          <p:nvPr/>
        </p:nvPicPr>
        <p:blipFill rotWithShape="1">
          <a:blip r:embed="rId8">
            <a:alphaModFix/>
          </a:blip>
          <a:srcRect/>
          <a:stretch/>
        </p:blipFill>
        <p:spPr>
          <a:xfrm rot="-9872497">
            <a:off x="-1756291" y="-2382697"/>
            <a:ext cx="4166886" cy="4114800"/>
          </a:xfrm>
          <a:prstGeom prst="rect">
            <a:avLst/>
          </a:prstGeom>
          <a:noFill/>
          <a:ln>
            <a:noFill/>
          </a:ln>
        </p:spPr>
      </p:pic>
      <p:grpSp>
        <p:nvGrpSpPr>
          <p:cNvPr id="253" name="Google Shape;253;p13"/>
          <p:cNvGrpSpPr/>
          <p:nvPr/>
        </p:nvGrpSpPr>
        <p:grpSpPr>
          <a:xfrm>
            <a:off x="2446628" y="1516231"/>
            <a:ext cx="14233065" cy="3230759"/>
            <a:chOff x="0" y="-38100"/>
            <a:chExt cx="3748626" cy="850900"/>
          </a:xfrm>
        </p:grpSpPr>
        <p:sp>
          <p:nvSpPr>
            <p:cNvPr id="254" name="Google Shape;254;p13"/>
            <p:cNvSpPr/>
            <p:nvPr/>
          </p:nvSpPr>
          <p:spPr>
            <a:xfrm>
              <a:off x="0" y="0"/>
              <a:ext cx="3748626" cy="802143"/>
            </a:xfrm>
            <a:custGeom>
              <a:avLst/>
              <a:gdLst/>
              <a:ahLst/>
              <a:cxnLst/>
              <a:rect l="l" t="t" r="r" b="b"/>
              <a:pathLst>
                <a:path w="3748626" h="802143" extrusionOk="0">
                  <a:moveTo>
                    <a:pt x="0" y="0"/>
                  </a:moveTo>
                  <a:lnTo>
                    <a:pt x="3748626" y="0"/>
                  </a:lnTo>
                  <a:lnTo>
                    <a:pt x="3748626" y="802143"/>
                  </a:lnTo>
                  <a:lnTo>
                    <a:pt x="0" y="802143"/>
                  </a:lnTo>
                  <a:close/>
                </a:path>
              </a:pathLst>
            </a:custGeom>
            <a:solidFill>
              <a:srgbClr val="FFFFFF"/>
            </a:solidFill>
            <a:ln w="9525" cap="flat" cmpd="sng">
              <a:solidFill>
                <a:srgbClr val="000000"/>
              </a:solidFill>
              <a:prstDash val="solid"/>
              <a:round/>
              <a:headEnd type="none" w="sm" len="sm"/>
              <a:tailEnd type="none" w="sm" len="sm"/>
            </a:ln>
          </p:spPr>
        </p:sp>
        <p:sp>
          <p:nvSpPr>
            <p:cNvPr id="255" name="Google Shape;255;p1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6" name="Google Shape;256;p13"/>
          <p:cNvSpPr txBox="1"/>
          <p:nvPr/>
        </p:nvSpPr>
        <p:spPr>
          <a:xfrm>
            <a:off x="2883601" y="2184417"/>
            <a:ext cx="13391575" cy="2137267"/>
          </a:xfrm>
          <a:prstGeom prst="rect">
            <a:avLst/>
          </a:prstGeom>
          <a:noFill/>
          <a:ln>
            <a:noFill/>
          </a:ln>
        </p:spPr>
        <p:txBody>
          <a:bodyPr spcFirstLastPara="1" wrap="square" lIns="0" tIns="0" rIns="0" bIns="0" anchor="t" anchorCtr="0">
            <a:spAutoFit/>
          </a:bodyPr>
          <a:lstStyle/>
          <a:p>
            <a:pPr marL="0" marR="0" lvl="0" indent="0" algn="just" rtl="0">
              <a:lnSpc>
                <a:spcPct val="126007"/>
              </a:lnSpc>
              <a:spcBef>
                <a:spcPts val="0"/>
              </a:spcBef>
              <a:spcAft>
                <a:spcPts val="0"/>
              </a:spcAft>
              <a:buNone/>
            </a:pPr>
            <a:r>
              <a:rPr lang="en-US" sz="4518" b="1" i="0" u="none" strike="noStrike" cap="none">
                <a:solidFill>
                  <a:srgbClr val="1B4262"/>
                </a:solidFill>
                <a:latin typeface="Roboto Condensed"/>
                <a:ea typeface="Roboto Condensed"/>
                <a:cs typeface="Roboto Condensed"/>
                <a:sym typeface="Roboto Condensed"/>
              </a:rPr>
              <a:t>Bằng kiến thức đã học và thực hành bài 1 SGK tr.48, em hãy nêu tác dụng của việc sử dụng các từ trái nghĩa trong diễn đạt.</a:t>
            </a:r>
            <a:endParaRPr/>
          </a:p>
        </p:txBody>
      </p:sp>
      <p:grpSp>
        <p:nvGrpSpPr>
          <p:cNvPr id="257" name="Google Shape;257;p13"/>
          <p:cNvGrpSpPr/>
          <p:nvPr/>
        </p:nvGrpSpPr>
        <p:grpSpPr>
          <a:xfrm>
            <a:off x="2462856" y="4859618"/>
            <a:ext cx="14233065" cy="3991413"/>
            <a:chOff x="0" y="-38100"/>
            <a:chExt cx="3748626" cy="1051236"/>
          </a:xfrm>
        </p:grpSpPr>
        <p:sp>
          <p:nvSpPr>
            <p:cNvPr id="258" name="Google Shape;258;p13"/>
            <p:cNvSpPr/>
            <p:nvPr/>
          </p:nvSpPr>
          <p:spPr>
            <a:xfrm>
              <a:off x="0" y="0"/>
              <a:ext cx="3748626" cy="1013136"/>
            </a:xfrm>
            <a:custGeom>
              <a:avLst/>
              <a:gdLst/>
              <a:ahLst/>
              <a:cxnLst/>
              <a:rect l="l" t="t" r="r" b="b"/>
              <a:pathLst>
                <a:path w="3748626" h="1013136" extrusionOk="0">
                  <a:moveTo>
                    <a:pt x="0" y="0"/>
                  </a:moveTo>
                  <a:lnTo>
                    <a:pt x="3748626" y="0"/>
                  </a:lnTo>
                  <a:lnTo>
                    <a:pt x="3748626" y="1013136"/>
                  </a:lnTo>
                  <a:lnTo>
                    <a:pt x="0" y="1013136"/>
                  </a:lnTo>
                  <a:close/>
                </a:path>
              </a:pathLst>
            </a:custGeom>
            <a:solidFill>
              <a:srgbClr val="FFFFFF"/>
            </a:solidFill>
            <a:ln w="9525" cap="flat" cmpd="sng">
              <a:solidFill>
                <a:srgbClr val="000000"/>
              </a:solidFill>
              <a:prstDash val="solid"/>
              <a:round/>
              <a:headEnd type="none" w="sm" len="sm"/>
              <a:tailEnd type="none" w="sm" len="sm"/>
            </a:ln>
          </p:spPr>
        </p:sp>
        <p:sp>
          <p:nvSpPr>
            <p:cNvPr id="259" name="Google Shape;259;p1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0" name="Google Shape;260;p13"/>
          <p:cNvSpPr txBox="1"/>
          <p:nvPr/>
        </p:nvSpPr>
        <p:spPr>
          <a:xfrm>
            <a:off x="2826283" y="5487547"/>
            <a:ext cx="13492804" cy="2851642"/>
          </a:xfrm>
          <a:prstGeom prst="rect">
            <a:avLst/>
          </a:prstGeom>
          <a:noFill/>
          <a:ln>
            <a:noFill/>
          </a:ln>
        </p:spPr>
        <p:txBody>
          <a:bodyPr spcFirstLastPara="1" wrap="square" lIns="0" tIns="0" rIns="0" bIns="0" anchor="t" anchorCtr="0">
            <a:spAutoFit/>
          </a:bodyPr>
          <a:lstStyle/>
          <a:p>
            <a:pPr marL="0" marR="0" lvl="0" indent="0" algn="just" rtl="0">
              <a:lnSpc>
                <a:spcPct val="126007"/>
              </a:lnSpc>
              <a:spcBef>
                <a:spcPts val="0"/>
              </a:spcBef>
              <a:spcAft>
                <a:spcPts val="0"/>
              </a:spcAft>
              <a:buNone/>
            </a:pPr>
            <a:r>
              <a:rPr lang="en-US" sz="4518" b="1" i="0" u="none" strike="noStrike" cap="none">
                <a:solidFill>
                  <a:srgbClr val="1B4262"/>
                </a:solidFill>
                <a:latin typeface="Roboto Condensed"/>
                <a:ea typeface="Roboto Condensed"/>
                <a:cs typeface="Roboto Condensed"/>
                <a:sym typeface="Roboto Condensed"/>
              </a:rPr>
              <a:t>Sử dụng các từ trái nghĩa trong diễn đạt giúp làm nổi bật những nội dung chính mà người viết / người nói muốn đề cập đến. Từ đó giúp thể hiện cảm xúc, tâm trạng, sự đánh giá, nhận xét của tác giả về sự vật, sự việc. </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64"/>
        <p:cNvGrpSpPr/>
        <p:nvPr/>
      </p:nvGrpSpPr>
      <p:grpSpPr>
        <a:xfrm>
          <a:off x="0" y="0"/>
          <a:ext cx="0" cy="0"/>
          <a:chOff x="0" y="0"/>
          <a:chExt cx="0" cy="0"/>
        </a:xfrm>
      </p:grpSpPr>
      <p:pic>
        <p:nvPicPr>
          <p:cNvPr id="265" name="Google Shape;265;p14"/>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266" name="Google Shape;266;p14"/>
          <p:cNvPicPr preferRelativeResize="0"/>
          <p:nvPr/>
        </p:nvPicPr>
        <p:blipFill rotWithShape="1">
          <a:blip r:embed="rId4">
            <a:alphaModFix/>
          </a:blip>
          <a:srcRect/>
          <a:stretch/>
        </p:blipFill>
        <p:spPr>
          <a:xfrm>
            <a:off x="2453606" y="694152"/>
            <a:ext cx="14194720" cy="8564148"/>
          </a:xfrm>
          <a:prstGeom prst="rect">
            <a:avLst/>
          </a:prstGeom>
          <a:noFill/>
          <a:ln>
            <a:noFill/>
          </a:ln>
        </p:spPr>
      </p:pic>
      <p:pic>
        <p:nvPicPr>
          <p:cNvPr id="267" name="Google Shape;267;p14"/>
          <p:cNvPicPr preferRelativeResize="0"/>
          <p:nvPr/>
        </p:nvPicPr>
        <p:blipFill rotWithShape="1">
          <a:blip r:embed="rId5">
            <a:alphaModFix/>
          </a:blip>
          <a:srcRect/>
          <a:stretch/>
        </p:blipFill>
        <p:spPr>
          <a:xfrm rot="-2873423">
            <a:off x="-1119594" y="5877288"/>
            <a:ext cx="3803764" cy="5243284"/>
          </a:xfrm>
          <a:prstGeom prst="rect">
            <a:avLst/>
          </a:prstGeom>
          <a:noFill/>
          <a:ln>
            <a:noFill/>
          </a:ln>
        </p:spPr>
      </p:pic>
      <p:pic>
        <p:nvPicPr>
          <p:cNvPr id="268" name="Google Shape;268;p14"/>
          <p:cNvPicPr preferRelativeResize="0"/>
          <p:nvPr/>
        </p:nvPicPr>
        <p:blipFill rotWithShape="1">
          <a:blip r:embed="rId6">
            <a:alphaModFix/>
          </a:blip>
          <a:srcRect/>
          <a:stretch/>
        </p:blipFill>
        <p:spPr>
          <a:xfrm rot="6744624">
            <a:off x="16144726" y="-1044351"/>
            <a:ext cx="2299555" cy="3947734"/>
          </a:xfrm>
          <a:prstGeom prst="rect">
            <a:avLst/>
          </a:prstGeom>
          <a:noFill/>
          <a:ln>
            <a:noFill/>
          </a:ln>
        </p:spPr>
      </p:pic>
      <p:pic>
        <p:nvPicPr>
          <p:cNvPr id="269" name="Google Shape;269;p14"/>
          <p:cNvPicPr preferRelativeResize="0"/>
          <p:nvPr/>
        </p:nvPicPr>
        <p:blipFill rotWithShape="1">
          <a:blip r:embed="rId7">
            <a:alphaModFix/>
          </a:blip>
          <a:srcRect/>
          <a:stretch/>
        </p:blipFill>
        <p:spPr>
          <a:xfrm rot="-798751">
            <a:off x="15578578" y="7967022"/>
            <a:ext cx="4166886" cy="4114800"/>
          </a:xfrm>
          <a:prstGeom prst="rect">
            <a:avLst/>
          </a:prstGeom>
          <a:noFill/>
          <a:ln>
            <a:noFill/>
          </a:ln>
        </p:spPr>
      </p:pic>
      <p:pic>
        <p:nvPicPr>
          <p:cNvPr id="270" name="Google Shape;270;p14"/>
          <p:cNvPicPr preferRelativeResize="0"/>
          <p:nvPr/>
        </p:nvPicPr>
        <p:blipFill rotWithShape="1">
          <a:blip r:embed="rId8">
            <a:alphaModFix/>
          </a:blip>
          <a:srcRect/>
          <a:stretch/>
        </p:blipFill>
        <p:spPr>
          <a:xfrm rot="-9872497">
            <a:off x="-1756291" y="-2382697"/>
            <a:ext cx="4166886" cy="4114800"/>
          </a:xfrm>
          <a:prstGeom prst="rect">
            <a:avLst/>
          </a:prstGeom>
          <a:noFill/>
          <a:ln>
            <a:noFill/>
          </a:ln>
        </p:spPr>
      </p:pic>
      <p:sp>
        <p:nvSpPr>
          <p:cNvPr id="271" name="Google Shape;271;p14"/>
          <p:cNvSpPr txBox="1"/>
          <p:nvPr/>
        </p:nvSpPr>
        <p:spPr>
          <a:xfrm>
            <a:off x="3044931" y="3139224"/>
            <a:ext cx="13012070" cy="3710503"/>
          </a:xfrm>
          <a:prstGeom prst="rect">
            <a:avLst/>
          </a:prstGeom>
          <a:noFill/>
          <a:ln>
            <a:noFill/>
          </a:ln>
        </p:spPr>
        <p:txBody>
          <a:bodyPr spcFirstLastPara="1" wrap="square" lIns="0" tIns="0" rIns="0" bIns="0" anchor="t" anchorCtr="0">
            <a:spAutoFit/>
          </a:bodyPr>
          <a:lstStyle/>
          <a:p>
            <a:pPr marL="0" marR="0" lvl="0" indent="0" algn="ctr" rtl="0">
              <a:lnSpc>
                <a:spcPct val="136997"/>
              </a:lnSpc>
              <a:spcBef>
                <a:spcPts val="0"/>
              </a:spcBef>
              <a:spcAft>
                <a:spcPts val="0"/>
              </a:spcAft>
              <a:buNone/>
            </a:pPr>
            <a:r>
              <a:rPr lang="en-US" sz="8800" b="1" i="0" u="none" strike="noStrike" cap="none">
                <a:solidFill>
                  <a:srgbClr val="AD435A"/>
                </a:solidFill>
                <a:latin typeface="Fraunces"/>
                <a:ea typeface="Fraunces"/>
                <a:cs typeface="Fraunces"/>
                <a:sym typeface="Fraunces"/>
              </a:rPr>
              <a:t> II. BIỆN PHÁP TU TỪ SO SÁNH </a:t>
            </a:r>
            <a:endParaRPr sz="110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75"/>
        <p:cNvGrpSpPr/>
        <p:nvPr/>
      </p:nvGrpSpPr>
      <p:grpSpPr>
        <a:xfrm>
          <a:off x="0" y="0"/>
          <a:ext cx="0" cy="0"/>
          <a:chOff x="0" y="0"/>
          <a:chExt cx="0" cy="0"/>
        </a:xfrm>
      </p:grpSpPr>
      <p:pic>
        <p:nvPicPr>
          <p:cNvPr id="276" name="Google Shape;276;p15"/>
          <p:cNvPicPr preferRelativeResize="0"/>
          <p:nvPr/>
        </p:nvPicPr>
        <p:blipFill rotWithShape="1">
          <a:blip r:embed="rId3">
            <a:alphaModFix/>
          </a:blip>
          <a:srcRect/>
          <a:stretch/>
        </p:blipFill>
        <p:spPr>
          <a:xfrm>
            <a:off x="782288" y="889479"/>
            <a:ext cx="16723424" cy="8508042"/>
          </a:xfrm>
          <a:prstGeom prst="rect">
            <a:avLst/>
          </a:prstGeom>
          <a:noFill/>
          <a:ln>
            <a:noFill/>
          </a:ln>
        </p:spPr>
      </p:pic>
      <p:grpSp>
        <p:nvGrpSpPr>
          <p:cNvPr id="277" name="Google Shape;277;p15"/>
          <p:cNvGrpSpPr/>
          <p:nvPr/>
        </p:nvGrpSpPr>
        <p:grpSpPr>
          <a:xfrm>
            <a:off x="1744439" y="2568690"/>
            <a:ext cx="14849189" cy="7420418"/>
            <a:chOff x="0" y="-38100"/>
            <a:chExt cx="3910898" cy="1954349"/>
          </a:xfrm>
        </p:grpSpPr>
        <p:sp>
          <p:nvSpPr>
            <p:cNvPr id="278" name="Google Shape;278;p15"/>
            <p:cNvSpPr/>
            <p:nvPr/>
          </p:nvSpPr>
          <p:spPr>
            <a:xfrm>
              <a:off x="0" y="0"/>
              <a:ext cx="3910898" cy="1916249"/>
            </a:xfrm>
            <a:custGeom>
              <a:avLst/>
              <a:gdLst/>
              <a:ahLst/>
              <a:cxnLst/>
              <a:rect l="l" t="t" r="r" b="b"/>
              <a:pathLst>
                <a:path w="3910898" h="1916249" extrusionOk="0">
                  <a:moveTo>
                    <a:pt x="26590" y="0"/>
                  </a:moveTo>
                  <a:lnTo>
                    <a:pt x="3884309" y="0"/>
                  </a:lnTo>
                  <a:cubicBezTo>
                    <a:pt x="3898994" y="0"/>
                    <a:pt x="3910898" y="11905"/>
                    <a:pt x="3910898" y="26590"/>
                  </a:cubicBezTo>
                  <a:lnTo>
                    <a:pt x="3910898" y="1889659"/>
                  </a:lnTo>
                  <a:cubicBezTo>
                    <a:pt x="3910898" y="1904344"/>
                    <a:pt x="3898994" y="1916249"/>
                    <a:pt x="3884309" y="1916249"/>
                  </a:cubicBezTo>
                  <a:lnTo>
                    <a:pt x="26590" y="1916249"/>
                  </a:lnTo>
                  <a:cubicBezTo>
                    <a:pt x="11905" y="1916249"/>
                    <a:pt x="0" y="1904344"/>
                    <a:pt x="0" y="1889659"/>
                  </a:cubicBezTo>
                  <a:lnTo>
                    <a:pt x="0" y="26590"/>
                  </a:lnTo>
                  <a:cubicBezTo>
                    <a:pt x="0" y="11905"/>
                    <a:pt x="11905" y="0"/>
                    <a:pt x="26590" y="0"/>
                  </a:cubicBezTo>
                  <a:close/>
                </a:path>
              </a:pathLst>
            </a:custGeom>
            <a:solidFill>
              <a:srgbClr val="CED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0" name="Google Shape;280;p15"/>
          <p:cNvGrpSpPr/>
          <p:nvPr/>
        </p:nvGrpSpPr>
        <p:grpSpPr>
          <a:xfrm>
            <a:off x="1854504" y="1145577"/>
            <a:ext cx="6017460" cy="3230762"/>
            <a:chOff x="0" y="-38100"/>
            <a:chExt cx="1584845" cy="850900"/>
          </a:xfrm>
        </p:grpSpPr>
        <p:sp>
          <p:nvSpPr>
            <p:cNvPr id="281" name="Google Shape;281;p15"/>
            <p:cNvSpPr/>
            <p:nvPr/>
          </p:nvSpPr>
          <p:spPr>
            <a:xfrm>
              <a:off x="0" y="0"/>
              <a:ext cx="1584845" cy="256892"/>
            </a:xfrm>
            <a:custGeom>
              <a:avLst/>
              <a:gdLst/>
              <a:ahLst/>
              <a:cxnLst/>
              <a:rect l="l" t="t" r="r" b="b"/>
              <a:pathLst>
                <a:path w="1584845" h="256892" extrusionOk="0">
                  <a:moveTo>
                    <a:pt x="65615" y="0"/>
                  </a:moveTo>
                  <a:lnTo>
                    <a:pt x="1519230" y="0"/>
                  </a:lnTo>
                  <a:cubicBezTo>
                    <a:pt x="1536632" y="0"/>
                    <a:pt x="1553322" y="6913"/>
                    <a:pt x="1565627" y="19218"/>
                  </a:cubicBezTo>
                  <a:cubicBezTo>
                    <a:pt x="1577932" y="31524"/>
                    <a:pt x="1584845" y="48213"/>
                    <a:pt x="1584845" y="65615"/>
                  </a:cubicBezTo>
                  <a:lnTo>
                    <a:pt x="1584845" y="191277"/>
                  </a:lnTo>
                  <a:cubicBezTo>
                    <a:pt x="1584845" y="208679"/>
                    <a:pt x="1577932" y="225368"/>
                    <a:pt x="1565627" y="237674"/>
                  </a:cubicBezTo>
                  <a:cubicBezTo>
                    <a:pt x="1553322" y="249979"/>
                    <a:pt x="1536632" y="256892"/>
                    <a:pt x="1519230" y="256892"/>
                  </a:cubicBezTo>
                  <a:lnTo>
                    <a:pt x="65615" y="256892"/>
                  </a:lnTo>
                  <a:cubicBezTo>
                    <a:pt x="29377" y="256892"/>
                    <a:pt x="0" y="227515"/>
                    <a:pt x="0" y="191277"/>
                  </a:cubicBezTo>
                  <a:lnTo>
                    <a:pt x="0" y="65615"/>
                  </a:lnTo>
                  <a:cubicBezTo>
                    <a:pt x="0" y="29377"/>
                    <a:pt x="29377" y="0"/>
                    <a:pt x="65615" y="0"/>
                  </a:cubicBezTo>
                  <a:close/>
                </a:path>
              </a:pathLst>
            </a:custGeom>
            <a:solidFill>
              <a:srgbClr val="FDC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3" name="Google Shape;283;p15"/>
          <p:cNvSpPr txBox="1"/>
          <p:nvPr/>
        </p:nvSpPr>
        <p:spPr>
          <a:xfrm>
            <a:off x="2233058" y="1490758"/>
            <a:ext cx="7808956" cy="688645"/>
          </a:xfrm>
          <a:prstGeom prst="rect">
            <a:avLst/>
          </a:prstGeom>
          <a:noFill/>
          <a:ln>
            <a:noFill/>
          </a:ln>
        </p:spPr>
        <p:txBody>
          <a:bodyPr spcFirstLastPara="1" wrap="square" lIns="0" tIns="0" rIns="0" bIns="0" anchor="t" anchorCtr="0">
            <a:spAutoFit/>
          </a:bodyPr>
          <a:lstStyle/>
          <a:p>
            <a:pPr marL="0" marR="0" lvl="0" indent="0" algn="l" rtl="0">
              <a:lnSpc>
                <a:spcPct val="93993"/>
              </a:lnSpc>
              <a:spcBef>
                <a:spcPts val="0"/>
              </a:spcBef>
              <a:spcAft>
                <a:spcPts val="0"/>
              </a:spcAft>
              <a:buNone/>
            </a:pPr>
            <a:r>
              <a:rPr lang="en-US" sz="5278" b="1" i="0" u="none" strike="noStrike" cap="none">
                <a:solidFill>
                  <a:srgbClr val="1B4262"/>
                </a:solidFill>
                <a:latin typeface="Roboto Condensed"/>
                <a:ea typeface="Roboto Condensed"/>
                <a:cs typeface="Roboto Condensed"/>
                <a:sym typeface="Roboto Condensed"/>
              </a:rPr>
              <a:t>Bài tập 2 SGK tr.48</a:t>
            </a:r>
            <a:endParaRPr/>
          </a:p>
        </p:txBody>
      </p:sp>
      <p:pic>
        <p:nvPicPr>
          <p:cNvPr id="284" name="Google Shape;284;p15"/>
          <p:cNvPicPr preferRelativeResize="0"/>
          <p:nvPr/>
        </p:nvPicPr>
        <p:blipFill rotWithShape="1">
          <a:blip r:embed="rId4">
            <a:alphaModFix/>
          </a:blip>
          <a:srcRect/>
          <a:stretch/>
        </p:blipFill>
        <p:spPr>
          <a:xfrm rot="1493454">
            <a:off x="-1541644" y="8705140"/>
            <a:ext cx="5817165" cy="1903800"/>
          </a:xfrm>
          <a:prstGeom prst="rect">
            <a:avLst/>
          </a:prstGeom>
          <a:noFill/>
          <a:ln>
            <a:noFill/>
          </a:ln>
        </p:spPr>
      </p:pic>
      <p:pic>
        <p:nvPicPr>
          <p:cNvPr id="285" name="Google Shape;285;p15"/>
          <p:cNvPicPr preferRelativeResize="0"/>
          <p:nvPr/>
        </p:nvPicPr>
        <p:blipFill rotWithShape="1">
          <a:blip r:embed="rId5">
            <a:alphaModFix/>
          </a:blip>
          <a:srcRect/>
          <a:stretch/>
        </p:blipFill>
        <p:spPr>
          <a:xfrm rot="-869006" flipH="1">
            <a:off x="-1011957" y="-305101"/>
            <a:ext cx="4757791" cy="2854675"/>
          </a:xfrm>
          <a:prstGeom prst="rect">
            <a:avLst/>
          </a:prstGeom>
          <a:noFill/>
          <a:ln>
            <a:noFill/>
          </a:ln>
        </p:spPr>
      </p:pic>
      <p:pic>
        <p:nvPicPr>
          <p:cNvPr id="286" name="Google Shape;286;p15"/>
          <p:cNvPicPr preferRelativeResize="0"/>
          <p:nvPr/>
        </p:nvPicPr>
        <p:blipFill rotWithShape="1">
          <a:blip r:embed="rId6">
            <a:alphaModFix/>
          </a:blip>
          <a:srcRect/>
          <a:stretch/>
        </p:blipFill>
        <p:spPr>
          <a:xfrm>
            <a:off x="14694810" y="473387"/>
            <a:ext cx="4080510" cy="4114800"/>
          </a:xfrm>
          <a:prstGeom prst="rect">
            <a:avLst/>
          </a:prstGeom>
          <a:noFill/>
          <a:ln>
            <a:noFill/>
          </a:ln>
        </p:spPr>
      </p:pic>
      <p:sp>
        <p:nvSpPr>
          <p:cNvPr id="287" name="Google Shape;287;p15"/>
          <p:cNvSpPr txBox="1"/>
          <p:nvPr/>
        </p:nvSpPr>
        <p:spPr>
          <a:xfrm>
            <a:off x="2109761" y="2826980"/>
            <a:ext cx="14118550" cy="7238905"/>
          </a:xfrm>
          <a:prstGeom prst="rect">
            <a:avLst/>
          </a:prstGeom>
          <a:noFill/>
          <a:ln>
            <a:noFill/>
          </a:ln>
        </p:spPr>
        <p:txBody>
          <a:bodyPr spcFirstLastPara="1" wrap="square" lIns="0" tIns="0" rIns="0" bIns="0" anchor="t" anchorCtr="0">
            <a:spAutoFit/>
          </a:bodyPr>
          <a:lstStyle/>
          <a:p>
            <a:pPr marL="885192" marR="0" lvl="1" indent="-442596" algn="just" rtl="0">
              <a:lnSpc>
                <a:spcPct val="140000"/>
              </a:lnSpc>
              <a:spcBef>
                <a:spcPts val="0"/>
              </a:spcBef>
              <a:spcAft>
                <a:spcPts val="0"/>
              </a:spcAft>
              <a:buClr>
                <a:srgbClr val="1B4262"/>
              </a:buClr>
              <a:buSzPts val="4100"/>
              <a:buFont typeface="Arial"/>
              <a:buChar char="•"/>
            </a:pPr>
            <a:r>
              <a:rPr lang="en-US" sz="3600" b="1" i="0" u="none" strike="noStrike" cap="none">
                <a:solidFill>
                  <a:srgbClr val="1B4262"/>
                </a:solidFill>
                <a:latin typeface="Roboto Condensed"/>
                <a:ea typeface="Roboto Condensed"/>
                <a:cs typeface="Roboto Condensed"/>
                <a:sym typeface="Roboto Condensed"/>
              </a:rPr>
              <a:t>HS làm cá nhân</a:t>
            </a:r>
            <a:endParaRPr sz="1100"/>
          </a:p>
          <a:p>
            <a:pPr marL="885192" marR="0" lvl="1" indent="-442596" algn="just" rtl="0">
              <a:lnSpc>
                <a:spcPct val="140000"/>
              </a:lnSpc>
              <a:spcBef>
                <a:spcPts val="0"/>
              </a:spcBef>
              <a:spcAft>
                <a:spcPts val="0"/>
              </a:spcAft>
              <a:buClr>
                <a:srgbClr val="1B4262"/>
              </a:buClr>
              <a:buSzPts val="4100"/>
              <a:buFont typeface="Arial"/>
              <a:buChar char="•"/>
            </a:pPr>
            <a:r>
              <a:rPr lang="en-US" sz="3600" b="1" i="0" u="none" strike="noStrike" cap="none">
                <a:solidFill>
                  <a:srgbClr val="1B4262"/>
                </a:solidFill>
                <a:latin typeface="Roboto Condensed"/>
                <a:ea typeface="Roboto Condensed"/>
                <a:cs typeface="Roboto Condensed"/>
                <a:sym typeface="Roboto Condensed"/>
              </a:rPr>
              <a:t>Hoàn thành bài tập 2 SGK tr.48: Nêu tác dụng miêu tả, biểu cảm của biện pháp tu từ so sánh trong khổ thơ sau:</a:t>
            </a:r>
            <a:endParaRPr sz="1100"/>
          </a:p>
          <a:p>
            <a:pPr marL="0" marR="0" lvl="0" indent="0" algn="ctr" rtl="0">
              <a:lnSpc>
                <a:spcPct val="140007"/>
              </a:lnSpc>
              <a:spcBef>
                <a:spcPts val="0"/>
              </a:spcBef>
              <a:spcAft>
                <a:spcPts val="0"/>
              </a:spcAft>
              <a:buNone/>
            </a:pPr>
            <a:r>
              <a:rPr lang="en-US" sz="4800" b="0" i="0" u="none" strike="noStrike" cap="none">
                <a:solidFill>
                  <a:srgbClr val="1B4262"/>
                </a:solidFill>
                <a:latin typeface="Arial"/>
                <a:ea typeface="Arial"/>
                <a:cs typeface="Arial"/>
                <a:sym typeface="Arial"/>
              </a:rPr>
              <a:t>Một miếng cau khô</a:t>
            </a:r>
            <a:endParaRPr sz="1100"/>
          </a:p>
          <a:p>
            <a:pPr marL="0" marR="0" lvl="0" indent="0" algn="ctr" rtl="0">
              <a:lnSpc>
                <a:spcPct val="140007"/>
              </a:lnSpc>
              <a:spcBef>
                <a:spcPts val="0"/>
              </a:spcBef>
              <a:spcAft>
                <a:spcPts val="0"/>
              </a:spcAft>
              <a:buNone/>
            </a:pPr>
            <a:r>
              <a:rPr lang="en-US" sz="4800" b="0" i="0" u="none" strike="noStrike" cap="none">
                <a:solidFill>
                  <a:srgbClr val="1B4262"/>
                </a:solidFill>
                <a:latin typeface="Arial"/>
                <a:ea typeface="Arial"/>
                <a:cs typeface="Arial"/>
                <a:sym typeface="Arial"/>
              </a:rPr>
              <a:t>Khô gầy như mẹ</a:t>
            </a:r>
            <a:endParaRPr sz="1100"/>
          </a:p>
          <a:p>
            <a:pPr marL="0" marR="0" lvl="0" indent="0" algn="ctr" rtl="0">
              <a:lnSpc>
                <a:spcPct val="140007"/>
              </a:lnSpc>
              <a:spcBef>
                <a:spcPts val="0"/>
              </a:spcBef>
              <a:spcAft>
                <a:spcPts val="0"/>
              </a:spcAft>
              <a:buNone/>
            </a:pPr>
            <a:r>
              <a:rPr lang="en-US" sz="4800" b="0" i="0" u="none" strike="noStrike" cap="none">
                <a:solidFill>
                  <a:srgbClr val="1B4262"/>
                </a:solidFill>
                <a:latin typeface="Arial"/>
                <a:ea typeface="Arial"/>
                <a:cs typeface="Arial"/>
                <a:sym typeface="Arial"/>
              </a:rPr>
              <a:t>Con nâng trên tay</a:t>
            </a:r>
            <a:endParaRPr sz="1100"/>
          </a:p>
          <a:p>
            <a:pPr marL="0" marR="0" lvl="0" indent="0" algn="ctr" rtl="0">
              <a:lnSpc>
                <a:spcPct val="140007"/>
              </a:lnSpc>
              <a:spcBef>
                <a:spcPts val="0"/>
              </a:spcBef>
              <a:spcAft>
                <a:spcPts val="0"/>
              </a:spcAft>
              <a:buNone/>
            </a:pPr>
            <a:r>
              <a:rPr lang="en-US" sz="4800" b="0" i="0" u="none" strike="noStrike" cap="none">
                <a:solidFill>
                  <a:srgbClr val="1B4262"/>
                </a:solidFill>
                <a:latin typeface="Arial"/>
                <a:ea typeface="Arial"/>
                <a:cs typeface="Arial"/>
                <a:sym typeface="Arial"/>
              </a:rPr>
              <a:t>Không cầm được lệ</a:t>
            </a:r>
            <a:endParaRPr sz="1100"/>
          </a:p>
          <a:p>
            <a:pPr marL="885192" marR="0" lvl="1" indent="-442596" algn="just" rtl="0">
              <a:lnSpc>
                <a:spcPct val="140000"/>
              </a:lnSpc>
              <a:spcBef>
                <a:spcPts val="0"/>
              </a:spcBef>
              <a:spcAft>
                <a:spcPts val="0"/>
              </a:spcAft>
              <a:buClr>
                <a:srgbClr val="1B4262"/>
              </a:buClr>
              <a:buSzPts val="4100"/>
              <a:buFont typeface="Arial"/>
              <a:buChar char="•"/>
            </a:pPr>
            <a:r>
              <a:rPr lang="en-US" sz="3600" b="1" i="0" u="none" strike="noStrike" cap="none">
                <a:solidFill>
                  <a:srgbClr val="1B4262"/>
                </a:solidFill>
                <a:latin typeface="Roboto Condensed"/>
                <a:ea typeface="Roboto Condensed"/>
                <a:cs typeface="Roboto Condensed"/>
                <a:sym typeface="Roboto Condensed"/>
              </a:rPr>
              <a:t> Thời gian 5 phút </a:t>
            </a:r>
            <a:endParaRPr sz="11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a:stretch/>
        </p:blipFill>
        <p:spPr>
          <a:xfrm>
            <a:off x="782288" y="889479"/>
            <a:ext cx="16723424" cy="8508042"/>
          </a:xfrm>
          <a:prstGeom prst="rect">
            <a:avLst/>
          </a:prstGeom>
          <a:noFill/>
          <a:ln>
            <a:noFill/>
          </a:ln>
        </p:spPr>
      </p:pic>
      <p:grpSp>
        <p:nvGrpSpPr>
          <p:cNvPr id="293" name="Google Shape;293;p16"/>
          <p:cNvGrpSpPr/>
          <p:nvPr/>
        </p:nvGrpSpPr>
        <p:grpSpPr>
          <a:xfrm>
            <a:off x="1191394" y="1977103"/>
            <a:ext cx="16314318" cy="7679937"/>
            <a:chOff x="0" y="-38100"/>
            <a:chExt cx="4296775" cy="2022699"/>
          </a:xfrm>
        </p:grpSpPr>
        <p:sp>
          <p:nvSpPr>
            <p:cNvPr id="294" name="Google Shape;294;p16"/>
            <p:cNvSpPr/>
            <p:nvPr/>
          </p:nvSpPr>
          <p:spPr>
            <a:xfrm>
              <a:off x="0" y="0"/>
              <a:ext cx="4296775" cy="1984599"/>
            </a:xfrm>
            <a:custGeom>
              <a:avLst/>
              <a:gdLst/>
              <a:ahLst/>
              <a:cxnLst/>
              <a:rect l="l" t="t" r="r" b="b"/>
              <a:pathLst>
                <a:path w="4296775" h="1984599" extrusionOk="0">
                  <a:moveTo>
                    <a:pt x="24202" y="0"/>
                  </a:moveTo>
                  <a:lnTo>
                    <a:pt x="4272573" y="0"/>
                  </a:lnTo>
                  <a:cubicBezTo>
                    <a:pt x="4278992" y="0"/>
                    <a:pt x="4285148" y="2550"/>
                    <a:pt x="4289686" y="7089"/>
                  </a:cubicBezTo>
                  <a:cubicBezTo>
                    <a:pt x="4294225" y="11627"/>
                    <a:pt x="4296775" y="17783"/>
                    <a:pt x="4296775" y="24202"/>
                  </a:cubicBezTo>
                  <a:lnTo>
                    <a:pt x="4296775" y="1960397"/>
                  </a:lnTo>
                  <a:cubicBezTo>
                    <a:pt x="4296775" y="1966816"/>
                    <a:pt x="4294225" y="1972972"/>
                    <a:pt x="4289686" y="1977511"/>
                  </a:cubicBezTo>
                  <a:cubicBezTo>
                    <a:pt x="4285148" y="1982050"/>
                    <a:pt x="4278992" y="1984599"/>
                    <a:pt x="4272573" y="1984599"/>
                  </a:cubicBezTo>
                  <a:lnTo>
                    <a:pt x="24202" y="1984599"/>
                  </a:lnTo>
                  <a:cubicBezTo>
                    <a:pt x="17783" y="1984599"/>
                    <a:pt x="11627" y="1982050"/>
                    <a:pt x="7089" y="1977511"/>
                  </a:cubicBezTo>
                  <a:cubicBezTo>
                    <a:pt x="2550" y="1972972"/>
                    <a:pt x="0" y="1966816"/>
                    <a:pt x="0" y="1960397"/>
                  </a:cubicBezTo>
                  <a:lnTo>
                    <a:pt x="0" y="24202"/>
                  </a:lnTo>
                  <a:cubicBezTo>
                    <a:pt x="0" y="17783"/>
                    <a:pt x="2550" y="11627"/>
                    <a:pt x="7089" y="7089"/>
                  </a:cubicBezTo>
                  <a:cubicBezTo>
                    <a:pt x="11627" y="2550"/>
                    <a:pt x="17783" y="0"/>
                    <a:pt x="24202" y="0"/>
                  </a:cubicBezTo>
                  <a:close/>
                </a:path>
              </a:pathLst>
            </a:custGeom>
            <a:solidFill>
              <a:srgbClr val="F7E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6" name="Google Shape;296;p16"/>
          <p:cNvGrpSpPr/>
          <p:nvPr/>
        </p:nvGrpSpPr>
        <p:grpSpPr>
          <a:xfrm>
            <a:off x="1854504" y="658597"/>
            <a:ext cx="6017460" cy="3230762"/>
            <a:chOff x="0" y="-38100"/>
            <a:chExt cx="1584845" cy="850900"/>
          </a:xfrm>
        </p:grpSpPr>
        <p:sp>
          <p:nvSpPr>
            <p:cNvPr id="297" name="Google Shape;297;p16"/>
            <p:cNvSpPr/>
            <p:nvPr/>
          </p:nvSpPr>
          <p:spPr>
            <a:xfrm>
              <a:off x="0" y="0"/>
              <a:ext cx="1584845" cy="256892"/>
            </a:xfrm>
            <a:custGeom>
              <a:avLst/>
              <a:gdLst/>
              <a:ahLst/>
              <a:cxnLst/>
              <a:rect l="l" t="t" r="r" b="b"/>
              <a:pathLst>
                <a:path w="1584845" h="256892" extrusionOk="0">
                  <a:moveTo>
                    <a:pt x="65615" y="0"/>
                  </a:moveTo>
                  <a:lnTo>
                    <a:pt x="1519230" y="0"/>
                  </a:lnTo>
                  <a:cubicBezTo>
                    <a:pt x="1536632" y="0"/>
                    <a:pt x="1553322" y="6913"/>
                    <a:pt x="1565627" y="19218"/>
                  </a:cubicBezTo>
                  <a:cubicBezTo>
                    <a:pt x="1577932" y="31524"/>
                    <a:pt x="1584845" y="48213"/>
                    <a:pt x="1584845" y="65615"/>
                  </a:cubicBezTo>
                  <a:lnTo>
                    <a:pt x="1584845" y="191277"/>
                  </a:lnTo>
                  <a:cubicBezTo>
                    <a:pt x="1584845" y="208679"/>
                    <a:pt x="1577932" y="225368"/>
                    <a:pt x="1565627" y="237674"/>
                  </a:cubicBezTo>
                  <a:cubicBezTo>
                    <a:pt x="1553322" y="249979"/>
                    <a:pt x="1536632" y="256892"/>
                    <a:pt x="1519230" y="256892"/>
                  </a:cubicBezTo>
                  <a:lnTo>
                    <a:pt x="65615" y="256892"/>
                  </a:lnTo>
                  <a:cubicBezTo>
                    <a:pt x="29377" y="256892"/>
                    <a:pt x="0" y="227515"/>
                    <a:pt x="0" y="191277"/>
                  </a:cubicBezTo>
                  <a:lnTo>
                    <a:pt x="0" y="65615"/>
                  </a:lnTo>
                  <a:cubicBezTo>
                    <a:pt x="0" y="29377"/>
                    <a:pt x="29377" y="0"/>
                    <a:pt x="65615" y="0"/>
                  </a:cubicBezTo>
                  <a:close/>
                </a:path>
              </a:pathLst>
            </a:custGeom>
            <a:solidFill>
              <a:srgbClr val="FDC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9" name="Google Shape;299;p16"/>
          <p:cNvSpPr txBox="1"/>
          <p:nvPr/>
        </p:nvSpPr>
        <p:spPr>
          <a:xfrm>
            <a:off x="2081653" y="1003779"/>
            <a:ext cx="7808956" cy="688645"/>
          </a:xfrm>
          <a:prstGeom prst="rect">
            <a:avLst/>
          </a:prstGeom>
          <a:noFill/>
          <a:ln>
            <a:noFill/>
          </a:ln>
        </p:spPr>
        <p:txBody>
          <a:bodyPr spcFirstLastPara="1" wrap="square" lIns="0" tIns="0" rIns="0" bIns="0" anchor="t" anchorCtr="0">
            <a:spAutoFit/>
          </a:bodyPr>
          <a:lstStyle/>
          <a:p>
            <a:pPr marL="0" marR="0" lvl="0" indent="0" algn="l" rtl="0">
              <a:lnSpc>
                <a:spcPct val="93993"/>
              </a:lnSpc>
              <a:spcBef>
                <a:spcPts val="0"/>
              </a:spcBef>
              <a:spcAft>
                <a:spcPts val="0"/>
              </a:spcAft>
              <a:buNone/>
            </a:pPr>
            <a:r>
              <a:rPr lang="en-US" sz="5278" b="1" i="0" u="none" strike="noStrike" cap="none">
                <a:solidFill>
                  <a:srgbClr val="1B4262"/>
                </a:solidFill>
                <a:latin typeface="Roboto Condensed"/>
                <a:ea typeface="Roboto Condensed"/>
                <a:cs typeface="Roboto Condensed"/>
                <a:sym typeface="Roboto Condensed"/>
              </a:rPr>
              <a:t>Bài tập 2 SGK tr.48</a:t>
            </a:r>
            <a:endParaRPr/>
          </a:p>
        </p:txBody>
      </p:sp>
      <p:pic>
        <p:nvPicPr>
          <p:cNvPr id="300" name="Google Shape;300;p16"/>
          <p:cNvPicPr preferRelativeResize="0"/>
          <p:nvPr/>
        </p:nvPicPr>
        <p:blipFill rotWithShape="1">
          <a:blip r:embed="rId4">
            <a:alphaModFix/>
          </a:blip>
          <a:srcRect/>
          <a:stretch/>
        </p:blipFill>
        <p:spPr>
          <a:xfrm rot="1493454">
            <a:off x="-1541644" y="8705140"/>
            <a:ext cx="5817165" cy="1903800"/>
          </a:xfrm>
          <a:prstGeom prst="rect">
            <a:avLst/>
          </a:prstGeom>
          <a:noFill/>
          <a:ln>
            <a:noFill/>
          </a:ln>
        </p:spPr>
      </p:pic>
      <p:pic>
        <p:nvPicPr>
          <p:cNvPr id="301" name="Google Shape;301;p16"/>
          <p:cNvPicPr preferRelativeResize="0"/>
          <p:nvPr/>
        </p:nvPicPr>
        <p:blipFill rotWithShape="1">
          <a:blip r:embed="rId5">
            <a:alphaModFix/>
          </a:blip>
          <a:srcRect/>
          <a:stretch/>
        </p:blipFill>
        <p:spPr>
          <a:xfrm rot="-869006" flipH="1">
            <a:off x="-1341677" y="-926306"/>
            <a:ext cx="4757791" cy="2854675"/>
          </a:xfrm>
          <a:prstGeom prst="rect">
            <a:avLst/>
          </a:prstGeom>
          <a:noFill/>
          <a:ln>
            <a:noFill/>
          </a:ln>
        </p:spPr>
      </p:pic>
      <p:pic>
        <p:nvPicPr>
          <p:cNvPr id="302" name="Google Shape;302;p16"/>
          <p:cNvPicPr preferRelativeResize="0"/>
          <p:nvPr/>
        </p:nvPicPr>
        <p:blipFill rotWithShape="1">
          <a:blip r:embed="rId6">
            <a:alphaModFix/>
          </a:blip>
          <a:srcRect/>
          <a:stretch/>
        </p:blipFill>
        <p:spPr>
          <a:xfrm>
            <a:off x="14694810" y="473387"/>
            <a:ext cx="4080510" cy="4114800"/>
          </a:xfrm>
          <a:prstGeom prst="rect">
            <a:avLst/>
          </a:prstGeom>
          <a:noFill/>
          <a:ln>
            <a:noFill/>
          </a:ln>
        </p:spPr>
      </p:pic>
      <p:graphicFrame>
        <p:nvGraphicFramePr>
          <p:cNvPr id="303" name="Google Shape;303;p16"/>
          <p:cNvGraphicFramePr/>
          <p:nvPr/>
        </p:nvGraphicFramePr>
        <p:xfrm>
          <a:off x="1499746" y="2007555"/>
          <a:ext cx="15759550" cy="7394775"/>
        </p:xfrm>
        <a:graphic>
          <a:graphicData uri="http://schemas.openxmlformats.org/drawingml/2006/table">
            <a:tbl>
              <a:tblPr>
                <a:noFill/>
                <a:tableStyleId>{9BD9F17E-41B6-46FD-99F7-E677B57935BD}</a:tableStyleId>
              </a:tblPr>
              <a:tblGrid>
                <a:gridCol w="3507575">
                  <a:extLst>
                    <a:ext uri="{9D8B030D-6E8A-4147-A177-3AD203B41FA5}">
                      <a16:colId xmlns:a16="http://schemas.microsoft.com/office/drawing/2014/main" val="20000"/>
                    </a:ext>
                  </a:extLst>
                </a:gridCol>
                <a:gridCol w="3108175">
                  <a:extLst>
                    <a:ext uri="{9D8B030D-6E8A-4147-A177-3AD203B41FA5}">
                      <a16:colId xmlns:a16="http://schemas.microsoft.com/office/drawing/2014/main" val="20001"/>
                    </a:ext>
                  </a:extLst>
                </a:gridCol>
                <a:gridCol w="9143800">
                  <a:extLst>
                    <a:ext uri="{9D8B030D-6E8A-4147-A177-3AD203B41FA5}">
                      <a16:colId xmlns:a16="http://schemas.microsoft.com/office/drawing/2014/main" val="20002"/>
                    </a:ext>
                  </a:extLst>
                </a:gridCol>
              </a:tblGrid>
              <a:tr h="1913200">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B1: Gọi tên, chỉ rõ chi tiết so sánh</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Gợi ý</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Tác giả sử dụng phép so sánh qua chi tiết nào?</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71725">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B2: Nêu tác dụng về nghệ thuật</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Gợi hình ảnh, gợi cảm xúc cho dòng thơ.</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1134750">
                <a:tc rowSpan="3">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B3: Nêu tác dụng về nội dung</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rowSpan="3">
                  <a:txBody>
                    <a:bodyPr/>
                    <a:lstStyle/>
                    <a:p>
                      <a:pPr marL="0" marR="0" lvl="0" indent="0" algn="ctr"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HS tìm tác dụng trong việc thể hiện nội dung bằng cách trả lời các câu hỏi.</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Biện pháp so sánh ấy diễn tả sự vật/ hiện tượng nào?</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12125">
                <a:tc vMerge="1">
                  <a:txBody>
                    <a:bodyPr/>
                    <a:lstStyle/>
                    <a:p>
                      <a:endParaRPr lang="en-US"/>
                    </a:p>
                  </a:txBody>
                  <a:tcPr/>
                </a:tc>
                <a:tc vMerge="1">
                  <a:txBody>
                    <a:bodyPr/>
                    <a:lstStyle/>
                    <a:p>
                      <a:endParaRPr lang="en-US"/>
                    </a:p>
                  </a:txBody>
                  <a:tcPr/>
                </a:tc>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Sự vật/ hiện tượng ấy hiện lên ra sao, có điểm gì đặc biệt?</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62975">
                <a:tc vMerge="1">
                  <a:txBody>
                    <a:bodyPr/>
                    <a:lstStyle/>
                    <a:p>
                      <a:endParaRPr lang="en-US"/>
                    </a:p>
                  </a:txBody>
                  <a:tcPr/>
                </a:tc>
                <a:tc vMerge="1">
                  <a:txBody>
                    <a:bodyPr/>
                    <a:lstStyle/>
                    <a:p>
                      <a:endParaRPr lang="en-US"/>
                    </a:p>
                  </a:txBody>
                  <a:tcPr/>
                </a:tc>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Qua chi tiết so sánh đó, ta hiểu thêm điều gì về nội dung của dòng thơ cũng như tình cảm của tác giả?</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07"/>
        <p:cNvGrpSpPr/>
        <p:nvPr/>
      </p:nvGrpSpPr>
      <p:grpSpPr>
        <a:xfrm>
          <a:off x="0" y="0"/>
          <a:ext cx="0" cy="0"/>
          <a:chOff x="0" y="0"/>
          <a:chExt cx="0" cy="0"/>
        </a:xfrm>
      </p:grpSpPr>
      <p:pic>
        <p:nvPicPr>
          <p:cNvPr id="308" name="Google Shape;308;p17"/>
          <p:cNvPicPr preferRelativeResize="0"/>
          <p:nvPr/>
        </p:nvPicPr>
        <p:blipFill rotWithShape="1">
          <a:blip r:embed="rId3">
            <a:alphaModFix/>
          </a:blip>
          <a:srcRect/>
          <a:stretch/>
        </p:blipFill>
        <p:spPr>
          <a:xfrm>
            <a:off x="782288" y="889479"/>
            <a:ext cx="16723424" cy="8508042"/>
          </a:xfrm>
          <a:prstGeom prst="rect">
            <a:avLst/>
          </a:prstGeom>
          <a:noFill/>
          <a:ln>
            <a:noFill/>
          </a:ln>
        </p:spPr>
      </p:pic>
      <p:grpSp>
        <p:nvGrpSpPr>
          <p:cNvPr id="309" name="Google Shape;309;p17"/>
          <p:cNvGrpSpPr/>
          <p:nvPr/>
        </p:nvGrpSpPr>
        <p:grpSpPr>
          <a:xfrm>
            <a:off x="1191394" y="1977103"/>
            <a:ext cx="16314318" cy="7679937"/>
            <a:chOff x="0" y="-38100"/>
            <a:chExt cx="4296775" cy="2022699"/>
          </a:xfrm>
        </p:grpSpPr>
        <p:sp>
          <p:nvSpPr>
            <p:cNvPr id="310" name="Google Shape;310;p17"/>
            <p:cNvSpPr/>
            <p:nvPr/>
          </p:nvSpPr>
          <p:spPr>
            <a:xfrm>
              <a:off x="0" y="0"/>
              <a:ext cx="4296775" cy="1984599"/>
            </a:xfrm>
            <a:custGeom>
              <a:avLst/>
              <a:gdLst/>
              <a:ahLst/>
              <a:cxnLst/>
              <a:rect l="l" t="t" r="r" b="b"/>
              <a:pathLst>
                <a:path w="4296775" h="1984599" extrusionOk="0">
                  <a:moveTo>
                    <a:pt x="24202" y="0"/>
                  </a:moveTo>
                  <a:lnTo>
                    <a:pt x="4272573" y="0"/>
                  </a:lnTo>
                  <a:cubicBezTo>
                    <a:pt x="4278992" y="0"/>
                    <a:pt x="4285148" y="2550"/>
                    <a:pt x="4289686" y="7089"/>
                  </a:cubicBezTo>
                  <a:cubicBezTo>
                    <a:pt x="4294225" y="11627"/>
                    <a:pt x="4296775" y="17783"/>
                    <a:pt x="4296775" y="24202"/>
                  </a:cubicBezTo>
                  <a:lnTo>
                    <a:pt x="4296775" y="1960397"/>
                  </a:lnTo>
                  <a:cubicBezTo>
                    <a:pt x="4296775" y="1966816"/>
                    <a:pt x="4294225" y="1972972"/>
                    <a:pt x="4289686" y="1977511"/>
                  </a:cubicBezTo>
                  <a:cubicBezTo>
                    <a:pt x="4285148" y="1982050"/>
                    <a:pt x="4278992" y="1984599"/>
                    <a:pt x="4272573" y="1984599"/>
                  </a:cubicBezTo>
                  <a:lnTo>
                    <a:pt x="24202" y="1984599"/>
                  </a:lnTo>
                  <a:cubicBezTo>
                    <a:pt x="17783" y="1984599"/>
                    <a:pt x="11627" y="1982050"/>
                    <a:pt x="7089" y="1977511"/>
                  </a:cubicBezTo>
                  <a:cubicBezTo>
                    <a:pt x="2550" y="1972972"/>
                    <a:pt x="0" y="1966816"/>
                    <a:pt x="0" y="1960397"/>
                  </a:cubicBezTo>
                  <a:lnTo>
                    <a:pt x="0" y="24202"/>
                  </a:lnTo>
                  <a:cubicBezTo>
                    <a:pt x="0" y="17783"/>
                    <a:pt x="2550" y="11627"/>
                    <a:pt x="7089" y="7089"/>
                  </a:cubicBezTo>
                  <a:cubicBezTo>
                    <a:pt x="11627" y="2550"/>
                    <a:pt x="17783" y="0"/>
                    <a:pt x="24202" y="0"/>
                  </a:cubicBezTo>
                  <a:close/>
                </a:path>
              </a:pathLst>
            </a:custGeom>
            <a:solidFill>
              <a:srgbClr val="F7E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2" name="Google Shape;312;p17"/>
          <p:cNvGrpSpPr/>
          <p:nvPr/>
        </p:nvGrpSpPr>
        <p:grpSpPr>
          <a:xfrm>
            <a:off x="1854504" y="658597"/>
            <a:ext cx="6017460" cy="3230762"/>
            <a:chOff x="0" y="-38100"/>
            <a:chExt cx="1584845" cy="850900"/>
          </a:xfrm>
        </p:grpSpPr>
        <p:sp>
          <p:nvSpPr>
            <p:cNvPr id="313" name="Google Shape;313;p17"/>
            <p:cNvSpPr/>
            <p:nvPr/>
          </p:nvSpPr>
          <p:spPr>
            <a:xfrm>
              <a:off x="0" y="0"/>
              <a:ext cx="1584845" cy="256892"/>
            </a:xfrm>
            <a:custGeom>
              <a:avLst/>
              <a:gdLst/>
              <a:ahLst/>
              <a:cxnLst/>
              <a:rect l="l" t="t" r="r" b="b"/>
              <a:pathLst>
                <a:path w="1584845" h="256892" extrusionOk="0">
                  <a:moveTo>
                    <a:pt x="65615" y="0"/>
                  </a:moveTo>
                  <a:lnTo>
                    <a:pt x="1519230" y="0"/>
                  </a:lnTo>
                  <a:cubicBezTo>
                    <a:pt x="1536632" y="0"/>
                    <a:pt x="1553322" y="6913"/>
                    <a:pt x="1565627" y="19218"/>
                  </a:cubicBezTo>
                  <a:cubicBezTo>
                    <a:pt x="1577932" y="31524"/>
                    <a:pt x="1584845" y="48213"/>
                    <a:pt x="1584845" y="65615"/>
                  </a:cubicBezTo>
                  <a:lnTo>
                    <a:pt x="1584845" y="191277"/>
                  </a:lnTo>
                  <a:cubicBezTo>
                    <a:pt x="1584845" y="208679"/>
                    <a:pt x="1577932" y="225368"/>
                    <a:pt x="1565627" y="237674"/>
                  </a:cubicBezTo>
                  <a:cubicBezTo>
                    <a:pt x="1553322" y="249979"/>
                    <a:pt x="1536632" y="256892"/>
                    <a:pt x="1519230" y="256892"/>
                  </a:cubicBezTo>
                  <a:lnTo>
                    <a:pt x="65615" y="256892"/>
                  </a:lnTo>
                  <a:cubicBezTo>
                    <a:pt x="29377" y="256892"/>
                    <a:pt x="0" y="227515"/>
                    <a:pt x="0" y="191277"/>
                  </a:cubicBezTo>
                  <a:lnTo>
                    <a:pt x="0" y="65615"/>
                  </a:lnTo>
                  <a:cubicBezTo>
                    <a:pt x="0" y="29377"/>
                    <a:pt x="29377" y="0"/>
                    <a:pt x="65615" y="0"/>
                  </a:cubicBezTo>
                  <a:close/>
                </a:path>
              </a:pathLst>
            </a:custGeom>
            <a:solidFill>
              <a:srgbClr val="FDC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5" name="Google Shape;315;p17"/>
          <p:cNvSpPr txBox="1"/>
          <p:nvPr/>
        </p:nvSpPr>
        <p:spPr>
          <a:xfrm>
            <a:off x="2081653" y="1003779"/>
            <a:ext cx="7808956" cy="688645"/>
          </a:xfrm>
          <a:prstGeom prst="rect">
            <a:avLst/>
          </a:prstGeom>
          <a:noFill/>
          <a:ln>
            <a:noFill/>
          </a:ln>
        </p:spPr>
        <p:txBody>
          <a:bodyPr spcFirstLastPara="1" wrap="square" lIns="0" tIns="0" rIns="0" bIns="0" anchor="t" anchorCtr="0">
            <a:spAutoFit/>
          </a:bodyPr>
          <a:lstStyle/>
          <a:p>
            <a:pPr marL="0" marR="0" lvl="0" indent="0" algn="l" rtl="0">
              <a:lnSpc>
                <a:spcPct val="93993"/>
              </a:lnSpc>
              <a:spcBef>
                <a:spcPts val="0"/>
              </a:spcBef>
              <a:spcAft>
                <a:spcPts val="0"/>
              </a:spcAft>
              <a:buNone/>
            </a:pPr>
            <a:r>
              <a:rPr lang="en-US" sz="5278" b="1" i="0" u="none" strike="noStrike" cap="none">
                <a:solidFill>
                  <a:srgbClr val="1B4262"/>
                </a:solidFill>
                <a:latin typeface="Roboto Condensed"/>
                <a:ea typeface="Roboto Condensed"/>
                <a:cs typeface="Roboto Condensed"/>
                <a:sym typeface="Roboto Condensed"/>
              </a:rPr>
              <a:t>Bài tập 2 SGK tr.48</a:t>
            </a:r>
            <a:endParaRPr/>
          </a:p>
        </p:txBody>
      </p:sp>
      <p:pic>
        <p:nvPicPr>
          <p:cNvPr id="316" name="Google Shape;316;p17"/>
          <p:cNvPicPr preferRelativeResize="0"/>
          <p:nvPr/>
        </p:nvPicPr>
        <p:blipFill rotWithShape="1">
          <a:blip r:embed="rId4">
            <a:alphaModFix/>
          </a:blip>
          <a:srcRect/>
          <a:stretch/>
        </p:blipFill>
        <p:spPr>
          <a:xfrm rot="1493454">
            <a:off x="-1541644" y="8705140"/>
            <a:ext cx="5817165" cy="1903800"/>
          </a:xfrm>
          <a:prstGeom prst="rect">
            <a:avLst/>
          </a:prstGeom>
          <a:noFill/>
          <a:ln>
            <a:noFill/>
          </a:ln>
        </p:spPr>
      </p:pic>
      <p:pic>
        <p:nvPicPr>
          <p:cNvPr id="317" name="Google Shape;317;p17"/>
          <p:cNvPicPr preferRelativeResize="0"/>
          <p:nvPr/>
        </p:nvPicPr>
        <p:blipFill rotWithShape="1">
          <a:blip r:embed="rId5">
            <a:alphaModFix/>
          </a:blip>
          <a:srcRect/>
          <a:stretch/>
        </p:blipFill>
        <p:spPr>
          <a:xfrm rot="-869006" flipH="1">
            <a:off x="-1524444" y="-953951"/>
            <a:ext cx="4757791" cy="2854675"/>
          </a:xfrm>
          <a:prstGeom prst="rect">
            <a:avLst/>
          </a:prstGeom>
          <a:noFill/>
          <a:ln>
            <a:noFill/>
          </a:ln>
        </p:spPr>
      </p:pic>
      <p:pic>
        <p:nvPicPr>
          <p:cNvPr id="318" name="Google Shape;318;p17"/>
          <p:cNvPicPr preferRelativeResize="0"/>
          <p:nvPr/>
        </p:nvPicPr>
        <p:blipFill rotWithShape="1">
          <a:blip r:embed="rId6">
            <a:alphaModFix/>
          </a:blip>
          <a:srcRect/>
          <a:stretch/>
        </p:blipFill>
        <p:spPr>
          <a:xfrm>
            <a:off x="14694810" y="473387"/>
            <a:ext cx="4080510" cy="4114800"/>
          </a:xfrm>
          <a:prstGeom prst="rect">
            <a:avLst/>
          </a:prstGeom>
          <a:noFill/>
          <a:ln>
            <a:noFill/>
          </a:ln>
        </p:spPr>
      </p:pic>
      <p:sp>
        <p:nvSpPr>
          <p:cNvPr id="319" name="Google Shape;319;p17"/>
          <p:cNvSpPr txBox="1"/>
          <p:nvPr/>
        </p:nvSpPr>
        <p:spPr>
          <a:xfrm>
            <a:off x="1571851" y="2743289"/>
            <a:ext cx="15687449" cy="6894195"/>
          </a:xfrm>
          <a:prstGeom prst="rect">
            <a:avLst/>
          </a:prstGeom>
          <a:noFill/>
          <a:ln>
            <a:noFill/>
          </a:ln>
        </p:spPr>
        <p:txBody>
          <a:bodyPr spcFirstLastPara="1" wrap="square" lIns="0" tIns="0" rIns="0" bIns="0" anchor="t" anchorCtr="0">
            <a:spAutoFit/>
          </a:bodyPr>
          <a:lstStyle/>
          <a:p>
            <a:pPr marL="885192" marR="0" lvl="1" indent="-442596" algn="just" rtl="0">
              <a:lnSpc>
                <a:spcPct val="140000"/>
              </a:lnSpc>
              <a:spcBef>
                <a:spcPts val="0"/>
              </a:spcBef>
              <a:spcAft>
                <a:spcPts val="0"/>
              </a:spcAft>
              <a:buClr>
                <a:srgbClr val="1B4262"/>
              </a:buClr>
              <a:buSzPts val="4100"/>
              <a:buFont typeface="Arial"/>
              <a:buChar char="•"/>
            </a:pPr>
            <a:r>
              <a:rPr lang="en-US" sz="4000" b="1" i="0" u="none" strike="noStrike" cap="none">
                <a:solidFill>
                  <a:srgbClr val="1B4262"/>
                </a:solidFill>
                <a:latin typeface="Roboto Condensed"/>
                <a:ea typeface="Roboto Condensed"/>
                <a:cs typeface="Roboto Condensed"/>
                <a:sym typeface="Roboto Condensed"/>
              </a:rPr>
              <a:t>Biện pháp so sánh: </a:t>
            </a:r>
            <a:r>
              <a:rPr lang="en-US" sz="4000" b="0" i="0" u="none" strike="noStrike" cap="none">
                <a:solidFill>
                  <a:srgbClr val="1B4262"/>
                </a:solidFill>
                <a:latin typeface="Roboto Condensed"/>
                <a:ea typeface="Roboto Condensed"/>
                <a:cs typeface="Roboto Condensed"/>
                <a:sym typeface="Roboto Condensed"/>
              </a:rPr>
              <a:t>Miếng cau khô như mẹ khô gầy</a:t>
            </a:r>
            <a:endParaRPr sz="4000" b="0" i="0" u="none" strike="noStrike" cap="none">
              <a:solidFill>
                <a:srgbClr val="1B4262"/>
              </a:solidFill>
              <a:latin typeface="Roboto Condensed"/>
              <a:ea typeface="Roboto Condensed"/>
              <a:cs typeface="Roboto Condensed"/>
              <a:sym typeface="Roboto Condensed"/>
            </a:endParaRPr>
          </a:p>
          <a:p>
            <a:pPr marL="885192" marR="0" lvl="1" indent="-442596" algn="just" rtl="0">
              <a:lnSpc>
                <a:spcPct val="140000"/>
              </a:lnSpc>
              <a:spcBef>
                <a:spcPts val="0"/>
              </a:spcBef>
              <a:spcAft>
                <a:spcPts val="0"/>
              </a:spcAft>
              <a:buClr>
                <a:srgbClr val="1B4262"/>
              </a:buClr>
              <a:buSzPts val="4100"/>
              <a:buFont typeface="Arial"/>
              <a:buChar char="•"/>
            </a:pPr>
            <a:r>
              <a:rPr lang="en-US" sz="4000" b="1" i="0" u="none" strike="noStrike" cap="none">
                <a:solidFill>
                  <a:srgbClr val="1B4262"/>
                </a:solidFill>
                <a:latin typeface="Roboto Condensed"/>
                <a:ea typeface="Roboto Condensed"/>
                <a:cs typeface="Roboto Condensed"/>
                <a:sym typeface="Roboto Condensed"/>
              </a:rPr>
              <a:t>Tác dụng:</a:t>
            </a:r>
            <a:endParaRPr sz="1200"/>
          </a:p>
          <a:p>
            <a:pPr marL="571500" marR="0" lvl="0" indent="-571500" algn="just" rtl="0">
              <a:lnSpc>
                <a:spcPct val="140000"/>
              </a:lnSpc>
              <a:spcBef>
                <a:spcPts val="0"/>
              </a:spcBef>
              <a:spcAft>
                <a:spcPts val="0"/>
              </a:spcAft>
              <a:buClr>
                <a:srgbClr val="1B4262"/>
              </a:buClr>
              <a:buSzPts val="4100"/>
              <a:buFont typeface="Noto Sans Symbols"/>
              <a:buChar char="❖"/>
            </a:pPr>
            <a:r>
              <a:rPr lang="en-US" sz="4000" b="0" i="0" u="none" strike="noStrike" cap="none">
                <a:solidFill>
                  <a:srgbClr val="1B4262"/>
                </a:solidFill>
                <a:latin typeface="Roboto Condensed"/>
                <a:ea typeface="Roboto Condensed"/>
                <a:cs typeface="Roboto Condensed"/>
                <a:sym typeface="Roboto Condensed"/>
              </a:rPr>
              <a:t>Gợi hình ảnh, cảm xúc cho bài thơ.</a:t>
            </a:r>
            <a:endParaRPr sz="1200"/>
          </a:p>
          <a:p>
            <a:pPr marL="571500" marR="0" lvl="0" indent="-571500" algn="just" rtl="0">
              <a:lnSpc>
                <a:spcPct val="140000"/>
              </a:lnSpc>
              <a:spcBef>
                <a:spcPts val="0"/>
              </a:spcBef>
              <a:spcAft>
                <a:spcPts val="0"/>
              </a:spcAft>
              <a:buClr>
                <a:srgbClr val="1B4262"/>
              </a:buClr>
              <a:buSzPts val="4100"/>
              <a:buFont typeface="Noto Sans Symbols"/>
              <a:buChar char="❖"/>
            </a:pPr>
            <a:r>
              <a:rPr lang="en-US" sz="4000" b="0" i="0" u="none" strike="noStrike" cap="none">
                <a:solidFill>
                  <a:srgbClr val="1B4262"/>
                </a:solidFill>
                <a:latin typeface="Roboto Condensed"/>
                <a:ea typeface="Roboto Condensed"/>
                <a:cs typeface="Roboto Condensed"/>
                <a:sym typeface="Roboto Condensed"/>
              </a:rPr>
              <a:t>So sánh cau "khô gầy như mẹ" gợi lên hình ảnh mẹ có dáng vẻ "khô gầy", đã già đi nhiều rồi.</a:t>
            </a:r>
            <a:endParaRPr sz="1200"/>
          </a:p>
          <a:p>
            <a:pPr marL="571500" marR="0" lvl="0" indent="-571500" algn="just" rtl="0">
              <a:lnSpc>
                <a:spcPct val="140000"/>
              </a:lnSpc>
              <a:spcBef>
                <a:spcPts val="0"/>
              </a:spcBef>
              <a:spcAft>
                <a:spcPts val="0"/>
              </a:spcAft>
              <a:buClr>
                <a:srgbClr val="1B4262"/>
              </a:buClr>
              <a:buSzPts val="4100"/>
              <a:buFont typeface="Noto Sans Symbols"/>
              <a:buChar char="❖"/>
            </a:pPr>
            <a:r>
              <a:rPr lang="en-US" sz="4000" b="0" i="0" u="none" strike="noStrike" cap="none">
                <a:solidFill>
                  <a:srgbClr val="1B4262"/>
                </a:solidFill>
                <a:latin typeface="Roboto Condensed"/>
                <a:ea typeface="Roboto Condensed"/>
                <a:cs typeface="Roboto Condensed"/>
                <a:sym typeface="Roboto Condensed"/>
              </a:rPr>
              <a:t>Hình ảnh mẹ khô gầy, già nua theo năm tháng như minh chứng cho bao nỗi vất vả, nhọc nhằn mẹ đã trải qua.</a:t>
            </a:r>
            <a:endParaRPr sz="1200"/>
          </a:p>
          <a:p>
            <a:pPr marL="571500" marR="0" lvl="0" indent="-571500" algn="just" rtl="0">
              <a:lnSpc>
                <a:spcPct val="140000"/>
              </a:lnSpc>
              <a:spcBef>
                <a:spcPts val="0"/>
              </a:spcBef>
              <a:spcAft>
                <a:spcPts val="0"/>
              </a:spcAft>
              <a:buClr>
                <a:srgbClr val="1B4262"/>
              </a:buClr>
              <a:buSzPts val="4100"/>
              <a:buFont typeface="Noto Sans Symbols"/>
              <a:buChar char="❖"/>
            </a:pPr>
            <a:r>
              <a:rPr lang="en-US" sz="4000" b="0" i="0" u="none" strike="noStrike" cap="none">
                <a:solidFill>
                  <a:srgbClr val="1B4262"/>
                </a:solidFill>
                <a:latin typeface="Roboto Condensed"/>
                <a:ea typeface="Roboto Condensed"/>
                <a:cs typeface="Roboto Condensed"/>
                <a:sym typeface="Roboto Condensed"/>
              </a:rPr>
              <a:t>Sự ẩn giấu ấy làm cho khổ thơ trở nên ý tứ gợi cảm xúc bùi ngùi, xúc động.</a:t>
            </a:r>
            <a:endParaRPr sz="120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23"/>
        <p:cNvGrpSpPr/>
        <p:nvPr/>
      </p:nvGrpSpPr>
      <p:grpSpPr>
        <a:xfrm>
          <a:off x="0" y="0"/>
          <a:ext cx="0" cy="0"/>
          <a:chOff x="0" y="0"/>
          <a:chExt cx="0" cy="0"/>
        </a:xfrm>
      </p:grpSpPr>
      <p:pic>
        <p:nvPicPr>
          <p:cNvPr id="324" name="Google Shape;324;p18"/>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325" name="Google Shape;325;p18"/>
          <p:cNvPicPr preferRelativeResize="0"/>
          <p:nvPr/>
        </p:nvPicPr>
        <p:blipFill rotWithShape="1">
          <a:blip r:embed="rId4">
            <a:alphaModFix/>
          </a:blip>
          <a:srcRect l="852" r="852"/>
          <a:stretch/>
        </p:blipFill>
        <p:spPr>
          <a:xfrm>
            <a:off x="-1362896" y="-922720"/>
            <a:ext cx="5455235" cy="7075577"/>
          </a:xfrm>
          <a:prstGeom prst="rect">
            <a:avLst/>
          </a:prstGeom>
          <a:noFill/>
          <a:ln>
            <a:noFill/>
          </a:ln>
        </p:spPr>
      </p:pic>
      <p:pic>
        <p:nvPicPr>
          <p:cNvPr id="326" name="Google Shape;326;p18"/>
          <p:cNvPicPr preferRelativeResize="0"/>
          <p:nvPr/>
        </p:nvPicPr>
        <p:blipFill rotWithShape="1">
          <a:blip r:embed="rId5">
            <a:alphaModFix/>
          </a:blip>
          <a:srcRect/>
          <a:stretch/>
        </p:blipFill>
        <p:spPr>
          <a:xfrm flipH="1">
            <a:off x="-554826" y="5897198"/>
            <a:ext cx="4770892" cy="4850259"/>
          </a:xfrm>
          <a:prstGeom prst="rect">
            <a:avLst/>
          </a:prstGeom>
          <a:noFill/>
          <a:ln>
            <a:noFill/>
          </a:ln>
        </p:spPr>
      </p:pic>
      <p:pic>
        <p:nvPicPr>
          <p:cNvPr id="327" name="Google Shape;327;p18"/>
          <p:cNvPicPr preferRelativeResize="0"/>
          <p:nvPr/>
        </p:nvPicPr>
        <p:blipFill rotWithShape="1">
          <a:blip r:embed="rId6">
            <a:alphaModFix/>
          </a:blip>
          <a:srcRect/>
          <a:stretch/>
        </p:blipFill>
        <p:spPr>
          <a:xfrm>
            <a:off x="2351946" y="1317502"/>
            <a:ext cx="13584109" cy="8195746"/>
          </a:xfrm>
          <a:prstGeom prst="rect">
            <a:avLst/>
          </a:prstGeom>
          <a:noFill/>
          <a:ln>
            <a:noFill/>
          </a:ln>
        </p:spPr>
      </p:pic>
      <p:sp>
        <p:nvSpPr>
          <p:cNvPr id="328" name="Google Shape;328;p18"/>
          <p:cNvSpPr txBox="1"/>
          <p:nvPr/>
        </p:nvSpPr>
        <p:spPr>
          <a:xfrm>
            <a:off x="3191010" y="3892356"/>
            <a:ext cx="11905981" cy="352107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5000" b="1" i="0" u="none" strike="noStrike" cap="none">
                <a:solidFill>
                  <a:srgbClr val="1B4262"/>
                </a:solidFill>
                <a:latin typeface="Roboto Condensed"/>
                <a:ea typeface="Roboto Condensed"/>
                <a:cs typeface="Roboto Condensed"/>
                <a:sym typeface="Roboto Condensed"/>
              </a:rPr>
              <a:t>Bằng kiến thức đã học và phần thực hành ở bài 2 SGK tr.48, em hãy nêu tác dụng của việc sử dụng </a:t>
            </a:r>
            <a:r>
              <a:rPr lang="en-US" sz="5000" b="1" i="0" u="none" strike="noStrike" cap="none">
                <a:solidFill>
                  <a:srgbClr val="CF4F6B"/>
                </a:solidFill>
                <a:latin typeface="Roboto Condensed"/>
                <a:ea typeface="Roboto Condensed"/>
                <a:cs typeface="Roboto Condensed"/>
                <a:sym typeface="Roboto Condensed"/>
              </a:rPr>
              <a:t>biện pháp tu từ so sánh</a:t>
            </a:r>
            <a:r>
              <a:rPr lang="en-US" sz="5000" b="1" i="0" u="none" strike="noStrike" cap="none">
                <a:solidFill>
                  <a:srgbClr val="1B4262"/>
                </a:solidFill>
                <a:latin typeface="Roboto Condensed"/>
                <a:ea typeface="Roboto Condensed"/>
                <a:cs typeface="Roboto Condensed"/>
                <a:sym typeface="Roboto Condensed"/>
              </a:rPr>
              <a:t> trong thơ.</a:t>
            </a:r>
            <a:endParaRPr/>
          </a:p>
          <a:p>
            <a:pPr marL="0" marR="0" lvl="0" indent="0" algn="just" rtl="0">
              <a:lnSpc>
                <a:spcPct val="140000"/>
              </a:lnSpc>
              <a:spcBef>
                <a:spcPts val="0"/>
              </a:spcBef>
              <a:spcAft>
                <a:spcPts val="0"/>
              </a:spcAft>
              <a:buNone/>
            </a:pPr>
            <a:endParaRPr sz="5000" b="1" i="0" u="none" strike="noStrike" cap="none">
              <a:solidFill>
                <a:srgbClr val="1B4262"/>
              </a:solidFill>
              <a:latin typeface="Roboto Condensed"/>
              <a:ea typeface="Roboto Condensed"/>
              <a:cs typeface="Roboto Condensed"/>
              <a:sym typeface="Roboto Condensed"/>
            </a:endParaRPr>
          </a:p>
        </p:txBody>
      </p:sp>
      <p:pic>
        <p:nvPicPr>
          <p:cNvPr id="329" name="Google Shape;329;p18"/>
          <p:cNvPicPr preferRelativeResize="0"/>
          <p:nvPr/>
        </p:nvPicPr>
        <p:blipFill rotWithShape="1">
          <a:blip r:embed="rId7">
            <a:alphaModFix/>
          </a:blip>
          <a:srcRect/>
          <a:stretch/>
        </p:blipFill>
        <p:spPr>
          <a:xfrm>
            <a:off x="12672851" y="5897198"/>
            <a:ext cx="6697025" cy="5418502"/>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BE2"/>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85" name="Google Shape;85;p1"/>
          <p:cNvPicPr preferRelativeResize="0"/>
          <p:nvPr/>
        </p:nvPicPr>
        <p:blipFill rotWithShape="1">
          <a:blip r:embed="rId4">
            <a:alphaModFix/>
          </a:blip>
          <a:srcRect/>
          <a:stretch/>
        </p:blipFill>
        <p:spPr>
          <a:xfrm>
            <a:off x="237222" y="1643985"/>
            <a:ext cx="14510413" cy="8754616"/>
          </a:xfrm>
          <a:prstGeom prst="rect">
            <a:avLst/>
          </a:prstGeom>
          <a:noFill/>
          <a:ln>
            <a:noFill/>
          </a:ln>
        </p:spPr>
      </p:pic>
      <p:pic>
        <p:nvPicPr>
          <p:cNvPr id="86" name="Google Shape;86;p1"/>
          <p:cNvPicPr preferRelativeResize="0"/>
          <p:nvPr/>
        </p:nvPicPr>
        <p:blipFill rotWithShape="1">
          <a:blip r:embed="rId5">
            <a:alphaModFix/>
          </a:blip>
          <a:srcRect/>
          <a:stretch/>
        </p:blipFill>
        <p:spPr>
          <a:xfrm rot="6744624">
            <a:off x="16144726" y="-1044351"/>
            <a:ext cx="2299555" cy="3947734"/>
          </a:xfrm>
          <a:prstGeom prst="rect">
            <a:avLst/>
          </a:prstGeom>
          <a:noFill/>
          <a:ln>
            <a:noFill/>
          </a:ln>
        </p:spPr>
      </p:pic>
      <p:pic>
        <p:nvPicPr>
          <p:cNvPr id="87" name="Google Shape;87;p1"/>
          <p:cNvPicPr preferRelativeResize="0"/>
          <p:nvPr/>
        </p:nvPicPr>
        <p:blipFill rotWithShape="1">
          <a:blip r:embed="rId6">
            <a:alphaModFix/>
          </a:blip>
          <a:srcRect/>
          <a:stretch/>
        </p:blipFill>
        <p:spPr>
          <a:xfrm rot="-798751">
            <a:off x="15578578" y="7967022"/>
            <a:ext cx="4166886" cy="4114800"/>
          </a:xfrm>
          <a:prstGeom prst="rect">
            <a:avLst/>
          </a:prstGeom>
          <a:noFill/>
          <a:ln>
            <a:noFill/>
          </a:ln>
        </p:spPr>
      </p:pic>
      <p:pic>
        <p:nvPicPr>
          <p:cNvPr id="88" name="Google Shape;88;p1"/>
          <p:cNvPicPr preferRelativeResize="0"/>
          <p:nvPr/>
        </p:nvPicPr>
        <p:blipFill rotWithShape="1">
          <a:blip r:embed="rId7">
            <a:alphaModFix/>
          </a:blip>
          <a:srcRect/>
          <a:stretch/>
        </p:blipFill>
        <p:spPr>
          <a:xfrm rot="-9872497">
            <a:off x="-1756291" y="-2382697"/>
            <a:ext cx="4166886" cy="4114800"/>
          </a:xfrm>
          <a:prstGeom prst="rect">
            <a:avLst/>
          </a:prstGeom>
          <a:noFill/>
          <a:ln>
            <a:noFill/>
          </a:ln>
        </p:spPr>
      </p:pic>
      <p:sp>
        <p:nvSpPr>
          <p:cNvPr id="89" name="Google Shape;89;p1"/>
          <p:cNvSpPr/>
          <p:nvPr/>
        </p:nvSpPr>
        <p:spPr>
          <a:xfrm>
            <a:off x="10861519" y="2973398"/>
            <a:ext cx="7567947" cy="5536300"/>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rotWithShape="1">
            <a:blip r:embed="rId8">
              <a:alphaModFix/>
            </a:blip>
            <a:stretch>
              <a:fillRect l="-24967" r="-2496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txBox="1"/>
          <p:nvPr/>
        </p:nvSpPr>
        <p:spPr>
          <a:xfrm>
            <a:off x="1796575" y="959808"/>
            <a:ext cx="10771403" cy="1032201"/>
          </a:xfrm>
          <a:prstGeom prst="rect">
            <a:avLst/>
          </a:prstGeom>
          <a:noFill/>
          <a:ln>
            <a:noFill/>
          </a:ln>
        </p:spPr>
        <p:txBody>
          <a:bodyPr spcFirstLastPara="1" wrap="square" lIns="0" tIns="0" rIns="0" bIns="0" anchor="t" anchorCtr="0">
            <a:spAutoFit/>
          </a:bodyPr>
          <a:lstStyle/>
          <a:p>
            <a:pPr marL="0" marR="0" lvl="0" indent="0" algn="just" rtl="0">
              <a:lnSpc>
                <a:spcPct val="93999"/>
              </a:lnSpc>
              <a:spcBef>
                <a:spcPts val="0"/>
              </a:spcBef>
              <a:spcAft>
                <a:spcPts val="0"/>
              </a:spcAft>
              <a:buNone/>
            </a:pPr>
            <a:r>
              <a:rPr lang="en-US" sz="8182" b="1" i="0" u="none" strike="noStrike" cap="none">
                <a:solidFill>
                  <a:srgbClr val="1B4262"/>
                </a:solidFill>
                <a:latin typeface="Fraunces"/>
                <a:ea typeface="Fraunces"/>
                <a:cs typeface="Fraunces"/>
                <a:sym typeface="Fraunces"/>
              </a:rPr>
              <a:t>KHỞI ĐỘNG </a:t>
            </a:r>
            <a:endParaRPr/>
          </a:p>
        </p:txBody>
      </p:sp>
      <p:sp>
        <p:nvSpPr>
          <p:cNvPr id="91" name="Google Shape;91;p1"/>
          <p:cNvSpPr txBox="1"/>
          <p:nvPr/>
        </p:nvSpPr>
        <p:spPr>
          <a:xfrm>
            <a:off x="1009679" y="3450852"/>
            <a:ext cx="9855619" cy="6894195"/>
          </a:xfrm>
          <a:prstGeom prst="rect">
            <a:avLst/>
          </a:prstGeom>
          <a:noFill/>
          <a:ln>
            <a:noFill/>
          </a:ln>
        </p:spPr>
        <p:txBody>
          <a:bodyPr spcFirstLastPara="1" wrap="square" lIns="0" tIns="0" rIns="0" bIns="0" anchor="t" anchorCtr="0">
            <a:spAutoFit/>
          </a:bodyPr>
          <a:lstStyle/>
          <a:p>
            <a:pPr marL="971550" marR="0" lvl="1" indent="-485775" algn="just" rtl="0">
              <a:lnSpc>
                <a:spcPct val="139977"/>
              </a:lnSpc>
              <a:spcBef>
                <a:spcPts val="0"/>
              </a:spcBef>
              <a:spcAft>
                <a:spcPts val="0"/>
              </a:spcAft>
              <a:buClr>
                <a:srgbClr val="1B4262"/>
              </a:buClr>
              <a:buSzPts val="4500"/>
              <a:buFont typeface="Arial"/>
              <a:buChar char="•"/>
            </a:pPr>
            <a:r>
              <a:rPr lang="en-US" sz="4000" b="0" i="0" u="none" strike="noStrike" cap="none">
                <a:solidFill>
                  <a:srgbClr val="1B4262"/>
                </a:solidFill>
                <a:latin typeface="Roboto Condensed"/>
                <a:ea typeface="Roboto Condensed"/>
                <a:cs typeface="Roboto Condensed"/>
                <a:sym typeface="Roboto Condensed"/>
              </a:rPr>
              <a:t> HS thực hiện thử thách theo cặp</a:t>
            </a:r>
            <a:endParaRPr sz="4000" b="0" i="0" u="none" strike="noStrike" cap="none">
              <a:solidFill>
                <a:srgbClr val="1B4262"/>
              </a:solidFill>
              <a:latin typeface="Roboto Condensed"/>
              <a:ea typeface="Roboto Condensed"/>
              <a:cs typeface="Roboto Condensed"/>
              <a:sym typeface="Roboto Condensed"/>
            </a:endParaRPr>
          </a:p>
          <a:p>
            <a:pPr marL="971550" marR="0" lvl="1" indent="-485775" algn="just" rtl="0">
              <a:lnSpc>
                <a:spcPct val="139977"/>
              </a:lnSpc>
              <a:spcBef>
                <a:spcPts val="0"/>
              </a:spcBef>
              <a:spcAft>
                <a:spcPts val="0"/>
              </a:spcAft>
              <a:buClr>
                <a:srgbClr val="1B4262"/>
              </a:buClr>
              <a:buSzPts val="4500"/>
              <a:buFont typeface="Arial"/>
              <a:buChar char="•"/>
            </a:pPr>
            <a:r>
              <a:rPr lang="en-US" sz="4000" b="0" i="0" u="none" strike="noStrike" cap="none">
                <a:solidFill>
                  <a:srgbClr val="1B4262"/>
                </a:solidFill>
                <a:latin typeface="Roboto Condensed"/>
                <a:ea typeface="Roboto Condensed"/>
                <a:cs typeface="Roboto Condensed"/>
                <a:sym typeface="Roboto Condensed"/>
              </a:rPr>
              <a:t>Luật chơi: </a:t>
            </a:r>
            <a:endParaRPr sz="1100"/>
          </a:p>
          <a:p>
            <a:pPr marL="685800" marR="0" lvl="0" indent="-685800" algn="just" rtl="0">
              <a:lnSpc>
                <a:spcPct val="139977"/>
              </a:lnSpc>
              <a:spcBef>
                <a:spcPts val="0"/>
              </a:spcBef>
              <a:spcAft>
                <a:spcPts val="0"/>
              </a:spcAft>
              <a:buClr>
                <a:srgbClr val="1B4262"/>
              </a:buClr>
              <a:buSzPts val="4500"/>
              <a:buFont typeface="Noto Sans Symbols"/>
              <a:buChar char="✔"/>
            </a:pPr>
            <a:r>
              <a:rPr lang="en-US" sz="4000" b="0" i="0" u="none" strike="noStrike" cap="none">
                <a:solidFill>
                  <a:srgbClr val="1B4262"/>
                </a:solidFill>
                <a:latin typeface="Roboto Condensed"/>
                <a:ea typeface="Roboto Condensed"/>
                <a:cs typeface="Roboto Condensed"/>
                <a:sym typeface="Roboto Condensed"/>
              </a:rPr>
              <a:t>Quan sát tranh và tìm thành ngữ/ tục ngữ tương ứng</a:t>
            </a:r>
            <a:endParaRPr sz="4000" b="0" i="0" u="none" strike="noStrike" cap="none">
              <a:solidFill>
                <a:srgbClr val="1B4262"/>
              </a:solidFill>
              <a:latin typeface="Roboto Condensed"/>
              <a:ea typeface="Roboto Condensed"/>
              <a:cs typeface="Roboto Condensed"/>
              <a:sym typeface="Roboto Condensed"/>
            </a:endParaRPr>
          </a:p>
          <a:p>
            <a:pPr marL="685800" marR="0" lvl="0" indent="-685800" algn="just" rtl="0">
              <a:lnSpc>
                <a:spcPct val="139977"/>
              </a:lnSpc>
              <a:spcBef>
                <a:spcPts val="0"/>
              </a:spcBef>
              <a:spcAft>
                <a:spcPts val="0"/>
              </a:spcAft>
              <a:buClr>
                <a:srgbClr val="1B4262"/>
              </a:buClr>
              <a:buSzPts val="4500"/>
              <a:buFont typeface="Noto Sans Symbols"/>
              <a:buChar char="✔"/>
            </a:pPr>
            <a:r>
              <a:rPr lang="en-US" sz="4000" b="0" i="0" u="none" strike="noStrike" cap="none">
                <a:solidFill>
                  <a:srgbClr val="1B4262"/>
                </a:solidFill>
                <a:latin typeface="Roboto Condensed"/>
                <a:ea typeface="Roboto Condensed"/>
                <a:cs typeface="Roboto Condensed"/>
                <a:sym typeface="Roboto Condensed"/>
              </a:rPr>
              <a:t>Trong các thành ngữ này có sử dụng các cặp từ nào thể hiện sự trái ngược về đặc điểm, tính chất? Nêu tác dụng của việc sử dụng các cặp từ trái nghĩa đó.</a:t>
            </a:r>
            <a:endParaRPr sz="1100"/>
          </a:p>
        </p:txBody>
      </p:sp>
      <p:sp>
        <p:nvSpPr>
          <p:cNvPr id="92" name="Google Shape;92;p1"/>
          <p:cNvSpPr txBox="1"/>
          <p:nvPr/>
        </p:nvSpPr>
        <p:spPr>
          <a:xfrm>
            <a:off x="1009678" y="2344000"/>
            <a:ext cx="12867205" cy="1187569"/>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5512" b="0" i="0" u="none" strike="noStrike" cap="none">
                <a:solidFill>
                  <a:srgbClr val="1B4262"/>
                </a:solidFill>
                <a:latin typeface="Arial"/>
                <a:ea typeface="Arial"/>
                <a:cs typeface="Arial"/>
                <a:sym typeface="Arial"/>
              </a:rPr>
              <a:t>Thử thách </a:t>
            </a:r>
            <a:r>
              <a:rPr lang="en-US" sz="5512" b="1" i="0" u="none" strike="noStrike" cap="none">
                <a:solidFill>
                  <a:srgbClr val="1B4262"/>
                </a:solidFill>
                <a:sym typeface="Arial"/>
              </a:rPr>
              <a:t>ĐUỔI HÌNH BẮT CHỮ</a:t>
            </a:r>
            <a:endParaRPr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p:tgtEl>
                                          <p:spTgt spid="9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33"/>
        <p:cNvGrpSpPr/>
        <p:nvPr/>
      </p:nvGrpSpPr>
      <p:grpSpPr>
        <a:xfrm>
          <a:off x="0" y="0"/>
          <a:ext cx="0" cy="0"/>
          <a:chOff x="0" y="0"/>
          <a:chExt cx="0" cy="0"/>
        </a:xfrm>
      </p:grpSpPr>
      <p:pic>
        <p:nvPicPr>
          <p:cNvPr id="334" name="Google Shape;334;p19"/>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335" name="Google Shape;335;p19"/>
          <p:cNvPicPr preferRelativeResize="0"/>
          <p:nvPr/>
        </p:nvPicPr>
        <p:blipFill rotWithShape="1">
          <a:blip r:embed="rId4">
            <a:alphaModFix/>
          </a:blip>
          <a:srcRect l="852" r="852"/>
          <a:stretch/>
        </p:blipFill>
        <p:spPr>
          <a:xfrm>
            <a:off x="-1362896" y="-922720"/>
            <a:ext cx="5455235" cy="7075577"/>
          </a:xfrm>
          <a:prstGeom prst="rect">
            <a:avLst/>
          </a:prstGeom>
          <a:noFill/>
          <a:ln>
            <a:noFill/>
          </a:ln>
        </p:spPr>
      </p:pic>
      <p:pic>
        <p:nvPicPr>
          <p:cNvPr id="336" name="Google Shape;336;p19"/>
          <p:cNvPicPr preferRelativeResize="0"/>
          <p:nvPr/>
        </p:nvPicPr>
        <p:blipFill rotWithShape="1">
          <a:blip r:embed="rId5">
            <a:alphaModFix/>
          </a:blip>
          <a:srcRect/>
          <a:stretch/>
        </p:blipFill>
        <p:spPr>
          <a:xfrm flipH="1">
            <a:off x="-554826" y="5897198"/>
            <a:ext cx="4770892" cy="4850259"/>
          </a:xfrm>
          <a:prstGeom prst="rect">
            <a:avLst/>
          </a:prstGeom>
          <a:noFill/>
          <a:ln>
            <a:noFill/>
          </a:ln>
        </p:spPr>
      </p:pic>
      <p:pic>
        <p:nvPicPr>
          <p:cNvPr id="337" name="Google Shape;337;p19"/>
          <p:cNvPicPr preferRelativeResize="0"/>
          <p:nvPr/>
        </p:nvPicPr>
        <p:blipFill rotWithShape="1">
          <a:blip r:embed="rId6">
            <a:alphaModFix/>
          </a:blip>
          <a:srcRect/>
          <a:stretch/>
        </p:blipFill>
        <p:spPr>
          <a:xfrm>
            <a:off x="2351946" y="1317502"/>
            <a:ext cx="13584109" cy="8195746"/>
          </a:xfrm>
          <a:prstGeom prst="rect">
            <a:avLst/>
          </a:prstGeom>
          <a:noFill/>
          <a:ln>
            <a:noFill/>
          </a:ln>
        </p:spPr>
      </p:pic>
      <p:sp>
        <p:nvSpPr>
          <p:cNvPr id="338" name="Google Shape;338;p19"/>
          <p:cNvSpPr txBox="1"/>
          <p:nvPr/>
        </p:nvSpPr>
        <p:spPr>
          <a:xfrm>
            <a:off x="2699415" y="2901193"/>
            <a:ext cx="12670683" cy="617855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5000" b="1" i="0" u="none" strike="noStrike" cap="none">
                <a:solidFill>
                  <a:srgbClr val="1B4262"/>
                </a:solidFill>
                <a:latin typeface="Roboto Condensed"/>
                <a:ea typeface="Roboto Condensed"/>
                <a:cs typeface="Roboto Condensed"/>
                <a:sym typeface="Roboto Condensed"/>
              </a:rPr>
              <a:t>So sánh có tác dụng gợi hình, gợi cảm: </a:t>
            </a:r>
            <a:endParaRPr/>
          </a:p>
          <a:p>
            <a:pPr marL="1079501" marR="0" lvl="1" indent="-539750" algn="just" rtl="0">
              <a:lnSpc>
                <a:spcPct val="140000"/>
              </a:lnSpc>
              <a:spcBef>
                <a:spcPts val="0"/>
              </a:spcBef>
              <a:spcAft>
                <a:spcPts val="0"/>
              </a:spcAft>
              <a:buClr>
                <a:srgbClr val="1B4262"/>
              </a:buClr>
              <a:buSzPts val="5000"/>
              <a:buFont typeface="Arial"/>
              <a:buChar char="•"/>
            </a:pPr>
            <a:r>
              <a:rPr lang="en-US" sz="5000" b="0" i="0" u="none" strike="noStrike" cap="none">
                <a:solidFill>
                  <a:srgbClr val="1B4262"/>
                </a:solidFill>
                <a:latin typeface="Roboto Condensed"/>
                <a:ea typeface="Roboto Condensed"/>
                <a:cs typeface="Roboto Condensed"/>
                <a:sym typeface="Roboto Condensed"/>
              </a:rPr>
              <a:t>Phép so sánh giúp cho việc mô tả sự việc, sự vật được cụ thể, sinh động hơn</a:t>
            </a:r>
            <a:endParaRPr sz="5000" b="0" i="0" u="none" strike="noStrike" cap="none">
              <a:solidFill>
                <a:srgbClr val="1B4262"/>
              </a:solidFill>
              <a:latin typeface="Roboto Condensed"/>
              <a:ea typeface="Roboto Condensed"/>
              <a:cs typeface="Roboto Condensed"/>
              <a:sym typeface="Roboto Condensed"/>
            </a:endParaRPr>
          </a:p>
          <a:p>
            <a:pPr marL="1079501" marR="0" lvl="1" indent="-539750" algn="just" rtl="0">
              <a:lnSpc>
                <a:spcPct val="140000"/>
              </a:lnSpc>
              <a:spcBef>
                <a:spcPts val="0"/>
              </a:spcBef>
              <a:spcAft>
                <a:spcPts val="0"/>
              </a:spcAft>
              <a:buClr>
                <a:srgbClr val="1B4262"/>
              </a:buClr>
              <a:buSzPts val="5000"/>
              <a:buFont typeface="Arial"/>
              <a:buChar char="•"/>
            </a:pPr>
            <a:r>
              <a:rPr lang="en-US" sz="5000" b="0" i="0" u="none" strike="noStrike" cap="none">
                <a:solidFill>
                  <a:srgbClr val="1B4262"/>
                </a:solidFill>
                <a:latin typeface="Roboto Condensed"/>
                <a:ea typeface="Roboto Condensed"/>
                <a:cs typeface="Roboto Condensed"/>
                <a:sym typeface="Roboto Condensed"/>
              </a:rPr>
              <a:t>Đồng thời phép so sánh với những liên tưởng thú vị còn giúp biểu hiện tư tưởng, tình cảm sâu sắc</a:t>
            </a:r>
            <a:endParaRPr sz="5000" b="0" i="0" u="none" strike="noStrike" cap="none">
              <a:solidFill>
                <a:srgbClr val="1B4262"/>
              </a:solidFill>
              <a:latin typeface="Roboto Condensed"/>
              <a:ea typeface="Roboto Condensed"/>
              <a:cs typeface="Roboto Condensed"/>
              <a:sym typeface="Roboto Condensed"/>
            </a:endParaRPr>
          </a:p>
          <a:p>
            <a:pPr marL="0" marR="0" lvl="0" indent="0" algn="just" rtl="0">
              <a:lnSpc>
                <a:spcPct val="140000"/>
              </a:lnSpc>
              <a:spcBef>
                <a:spcPts val="0"/>
              </a:spcBef>
              <a:spcAft>
                <a:spcPts val="0"/>
              </a:spcAft>
              <a:buNone/>
            </a:pPr>
            <a:endParaRPr sz="5000" b="0" i="0" u="none" strike="noStrike" cap="none">
              <a:solidFill>
                <a:srgbClr val="1B4262"/>
              </a:solidFill>
              <a:latin typeface="Roboto Condensed"/>
              <a:ea typeface="Roboto Condensed"/>
              <a:cs typeface="Roboto Condensed"/>
              <a:sym typeface="Roboto Condensed"/>
            </a:endParaRPr>
          </a:p>
        </p:txBody>
      </p:sp>
      <p:pic>
        <p:nvPicPr>
          <p:cNvPr id="339" name="Google Shape;339;p19"/>
          <p:cNvPicPr preferRelativeResize="0"/>
          <p:nvPr/>
        </p:nvPicPr>
        <p:blipFill rotWithShape="1">
          <a:blip r:embed="rId7">
            <a:alphaModFix/>
          </a:blip>
          <a:srcRect/>
          <a:stretch/>
        </p:blipFill>
        <p:spPr>
          <a:xfrm>
            <a:off x="13372371" y="6746134"/>
            <a:ext cx="6697025" cy="5418502"/>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54"/>
        <p:cNvGrpSpPr/>
        <p:nvPr/>
      </p:nvGrpSpPr>
      <p:grpSpPr>
        <a:xfrm>
          <a:off x="0" y="0"/>
          <a:ext cx="0" cy="0"/>
          <a:chOff x="0" y="0"/>
          <a:chExt cx="0" cy="0"/>
        </a:xfrm>
      </p:grpSpPr>
      <p:pic>
        <p:nvPicPr>
          <p:cNvPr id="455" name="Google Shape;455;p29"/>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456" name="Google Shape;456;p29"/>
          <p:cNvPicPr preferRelativeResize="0"/>
          <p:nvPr/>
        </p:nvPicPr>
        <p:blipFill rotWithShape="1">
          <a:blip r:embed="rId4">
            <a:alphaModFix/>
          </a:blip>
          <a:srcRect/>
          <a:stretch/>
        </p:blipFill>
        <p:spPr>
          <a:xfrm>
            <a:off x="2513003" y="1142799"/>
            <a:ext cx="13261994" cy="8001403"/>
          </a:xfrm>
          <a:prstGeom prst="rect">
            <a:avLst/>
          </a:prstGeom>
          <a:noFill/>
          <a:ln>
            <a:noFill/>
          </a:ln>
        </p:spPr>
      </p:pic>
      <p:pic>
        <p:nvPicPr>
          <p:cNvPr id="457" name="Google Shape;457;p29"/>
          <p:cNvPicPr preferRelativeResize="0"/>
          <p:nvPr/>
        </p:nvPicPr>
        <p:blipFill rotWithShape="1">
          <a:blip r:embed="rId5">
            <a:alphaModFix/>
          </a:blip>
          <a:srcRect/>
          <a:stretch/>
        </p:blipFill>
        <p:spPr>
          <a:xfrm rot="2572209">
            <a:off x="15726122" y="4451976"/>
            <a:ext cx="1376455" cy="1104605"/>
          </a:xfrm>
          <a:prstGeom prst="rect">
            <a:avLst/>
          </a:prstGeom>
          <a:noFill/>
          <a:ln>
            <a:noFill/>
          </a:ln>
        </p:spPr>
      </p:pic>
      <p:pic>
        <p:nvPicPr>
          <p:cNvPr id="458" name="Google Shape;458;p29"/>
          <p:cNvPicPr preferRelativeResize="0"/>
          <p:nvPr/>
        </p:nvPicPr>
        <p:blipFill rotWithShape="1">
          <a:blip r:embed="rId6">
            <a:alphaModFix/>
          </a:blip>
          <a:srcRect/>
          <a:stretch/>
        </p:blipFill>
        <p:spPr>
          <a:xfrm rot="-2873423">
            <a:off x="-1119594" y="5877288"/>
            <a:ext cx="3803764" cy="5243284"/>
          </a:xfrm>
          <a:prstGeom prst="rect">
            <a:avLst/>
          </a:prstGeom>
          <a:noFill/>
          <a:ln>
            <a:noFill/>
          </a:ln>
        </p:spPr>
      </p:pic>
      <p:pic>
        <p:nvPicPr>
          <p:cNvPr id="459" name="Google Shape;459;p29"/>
          <p:cNvPicPr preferRelativeResize="0"/>
          <p:nvPr/>
        </p:nvPicPr>
        <p:blipFill rotWithShape="1">
          <a:blip r:embed="rId7">
            <a:alphaModFix/>
          </a:blip>
          <a:srcRect/>
          <a:stretch/>
        </p:blipFill>
        <p:spPr>
          <a:xfrm rot="6744624">
            <a:off x="16144726" y="-1044351"/>
            <a:ext cx="2299555" cy="3947734"/>
          </a:xfrm>
          <a:prstGeom prst="rect">
            <a:avLst/>
          </a:prstGeom>
          <a:noFill/>
          <a:ln>
            <a:noFill/>
          </a:ln>
        </p:spPr>
      </p:pic>
      <p:pic>
        <p:nvPicPr>
          <p:cNvPr id="460" name="Google Shape;460;p29"/>
          <p:cNvPicPr preferRelativeResize="0"/>
          <p:nvPr/>
        </p:nvPicPr>
        <p:blipFill rotWithShape="1">
          <a:blip r:embed="rId8">
            <a:alphaModFix/>
          </a:blip>
          <a:srcRect/>
          <a:stretch/>
        </p:blipFill>
        <p:spPr>
          <a:xfrm rot="-798751">
            <a:off x="15578578" y="7967022"/>
            <a:ext cx="4166886" cy="4114800"/>
          </a:xfrm>
          <a:prstGeom prst="rect">
            <a:avLst/>
          </a:prstGeom>
          <a:noFill/>
          <a:ln>
            <a:noFill/>
          </a:ln>
        </p:spPr>
      </p:pic>
      <p:pic>
        <p:nvPicPr>
          <p:cNvPr id="461" name="Google Shape;461;p29"/>
          <p:cNvPicPr preferRelativeResize="0"/>
          <p:nvPr/>
        </p:nvPicPr>
        <p:blipFill rotWithShape="1">
          <a:blip r:embed="rId9">
            <a:alphaModFix/>
          </a:blip>
          <a:srcRect/>
          <a:stretch/>
        </p:blipFill>
        <p:spPr>
          <a:xfrm rot="-9872497">
            <a:off x="-1756291" y="-2382697"/>
            <a:ext cx="4166886" cy="4114800"/>
          </a:xfrm>
          <a:prstGeom prst="rect">
            <a:avLst/>
          </a:prstGeom>
          <a:noFill/>
          <a:ln>
            <a:noFill/>
          </a:ln>
        </p:spPr>
      </p:pic>
      <p:sp>
        <p:nvSpPr>
          <p:cNvPr id="462" name="Google Shape;462;p29"/>
          <p:cNvSpPr txBox="1"/>
          <p:nvPr/>
        </p:nvSpPr>
        <p:spPr>
          <a:xfrm>
            <a:off x="840682" y="3858738"/>
            <a:ext cx="16003986" cy="2225096"/>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10328" b="0" i="0" u="none" strike="noStrike" cap="none">
                <a:solidFill>
                  <a:srgbClr val="000000"/>
                </a:solidFill>
                <a:latin typeface="#9Slide07 SVNMomento" panose="00000500000000000000" pitchFamily="2" charset="0"/>
                <a:sym typeface="Arial"/>
              </a:rPr>
              <a:t>Xin chào và hẹn gặp lại!</a:t>
            </a:r>
            <a:endParaRPr>
              <a:latin typeface="#9Slide07 SVNMomento" panose="00000500000000000000" pitchFamily="2"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98" name="Google Shape;98;p2"/>
          <p:cNvPicPr preferRelativeResize="0"/>
          <p:nvPr/>
        </p:nvPicPr>
        <p:blipFill rotWithShape="1">
          <a:blip r:embed="rId4">
            <a:alphaModFix/>
          </a:blip>
          <a:srcRect l="852" r="852"/>
          <a:stretch/>
        </p:blipFill>
        <p:spPr>
          <a:xfrm>
            <a:off x="-1362896" y="-922720"/>
            <a:ext cx="5455235" cy="7075577"/>
          </a:xfrm>
          <a:prstGeom prst="rect">
            <a:avLst/>
          </a:prstGeom>
          <a:noFill/>
          <a:ln>
            <a:noFill/>
          </a:ln>
        </p:spPr>
      </p:pic>
      <p:pic>
        <p:nvPicPr>
          <p:cNvPr id="99" name="Google Shape;99;p2"/>
          <p:cNvPicPr preferRelativeResize="0"/>
          <p:nvPr/>
        </p:nvPicPr>
        <p:blipFill rotWithShape="1">
          <a:blip r:embed="rId5">
            <a:alphaModFix/>
          </a:blip>
          <a:srcRect/>
          <a:stretch/>
        </p:blipFill>
        <p:spPr>
          <a:xfrm flipH="1">
            <a:off x="-554826" y="5897198"/>
            <a:ext cx="4770892" cy="4850259"/>
          </a:xfrm>
          <a:prstGeom prst="rect">
            <a:avLst/>
          </a:prstGeom>
          <a:noFill/>
          <a:ln>
            <a:noFill/>
          </a:ln>
        </p:spPr>
      </p:pic>
      <p:pic>
        <p:nvPicPr>
          <p:cNvPr id="100" name="Google Shape;100;p2"/>
          <p:cNvPicPr preferRelativeResize="0"/>
          <p:nvPr/>
        </p:nvPicPr>
        <p:blipFill rotWithShape="1">
          <a:blip r:embed="rId6">
            <a:alphaModFix/>
          </a:blip>
          <a:srcRect/>
          <a:stretch/>
        </p:blipFill>
        <p:spPr>
          <a:xfrm>
            <a:off x="782288" y="3091961"/>
            <a:ext cx="10146615" cy="6121791"/>
          </a:xfrm>
          <a:prstGeom prst="rect">
            <a:avLst/>
          </a:prstGeom>
          <a:noFill/>
          <a:ln>
            <a:noFill/>
          </a:ln>
        </p:spPr>
      </p:pic>
      <p:pic>
        <p:nvPicPr>
          <p:cNvPr id="101" name="Google Shape;101;p2"/>
          <p:cNvPicPr preferRelativeResize="0"/>
          <p:nvPr/>
        </p:nvPicPr>
        <p:blipFill rotWithShape="1">
          <a:blip r:embed="rId7">
            <a:alphaModFix/>
          </a:blip>
          <a:srcRect/>
          <a:stretch/>
        </p:blipFill>
        <p:spPr>
          <a:xfrm rot="61242" flipH="1">
            <a:off x="14797879" y="-2470234"/>
            <a:ext cx="4058288" cy="5594131"/>
          </a:xfrm>
          <a:prstGeom prst="rect">
            <a:avLst/>
          </a:prstGeom>
          <a:noFill/>
          <a:ln>
            <a:noFill/>
          </a:ln>
        </p:spPr>
      </p:pic>
      <p:sp>
        <p:nvSpPr>
          <p:cNvPr id="102" name="Google Shape;102;p2"/>
          <p:cNvSpPr/>
          <p:nvPr/>
        </p:nvSpPr>
        <p:spPr>
          <a:xfrm>
            <a:off x="9257014" y="0"/>
            <a:ext cx="8744645" cy="6013070"/>
          </a:xfrm>
          <a:custGeom>
            <a:avLst/>
            <a:gdLst/>
            <a:ahLst/>
            <a:cxnLst/>
            <a:rect l="l" t="t" r="r" b="b"/>
            <a:pathLst>
              <a:path w="6159500" h="4235450" extrusionOk="0">
                <a:moveTo>
                  <a:pt x="6159500" y="4235450"/>
                </a:moveTo>
                <a:lnTo>
                  <a:pt x="0" y="3696970"/>
                </a:lnTo>
                <a:lnTo>
                  <a:pt x="0" y="0"/>
                </a:lnTo>
                <a:lnTo>
                  <a:pt x="6159500" y="538480"/>
                </a:lnTo>
                <a:close/>
              </a:path>
            </a:pathLst>
          </a:custGeom>
          <a:blipFill rotWithShape="1">
            <a:blip r:embed="rId8">
              <a:alphaModFix/>
            </a:blip>
            <a:stretch>
              <a:fillRect l="-13139" r="-13140"/>
            </a:stretch>
          </a:blipFill>
          <a:ln>
            <a:noFill/>
          </a:ln>
        </p:spPr>
      </p:sp>
      <p:sp>
        <p:nvSpPr>
          <p:cNvPr id="103" name="Google Shape;103;p2"/>
          <p:cNvSpPr txBox="1"/>
          <p:nvPr/>
        </p:nvSpPr>
        <p:spPr>
          <a:xfrm>
            <a:off x="592036" y="5761873"/>
            <a:ext cx="10527118" cy="943892"/>
          </a:xfrm>
          <a:prstGeom prst="rect">
            <a:avLst/>
          </a:prstGeom>
          <a:noFill/>
          <a:ln>
            <a:noFill/>
          </a:ln>
        </p:spPr>
        <p:txBody>
          <a:bodyPr spcFirstLastPara="1" wrap="square" lIns="0" tIns="0" rIns="0" bIns="0" anchor="t" anchorCtr="0">
            <a:spAutoFit/>
          </a:bodyPr>
          <a:lstStyle/>
          <a:p>
            <a:pPr marL="0" marR="0" lvl="0" indent="0" algn="ctr" rtl="0">
              <a:lnSpc>
                <a:spcPct val="94016"/>
              </a:lnSpc>
              <a:spcBef>
                <a:spcPts val="0"/>
              </a:spcBef>
              <a:spcAft>
                <a:spcPts val="0"/>
              </a:spcAft>
              <a:buNone/>
            </a:pPr>
            <a:r>
              <a:rPr lang="en-US" sz="7287" b="0" i="0" u="none" strike="noStrike" cap="none">
                <a:solidFill>
                  <a:srgbClr val="1B4262"/>
                </a:solidFill>
                <a:latin typeface="Arial"/>
                <a:ea typeface="Arial"/>
                <a:cs typeface="Arial"/>
                <a:sym typeface="Arial"/>
              </a:rPr>
              <a:t>Cá lớn nuốt cá bé </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109" name="Google Shape;109;p3"/>
          <p:cNvPicPr preferRelativeResize="0"/>
          <p:nvPr/>
        </p:nvPicPr>
        <p:blipFill rotWithShape="1">
          <a:blip r:embed="rId4">
            <a:alphaModFix/>
          </a:blip>
          <a:srcRect/>
          <a:stretch/>
        </p:blipFill>
        <p:spPr>
          <a:xfrm>
            <a:off x="6032854" y="1873800"/>
            <a:ext cx="10838784" cy="6539399"/>
          </a:xfrm>
          <a:prstGeom prst="rect">
            <a:avLst/>
          </a:prstGeom>
          <a:noFill/>
          <a:ln>
            <a:noFill/>
          </a:ln>
        </p:spPr>
      </p:pic>
      <p:pic>
        <p:nvPicPr>
          <p:cNvPr id="110" name="Google Shape;110;p3"/>
          <p:cNvPicPr preferRelativeResize="0"/>
          <p:nvPr/>
        </p:nvPicPr>
        <p:blipFill rotWithShape="1">
          <a:blip r:embed="rId5">
            <a:alphaModFix/>
          </a:blip>
          <a:srcRect/>
          <a:stretch/>
        </p:blipFill>
        <p:spPr>
          <a:xfrm rot="-1512163">
            <a:off x="-1340846" y="-155032"/>
            <a:ext cx="7315200" cy="2367465"/>
          </a:xfrm>
          <a:prstGeom prst="rect">
            <a:avLst/>
          </a:prstGeom>
          <a:noFill/>
          <a:ln>
            <a:noFill/>
          </a:ln>
        </p:spPr>
      </p:pic>
      <p:pic>
        <p:nvPicPr>
          <p:cNvPr id="111" name="Google Shape;111;p3"/>
          <p:cNvPicPr preferRelativeResize="0"/>
          <p:nvPr/>
        </p:nvPicPr>
        <p:blipFill rotWithShape="1">
          <a:blip r:embed="rId6">
            <a:alphaModFix/>
          </a:blip>
          <a:srcRect/>
          <a:stretch/>
        </p:blipFill>
        <p:spPr>
          <a:xfrm rot="2911692">
            <a:off x="14899375" y="47345"/>
            <a:ext cx="4216762" cy="1962711"/>
          </a:xfrm>
          <a:prstGeom prst="rect">
            <a:avLst/>
          </a:prstGeom>
          <a:noFill/>
          <a:ln>
            <a:noFill/>
          </a:ln>
        </p:spPr>
      </p:pic>
      <p:sp>
        <p:nvSpPr>
          <p:cNvPr id="112" name="Google Shape;112;p3"/>
          <p:cNvSpPr txBox="1"/>
          <p:nvPr/>
        </p:nvSpPr>
        <p:spPr>
          <a:xfrm>
            <a:off x="7201022" y="3657238"/>
            <a:ext cx="10304690" cy="1723549"/>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8000" b="0" i="0" u="none" strike="noStrike" cap="none">
                <a:solidFill>
                  <a:srgbClr val="1B4262"/>
                </a:solidFill>
                <a:latin typeface="Arial"/>
                <a:ea typeface="Arial"/>
                <a:cs typeface="Arial"/>
                <a:sym typeface="Arial"/>
              </a:rPr>
              <a:t>Lá lành đùm lá rách</a:t>
            </a:r>
            <a:endParaRPr sz="8000" b="0" i="0" u="none" strike="noStrike" cap="none">
              <a:solidFill>
                <a:srgbClr val="1B4262"/>
              </a:solidFill>
              <a:latin typeface="Arial"/>
              <a:ea typeface="Arial"/>
              <a:cs typeface="Arial"/>
              <a:sym typeface="Arial"/>
            </a:endParaRPr>
          </a:p>
        </p:txBody>
      </p:sp>
      <p:sp>
        <p:nvSpPr>
          <p:cNvPr id="113" name="Google Shape;113;p3"/>
          <p:cNvSpPr/>
          <p:nvPr/>
        </p:nvSpPr>
        <p:spPr>
          <a:xfrm>
            <a:off x="407258" y="1971032"/>
            <a:ext cx="7005845" cy="7104943"/>
          </a:xfrm>
          <a:custGeom>
            <a:avLst/>
            <a:gdLst/>
            <a:ahLst/>
            <a:cxnLst/>
            <a:rect l="l" t="t" r="r" b="b"/>
            <a:pathLst>
              <a:path w="2962910" h="3004820" extrusionOk="0">
                <a:moveTo>
                  <a:pt x="2936240" y="16510"/>
                </a:moveTo>
                <a:lnTo>
                  <a:pt x="2926080" y="16510"/>
                </a:lnTo>
                <a:cubicBezTo>
                  <a:pt x="2684780" y="16510"/>
                  <a:pt x="2443480" y="19050"/>
                  <a:pt x="2203450" y="21590"/>
                </a:cubicBezTo>
                <a:cubicBezTo>
                  <a:pt x="1775460" y="26670"/>
                  <a:pt x="1346200" y="34290"/>
                  <a:pt x="918210" y="35560"/>
                </a:cubicBezTo>
                <a:cubicBezTo>
                  <a:pt x="751840" y="35560"/>
                  <a:pt x="585470" y="26670"/>
                  <a:pt x="419100" y="16510"/>
                </a:cubicBezTo>
                <a:cubicBezTo>
                  <a:pt x="281940" y="7620"/>
                  <a:pt x="142240" y="0"/>
                  <a:pt x="5080" y="10160"/>
                </a:cubicBezTo>
                <a:cubicBezTo>
                  <a:pt x="6350" y="210820"/>
                  <a:pt x="7620" y="411480"/>
                  <a:pt x="10160" y="610870"/>
                </a:cubicBezTo>
                <a:cubicBezTo>
                  <a:pt x="13970" y="1056640"/>
                  <a:pt x="20320" y="1502410"/>
                  <a:pt x="16510" y="1948180"/>
                </a:cubicBezTo>
                <a:cubicBezTo>
                  <a:pt x="15240" y="2169160"/>
                  <a:pt x="6350" y="2390140"/>
                  <a:pt x="2540" y="2611120"/>
                </a:cubicBezTo>
                <a:cubicBezTo>
                  <a:pt x="0" y="2730500"/>
                  <a:pt x="10160" y="2849880"/>
                  <a:pt x="17780" y="2967990"/>
                </a:cubicBezTo>
                <a:cubicBezTo>
                  <a:pt x="77470" y="2962910"/>
                  <a:pt x="138430" y="2966720"/>
                  <a:pt x="196850" y="2971800"/>
                </a:cubicBezTo>
                <a:cubicBezTo>
                  <a:pt x="287020" y="2979420"/>
                  <a:pt x="375920" y="2988310"/>
                  <a:pt x="466090" y="2992120"/>
                </a:cubicBezTo>
                <a:cubicBezTo>
                  <a:pt x="882650" y="3004820"/>
                  <a:pt x="1300480" y="2997200"/>
                  <a:pt x="1717040" y="2987040"/>
                </a:cubicBezTo>
                <a:cubicBezTo>
                  <a:pt x="2127250" y="2975610"/>
                  <a:pt x="2538730" y="2962910"/>
                  <a:pt x="2950210" y="2961640"/>
                </a:cubicBezTo>
                <a:cubicBezTo>
                  <a:pt x="2942590" y="2794000"/>
                  <a:pt x="2933700" y="2626360"/>
                  <a:pt x="2928620" y="2457450"/>
                </a:cubicBezTo>
                <a:cubicBezTo>
                  <a:pt x="2915920" y="2034540"/>
                  <a:pt x="2933700" y="1612900"/>
                  <a:pt x="2945130" y="1189990"/>
                </a:cubicBezTo>
                <a:cubicBezTo>
                  <a:pt x="2956560" y="800100"/>
                  <a:pt x="2962910" y="407670"/>
                  <a:pt x="2936240" y="16510"/>
                </a:cubicBezTo>
                <a:close/>
              </a:path>
            </a:pathLst>
          </a:custGeom>
          <a:blipFill rotWithShape="1">
            <a:blip r:embed="rId7">
              <a:alphaModFix/>
            </a:blip>
            <a:stretch>
              <a:fillRect t="-10701" b="-1070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782288" y="889479"/>
            <a:ext cx="16723424" cy="8508042"/>
          </a:xfrm>
          <a:prstGeom prst="rect">
            <a:avLst/>
          </a:prstGeom>
          <a:noFill/>
          <a:ln>
            <a:noFill/>
          </a:ln>
        </p:spPr>
      </p:pic>
      <p:grpSp>
        <p:nvGrpSpPr>
          <p:cNvPr id="119" name="Google Shape;119;p4"/>
          <p:cNvGrpSpPr/>
          <p:nvPr/>
        </p:nvGrpSpPr>
        <p:grpSpPr>
          <a:xfrm>
            <a:off x="212920" y="2386618"/>
            <a:ext cx="10718272" cy="3230761"/>
            <a:chOff x="0" y="-38100"/>
            <a:chExt cx="2822919" cy="850900"/>
          </a:xfrm>
        </p:grpSpPr>
        <p:sp>
          <p:nvSpPr>
            <p:cNvPr id="120" name="Google Shape;120;p4"/>
            <p:cNvSpPr/>
            <p:nvPr/>
          </p:nvSpPr>
          <p:spPr>
            <a:xfrm>
              <a:off x="0" y="0"/>
              <a:ext cx="2822919" cy="511222"/>
            </a:xfrm>
            <a:custGeom>
              <a:avLst/>
              <a:gdLst/>
              <a:ahLst/>
              <a:cxnLst/>
              <a:rect l="l" t="t" r="r" b="b"/>
              <a:pathLst>
                <a:path w="2822919" h="511222" extrusionOk="0">
                  <a:moveTo>
                    <a:pt x="36838" y="0"/>
                  </a:moveTo>
                  <a:lnTo>
                    <a:pt x="2786081" y="0"/>
                  </a:lnTo>
                  <a:cubicBezTo>
                    <a:pt x="2806427" y="0"/>
                    <a:pt x="2822919" y="16493"/>
                    <a:pt x="2822919" y="36838"/>
                  </a:cubicBezTo>
                  <a:lnTo>
                    <a:pt x="2822919" y="474384"/>
                  </a:lnTo>
                  <a:cubicBezTo>
                    <a:pt x="2822919" y="494729"/>
                    <a:pt x="2806427" y="511222"/>
                    <a:pt x="2786081" y="511222"/>
                  </a:cubicBezTo>
                  <a:lnTo>
                    <a:pt x="36838" y="511222"/>
                  </a:lnTo>
                  <a:cubicBezTo>
                    <a:pt x="16493" y="511222"/>
                    <a:pt x="0" y="494729"/>
                    <a:pt x="0" y="474384"/>
                  </a:cubicBezTo>
                  <a:lnTo>
                    <a:pt x="0" y="36838"/>
                  </a:lnTo>
                  <a:cubicBezTo>
                    <a:pt x="0" y="16493"/>
                    <a:pt x="16493" y="0"/>
                    <a:pt x="36838" y="0"/>
                  </a:cubicBezTo>
                  <a:close/>
                </a:path>
              </a:pathLst>
            </a:custGeom>
            <a:solidFill>
              <a:srgbClr val="CED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2" name="Google Shape;122;p4"/>
          <p:cNvSpPr txBox="1"/>
          <p:nvPr/>
        </p:nvSpPr>
        <p:spPr>
          <a:xfrm>
            <a:off x="-524043" y="3017932"/>
            <a:ext cx="12192197" cy="977265"/>
          </a:xfrm>
          <a:prstGeom prst="rect">
            <a:avLst/>
          </a:prstGeom>
          <a:noFill/>
          <a:ln>
            <a:noFill/>
          </a:ln>
        </p:spPr>
        <p:txBody>
          <a:bodyPr spcFirstLastPara="1" wrap="square" lIns="0" tIns="0" rIns="0" bIns="0" anchor="t" anchorCtr="0">
            <a:spAutoFit/>
          </a:bodyPr>
          <a:lstStyle/>
          <a:p>
            <a:pPr marL="0" marR="0" lvl="0" indent="0" algn="ctr" rtl="0">
              <a:lnSpc>
                <a:spcPct val="116999"/>
              </a:lnSpc>
              <a:spcBef>
                <a:spcPts val="0"/>
              </a:spcBef>
              <a:spcAft>
                <a:spcPts val="0"/>
              </a:spcAft>
              <a:buNone/>
            </a:pPr>
            <a:r>
              <a:rPr lang="en-US" sz="6500" b="0" i="0" u="none" strike="noStrike" cap="none">
                <a:solidFill>
                  <a:srgbClr val="1B4262"/>
                </a:solidFill>
                <a:latin typeface="Arial"/>
                <a:ea typeface="Arial"/>
                <a:cs typeface="Arial"/>
                <a:sym typeface="Arial"/>
              </a:rPr>
              <a:t>Đầu voi đuôi chuột</a:t>
            </a:r>
            <a:endParaRPr sz="6500" b="0" i="0" u="none" strike="noStrike" cap="none">
              <a:solidFill>
                <a:srgbClr val="1B4262"/>
              </a:solidFill>
              <a:latin typeface="Arial"/>
              <a:ea typeface="Arial"/>
              <a:cs typeface="Arial"/>
              <a:sym typeface="Arial"/>
            </a:endParaRPr>
          </a:p>
        </p:txBody>
      </p:sp>
      <p:grpSp>
        <p:nvGrpSpPr>
          <p:cNvPr id="123" name="Google Shape;123;p4"/>
          <p:cNvGrpSpPr/>
          <p:nvPr/>
        </p:nvGrpSpPr>
        <p:grpSpPr>
          <a:xfrm>
            <a:off x="10876482" y="1875827"/>
            <a:ext cx="7016775" cy="7263634"/>
            <a:chOff x="0" y="0"/>
            <a:chExt cx="4765040" cy="4932680"/>
          </a:xfrm>
        </p:grpSpPr>
        <p:sp>
          <p:nvSpPr>
            <p:cNvPr id="124" name="Google Shape;124;p4"/>
            <p:cNvSpPr/>
            <p:nvPr/>
          </p:nvSpPr>
          <p:spPr>
            <a:xfrm>
              <a:off x="31750" y="31750"/>
              <a:ext cx="4701540" cy="4869180"/>
            </a:xfrm>
            <a:custGeom>
              <a:avLst/>
              <a:gdLst/>
              <a:ahLst/>
              <a:cxnLst/>
              <a:rect l="l" t="t" r="r" b="b"/>
              <a:pathLst>
                <a:path w="4701540" h="4869180" extrusionOk="0">
                  <a:moveTo>
                    <a:pt x="0" y="4038600"/>
                  </a:moveTo>
                  <a:lnTo>
                    <a:pt x="0" y="2350770"/>
                  </a:lnTo>
                  <a:cubicBezTo>
                    <a:pt x="0" y="1052830"/>
                    <a:pt x="1052830" y="0"/>
                    <a:pt x="2350770" y="0"/>
                  </a:cubicBezTo>
                  <a:lnTo>
                    <a:pt x="2350770" y="0"/>
                  </a:lnTo>
                  <a:cubicBezTo>
                    <a:pt x="3648710" y="0"/>
                    <a:pt x="4701540" y="1052830"/>
                    <a:pt x="4701540" y="2350770"/>
                  </a:cubicBezTo>
                  <a:lnTo>
                    <a:pt x="4701540" y="4008120"/>
                  </a:lnTo>
                  <a:cubicBezTo>
                    <a:pt x="4701540" y="4455160"/>
                    <a:pt x="4348480" y="4820920"/>
                    <a:pt x="3902710" y="4838700"/>
                  </a:cubicBezTo>
                  <a:cubicBezTo>
                    <a:pt x="3488690" y="4855210"/>
                    <a:pt x="2945130" y="4869180"/>
                    <a:pt x="2350770" y="4869180"/>
                  </a:cubicBezTo>
                  <a:lnTo>
                    <a:pt x="2350770" y="4869180"/>
                  </a:lnTo>
                  <a:lnTo>
                    <a:pt x="830580" y="4869180"/>
                  </a:lnTo>
                  <a:cubicBezTo>
                    <a:pt x="372110" y="4869180"/>
                    <a:pt x="0" y="4497070"/>
                    <a:pt x="0" y="4038600"/>
                  </a:cubicBezTo>
                  <a:close/>
                </a:path>
              </a:pathLst>
            </a:custGeom>
            <a:blipFill rotWithShape="1">
              <a:blip r:embed="rId4">
                <a:alphaModFix/>
              </a:blip>
              <a:stretch>
                <a:fillRect l="-32459" r="-3245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0" y="0"/>
              <a:ext cx="4765040" cy="4932680"/>
            </a:xfrm>
            <a:custGeom>
              <a:avLst/>
              <a:gdLst/>
              <a:ahLst/>
              <a:cxnLst/>
              <a:rect l="l" t="t" r="r" b="b"/>
              <a:pathLst>
                <a:path w="4765040" h="4932680" extrusionOk="0">
                  <a:moveTo>
                    <a:pt x="2382520" y="4932680"/>
                  </a:moveTo>
                  <a:lnTo>
                    <a:pt x="862330" y="4932680"/>
                  </a:lnTo>
                  <a:cubicBezTo>
                    <a:pt x="387350" y="4932680"/>
                    <a:pt x="0" y="4545330"/>
                    <a:pt x="0" y="4070350"/>
                  </a:cubicBezTo>
                  <a:lnTo>
                    <a:pt x="0" y="2382520"/>
                  </a:lnTo>
                  <a:cubicBezTo>
                    <a:pt x="0" y="1069340"/>
                    <a:pt x="1069340" y="0"/>
                    <a:pt x="2382520" y="0"/>
                  </a:cubicBezTo>
                  <a:cubicBezTo>
                    <a:pt x="3695700" y="0"/>
                    <a:pt x="4765040" y="1069340"/>
                    <a:pt x="4765040" y="2382520"/>
                  </a:cubicBezTo>
                  <a:lnTo>
                    <a:pt x="4765040" y="4039870"/>
                  </a:lnTo>
                  <a:cubicBezTo>
                    <a:pt x="4765040" y="4504690"/>
                    <a:pt x="4400550" y="4884420"/>
                    <a:pt x="3935730" y="4902200"/>
                  </a:cubicBezTo>
                  <a:cubicBezTo>
                    <a:pt x="3407410" y="4922520"/>
                    <a:pt x="2884170" y="4932680"/>
                    <a:pt x="2382520" y="4932680"/>
                  </a:cubicBezTo>
                  <a:close/>
                  <a:moveTo>
                    <a:pt x="2382520" y="63500"/>
                  </a:moveTo>
                  <a:cubicBezTo>
                    <a:pt x="1103630" y="63500"/>
                    <a:pt x="63500" y="1103630"/>
                    <a:pt x="63500" y="2382520"/>
                  </a:cubicBezTo>
                  <a:lnTo>
                    <a:pt x="63500" y="4069080"/>
                  </a:lnTo>
                  <a:cubicBezTo>
                    <a:pt x="63500" y="4509770"/>
                    <a:pt x="421640" y="4867910"/>
                    <a:pt x="862330" y="4867910"/>
                  </a:cubicBezTo>
                  <a:lnTo>
                    <a:pt x="2382520" y="4867910"/>
                  </a:lnTo>
                  <a:cubicBezTo>
                    <a:pt x="2884170" y="4867910"/>
                    <a:pt x="3406140" y="4857750"/>
                    <a:pt x="3933190" y="4837430"/>
                  </a:cubicBezTo>
                  <a:cubicBezTo>
                    <a:pt x="4363720" y="4820920"/>
                    <a:pt x="4701540" y="4470400"/>
                    <a:pt x="4701540" y="4038600"/>
                  </a:cubicBezTo>
                  <a:lnTo>
                    <a:pt x="4701540" y="2382520"/>
                  </a:lnTo>
                  <a:cubicBezTo>
                    <a:pt x="4701540" y="1103630"/>
                    <a:pt x="3661410" y="63500"/>
                    <a:pt x="2382520" y="63500"/>
                  </a:cubicBezTo>
                  <a:close/>
                </a:path>
              </a:pathLst>
            </a:custGeom>
            <a:solidFill>
              <a:srgbClr val="CCC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6" name="Google Shape;126;p4"/>
          <p:cNvPicPr preferRelativeResize="0"/>
          <p:nvPr/>
        </p:nvPicPr>
        <p:blipFill rotWithShape="1">
          <a:blip r:embed="rId5">
            <a:alphaModFix/>
          </a:blip>
          <a:srcRect l="24961" t="23607"/>
          <a:stretch/>
        </p:blipFill>
        <p:spPr>
          <a:xfrm rot="-8100000">
            <a:off x="4970963" y="761107"/>
            <a:ext cx="1968483" cy="1923845"/>
          </a:xfrm>
          <a:prstGeom prst="rect">
            <a:avLst/>
          </a:prstGeom>
          <a:noFill/>
          <a:ln>
            <a:noFill/>
          </a:ln>
        </p:spPr>
      </p:pic>
      <p:pic>
        <p:nvPicPr>
          <p:cNvPr id="127" name="Google Shape;127;p4"/>
          <p:cNvPicPr preferRelativeResize="0"/>
          <p:nvPr/>
        </p:nvPicPr>
        <p:blipFill rotWithShape="1">
          <a:blip r:embed="rId5">
            <a:alphaModFix/>
          </a:blip>
          <a:srcRect l="24961" t="23607"/>
          <a:stretch/>
        </p:blipFill>
        <p:spPr>
          <a:xfrm rot="2700000">
            <a:off x="4822540" y="4435467"/>
            <a:ext cx="2092263" cy="2044818"/>
          </a:xfrm>
          <a:prstGeom prst="rect">
            <a:avLst/>
          </a:prstGeom>
          <a:noFill/>
          <a:ln>
            <a:noFill/>
          </a:ln>
        </p:spPr>
      </p:pic>
      <p:pic>
        <p:nvPicPr>
          <p:cNvPr id="128" name="Google Shape;128;p4"/>
          <p:cNvPicPr preferRelativeResize="0"/>
          <p:nvPr/>
        </p:nvPicPr>
        <p:blipFill rotWithShape="1">
          <a:blip r:embed="rId6">
            <a:alphaModFix/>
          </a:blip>
          <a:srcRect/>
          <a:stretch/>
        </p:blipFill>
        <p:spPr>
          <a:xfrm rot="1493454">
            <a:off x="-1541644" y="8764450"/>
            <a:ext cx="5817165" cy="1903800"/>
          </a:xfrm>
          <a:prstGeom prst="rect">
            <a:avLst/>
          </a:prstGeom>
          <a:noFill/>
          <a:ln>
            <a:noFill/>
          </a:ln>
        </p:spPr>
      </p:pic>
      <p:pic>
        <p:nvPicPr>
          <p:cNvPr id="129" name="Google Shape;129;p4"/>
          <p:cNvPicPr preferRelativeResize="0"/>
          <p:nvPr/>
        </p:nvPicPr>
        <p:blipFill rotWithShape="1">
          <a:blip r:embed="rId7">
            <a:alphaModFix/>
          </a:blip>
          <a:srcRect/>
          <a:stretch/>
        </p:blipFill>
        <p:spPr>
          <a:xfrm rot="-197135" flipH="1">
            <a:off x="13978998" y="7348347"/>
            <a:ext cx="6337719" cy="4736004"/>
          </a:xfrm>
          <a:prstGeom prst="rect">
            <a:avLst/>
          </a:prstGeom>
          <a:noFill/>
          <a:ln>
            <a:noFill/>
          </a:ln>
        </p:spPr>
      </p:pic>
      <p:pic>
        <p:nvPicPr>
          <p:cNvPr id="130" name="Google Shape;130;p4"/>
          <p:cNvPicPr preferRelativeResize="0"/>
          <p:nvPr/>
        </p:nvPicPr>
        <p:blipFill rotWithShape="1">
          <a:blip r:embed="rId8">
            <a:alphaModFix/>
          </a:blip>
          <a:srcRect/>
          <a:stretch/>
        </p:blipFill>
        <p:spPr>
          <a:xfrm rot="-869006" flipH="1">
            <a:off x="-1011957" y="-305101"/>
            <a:ext cx="4757791" cy="2854675"/>
          </a:xfrm>
          <a:prstGeom prst="rect">
            <a:avLst/>
          </a:prstGeom>
          <a:noFill/>
          <a:ln>
            <a:noFill/>
          </a:ln>
        </p:spPr>
      </p:pic>
      <p:pic>
        <p:nvPicPr>
          <p:cNvPr id="131" name="Google Shape;131;p4"/>
          <p:cNvPicPr preferRelativeResize="0"/>
          <p:nvPr/>
        </p:nvPicPr>
        <p:blipFill rotWithShape="1">
          <a:blip r:embed="rId9">
            <a:alphaModFix/>
          </a:blip>
          <a:srcRect/>
          <a:stretch/>
        </p:blipFill>
        <p:spPr>
          <a:xfrm>
            <a:off x="15107602" y="-1401955"/>
            <a:ext cx="4080510" cy="4114800"/>
          </a:xfrm>
          <a:prstGeom prst="rect">
            <a:avLst/>
          </a:prstGeom>
          <a:noFill/>
          <a:ln>
            <a:noFill/>
          </a:ln>
        </p:spPr>
      </p:pic>
      <p:pic>
        <p:nvPicPr>
          <p:cNvPr id="132" name="Google Shape;132;p4"/>
          <p:cNvPicPr preferRelativeResize="0"/>
          <p:nvPr/>
        </p:nvPicPr>
        <p:blipFill rotWithShape="1">
          <a:blip r:embed="rId10">
            <a:alphaModFix/>
          </a:blip>
          <a:srcRect/>
          <a:stretch/>
        </p:blipFill>
        <p:spPr>
          <a:xfrm rot="-197135" flipH="1">
            <a:off x="14090441" y="7478094"/>
            <a:ext cx="6337719" cy="4736004"/>
          </a:xfrm>
          <a:prstGeom prst="rect">
            <a:avLst/>
          </a:prstGeom>
          <a:noFill/>
          <a:ln>
            <a:noFill/>
          </a:ln>
        </p:spPr>
      </p:pic>
      <p:grpSp>
        <p:nvGrpSpPr>
          <p:cNvPr id="133" name="Google Shape;133;p4"/>
          <p:cNvGrpSpPr/>
          <p:nvPr/>
        </p:nvGrpSpPr>
        <p:grpSpPr>
          <a:xfrm>
            <a:off x="13078513" y="8507107"/>
            <a:ext cx="3086100" cy="3230762"/>
            <a:chOff x="0" y="-38100"/>
            <a:chExt cx="812800" cy="850900"/>
          </a:xfrm>
        </p:grpSpPr>
        <p:sp>
          <p:nvSpPr>
            <p:cNvPr id="134" name="Google Shape;134;p4"/>
            <p:cNvSpPr/>
            <p:nvPr/>
          </p:nvSpPr>
          <p:spPr>
            <a:xfrm>
              <a:off x="0" y="0"/>
              <a:ext cx="812800" cy="256892"/>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FDC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141" name="Google Shape;141;p5"/>
          <p:cNvPicPr preferRelativeResize="0"/>
          <p:nvPr/>
        </p:nvPicPr>
        <p:blipFill rotWithShape="1">
          <a:blip r:embed="rId4">
            <a:alphaModFix/>
          </a:blip>
          <a:srcRect/>
          <a:stretch/>
        </p:blipFill>
        <p:spPr>
          <a:xfrm rot="10041293">
            <a:off x="13259063" y="-778644"/>
            <a:ext cx="6294430" cy="4984851"/>
          </a:xfrm>
          <a:prstGeom prst="rect">
            <a:avLst/>
          </a:prstGeom>
          <a:noFill/>
          <a:ln>
            <a:noFill/>
          </a:ln>
        </p:spPr>
      </p:pic>
      <p:pic>
        <p:nvPicPr>
          <p:cNvPr id="142" name="Google Shape;142;p5"/>
          <p:cNvPicPr preferRelativeResize="0"/>
          <p:nvPr/>
        </p:nvPicPr>
        <p:blipFill rotWithShape="1">
          <a:blip r:embed="rId4">
            <a:alphaModFix/>
          </a:blip>
          <a:srcRect/>
          <a:stretch/>
        </p:blipFill>
        <p:spPr>
          <a:xfrm>
            <a:off x="-1415285" y="5887390"/>
            <a:ext cx="6294430" cy="4984851"/>
          </a:xfrm>
          <a:prstGeom prst="rect">
            <a:avLst/>
          </a:prstGeom>
          <a:noFill/>
          <a:ln>
            <a:noFill/>
          </a:ln>
        </p:spPr>
      </p:pic>
      <p:pic>
        <p:nvPicPr>
          <p:cNvPr id="143" name="Google Shape;143;p5"/>
          <p:cNvPicPr preferRelativeResize="0"/>
          <p:nvPr/>
        </p:nvPicPr>
        <p:blipFill rotWithShape="1">
          <a:blip r:embed="rId5">
            <a:alphaModFix/>
          </a:blip>
          <a:srcRect/>
          <a:stretch/>
        </p:blipFill>
        <p:spPr>
          <a:xfrm rot="-3288139">
            <a:off x="15621188" y="8024218"/>
            <a:ext cx="4166886" cy="4114800"/>
          </a:xfrm>
          <a:prstGeom prst="rect">
            <a:avLst/>
          </a:prstGeom>
          <a:noFill/>
          <a:ln>
            <a:noFill/>
          </a:ln>
        </p:spPr>
      </p:pic>
      <p:pic>
        <p:nvPicPr>
          <p:cNvPr id="144" name="Google Shape;144;p5"/>
          <p:cNvPicPr preferRelativeResize="0"/>
          <p:nvPr/>
        </p:nvPicPr>
        <p:blipFill rotWithShape="1">
          <a:blip r:embed="rId6">
            <a:alphaModFix/>
          </a:blip>
          <a:srcRect/>
          <a:stretch/>
        </p:blipFill>
        <p:spPr>
          <a:xfrm rot="-9872497">
            <a:off x="-1693862" y="-2057400"/>
            <a:ext cx="4166886" cy="4114800"/>
          </a:xfrm>
          <a:prstGeom prst="rect">
            <a:avLst/>
          </a:prstGeom>
          <a:noFill/>
          <a:ln>
            <a:noFill/>
          </a:ln>
        </p:spPr>
      </p:pic>
      <p:sp>
        <p:nvSpPr>
          <p:cNvPr id="145" name="Google Shape;145;p5"/>
          <p:cNvSpPr/>
          <p:nvPr/>
        </p:nvSpPr>
        <p:spPr>
          <a:xfrm>
            <a:off x="8035836" y="3311243"/>
            <a:ext cx="7775249" cy="6570747"/>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rotWithShape="1">
            <a:blip r:embed="rId7">
              <a:alphaModFix/>
            </a:blip>
            <a:stretch>
              <a:fillRect l="-13193" r="-13193" b="-35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5"/>
          <p:cNvGrpSpPr/>
          <p:nvPr/>
        </p:nvGrpSpPr>
        <p:grpSpPr>
          <a:xfrm>
            <a:off x="212920" y="1021078"/>
            <a:ext cx="10718272" cy="3230761"/>
            <a:chOff x="0" y="-38100"/>
            <a:chExt cx="2822919" cy="850900"/>
          </a:xfrm>
        </p:grpSpPr>
        <p:sp>
          <p:nvSpPr>
            <p:cNvPr id="147" name="Google Shape;147;p5"/>
            <p:cNvSpPr/>
            <p:nvPr/>
          </p:nvSpPr>
          <p:spPr>
            <a:xfrm>
              <a:off x="0" y="0"/>
              <a:ext cx="2822919" cy="511222"/>
            </a:xfrm>
            <a:custGeom>
              <a:avLst/>
              <a:gdLst/>
              <a:ahLst/>
              <a:cxnLst/>
              <a:rect l="l" t="t" r="r" b="b"/>
              <a:pathLst>
                <a:path w="2822919" h="511222" extrusionOk="0">
                  <a:moveTo>
                    <a:pt x="36838" y="0"/>
                  </a:moveTo>
                  <a:lnTo>
                    <a:pt x="2786081" y="0"/>
                  </a:lnTo>
                  <a:cubicBezTo>
                    <a:pt x="2806427" y="0"/>
                    <a:pt x="2822919" y="16493"/>
                    <a:pt x="2822919" y="36838"/>
                  </a:cubicBezTo>
                  <a:lnTo>
                    <a:pt x="2822919" y="474384"/>
                  </a:lnTo>
                  <a:cubicBezTo>
                    <a:pt x="2822919" y="494729"/>
                    <a:pt x="2806427" y="511222"/>
                    <a:pt x="2786081" y="511222"/>
                  </a:cubicBezTo>
                  <a:lnTo>
                    <a:pt x="36838" y="511222"/>
                  </a:lnTo>
                  <a:cubicBezTo>
                    <a:pt x="16493" y="511222"/>
                    <a:pt x="0" y="494729"/>
                    <a:pt x="0" y="474384"/>
                  </a:cubicBezTo>
                  <a:lnTo>
                    <a:pt x="0" y="36838"/>
                  </a:lnTo>
                  <a:cubicBezTo>
                    <a:pt x="0" y="16493"/>
                    <a:pt x="16493" y="0"/>
                    <a:pt x="36838" y="0"/>
                  </a:cubicBezTo>
                  <a:close/>
                </a:path>
              </a:pathLst>
            </a:custGeom>
            <a:solidFill>
              <a:srgbClr val="CED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9" name="Google Shape;149;p5"/>
          <p:cNvSpPr txBox="1"/>
          <p:nvPr/>
        </p:nvSpPr>
        <p:spPr>
          <a:xfrm>
            <a:off x="1161871" y="1778789"/>
            <a:ext cx="9075270" cy="962595"/>
          </a:xfrm>
          <a:prstGeom prst="rect">
            <a:avLst/>
          </a:prstGeom>
          <a:noFill/>
          <a:ln>
            <a:noFill/>
          </a:ln>
        </p:spPr>
        <p:txBody>
          <a:bodyPr spcFirstLastPara="1" wrap="square" lIns="0" tIns="0" rIns="0" bIns="0" anchor="t" anchorCtr="0">
            <a:spAutoFit/>
          </a:bodyPr>
          <a:lstStyle/>
          <a:p>
            <a:pPr marL="0" marR="0" lvl="0" indent="0" algn="l" rtl="0">
              <a:lnSpc>
                <a:spcPct val="87002"/>
              </a:lnSpc>
              <a:spcBef>
                <a:spcPts val="0"/>
              </a:spcBef>
              <a:spcAft>
                <a:spcPts val="0"/>
              </a:spcAft>
              <a:buNone/>
            </a:pPr>
            <a:r>
              <a:rPr lang="en-US" sz="7971" b="0" i="0" u="none" strike="noStrike" cap="none">
                <a:solidFill>
                  <a:srgbClr val="1B4262"/>
                </a:solidFill>
                <a:latin typeface="Arial"/>
                <a:ea typeface="Arial"/>
                <a:cs typeface="Arial"/>
                <a:sym typeface="Arial"/>
              </a:rPr>
              <a:t>Chị ngã em nâng</a:t>
            </a:r>
            <a:endParaRPr sz="7971" b="0" i="0" u="none" strike="noStrike" cap="none">
              <a:solidFill>
                <a:srgbClr val="1B4262"/>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155" name="Google Shape;155;p6"/>
          <p:cNvPicPr preferRelativeResize="0"/>
          <p:nvPr/>
        </p:nvPicPr>
        <p:blipFill rotWithShape="1">
          <a:blip r:embed="rId4">
            <a:alphaModFix/>
          </a:blip>
          <a:srcRect/>
          <a:stretch/>
        </p:blipFill>
        <p:spPr>
          <a:xfrm>
            <a:off x="5040691" y="1856467"/>
            <a:ext cx="12672571" cy="7645784"/>
          </a:xfrm>
          <a:prstGeom prst="rect">
            <a:avLst/>
          </a:prstGeom>
          <a:noFill/>
          <a:ln>
            <a:noFill/>
          </a:ln>
        </p:spPr>
      </p:pic>
      <p:pic>
        <p:nvPicPr>
          <p:cNvPr id="156" name="Google Shape;156;p6"/>
          <p:cNvPicPr preferRelativeResize="0"/>
          <p:nvPr/>
        </p:nvPicPr>
        <p:blipFill rotWithShape="1">
          <a:blip r:embed="rId5">
            <a:alphaModFix/>
          </a:blip>
          <a:srcRect/>
          <a:stretch/>
        </p:blipFill>
        <p:spPr>
          <a:xfrm rot="-1512163">
            <a:off x="-1686783" y="-1183732"/>
            <a:ext cx="7315200" cy="2367465"/>
          </a:xfrm>
          <a:prstGeom prst="rect">
            <a:avLst/>
          </a:prstGeom>
          <a:noFill/>
          <a:ln>
            <a:noFill/>
          </a:ln>
        </p:spPr>
      </p:pic>
      <p:pic>
        <p:nvPicPr>
          <p:cNvPr id="157" name="Google Shape;157;p6"/>
          <p:cNvPicPr preferRelativeResize="0"/>
          <p:nvPr/>
        </p:nvPicPr>
        <p:blipFill rotWithShape="1">
          <a:blip r:embed="rId6">
            <a:alphaModFix/>
          </a:blip>
          <a:srcRect/>
          <a:stretch/>
        </p:blipFill>
        <p:spPr>
          <a:xfrm>
            <a:off x="-942347" y="6355800"/>
            <a:ext cx="5195807" cy="4114800"/>
          </a:xfrm>
          <a:prstGeom prst="rect">
            <a:avLst/>
          </a:prstGeom>
          <a:noFill/>
          <a:ln>
            <a:noFill/>
          </a:ln>
        </p:spPr>
      </p:pic>
      <p:pic>
        <p:nvPicPr>
          <p:cNvPr id="158" name="Google Shape;158;p6"/>
          <p:cNvPicPr preferRelativeResize="0"/>
          <p:nvPr/>
        </p:nvPicPr>
        <p:blipFill rotWithShape="1">
          <a:blip r:embed="rId7">
            <a:alphaModFix/>
          </a:blip>
          <a:srcRect/>
          <a:stretch/>
        </p:blipFill>
        <p:spPr>
          <a:xfrm rot="2911692">
            <a:off x="14899375" y="47345"/>
            <a:ext cx="4216762" cy="1962711"/>
          </a:xfrm>
          <a:prstGeom prst="rect">
            <a:avLst/>
          </a:prstGeom>
          <a:noFill/>
          <a:ln>
            <a:noFill/>
          </a:ln>
        </p:spPr>
      </p:pic>
      <p:grpSp>
        <p:nvGrpSpPr>
          <p:cNvPr id="159" name="Google Shape;159;p6"/>
          <p:cNvGrpSpPr/>
          <p:nvPr/>
        </p:nvGrpSpPr>
        <p:grpSpPr>
          <a:xfrm>
            <a:off x="3643190" y="8277473"/>
            <a:ext cx="3086100" cy="3230762"/>
            <a:chOff x="0" y="-38100"/>
            <a:chExt cx="812800" cy="850900"/>
          </a:xfrm>
        </p:grpSpPr>
        <p:sp>
          <p:nvSpPr>
            <p:cNvPr id="160" name="Google Shape;160;p6"/>
            <p:cNvSpPr/>
            <p:nvPr/>
          </p:nvSpPr>
          <p:spPr>
            <a:xfrm>
              <a:off x="0" y="0"/>
              <a:ext cx="812800" cy="256892"/>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CED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2" name="Google Shape;162;p6"/>
          <p:cNvSpPr/>
          <p:nvPr/>
        </p:nvSpPr>
        <p:spPr>
          <a:xfrm>
            <a:off x="312754" y="-314381"/>
            <a:ext cx="7873004" cy="6653358"/>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rotWithShape="1">
            <a:blip r:embed="rId8">
              <a:alphaModFix/>
            </a:blip>
            <a:stretch>
              <a:fillRect l="-28085" r="-2808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a:off x="5296934" y="6565350"/>
            <a:ext cx="11962366" cy="1152429"/>
          </a:xfrm>
          <a:prstGeom prst="rect">
            <a:avLst/>
          </a:prstGeom>
          <a:noFill/>
          <a:ln>
            <a:noFill/>
          </a:ln>
        </p:spPr>
        <p:txBody>
          <a:bodyPr spcFirstLastPara="1" wrap="square" lIns="0" tIns="0" rIns="0" bIns="0" anchor="t" anchorCtr="0">
            <a:spAutoFit/>
          </a:bodyPr>
          <a:lstStyle/>
          <a:p>
            <a:pPr marL="0" marR="0" lvl="0" indent="0" algn="ctr" rtl="0">
              <a:lnSpc>
                <a:spcPct val="94003"/>
              </a:lnSpc>
              <a:spcBef>
                <a:spcPts val="0"/>
              </a:spcBef>
              <a:spcAft>
                <a:spcPts val="0"/>
              </a:spcAft>
              <a:buNone/>
            </a:pPr>
            <a:r>
              <a:rPr lang="en-US" sz="8939" b="0" i="0" u="none" strike="noStrike" cap="none">
                <a:solidFill>
                  <a:srgbClr val="1B4262"/>
                </a:solidFill>
                <a:latin typeface="Arial"/>
                <a:ea typeface="Arial"/>
                <a:cs typeface="Arial"/>
                <a:sym typeface="Arial"/>
              </a:rPr>
              <a:t>Lên voi xuống chó</a:t>
            </a:r>
            <a:endParaRPr sz="8939" b="0" i="0" u="none" strike="noStrike" cap="none">
              <a:solidFill>
                <a:srgbClr val="1B4262"/>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67"/>
        <p:cNvGrpSpPr/>
        <p:nvPr/>
      </p:nvGrpSpPr>
      <p:grpSpPr>
        <a:xfrm>
          <a:off x="0" y="0"/>
          <a:ext cx="0" cy="0"/>
          <a:chOff x="0" y="0"/>
          <a:chExt cx="0" cy="0"/>
        </a:xfrm>
      </p:grpSpPr>
      <p:pic>
        <p:nvPicPr>
          <p:cNvPr id="168" name="Google Shape;168;p7"/>
          <p:cNvPicPr preferRelativeResize="0"/>
          <p:nvPr/>
        </p:nvPicPr>
        <p:blipFill rotWithShape="1">
          <a:blip r:embed="rId3">
            <a:alphaModFix/>
          </a:blip>
          <a:srcRect/>
          <a:stretch/>
        </p:blipFill>
        <p:spPr>
          <a:xfrm>
            <a:off x="782288" y="889479"/>
            <a:ext cx="16723424" cy="8508042"/>
          </a:xfrm>
          <a:prstGeom prst="rect">
            <a:avLst/>
          </a:prstGeom>
          <a:noFill/>
          <a:ln>
            <a:noFill/>
          </a:ln>
        </p:spPr>
      </p:pic>
      <p:grpSp>
        <p:nvGrpSpPr>
          <p:cNvPr id="169" name="Google Shape;169;p7"/>
          <p:cNvGrpSpPr/>
          <p:nvPr/>
        </p:nvGrpSpPr>
        <p:grpSpPr>
          <a:xfrm>
            <a:off x="782288" y="1893223"/>
            <a:ext cx="10718272" cy="3230761"/>
            <a:chOff x="0" y="-38100"/>
            <a:chExt cx="2822919" cy="850900"/>
          </a:xfrm>
        </p:grpSpPr>
        <p:sp>
          <p:nvSpPr>
            <p:cNvPr id="170" name="Google Shape;170;p7"/>
            <p:cNvSpPr/>
            <p:nvPr/>
          </p:nvSpPr>
          <p:spPr>
            <a:xfrm>
              <a:off x="0" y="0"/>
              <a:ext cx="2822919" cy="511222"/>
            </a:xfrm>
            <a:custGeom>
              <a:avLst/>
              <a:gdLst/>
              <a:ahLst/>
              <a:cxnLst/>
              <a:rect l="l" t="t" r="r" b="b"/>
              <a:pathLst>
                <a:path w="2822919" h="511222" extrusionOk="0">
                  <a:moveTo>
                    <a:pt x="36838" y="0"/>
                  </a:moveTo>
                  <a:lnTo>
                    <a:pt x="2786081" y="0"/>
                  </a:lnTo>
                  <a:cubicBezTo>
                    <a:pt x="2806427" y="0"/>
                    <a:pt x="2822919" y="16493"/>
                    <a:pt x="2822919" y="36838"/>
                  </a:cubicBezTo>
                  <a:lnTo>
                    <a:pt x="2822919" y="474384"/>
                  </a:lnTo>
                  <a:cubicBezTo>
                    <a:pt x="2822919" y="494729"/>
                    <a:pt x="2806427" y="511222"/>
                    <a:pt x="2786081" y="511222"/>
                  </a:cubicBezTo>
                  <a:lnTo>
                    <a:pt x="36838" y="511222"/>
                  </a:lnTo>
                  <a:cubicBezTo>
                    <a:pt x="16493" y="511222"/>
                    <a:pt x="0" y="494729"/>
                    <a:pt x="0" y="474384"/>
                  </a:cubicBezTo>
                  <a:lnTo>
                    <a:pt x="0" y="36838"/>
                  </a:lnTo>
                  <a:cubicBezTo>
                    <a:pt x="0" y="16493"/>
                    <a:pt x="16493" y="0"/>
                    <a:pt x="36838" y="0"/>
                  </a:cubicBezTo>
                  <a:close/>
                </a:path>
              </a:pathLst>
            </a:custGeom>
            <a:solidFill>
              <a:srgbClr val="CED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2" name="Google Shape;172;p7"/>
          <p:cNvSpPr txBox="1"/>
          <p:nvPr/>
        </p:nvSpPr>
        <p:spPr>
          <a:xfrm>
            <a:off x="0" y="2524537"/>
            <a:ext cx="12192197" cy="977265"/>
          </a:xfrm>
          <a:prstGeom prst="rect">
            <a:avLst/>
          </a:prstGeom>
          <a:noFill/>
          <a:ln>
            <a:noFill/>
          </a:ln>
        </p:spPr>
        <p:txBody>
          <a:bodyPr spcFirstLastPara="1" wrap="square" lIns="0" tIns="0" rIns="0" bIns="0" anchor="t" anchorCtr="0">
            <a:spAutoFit/>
          </a:bodyPr>
          <a:lstStyle/>
          <a:p>
            <a:pPr marL="0" marR="0" lvl="0" indent="0" algn="ctr" rtl="0">
              <a:lnSpc>
                <a:spcPct val="116999"/>
              </a:lnSpc>
              <a:spcBef>
                <a:spcPts val="0"/>
              </a:spcBef>
              <a:spcAft>
                <a:spcPts val="0"/>
              </a:spcAft>
              <a:buNone/>
            </a:pPr>
            <a:r>
              <a:rPr lang="en-US" sz="6500" b="0" i="0" u="none" strike="noStrike" cap="none">
                <a:solidFill>
                  <a:srgbClr val="1B4262"/>
                </a:solidFill>
                <a:latin typeface="Arial"/>
                <a:ea typeface="Arial"/>
                <a:cs typeface="Arial"/>
                <a:sym typeface="Arial"/>
              </a:rPr>
              <a:t>BA CHÌM BẢY NỔI</a:t>
            </a:r>
            <a:endParaRPr/>
          </a:p>
        </p:txBody>
      </p:sp>
      <p:pic>
        <p:nvPicPr>
          <p:cNvPr id="173" name="Google Shape;173;p7"/>
          <p:cNvPicPr preferRelativeResize="0"/>
          <p:nvPr/>
        </p:nvPicPr>
        <p:blipFill rotWithShape="1">
          <a:blip r:embed="rId4">
            <a:alphaModFix/>
          </a:blip>
          <a:srcRect l="24961" t="23607"/>
          <a:stretch/>
        </p:blipFill>
        <p:spPr>
          <a:xfrm rot="-8100000">
            <a:off x="5335107" y="414223"/>
            <a:ext cx="1968483" cy="1923845"/>
          </a:xfrm>
          <a:prstGeom prst="rect">
            <a:avLst/>
          </a:prstGeom>
          <a:noFill/>
          <a:ln>
            <a:noFill/>
          </a:ln>
        </p:spPr>
      </p:pic>
      <p:pic>
        <p:nvPicPr>
          <p:cNvPr id="174" name="Google Shape;174;p7"/>
          <p:cNvPicPr preferRelativeResize="0"/>
          <p:nvPr/>
        </p:nvPicPr>
        <p:blipFill rotWithShape="1">
          <a:blip r:embed="rId4">
            <a:alphaModFix/>
          </a:blip>
          <a:srcRect l="24961" t="23607"/>
          <a:stretch/>
        </p:blipFill>
        <p:spPr>
          <a:xfrm rot="2700000">
            <a:off x="4931783" y="4121091"/>
            <a:ext cx="2092263" cy="2044818"/>
          </a:xfrm>
          <a:prstGeom prst="rect">
            <a:avLst/>
          </a:prstGeom>
          <a:noFill/>
          <a:ln>
            <a:noFill/>
          </a:ln>
        </p:spPr>
      </p:pic>
      <p:pic>
        <p:nvPicPr>
          <p:cNvPr id="175" name="Google Shape;175;p7"/>
          <p:cNvPicPr preferRelativeResize="0"/>
          <p:nvPr/>
        </p:nvPicPr>
        <p:blipFill rotWithShape="1">
          <a:blip r:embed="rId5">
            <a:alphaModFix/>
          </a:blip>
          <a:srcRect/>
          <a:stretch/>
        </p:blipFill>
        <p:spPr>
          <a:xfrm rot="1493454">
            <a:off x="-1541644" y="8764450"/>
            <a:ext cx="5817165" cy="1903800"/>
          </a:xfrm>
          <a:prstGeom prst="rect">
            <a:avLst/>
          </a:prstGeom>
          <a:noFill/>
          <a:ln>
            <a:noFill/>
          </a:ln>
        </p:spPr>
      </p:pic>
      <p:pic>
        <p:nvPicPr>
          <p:cNvPr id="176" name="Google Shape;176;p7"/>
          <p:cNvPicPr preferRelativeResize="0"/>
          <p:nvPr/>
        </p:nvPicPr>
        <p:blipFill rotWithShape="1">
          <a:blip r:embed="rId6">
            <a:alphaModFix/>
          </a:blip>
          <a:srcRect/>
          <a:stretch/>
        </p:blipFill>
        <p:spPr>
          <a:xfrm rot="-197135" flipH="1">
            <a:off x="13978998" y="7348347"/>
            <a:ext cx="6337719" cy="4736004"/>
          </a:xfrm>
          <a:prstGeom prst="rect">
            <a:avLst/>
          </a:prstGeom>
          <a:noFill/>
          <a:ln>
            <a:noFill/>
          </a:ln>
        </p:spPr>
      </p:pic>
      <p:pic>
        <p:nvPicPr>
          <p:cNvPr id="177" name="Google Shape;177;p7"/>
          <p:cNvPicPr preferRelativeResize="0"/>
          <p:nvPr/>
        </p:nvPicPr>
        <p:blipFill rotWithShape="1">
          <a:blip r:embed="rId7">
            <a:alphaModFix/>
          </a:blip>
          <a:srcRect/>
          <a:stretch/>
        </p:blipFill>
        <p:spPr>
          <a:xfrm rot="-869006" flipH="1">
            <a:off x="-1011957" y="-305101"/>
            <a:ext cx="4757791" cy="2854675"/>
          </a:xfrm>
          <a:prstGeom prst="rect">
            <a:avLst/>
          </a:prstGeom>
          <a:noFill/>
          <a:ln>
            <a:noFill/>
          </a:ln>
        </p:spPr>
      </p:pic>
      <p:pic>
        <p:nvPicPr>
          <p:cNvPr id="178" name="Google Shape;178;p7"/>
          <p:cNvPicPr preferRelativeResize="0"/>
          <p:nvPr/>
        </p:nvPicPr>
        <p:blipFill rotWithShape="1">
          <a:blip r:embed="rId8">
            <a:alphaModFix/>
          </a:blip>
          <a:srcRect/>
          <a:stretch/>
        </p:blipFill>
        <p:spPr>
          <a:xfrm>
            <a:off x="15107602" y="-1401955"/>
            <a:ext cx="4080510" cy="4114800"/>
          </a:xfrm>
          <a:prstGeom prst="rect">
            <a:avLst/>
          </a:prstGeom>
          <a:noFill/>
          <a:ln>
            <a:noFill/>
          </a:ln>
        </p:spPr>
      </p:pic>
      <p:pic>
        <p:nvPicPr>
          <p:cNvPr id="179" name="Google Shape;179;p7"/>
          <p:cNvPicPr preferRelativeResize="0"/>
          <p:nvPr/>
        </p:nvPicPr>
        <p:blipFill rotWithShape="1">
          <a:blip r:embed="rId9">
            <a:alphaModFix/>
          </a:blip>
          <a:srcRect/>
          <a:stretch/>
        </p:blipFill>
        <p:spPr>
          <a:xfrm rot="-197135" flipH="1">
            <a:off x="14090441" y="7478094"/>
            <a:ext cx="6337719" cy="4736004"/>
          </a:xfrm>
          <a:prstGeom prst="rect">
            <a:avLst/>
          </a:prstGeom>
          <a:noFill/>
          <a:ln>
            <a:noFill/>
          </a:ln>
        </p:spPr>
      </p:pic>
      <p:sp>
        <p:nvSpPr>
          <p:cNvPr id="180" name="Google Shape;180;p7"/>
          <p:cNvSpPr/>
          <p:nvPr/>
        </p:nvSpPr>
        <p:spPr>
          <a:xfrm>
            <a:off x="8178832" y="4297403"/>
            <a:ext cx="9325832" cy="5246304"/>
          </a:xfrm>
          <a:custGeom>
            <a:avLst/>
            <a:gdLst/>
            <a:ahLst/>
            <a:cxnLst/>
            <a:rect l="l" t="t" r="r" b="b"/>
            <a:pathLst>
              <a:path w="11287761" h="6350000" extrusionOk="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10">
              <a:alphaModFix/>
            </a:blip>
            <a:stretch>
              <a:fillRect t="-10204" b="-102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7"/>
          <p:cNvGrpSpPr/>
          <p:nvPr/>
        </p:nvGrpSpPr>
        <p:grpSpPr>
          <a:xfrm>
            <a:off x="11299222" y="8911353"/>
            <a:ext cx="3086100" cy="3230762"/>
            <a:chOff x="0" y="-38100"/>
            <a:chExt cx="812800" cy="850900"/>
          </a:xfrm>
        </p:grpSpPr>
        <p:sp>
          <p:nvSpPr>
            <p:cNvPr id="182" name="Google Shape;182;p7"/>
            <p:cNvSpPr/>
            <p:nvPr/>
          </p:nvSpPr>
          <p:spPr>
            <a:xfrm>
              <a:off x="0" y="0"/>
              <a:ext cx="812800" cy="256892"/>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FDC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87"/>
        <p:cNvGrpSpPr/>
        <p:nvPr/>
      </p:nvGrpSpPr>
      <p:grpSpPr>
        <a:xfrm>
          <a:off x="0" y="0"/>
          <a:ext cx="0" cy="0"/>
          <a:chOff x="0" y="0"/>
          <a:chExt cx="0" cy="0"/>
        </a:xfrm>
      </p:grpSpPr>
      <p:pic>
        <p:nvPicPr>
          <p:cNvPr id="188" name="Google Shape;188;p8"/>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189" name="Google Shape;189;p8"/>
          <p:cNvPicPr preferRelativeResize="0"/>
          <p:nvPr/>
        </p:nvPicPr>
        <p:blipFill rotWithShape="1">
          <a:blip r:embed="rId4">
            <a:alphaModFix/>
          </a:blip>
          <a:srcRect/>
          <a:stretch/>
        </p:blipFill>
        <p:spPr>
          <a:xfrm rot="484309">
            <a:off x="3712612" y="-264181"/>
            <a:ext cx="14089801" cy="10580160"/>
          </a:xfrm>
          <a:prstGeom prst="rect">
            <a:avLst/>
          </a:prstGeom>
          <a:noFill/>
          <a:ln>
            <a:noFill/>
          </a:ln>
        </p:spPr>
      </p:pic>
      <p:pic>
        <p:nvPicPr>
          <p:cNvPr id="190" name="Google Shape;190;p8"/>
          <p:cNvPicPr preferRelativeResize="0"/>
          <p:nvPr/>
        </p:nvPicPr>
        <p:blipFill rotWithShape="1">
          <a:blip r:embed="rId5">
            <a:alphaModFix/>
          </a:blip>
          <a:srcRect/>
          <a:stretch/>
        </p:blipFill>
        <p:spPr>
          <a:xfrm rot="10800000" flipH="1">
            <a:off x="12812819" y="6897086"/>
            <a:ext cx="5884004" cy="4114800"/>
          </a:xfrm>
          <a:prstGeom prst="rect">
            <a:avLst/>
          </a:prstGeom>
          <a:noFill/>
          <a:ln>
            <a:noFill/>
          </a:ln>
        </p:spPr>
      </p:pic>
      <p:pic>
        <p:nvPicPr>
          <p:cNvPr id="191" name="Google Shape;191;p8"/>
          <p:cNvPicPr preferRelativeResize="0"/>
          <p:nvPr/>
        </p:nvPicPr>
        <p:blipFill rotWithShape="1">
          <a:blip r:embed="rId6">
            <a:alphaModFix/>
          </a:blip>
          <a:srcRect/>
          <a:stretch/>
        </p:blipFill>
        <p:spPr>
          <a:xfrm rot="2911692">
            <a:off x="14899375" y="47345"/>
            <a:ext cx="4216762" cy="1962711"/>
          </a:xfrm>
          <a:prstGeom prst="rect">
            <a:avLst/>
          </a:prstGeom>
          <a:noFill/>
          <a:ln>
            <a:noFill/>
          </a:ln>
        </p:spPr>
      </p:pic>
      <p:pic>
        <p:nvPicPr>
          <p:cNvPr id="192" name="Google Shape;192;p8"/>
          <p:cNvPicPr preferRelativeResize="0"/>
          <p:nvPr/>
        </p:nvPicPr>
        <p:blipFill rotWithShape="1">
          <a:blip r:embed="rId7">
            <a:alphaModFix/>
          </a:blip>
          <a:srcRect/>
          <a:stretch/>
        </p:blipFill>
        <p:spPr>
          <a:xfrm flipH="1">
            <a:off x="0" y="0"/>
            <a:ext cx="3443110" cy="2407835"/>
          </a:xfrm>
          <a:prstGeom prst="rect">
            <a:avLst/>
          </a:prstGeom>
          <a:noFill/>
          <a:ln>
            <a:noFill/>
          </a:ln>
        </p:spPr>
      </p:pic>
      <p:pic>
        <p:nvPicPr>
          <p:cNvPr id="193" name="Google Shape;193;p8"/>
          <p:cNvPicPr preferRelativeResize="0"/>
          <p:nvPr/>
        </p:nvPicPr>
        <p:blipFill rotWithShape="1">
          <a:blip r:embed="rId8">
            <a:alphaModFix/>
          </a:blip>
          <a:srcRect/>
          <a:stretch/>
        </p:blipFill>
        <p:spPr>
          <a:xfrm>
            <a:off x="498648" y="354124"/>
            <a:ext cx="1652417" cy="1818341"/>
          </a:xfrm>
          <a:prstGeom prst="rect">
            <a:avLst/>
          </a:prstGeom>
          <a:noFill/>
          <a:ln>
            <a:noFill/>
          </a:ln>
        </p:spPr>
      </p:pic>
      <p:pic>
        <p:nvPicPr>
          <p:cNvPr id="194" name="Google Shape;194;p8"/>
          <p:cNvPicPr preferRelativeResize="0"/>
          <p:nvPr/>
        </p:nvPicPr>
        <p:blipFill rotWithShape="1">
          <a:blip r:embed="rId9">
            <a:alphaModFix/>
          </a:blip>
          <a:srcRect/>
          <a:stretch/>
        </p:blipFill>
        <p:spPr>
          <a:xfrm rot="2009805">
            <a:off x="-463854" y="7799742"/>
            <a:ext cx="3244027" cy="2309489"/>
          </a:xfrm>
          <a:prstGeom prst="rect">
            <a:avLst/>
          </a:prstGeom>
          <a:noFill/>
          <a:ln>
            <a:noFill/>
          </a:ln>
        </p:spPr>
      </p:pic>
      <p:sp>
        <p:nvSpPr>
          <p:cNvPr id="195" name="Google Shape;195;p8"/>
          <p:cNvSpPr txBox="1"/>
          <p:nvPr/>
        </p:nvSpPr>
        <p:spPr>
          <a:xfrm>
            <a:off x="6565251" y="4008634"/>
            <a:ext cx="9075049" cy="3746797"/>
          </a:xfrm>
          <a:prstGeom prst="rect">
            <a:avLst/>
          </a:prstGeom>
          <a:noFill/>
          <a:ln>
            <a:noFill/>
          </a:ln>
        </p:spPr>
        <p:txBody>
          <a:bodyPr spcFirstLastPara="1" wrap="square" lIns="0" tIns="0" rIns="0" bIns="0" anchor="t" anchorCtr="0">
            <a:spAutoFit/>
          </a:bodyPr>
          <a:lstStyle/>
          <a:p>
            <a:pPr marL="0" marR="0" lvl="0" indent="0" algn="ctr" rtl="0">
              <a:lnSpc>
                <a:spcPct val="126006"/>
              </a:lnSpc>
              <a:spcBef>
                <a:spcPts val="0"/>
              </a:spcBef>
              <a:spcAft>
                <a:spcPts val="0"/>
              </a:spcAft>
              <a:buNone/>
            </a:pPr>
            <a:r>
              <a:rPr lang="en-US" sz="11451" b="0" i="0" u="none" strike="noStrike" cap="none">
                <a:solidFill>
                  <a:srgbClr val="1B4262"/>
                </a:solidFill>
                <a:latin typeface="Arial"/>
                <a:ea typeface="Arial"/>
                <a:cs typeface="Arial"/>
                <a:sym typeface="Arial"/>
              </a:rPr>
              <a:t>THỰC HÀNH TIẾNG VIỆT</a:t>
            </a:r>
            <a:endParaRPr/>
          </a:p>
        </p:txBody>
      </p:sp>
      <p:sp>
        <p:nvSpPr>
          <p:cNvPr id="196" name="Google Shape;196;p8"/>
          <p:cNvSpPr txBox="1"/>
          <p:nvPr/>
        </p:nvSpPr>
        <p:spPr>
          <a:xfrm>
            <a:off x="6450731" y="2398310"/>
            <a:ext cx="9304090" cy="199439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b="1" i="0" u="none" strike="noStrike" cap="none">
                <a:solidFill>
                  <a:srgbClr val="CF4F6B"/>
                </a:solidFill>
                <a:latin typeface="Arial"/>
                <a:ea typeface="Arial"/>
                <a:cs typeface="Arial"/>
                <a:sym typeface="Arial"/>
              </a:rPr>
              <a:t>Bài 2 : </a:t>
            </a:r>
            <a:endParaRPr sz="1100" b="1"/>
          </a:p>
          <a:p>
            <a:pPr marL="0" marR="0" lvl="0" indent="0" algn="ctr" rtl="0">
              <a:lnSpc>
                <a:spcPct val="120000"/>
              </a:lnSpc>
              <a:spcBef>
                <a:spcPts val="0"/>
              </a:spcBef>
              <a:spcAft>
                <a:spcPts val="0"/>
              </a:spcAft>
              <a:buNone/>
            </a:pPr>
            <a:r>
              <a:rPr lang="en-US" sz="5400" b="1" i="0" u="none" strike="noStrike" cap="none">
                <a:solidFill>
                  <a:srgbClr val="CF4F6B"/>
                </a:solidFill>
                <a:latin typeface="Arial"/>
                <a:ea typeface="Arial"/>
                <a:cs typeface="Arial"/>
                <a:sym typeface="Arial"/>
              </a:rPr>
              <a:t>THƠ BỐN CHỮ, NĂM CHỮ</a:t>
            </a:r>
            <a:endParaRPr sz="1100" b="1"/>
          </a:p>
        </p:txBody>
      </p:sp>
      <p:pic>
        <p:nvPicPr>
          <p:cNvPr id="197" name="Google Shape;197;p8"/>
          <p:cNvPicPr preferRelativeResize="0"/>
          <p:nvPr/>
        </p:nvPicPr>
        <p:blipFill rotWithShape="1">
          <a:blip r:embed="rId10">
            <a:alphaModFix/>
          </a:blip>
          <a:srcRect/>
          <a:stretch/>
        </p:blipFill>
        <p:spPr>
          <a:xfrm>
            <a:off x="110930" y="1589201"/>
            <a:ext cx="6074291" cy="13166971"/>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51</TotalTime>
  <Words>990</Words>
  <Application>Microsoft Office PowerPoint</Application>
  <PresentationFormat>Custom</PresentationFormat>
  <Paragraphs>95</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Roboto Condensed</vt:lpstr>
      <vt:lpstr>Times New Roman</vt:lpstr>
      <vt:lpstr>Arial</vt:lpstr>
      <vt:lpstr>Calibri</vt:lpstr>
      <vt:lpstr>Fraunces</vt:lpstr>
      <vt:lpstr>Noto Sans Symbols</vt:lpstr>
      <vt:lpstr>#9Slide07 SVNMomento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LY TRAN</dc:creator>
  <dc:description>9Slide.vn</dc:description>
  <cp:lastModifiedBy>9Slide</cp:lastModifiedBy>
  <cp:revision>3</cp:revision>
  <dcterms:created xsi:type="dcterms:W3CDTF">2006-08-16T00:00:00Z</dcterms:created>
  <dcterms:modified xsi:type="dcterms:W3CDTF">2023-10-15T04:26:31Z</dcterms:modified>
  <cp:category>9Slide.vn</cp:category>
</cp:coreProperties>
</file>