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  <p:sldMasterId id="2147483729" r:id="rId2"/>
  </p:sldMasterIdLst>
  <p:notesMasterIdLst>
    <p:notesMasterId r:id="rId22"/>
  </p:notesMasterIdLst>
  <p:handoutMasterIdLst>
    <p:handoutMasterId r:id="rId23"/>
  </p:handoutMasterIdLst>
  <p:sldIdLst>
    <p:sldId id="3223" r:id="rId3"/>
    <p:sldId id="3185" r:id="rId4"/>
    <p:sldId id="3208" r:id="rId5"/>
    <p:sldId id="3214" r:id="rId6"/>
    <p:sldId id="3213" r:id="rId7"/>
    <p:sldId id="3215" r:id="rId8"/>
    <p:sldId id="3201" r:id="rId9"/>
    <p:sldId id="3216" r:id="rId10"/>
    <p:sldId id="3217" r:id="rId11"/>
    <p:sldId id="3207" r:id="rId12"/>
    <p:sldId id="3219" r:id="rId13"/>
    <p:sldId id="3218" r:id="rId14"/>
    <p:sldId id="3221" r:id="rId15"/>
    <p:sldId id="3222" r:id="rId16"/>
    <p:sldId id="3157" r:id="rId17"/>
    <p:sldId id="3156" r:id="rId18"/>
    <p:sldId id="258" r:id="rId19"/>
    <p:sldId id="3167" r:id="rId20"/>
    <p:sldId id="3170" r:id="rId21"/>
  </p:sldIdLst>
  <p:sldSz cx="12858750" cy="723265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F4D"/>
    <a:srgbClr val="1E0D85"/>
    <a:srgbClr val="D97F92"/>
    <a:srgbClr val="7EC7CD"/>
    <a:srgbClr val="A388BE"/>
    <a:srgbClr val="305D84"/>
    <a:srgbClr val="B4B6DB"/>
    <a:srgbClr val="457A5C"/>
    <a:srgbClr val="F08761"/>
    <a:srgbClr val="F5B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8" autoAdjust="0"/>
    <p:restoredTop sz="95317" autoAdjust="0"/>
  </p:normalViewPr>
  <p:slideViewPr>
    <p:cSldViewPr>
      <p:cViewPr varScale="1">
        <p:scale>
          <a:sx n="104" d="100"/>
          <a:sy n="104" d="100"/>
        </p:scale>
        <p:origin x="918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2023/2/11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6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6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31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2023/2/11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6142118F-2028-4E90-B114-25450E6CB6A6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7F5491C9-CEA5-492D-A81B-ED325B3AF44B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808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624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8493F23D-7BF2-4C94-B1A3-F26E35459E2D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8A9EFBAB-5805-40B1-9ECE-60313992BAD3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75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624"/>
            <a:ext cx="6509742" cy="5139869"/>
          </a:xfrm>
        </p:spPr>
        <p:txBody>
          <a:bodyPr rtlCol="0">
            <a:normAutofit/>
          </a:bodyPr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5DBBDA9B-EFFC-47C8-BA91-2673035E2DB5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17A0CC2D-A667-4859-80A3-8C8C968EA3DC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11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0EE86C72-6661-40DF-B17B-CE1600C081FE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F874D254-2F19-475D-9930-0AD8BA52A220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211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5" y="385071"/>
            <a:ext cx="2772668" cy="6129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42" y="385071"/>
            <a:ext cx="8157270" cy="6129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03A7C476-4C3D-4F86-8AB4-A576BC5464F2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97D020F1-347D-40EB-8A14-124FBC2CAB5C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9378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540371" y="2837094"/>
            <a:ext cx="4071938" cy="2075511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843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6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6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6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6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6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6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6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6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/>
          </p:nvPr>
        </p:nvSpPr>
        <p:spPr>
          <a:xfrm>
            <a:off x="1540371" y="1053188"/>
            <a:ext cx="2549813" cy="1183716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10124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37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37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37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37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37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37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37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37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540371" y="5109610"/>
            <a:ext cx="3746672" cy="1003164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49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8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4;p8"/>
          <p:cNvSpPr>
            <a:spLocks/>
          </p:cNvSpPr>
          <p:nvPr/>
        </p:nvSpPr>
        <p:spPr bwMode="auto">
          <a:xfrm rot="431404">
            <a:off x="-1078260" y="4378098"/>
            <a:ext cx="14640224" cy="6166168"/>
          </a:xfrm>
          <a:custGeom>
            <a:avLst/>
            <a:gdLst>
              <a:gd name="T0" fmla="*/ 2147483647 w 136625"/>
              <a:gd name="T1" fmla="*/ 2147483647 h 72131"/>
              <a:gd name="T2" fmla="*/ 2147483647 w 136625"/>
              <a:gd name="T3" fmla="*/ 2147483647 h 72131"/>
              <a:gd name="T4" fmla="*/ 2147483647 w 136625"/>
              <a:gd name="T5" fmla="*/ 2147483647 h 72131"/>
              <a:gd name="T6" fmla="*/ 2147483647 w 136625"/>
              <a:gd name="T7" fmla="*/ 2147483647 h 72131"/>
              <a:gd name="T8" fmla="*/ 2147483647 w 136625"/>
              <a:gd name="T9" fmla="*/ 2147483647 h 72131"/>
              <a:gd name="T10" fmla="*/ 2147483647 w 136625"/>
              <a:gd name="T11" fmla="*/ 2147483647 h 72131"/>
              <a:gd name="T12" fmla="*/ 2147483647 w 136625"/>
              <a:gd name="T13" fmla="*/ 2147483647 h 72131"/>
              <a:gd name="T14" fmla="*/ 2147483647 w 136625"/>
              <a:gd name="T15" fmla="*/ 2147483647 h 72131"/>
              <a:gd name="T16" fmla="*/ 2147483647 w 136625"/>
              <a:gd name="T17" fmla="*/ 2147483647 h 72131"/>
              <a:gd name="T18" fmla="*/ 2147483647 w 136625"/>
              <a:gd name="T19" fmla="*/ 2147483647 h 72131"/>
              <a:gd name="T20" fmla="*/ 2147483647 w 136625"/>
              <a:gd name="T21" fmla="*/ 2147483647 h 72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8559" tIns="128559" rIns="128559" bIns="128559" anchor="ctr"/>
          <a:lstStyle/>
          <a:p>
            <a:pPr marL="0" marR="0" lvl="0" indent="0" algn="l" defTabSz="9643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8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Google Shape;45;p8"/>
          <p:cNvSpPr>
            <a:spLocks/>
          </p:cNvSpPr>
          <p:nvPr/>
        </p:nvSpPr>
        <p:spPr bwMode="auto">
          <a:xfrm rot="17373836" flipH="1">
            <a:off x="-117442" y="4469856"/>
            <a:ext cx="1404674" cy="1602880"/>
          </a:xfrm>
          <a:custGeom>
            <a:avLst/>
            <a:gdLst>
              <a:gd name="T0" fmla="*/ 2147483647 w 18678"/>
              <a:gd name="T1" fmla="*/ 2147483647 h 21305"/>
              <a:gd name="T2" fmla="*/ 2147483647 w 18678"/>
              <a:gd name="T3" fmla="*/ 2147483647 h 21305"/>
              <a:gd name="T4" fmla="*/ 2147483647 w 18678"/>
              <a:gd name="T5" fmla="*/ 2147483647 h 21305"/>
              <a:gd name="T6" fmla="*/ 2147483647 w 18678"/>
              <a:gd name="T7" fmla="*/ 2147483647 h 21305"/>
              <a:gd name="T8" fmla="*/ 2147483647 w 18678"/>
              <a:gd name="T9" fmla="*/ 2147483647 h 21305"/>
              <a:gd name="T10" fmla="*/ 2147483647 w 18678"/>
              <a:gd name="T11" fmla="*/ 2147483647 h 21305"/>
              <a:gd name="T12" fmla="*/ 2147483647 w 18678"/>
              <a:gd name="T13" fmla="*/ 2147483647 h 213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8559" tIns="128559" rIns="128559" bIns="128559" anchor="ctr"/>
          <a:lstStyle/>
          <a:p>
            <a:pPr marL="0" marR="0" lvl="0" indent="0" algn="l" defTabSz="9643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8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151930" y="1663995"/>
            <a:ext cx="10554891" cy="3037333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65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749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749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749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749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749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749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749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74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826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03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2023/2/11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A5AF-348A-4F70-944B-222A74B08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55D9B4F0-5B04-4246-BB9D-7E1CA3CFA1F2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B6D45610-1CDD-478E-BC14-2285EE3C9DFF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63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B14804B9-9776-45DE-99E3-D5FBA3E2EB7E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8BE6EB58-5C78-439F-85AF-16531D517789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18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3" y="1803396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3" y="4840439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83EB1B75-B120-4C0A-8BDA-EFCCEDFE192C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8F784CEA-4F40-4895-90C6-EA4C9B527386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741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AE4377D6-E88A-4C83-8E5D-82DC50E9B417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D4AEA2DB-74B2-4652-A3E4-9449E4445064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272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6"/>
            <a:ext cx="11090672" cy="1397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6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6" y="2641926"/>
            <a:ext cx="5439853" cy="3885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5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5" y="2641926"/>
            <a:ext cx="5466644" cy="3885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AEBCD15E-7D74-48F9-BAF8-F38EB88D2902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A93E77E1-0E99-414D-BF0F-497FBFB42D36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671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DEADFFE0-63DF-41CB-86FA-D1AE41741323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43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>
              <a:defRPr/>
            </a:pPr>
            <a:fld id="{D15C11F1-3136-45EE-9E6D-AE902DD50069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952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28" r:id="rId3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84039" y="385076"/>
            <a:ext cx="11090672" cy="139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4039" y="1925358"/>
            <a:ext cx="11090672" cy="45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603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82163" eaLnBrk="1" fontAlgn="auto" hangingPunct="1">
              <a:spcBef>
                <a:spcPts val="0"/>
              </a:spcBef>
              <a:spcAft>
                <a:spcPts val="0"/>
              </a:spcAft>
              <a:defRPr sz="1266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B1BBF4-E806-4F4A-A568-5502B15C3A45}" type="datetimeFigureOut">
              <a:rPr lang="en-US" smtClean="0">
                <a:ea typeface="+mn-ea"/>
              </a:rPr>
              <a:pPr>
                <a:defRPr/>
              </a:pPr>
              <a:t>2/11/2023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603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82163" eaLnBrk="1" fontAlgn="auto" hangingPunct="1">
              <a:spcBef>
                <a:spcPts val="0"/>
              </a:spcBef>
              <a:spcAft>
                <a:spcPts val="0"/>
              </a:spcAft>
              <a:defRPr sz="1266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603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82163" eaLnBrk="1" fontAlgn="auto" hangingPunct="1">
              <a:spcBef>
                <a:spcPts val="0"/>
              </a:spcBef>
              <a:spcAft>
                <a:spcPts val="0"/>
              </a:spcAft>
              <a:defRPr sz="1266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7E617D-76DF-4525-9398-0FB5BA31BD53}" type="slidenum">
              <a:rPr lang="en-US" smtClean="0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479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4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4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4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40">
          <a:solidFill>
            <a:schemeClr val="tx1"/>
          </a:solidFill>
          <a:latin typeface="Calibri Light"/>
        </a:defRPr>
      </a:lvl5pPr>
      <a:lvl6pPr marL="482163" algn="l" rtl="0" fontAlgn="base">
        <a:lnSpc>
          <a:spcPct val="90000"/>
        </a:lnSpc>
        <a:spcBef>
          <a:spcPct val="0"/>
        </a:spcBef>
        <a:spcAft>
          <a:spcPct val="0"/>
        </a:spcAft>
        <a:defRPr sz="4640">
          <a:solidFill>
            <a:schemeClr val="tx1"/>
          </a:solidFill>
          <a:latin typeface="Calibri Light"/>
        </a:defRPr>
      </a:lvl6pPr>
      <a:lvl7pPr marL="964326" algn="l" rtl="0" fontAlgn="base">
        <a:lnSpc>
          <a:spcPct val="90000"/>
        </a:lnSpc>
        <a:spcBef>
          <a:spcPct val="0"/>
        </a:spcBef>
        <a:spcAft>
          <a:spcPct val="0"/>
        </a:spcAft>
        <a:defRPr sz="4640">
          <a:solidFill>
            <a:schemeClr val="tx1"/>
          </a:solidFill>
          <a:latin typeface="Calibri Light"/>
        </a:defRPr>
      </a:lvl7pPr>
      <a:lvl8pPr marL="1446489" algn="l" rtl="0" fontAlgn="base">
        <a:lnSpc>
          <a:spcPct val="90000"/>
        </a:lnSpc>
        <a:spcBef>
          <a:spcPct val="0"/>
        </a:spcBef>
        <a:spcAft>
          <a:spcPct val="0"/>
        </a:spcAft>
        <a:defRPr sz="4640">
          <a:solidFill>
            <a:schemeClr val="tx1"/>
          </a:solidFill>
          <a:latin typeface="Calibri Light"/>
        </a:defRPr>
      </a:lvl8pPr>
      <a:lvl9pPr marL="1928652" algn="l" rtl="0" fontAlgn="base">
        <a:lnSpc>
          <a:spcPct val="90000"/>
        </a:lnSpc>
        <a:spcBef>
          <a:spcPct val="0"/>
        </a:spcBef>
        <a:spcAft>
          <a:spcPct val="0"/>
        </a:spcAft>
        <a:defRPr sz="4640">
          <a:solidFill>
            <a:schemeClr val="tx1"/>
          </a:solidFill>
          <a:latin typeface="Calibri Light"/>
        </a:defRPr>
      </a:lvl9pPr>
    </p:titleStyle>
    <p:bodyStyle>
      <a:lvl1pPr marL="241082" indent="-241082" algn="l" rtl="0" eaLnBrk="0" fontAlgn="base" hangingPunct="0">
        <a:lnSpc>
          <a:spcPct val="90000"/>
        </a:lnSpc>
        <a:spcBef>
          <a:spcPts val="1055"/>
        </a:spcBef>
        <a:spcAft>
          <a:spcPct val="0"/>
        </a:spcAft>
        <a:buFont typeface="Arial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rtl="0" eaLnBrk="0" fontAlgn="base" hangingPunct="0">
        <a:lnSpc>
          <a:spcPct val="90000"/>
        </a:lnSpc>
        <a:spcBef>
          <a:spcPts val="527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rtl="0" eaLnBrk="0" fontAlgn="base" hangingPunct="0">
        <a:lnSpc>
          <a:spcPct val="90000"/>
        </a:lnSpc>
        <a:spcBef>
          <a:spcPts val="527"/>
        </a:spcBef>
        <a:spcAft>
          <a:spcPct val="0"/>
        </a:spcAft>
        <a:buFont typeface="Arial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rtl="0" eaLnBrk="0" fontAlgn="base" hangingPunct="0">
        <a:lnSpc>
          <a:spcPct val="90000"/>
        </a:lnSpc>
        <a:spcBef>
          <a:spcPts val="52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rtl="0" eaLnBrk="0" fontAlgn="base" hangingPunct="0">
        <a:lnSpc>
          <a:spcPct val="90000"/>
        </a:lnSpc>
        <a:spcBef>
          <a:spcPts val="52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jpe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" y="0"/>
            <a:ext cx="12858044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1286157" y="241098"/>
            <a:ext cx="11250789" cy="74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482163" eaLnBrk="1" hangingPunct="1"/>
            <a:r>
              <a:rPr lang="en-US" sz="4218" b="1" dirty="0">
                <a:solidFill>
                  <a:srgbClr val="203864"/>
                </a:solidFill>
                <a:ea typeface="+mn-ea"/>
                <a:cs typeface="Times New Roman" pitchFamily="18" charset="0"/>
              </a:rPr>
              <a:t>                 </a:t>
            </a:r>
            <a:r>
              <a:rPr lang="en-US" sz="3375" b="1" dirty="0">
                <a:solidFill>
                  <a:srgbClr val="203864"/>
                </a:solidFill>
                <a:ea typeface="+mn-ea"/>
                <a:cs typeface="Times New Roman" pitchFamily="18" charset="0"/>
              </a:rPr>
              <a:t>TRƯỜNG THCS LONG BIÊN</a:t>
            </a:r>
          </a:p>
        </p:txBody>
      </p:sp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2663970" y="1987306"/>
            <a:ext cx="7530844" cy="340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82163" eaLnBrk="1" hangingPunct="1"/>
            <a:r>
              <a:rPr lang="en-US" sz="3797" b="1" dirty="0">
                <a:solidFill>
                  <a:srgbClr val="2F5597"/>
                </a:solidFill>
                <a:ea typeface="+mn-ea"/>
                <a:cs typeface="Times New Roman" pitchFamily="18" charset="0"/>
              </a:rPr>
              <a:t>BÀI GIẢNG ĐIỆN TỬ</a:t>
            </a:r>
          </a:p>
          <a:p>
            <a:pPr algn="ctr" defTabSz="482163" eaLnBrk="1" hangingPunct="1"/>
            <a:r>
              <a:rPr lang="en-US" sz="3797" b="1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MÔN NGỮ VĂN 9</a:t>
            </a:r>
          </a:p>
          <a:p>
            <a:pPr algn="ctr" defTabSz="482163" eaLnBrk="1" hangingPunct="1"/>
            <a:r>
              <a:rPr lang="en-US" sz="3797" b="1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TIẾT </a:t>
            </a:r>
            <a:r>
              <a:rPr lang="en-US" sz="3797" b="1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113. MÙA XUÂN NHO </a:t>
            </a:r>
            <a:r>
              <a:rPr lang="en-US" sz="3797" b="1" dirty="0" err="1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NHO</a:t>
            </a:r>
            <a:r>
              <a:rPr lang="en-US" sz="3797" b="1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̉</a:t>
            </a:r>
            <a:endParaRPr lang="en-US" sz="3797" b="1" dirty="0">
              <a:solidFill>
                <a:srgbClr val="C00000"/>
              </a:solidFill>
              <a:ea typeface="+mn-ea"/>
              <a:cs typeface="Times New Roman" pitchFamily="18" charset="0"/>
            </a:endParaRPr>
          </a:p>
          <a:p>
            <a:pPr algn="ctr" defTabSz="482163" eaLnBrk="1" hangingPunct="1"/>
            <a:endParaRPr lang="en-US" sz="3375" b="1" dirty="0">
              <a:solidFill>
                <a:prstClr val="black"/>
              </a:solidFill>
              <a:ea typeface="+mn-ea"/>
              <a:cs typeface="Times New Roman" pitchFamily="18" charset="0"/>
            </a:endParaRPr>
          </a:p>
          <a:p>
            <a:pPr algn="ctr" defTabSz="482163" eaLnBrk="1" hangingPunct="1"/>
            <a:r>
              <a:rPr lang="en-US" sz="3375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GV: </a:t>
            </a:r>
            <a:r>
              <a:rPr lang="en-US" sz="3375" b="1" dirty="0" err="1">
                <a:solidFill>
                  <a:prstClr val="black"/>
                </a:solidFill>
                <a:ea typeface="+mn-ea"/>
                <a:cs typeface="Times New Roman" pitchFamily="18" charset="0"/>
              </a:rPr>
              <a:t>Trần</a:t>
            </a:r>
            <a:r>
              <a:rPr lang="en-US" sz="3375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3375" b="1" dirty="0" err="1">
                <a:solidFill>
                  <a:prstClr val="black"/>
                </a:solidFill>
                <a:ea typeface="+mn-ea"/>
                <a:cs typeface="Times New Roman" pitchFamily="18" charset="0"/>
              </a:rPr>
              <a:t>Thi</a:t>
            </a:r>
            <a:r>
              <a:rPr lang="en-US" sz="3375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̣ </a:t>
            </a:r>
            <a:r>
              <a:rPr lang="en-US" sz="3375" b="1" dirty="0" err="1">
                <a:solidFill>
                  <a:prstClr val="black"/>
                </a:solidFill>
                <a:ea typeface="+mn-ea"/>
                <a:cs typeface="Times New Roman" pitchFamily="18" charset="0"/>
              </a:rPr>
              <a:t>Giang</a:t>
            </a:r>
            <a:endParaRPr lang="en-US" sz="3375" b="1" dirty="0">
              <a:solidFill>
                <a:prstClr val="black"/>
              </a:solidFill>
              <a:ea typeface="+mn-ea"/>
              <a:cs typeface="Times New Roman" pitchFamily="18" charset="0"/>
            </a:endParaRPr>
          </a:p>
          <a:p>
            <a:pPr algn="ctr" defTabSz="482163" eaLnBrk="1" hangingPunct="1"/>
            <a:r>
              <a:rPr lang="en-US" sz="3375" b="1" dirty="0" err="1">
                <a:solidFill>
                  <a:prstClr val="black"/>
                </a:solidFill>
                <a:ea typeface="+mn-ea"/>
                <a:cs typeface="Times New Roman" pitchFamily="18" charset="0"/>
              </a:rPr>
              <a:t>Tô</a:t>
            </a:r>
            <a:r>
              <a:rPr lang="en-US" sz="3375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̉ </a:t>
            </a:r>
            <a:r>
              <a:rPr lang="en-US" sz="3375" b="1" dirty="0" err="1">
                <a:solidFill>
                  <a:prstClr val="black"/>
                </a:solidFill>
                <a:ea typeface="+mn-ea"/>
                <a:cs typeface="Times New Roman" pitchFamily="18" charset="0"/>
              </a:rPr>
              <a:t>Xa</a:t>
            </a:r>
            <a:r>
              <a:rPr lang="en-US" sz="3375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̃ </a:t>
            </a:r>
            <a:r>
              <a:rPr lang="en-US" sz="3375" b="1" dirty="0" err="1">
                <a:solidFill>
                  <a:prstClr val="black"/>
                </a:solidFill>
                <a:ea typeface="+mn-ea"/>
                <a:cs typeface="Times New Roman" pitchFamily="18" charset="0"/>
              </a:rPr>
              <a:t>hội</a:t>
            </a:r>
            <a:endParaRPr lang="en-US" sz="3375" b="1" dirty="0">
              <a:solidFill>
                <a:prstClr val="black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48718" y="228436"/>
            <a:ext cx="1778202" cy="17911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361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4"/>
          <p:cNvSpPr txBox="1">
            <a:spLocks noChangeArrowheads="1"/>
          </p:cNvSpPr>
          <p:nvPr/>
        </p:nvSpPr>
        <p:spPr bwMode="auto">
          <a:xfrm>
            <a:off x="-170110" y="2887275"/>
            <a:ext cx="4607719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.VnTime" pitchFamily="34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.VnTime" pitchFamily="34" charset="0"/>
              </a:rPr>
              <a:t>T¸c</a:t>
            </a:r>
            <a:r>
              <a:rPr lang="en-US" sz="30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.VnTime" pitchFamily="34" charset="0"/>
              </a:rPr>
              <a:t>gi</a:t>
            </a:r>
            <a:r>
              <a:rPr lang="en-US" sz="3000" b="1" dirty="0">
                <a:solidFill>
                  <a:srgbClr val="FFFFFF"/>
                </a:solidFill>
                <a:latin typeface=".VnTime" pitchFamily="34" charset="0"/>
              </a:rPr>
              <a:t>¶</a:t>
            </a:r>
          </a:p>
        </p:txBody>
      </p:sp>
      <p:sp>
        <p:nvSpPr>
          <p:cNvPr id="99332" name="Text Box 44"/>
          <p:cNvSpPr txBox="1">
            <a:spLocks noChangeArrowheads="1"/>
          </p:cNvSpPr>
          <p:nvPr/>
        </p:nvSpPr>
        <p:spPr bwMode="auto">
          <a:xfrm>
            <a:off x="1671637" y="2887275"/>
            <a:ext cx="3321844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FFFFFF"/>
                </a:solidFill>
                <a:latin typeface=".VnTime" pitchFamily="34" charset="0"/>
              </a:rPr>
              <a:t>(1930 -1980) 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214313" y="175795"/>
            <a:ext cx="12430125" cy="2331914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con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3267" name="Picture 19" descr="thien mu Chùa Thiên M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" y="2887275"/>
            <a:ext cx="5357813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1" descr="Về Huế nhớ ghé núi Ngự Bình  -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9356" y="2887275"/>
            <a:ext cx="6322219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2" descr="Kết quả hình ảnh cho thien nhien mua xuan xứ hu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" y="2887275"/>
            <a:ext cx="5357813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23" descr="Kết quả hình ảnh cho thien nhien mua xuan xứ hu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9356" y="2726549"/>
            <a:ext cx="6322219" cy="386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2" name="Picture 24" descr="Kết quả hình ảnh cho thien nhien mua xuan xứ hu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" y="2887275"/>
            <a:ext cx="5357813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3" name="Picture 25" descr="Kết quả hình ảnh cho thien nhien mua xuan xứ huế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9356" y="2806912"/>
            <a:ext cx="6322219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Picture 26" descr="Kết quả hình ảnh cho áo dài xứ huế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" y="2887275"/>
            <a:ext cx="5250656" cy="32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5" name="Picture 27" descr="Kết quả hình ảnh cho áo dài xứ huế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79356" y="2726550"/>
            <a:ext cx="6322219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6" name="Picture 28" descr="Kết quả hình ảnh cho áo dài xứ huế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" y="2887275"/>
            <a:ext cx="5464969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8" name="Picture 30" descr="Kết quả hình ảnh cho áo dài xứ huế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86512" y="2806912"/>
            <a:ext cx="6215063" cy="37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76576" y="3876153"/>
            <a:ext cx="6781800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91175" y="2342993"/>
            <a:ext cx="1438863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III.</a:t>
            </a:r>
            <a:endParaRPr lang="zh-CN" altLang="en-US" sz="6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Tổng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kết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228975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09975" y="644525"/>
            <a:ext cx="4981576" cy="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4"/>
          <p:cNvGrpSpPr>
            <a:grpSpLocks/>
          </p:cNvGrpSpPr>
          <p:nvPr/>
        </p:nvGrpSpPr>
        <p:grpSpPr bwMode="auto">
          <a:xfrm>
            <a:off x="84867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28775" y="23209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圆角矩形 3"/>
          <p:cNvSpPr/>
          <p:nvPr/>
        </p:nvSpPr>
        <p:spPr>
          <a:xfrm>
            <a:off x="638175" y="2244725"/>
            <a:ext cx="10972800" cy="13716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4"/>
          <p:cNvSpPr/>
          <p:nvPr/>
        </p:nvSpPr>
        <p:spPr>
          <a:xfrm>
            <a:off x="773489" y="2596585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7"/>
          <p:cNvSpPr/>
          <p:nvPr/>
        </p:nvSpPr>
        <p:spPr>
          <a:xfrm>
            <a:off x="638175" y="4048792"/>
            <a:ext cx="10972800" cy="8629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73489" y="4196785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30"/>
          <p:cNvSpPr/>
          <p:nvPr/>
        </p:nvSpPr>
        <p:spPr>
          <a:xfrm>
            <a:off x="638175" y="5298948"/>
            <a:ext cx="10972800" cy="12891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31"/>
          <p:cNvSpPr/>
          <p:nvPr/>
        </p:nvSpPr>
        <p:spPr>
          <a:xfrm>
            <a:off x="773489" y="5720785"/>
            <a:ext cx="562540" cy="56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28775" y="3997325"/>
            <a:ext cx="8610600" cy="89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552575" y="52927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597368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14775" y="644525"/>
            <a:ext cx="4981576" cy="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86391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28775" y="23209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" name="圆角矩形 3"/>
          <p:cNvSpPr/>
          <p:nvPr/>
        </p:nvSpPr>
        <p:spPr>
          <a:xfrm>
            <a:off x="638175" y="2244725"/>
            <a:ext cx="10972800" cy="13716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4"/>
          <p:cNvSpPr/>
          <p:nvPr/>
        </p:nvSpPr>
        <p:spPr>
          <a:xfrm>
            <a:off x="773489" y="2596585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7"/>
          <p:cNvSpPr/>
          <p:nvPr/>
        </p:nvSpPr>
        <p:spPr>
          <a:xfrm>
            <a:off x="638175" y="4429792"/>
            <a:ext cx="10972800" cy="20059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73489" y="5111185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28775" y="4530725"/>
            <a:ext cx="9601200" cy="17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597368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14775" y="644525"/>
            <a:ext cx="4981576" cy="9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86391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33575" y="3095589"/>
            <a:ext cx="9067800" cy="25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角矩形 3"/>
          <p:cNvSpPr/>
          <p:nvPr/>
        </p:nvSpPr>
        <p:spPr>
          <a:xfrm>
            <a:off x="1323975" y="2854325"/>
            <a:ext cx="10287000" cy="304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4905375" y="3387725"/>
            <a:ext cx="3429000" cy="3616325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1019175" y="644525"/>
            <a:ext cx="1089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769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8286795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286797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1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86797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2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86797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3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86796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4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057775" y="415925"/>
            <a:ext cx="2109553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GB" altLang="zh-CN" sz="36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29175" y="187325"/>
            <a:ext cx="3180358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Tranh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luận</a:t>
            </a:r>
            <a:endParaRPr lang="en-GB" altLang="zh-CN" sz="5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42975" y="2379505"/>
            <a:ext cx="7341498" cy="3197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47776" y="2473325"/>
            <a:ext cx="6705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hiến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ca”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chăng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8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39" grpId="0"/>
      <p:bldP spid="40" grpId="0" animBg="1"/>
      <p:bldP spid="204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1" name="Picture 27" descr="Cover">
            <a:extLst>
              <a:ext uri="{FF2B5EF4-FFF2-40B4-BE49-F238E27FC236}">
                <a16:creationId xmlns:a16="http://schemas.microsoft.com/office/drawing/2014/main" id="{4957C3DB-8BB3-4C0C-86A5-95E1AF86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4" y="6208914"/>
            <a:ext cx="3741956" cy="8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Cover">
            <a:extLst>
              <a:ext uri="{FF2B5EF4-FFF2-40B4-BE49-F238E27FC236}">
                <a16:creationId xmlns:a16="http://schemas.microsoft.com/office/drawing/2014/main" id="{642E32BB-C7D2-4F22-9639-1C59F8CC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36" y="4191602"/>
            <a:ext cx="1446822" cy="22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>
            <a:extLst>
              <a:ext uri="{FF2B5EF4-FFF2-40B4-BE49-F238E27FC236}">
                <a16:creationId xmlns:a16="http://schemas.microsoft.com/office/drawing/2014/main" id="{C2D3E0AF-0CEA-4FF2-9F8E-A132B5F92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"/>
          <a:stretch/>
        </p:blipFill>
        <p:spPr bwMode="auto">
          <a:xfrm>
            <a:off x="11178" y="4331143"/>
            <a:ext cx="3008629" cy="15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>
            <a:extLst>
              <a:ext uri="{FF2B5EF4-FFF2-40B4-BE49-F238E27FC236}">
                <a16:creationId xmlns:a16="http://schemas.microsoft.com/office/drawing/2014/main" id="{C2CD22FB-F483-49F3-86F4-10E7C7A7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24" y="4207585"/>
            <a:ext cx="2305023" cy="82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7F596DDB-9228-49E9-9206-E3DD49D5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91" y="5966125"/>
            <a:ext cx="3046074" cy="10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:a16="http://schemas.microsoft.com/office/drawing/2014/main" id="{5777E84F-AC99-45E3-A3B5-18E55CD8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280">
            <a:off x="5335163" y="4285641"/>
            <a:ext cx="1654572" cy="18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:a16="http://schemas.microsoft.com/office/drawing/2014/main" id="{5A3DC181-3680-4CA9-BF53-7D2FEA1C0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6"/>
          <a:stretch/>
        </p:blipFill>
        <p:spPr bwMode="auto">
          <a:xfrm>
            <a:off x="-16386" y="2987087"/>
            <a:ext cx="2535961" cy="11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:a16="http://schemas.microsoft.com/office/drawing/2014/main" id="{6C21A2A5-CEC9-4AD9-8D1E-CF3E4DC6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12" y="3221925"/>
            <a:ext cx="3155806" cy="12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3D4927F5-1206-4F2D-B37F-DECC0713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14" y="431546"/>
            <a:ext cx="2891991" cy="15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94F0C69B-51BE-4F98-9359-0319E8E93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7" y="1303686"/>
            <a:ext cx="2869215" cy="7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BB1A16D5-FE8B-440E-8709-4B8B98FB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844269"/>
            <a:ext cx="3210215" cy="5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483A6ADF-9EB6-4963-AA69-8C1C08C9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05" y="1775727"/>
            <a:ext cx="934871" cy="19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A7F3F5E9-67F1-43B5-A813-E51DA5D9F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/>
          <a:stretch/>
        </p:blipFill>
        <p:spPr bwMode="auto">
          <a:xfrm>
            <a:off x="8820433" y="271365"/>
            <a:ext cx="3500911" cy="13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A40861F4-67A9-4CCE-A6FF-427422AC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87" y="1177925"/>
            <a:ext cx="3979381" cy="5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EBB0B05A-5D4B-4E11-8C28-0EF14F25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059">
            <a:off x="6707009" y="1015031"/>
            <a:ext cx="2332227" cy="208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9F37113E-E7E0-42B8-929C-0C00AAB6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25" y="1834849"/>
            <a:ext cx="3306673" cy="11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6870C844-315F-4CAA-BC28-839E18DD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994" y="2544489"/>
            <a:ext cx="3230000" cy="12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39FC48D2-DC0B-4307-AC9F-5295C3D2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16">
            <a:off x="6831324" y="2006386"/>
            <a:ext cx="2847599" cy="15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5708F002-6AE1-4917-BDBC-9F349BF7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90" y="3942539"/>
            <a:ext cx="3853482" cy="81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794618FD-5859-4465-8892-7067FDAD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4638167"/>
            <a:ext cx="3805712" cy="7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9FD73B54-3AB6-43A3-9EC5-7D9B3308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94" y="4704826"/>
            <a:ext cx="2982681" cy="12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12BA7AAC-3BFE-4B9D-B9DC-DC1DADA7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100">
            <a:off x="6722625" y="3211514"/>
            <a:ext cx="2431726" cy="15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A962BC5F-5BEF-4138-A732-BFC34998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921">
            <a:off x="5194828" y="2620741"/>
            <a:ext cx="1928318" cy="17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5062E5E1-7AEB-4166-B680-1EA41E3D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61" y="3415622"/>
            <a:ext cx="2034375" cy="115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ANd9GcT0vXERc59I0oY3UMfkyTNceoCTWgp93tf9n9cb_rtDt_LEx6Rlg-iXL9u7">
            <a:extLst>
              <a:ext uri="{FF2B5EF4-FFF2-40B4-BE49-F238E27FC236}">
                <a16:creationId xmlns:a16="http://schemas.microsoft.com/office/drawing/2014/main" id="{52BC40C0-782F-4407-A1AF-F94E6A111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1" y="286764"/>
            <a:ext cx="1662779" cy="159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5" name="AutoShape 31" descr="2Q==">
            <a:extLst>
              <a:ext uri="{FF2B5EF4-FFF2-40B4-BE49-F238E27FC236}">
                <a16:creationId xmlns:a16="http://schemas.microsoft.com/office/drawing/2014/main" id="{3F3A508B-4A4B-4636-B795-A30A8C5CE4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8650" y="3522458"/>
            <a:ext cx="474855" cy="4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-712341" y="2528441"/>
            <a:ext cx="4419600" cy="2480568"/>
            <a:chOff x="3232593" y="1968492"/>
            <a:chExt cx="5424627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363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>
              <a:spLocks/>
            </p:cNvSpPr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>
              <a:spLocks/>
            </p:cNvSpPr>
            <p:nvPr/>
          </p:nvSpPr>
          <p:spPr bwMode="auto">
            <a:xfrm>
              <a:off x="4074347" y="3708683"/>
              <a:ext cx="308602" cy="496149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3609975" y="12196"/>
            <a:ext cx="5205271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Hướng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dẫn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tự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học</a:t>
            </a:r>
            <a:endParaRPr lang="en-GB" altLang="zh-CN" sz="5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829175" y="158375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112"/>
          <p:cNvSpPr>
            <a:spLocks/>
          </p:cNvSpPr>
          <p:nvPr/>
        </p:nvSpPr>
        <p:spPr bwMode="auto">
          <a:xfrm rot="5400000">
            <a:off x="3876673" y="1673227"/>
            <a:ext cx="533402" cy="45719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AutoShape 59"/>
          <p:cNvSpPr>
            <a:spLocks/>
          </p:cNvSpPr>
          <p:nvPr/>
        </p:nvSpPr>
        <p:spPr bwMode="auto">
          <a:xfrm rot="5400000">
            <a:off x="3990974" y="3006724"/>
            <a:ext cx="457201" cy="4572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829175" y="4145022"/>
            <a:ext cx="74110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1663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Quốc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Khát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vọng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Phạm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Tuấn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29174" y="2473325"/>
            <a:ext cx="7315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" name="AutoShape 122"/>
          <p:cNvSpPr>
            <a:spLocks/>
          </p:cNvSpPr>
          <p:nvPr/>
        </p:nvSpPr>
        <p:spPr bwMode="auto">
          <a:xfrm>
            <a:off x="3990975" y="4839165"/>
            <a:ext cx="487004" cy="2964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43375" y="49070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utoShape 123"/>
          <p:cNvSpPr>
            <a:spLocks/>
          </p:cNvSpPr>
          <p:nvPr/>
        </p:nvSpPr>
        <p:spPr bwMode="auto">
          <a:xfrm rot="5400000">
            <a:off x="4029076" y="6356668"/>
            <a:ext cx="380998" cy="4571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AutoShape 125"/>
          <p:cNvSpPr>
            <a:spLocks/>
          </p:cNvSpPr>
          <p:nvPr/>
        </p:nvSpPr>
        <p:spPr bwMode="auto">
          <a:xfrm rot="5400000">
            <a:off x="4164028" y="6548156"/>
            <a:ext cx="97713" cy="95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52975" y="63081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15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10241" grpId="0"/>
      <p:bldP spid="48" grpId="0"/>
      <p:bldP spid="51" grpId="0" animBg="1"/>
      <p:bldP spid="54" grpId="0" animBg="1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6019" r="23063" b="11172"/>
          <a:stretch/>
        </p:blipFill>
        <p:spPr>
          <a:xfrm>
            <a:off x="2984331" y="275771"/>
            <a:ext cx="7296488" cy="6308524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125119" y="3040261"/>
            <a:ext cx="460851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25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76576" y="3876153"/>
            <a:ext cx="6781800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342993"/>
            <a:ext cx="1201326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II.</a:t>
            </a:r>
            <a:endParaRPr lang="zh-CN" altLang="en-US" sz="6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Đọc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văn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bản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0" y="1025525"/>
            <a:ext cx="4524375" cy="3072977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chiện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0"/>
          <p:cNvSpPr>
            <a:spLocks noChangeArrowheads="1"/>
          </p:cNvSpPr>
          <p:nvPr/>
        </p:nvSpPr>
        <p:spPr bwMode="auto">
          <a:xfrm>
            <a:off x="5057775" y="923802"/>
            <a:ext cx="1607344" cy="95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5057775" y="3958043"/>
            <a:ext cx="1607344" cy="95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9"/>
          <p:cNvSpPr>
            <a:spLocks/>
          </p:cNvSpPr>
          <p:nvPr/>
        </p:nvSpPr>
        <p:spPr bwMode="auto">
          <a:xfrm>
            <a:off x="6998496" y="307595"/>
            <a:ext cx="321469" cy="201333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1"/>
          <p:cNvSpPr>
            <a:spLocks/>
          </p:cNvSpPr>
          <p:nvPr/>
        </p:nvSpPr>
        <p:spPr bwMode="auto">
          <a:xfrm flipH="1">
            <a:off x="8820150" y="307595"/>
            <a:ext cx="428625" cy="2013330"/>
          </a:xfrm>
          <a:prstGeom prst="lef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57375" y="2016125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71575" y="2549525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52575" y="3159125"/>
            <a:ext cx="2057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87622" y="415925"/>
            <a:ext cx="1832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1375" y="1025525"/>
            <a:ext cx="1665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1375" y="1676082"/>
            <a:ext cx="11208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48775" y="502305"/>
            <a:ext cx="3554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5050631" y="2540008"/>
            <a:ext cx="1607344" cy="847717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64048" y="1254125"/>
            <a:ext cx="3342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7338292" y="2701925"/>
            <a:ext cx="1839516" cy="531421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700" b="1" u="sng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27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9758832" y="2703730"/>
            <a:ext cx="3099918" cy="5314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>
            <a:off x="6657975" y="2963867"/>
            <a:ext cx="680317" cy="37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>
            <a:off x="9177808" y="2967636"/>
            <a:ext cx="581024" cy="18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338292" y="3921299"/>
            <a:ext cx="1839516" cy="977697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9911232" y="3921125"/>
            <a:ext cx="2766543" cy="9776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5" idx="3"/>
            <a:endCxn id="28" idx="1"/>
          </p:cNvCxnSpPr>
          <p:nvPr/>
        </p:nvCxnSpPr>
        <p:spPr>
          <a:xfrm flipV="1">
            <a:off x="6665119" y="4410148"/>
            <a:ext cx="673173" cy="247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3"/>
            <a:endCxn id="29" idx="1"/>
          </p:cNvCxnSpPr>
          <p:nvPr/>
        </p:nvCxnSpPr>
        <p:spPr>
          <a:xfrm flipV="1">
            <a:off x="9177808" y="4409974"/>
            <a:ext cx="733424" cy="1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41"/>
          <p:cNvSpPr>
            <a:spLocks/>
          </p:cNvSpPr>
          <p:nvPr/>
        </p:nvSpPr>
        <p:spPr bwMode="auto">
          <a:xfrm rot="-5400000">
            <a:off x="5926043" y="-954006"/>
            <a:ext cx="1006664" cy="12858751"/>
          </a:xfrm>
          <a:prstGeom prst="leftBrace">
            <a:avLst>
              <a:gd name="adj1" fmla="val 265789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vert="eaVert"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975" y="6054725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283369" y="1532736"/>
            <a:ext cx="964406" cy="635789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endParaRPr lang="en-US" sz="25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790575" y="1532736"/>
            <a:ext cx="3964781" cy="635789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(NTTT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376237" y="2701925"/>
            <a:ext cx="3767138" cy="14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>
            <a:off x="2140265" y="2168525"/>
            <a:ext cx="45719" cy="6096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5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5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  <p:bldP spid="3" grpId="0" animBg="1"/>
      <p:bldP spid="5" grpId="0" animBg="1"/>
      <p:bldP spid="6" grpId="0" animBg="1"/>
      <p:bldP spid="7" grpId="0" animBg="1"/>
      <p:bldP spid="15" grpId="0"/>
      <p:bldP spid="16" grpId="0"/>
      <p:bldP spid="17" grpId="0"/>
      <p:bldP spid="19" grpId="0" animBg="1"/>
      <p:bldP spid="21" grpId="0" animBg="1"/>
      <p:bldP spid="22" grpId="0" animBg="1"/>
      <p:bldP spid="28" grpId="0" animBg="1"/>
      <p:bldP spid="29" grpId="0" animBg="1"/>
      <p:bldP spid="35" grpId="0" animBg="1"/>
      <p:bldP spid="36" grpId="0"/>
      <p:bldP spid="37" grpId="0"/>
      <p:bldP spid="38" grpId="0"/>
      <p:bldP spid="39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57575" y="415925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4+5: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775" y="111125"/>
            <a:ext cx="1203325" cy="120332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496175" y="2016125"/>
            <a:ext cx="2590800" cy="186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3175" y="4092396"/>
            <a:ext cx="569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61976" y="1952413"/>
            <a:ext cx="4343400" cy="44071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117630"/>
          <a:ext cx="12144375" cy="5951125"/>
        </p:xfrm>
        <a:graphic>
          <a:graphicData uri="http://schemas.openxmlformats.org/drawingml/2006/table">
            <a:tbl>
              <a:tblPr/>
              <a:tblGrid>
                <a:gridCol w="297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6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8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chim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hót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cành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nhập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vào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hòa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ca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nốt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trầm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xao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xuyến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nguyện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ảnh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: con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chim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hót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cành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nốt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chung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nguyện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ảnh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tương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đồng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đầu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đoạn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5?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8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Một mùa xuân nho nhỏ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Lặng lẽ dâng cho đời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Dù là tuổi hai mươi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Dù là khi tóc bạc.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lặp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lại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cấu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trúc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“Ta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; “ Ta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nhập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cùng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Dù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tuổi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Dù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tóc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bạc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thấy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cuộc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đời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thay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đổi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sang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4448175" y="273705"/>
            <a:ext cx="3848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90575" y="1330325"/>
            <a:ext cx="3941966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773395" y="1939925"/>
            <a:ext cx="4055780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790575" y="2549525"/>
            <a:ext cx="3691898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…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29375" y="1558925"/>
            <a:ext cx="5424488" cy="11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5057775" y="1101725"/>
            <a:ext cx="533400" cy="22098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933575" y="3997325"/>
            <a:ext cx="10058400" cy="15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803" tIns="57401" rIns="114803" bIns="5740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vọng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khiêm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hiến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5400000">
            <a:off x="691935" y="4089014"/>
            <a:ext cx="533401" cy="1250522"/>
            <a:chOff x="5502862" y="5357314"/>
            <a:chExt cx="321816" cy="1497993"/>
          </a:xfrm>
        </p:grpSpPr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57437" y="156816"/>
            <a:ext cx="7179469" cy="707073"/>
            <a:chOff x="1056" y="247"/>
            <a:chExt cx="3216" cy="344"/>
          </a:xfrm>
        </p:grpSpPr>
        <p:sp>
          <p:nvSpPr>
            <p:cNvPr id="93194" name="AutoShape 5"/>
            <p:cNvSpPr>
              <a:spLocks noChangeArrowheads="1"/>
            </p:cNvSpPr>
            <p:nvPr/>
          </p:nvSpPr>
          <p:spPr bwMode="auto">
            <a:xfrm>
              <a:off x="1056" y="288"/>
              <a:ext cx="3216" cy="285"/>
            </a:xfrm>
            <a:prstGeom prst="hexagon">
              <a:avLst>
                <a:gd name="adj" fmla="val 139583"/>
                <a:gd name="vf" fmla="val 115470"/>
              </a:avLst>
            </a:prstGeom>
            <a:solidFill>
              <a:schemeClr val="accent2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  <a:effectLst>
              <a:prstShdw prst="shdw13" dist="724902" dir="21419233">
                <a:srgbClr val="808080"/>
              </a:prstShdw>
            </a:effectLst>
          </p:spPr>
          <p:txBody>
            <a:bodyPr anchor="ctr">
              <a:spAutoFit/>
            </a:bodyPr>
            <a:lstStyle/>
            <a:p>
              <a:endParaRPr lang="en-US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195" name="Text Box 6"/>
            <p:cNvSpPr txBox="1">
              <a:spLocks noChangeArrowheads="1"/>
            </p:cNvSpPr>
            <p:nvPr/>
          </p:nvSpPr>
          <p:spPr bwMode="auto">
            <a:xfrm>
              <a:off x="1632" y="247"/>
              <a:ext cx="244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err="1" smtClean="0">
                  <a:solidFill>
                    <a:srgbClr val="FFFF00"/>
                  </a:solidFill>
                  <a:latin typeface="VNI-Times" pitchFamily="2" charset="0"/>
                </a:rPr>
                <a:t>Nhân</a:t>
              </a:r>
              <a:r>
                <a:rPr lang="en-US" sz="4000" b="1" dirty="0" smtClean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VNI-Times" pitchFamily="2" charset="0"/>
                </a:rPr>
                <a:t>vật</a:t>
              </a:r>
              <a:r>
                <a:rPr lang="en-US" sz="4000" b="1" dirty="0" smtClean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VNI-Times" pitchFamily="2" charset="0"/>
                </a:rPr>
                <a:t>trữ</a:t>
              </a:r>
              <a:r>
                <a:rPr lang="en-US" sz="4000" b="1" dirty="0" smtClean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VNI-Times" pitchFamily="2" charset="0"/>
                </a:rPr>
                <a:t>tình</a:t>
              </a:r>
              <a:endParaRPr lang="en-US" sz="4000" b="1" dirty="0">
                <a:solidFill>
                  <a:srgbClr val="FFFF00"/>
                </a:solidFill>
                <a:latin typeface="VNI-Times" pitchFamily="2" charset="0"/>
              </a:endParaRPr>
            </a:p>
          </p:txBody>
        </p:sp>
      </p:grpSp>
      <p:sp>
        <p:nvSpPr>
          <p:cNvPr id="13" name="Freeform 10"/>
          <p:cNvSpPr>
            <a:spLocks/>
          </p:cNvSpPr>
          <p:nvPr/>
        </p:nvSpPr>
        <p:spPr bwMode="auto">
          <a:xfrm>
            <a:off x="2162175" y="1787525"/>
            <a:ext cx="1911486" cy="614253"/>
          </a:xfrm>
          <a:custGeom>
            <a:avLst/>
            <a:gdLst>
              <a:gd name="T0" fmla="*/ 790 w 941"/>
              <a:gd name="T1" fmla="*/ 0 h 302"/>
              <a:gd name="T2" fmla="*/ 0 w 941"/>
              <a:gd name="T3" fmla="*/ 0 h 302"/>
              <a:gd name="T4" fmla="*/ 0 w 941"/>
              <a:gd name="T5" fmla="*/ 302 h 302"/>
              <a:gd name="T6" fmla="*/ 790 w 941"/>
              <a:gd name="T7" fmla="*/ 302 h 302"/>
              <a:gd name="T8" fmla="*/ 941 w 941"/>
              <a:gd name="T9" fmla="*/ 151 h 302"/>
              <a:gd name="T10" fmla="*/ 790 w 941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302">
                <a:moveTo>
                  <a:pt x="7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790" y="302"/>
                  <a:pt x="790" y="302"/>
                  <a:pt x="790" y="302"/>
                </a:cubicBezTo>
                <a:cubicBezTo>
                  <a:pt x="873" y="302"/>
                  <a:pt x="941" y="234"/>
                  <a:pt x="941" y="151"/>
                </a:cubicBezTo>
                <a:cubicBezTo>
                  <a:pt x="941" y="67"/>
                  <a:pt x="873" y="0"/>
                  <a:pt x="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904"/>
          <p:cNvSpPr>
            <a:spLocks noChangeArrowheads="1"/>
          </p:cNvSpPr>
          <p:nvPr/>
        </p:nvSpPr>
        <p:spPr bwMode="auto">
          <a:xfrm>
            <a:off x="707" y="1542908"/>
            <a:ext cx="1170868" cy="104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137"/>
          <p:cNvSpPr>
            <a:spLocks/>
          </p:cNvSpPr>
          <p:nvPr/>
        </p:nvSpPr>
        <p:spPr bwMode="auto">
          <a:xfrm>
            <a:off x="362143" y="1816372"/>
            <a:ext cx="489684" cy="489684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1787525"/>
            <a:ext cx="90963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4040" y="171132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rot="20922518">
            <a:off x="1068501" y="3294372"/>
            <a:ext cx="1130673" cy="1290550"/>
          </a:xfrm>
          <a:custGeom>
            <a:avLst/>
            <a:gdLst>
              <a:gd name="T0" fmla="*/ 504 w 504"/>
              <a:gd name="T1" fmla="*/ 620 h 620"/>
              <a:gd name="T2" fmla="*/ 0 w 504"/>
              <a:gd name="T3" fmla="*/ 514 h 620"/>
              <a:gd name="T4" fmla="*/ 0 w 504"/>
              <a:gd name="T5" fmla="*/ 0 h 620"/>
              <a:gd name="T6" fmla="*/ 504 w 504"/>
              <a:gd name="T7" fmla="*/ 318 h 620"/>
              <a:gd name="T8" fmla="*/ 504 w 504"/>
              <a:gd name="T9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620">
                <a:moveTo>
                  <a:pt x="504" y="620"/>
                </a:moveTo>
                <a:cubicBezTo>
                  <a:pt x="336" y="585"/>
                  <a:pt x="168" y="54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106"/>
                  <a:pt x="336" y="212"/>
                  <a:pt x="504" y="318"/>
                </a:cubicBezTo>
                <a:cubicBezTo>
                  <a:pt x="504" y="419"/>
                  <a:pt x="504" y="519"/>
                  <a:pt x="504" y="6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2084110" y="3768725"/>
            <a:ext cx="1906865" cy="685800"/>
          </a:xfrm>
          <a:custGeom>
            <a:avLst/>
            <a:gdLst>
              <a:gd name="T0" fmla="*/ 1408 w 1559"/>
              <a:gd name="T1" fmla="*/ 0 h 302"/>
              <a:gd name="T2" fmla="*/ 0 w 1559"/>
              <a:gd name="T3" fmla="*/ 0 h 302"/>
              <a:gd name="T4" fmla="*/ 0 w 1559"/>
              <a:gd name="T5" fmla="*/ 302 h 302"/>
              <a:gd name="T6" fmla="*/ 1408 w 1559"/>
              <a:gd name="T7" fmla="*/ 302 h 302"/>
              <a:gd name="T8" fmla="*/ 1559 w 1559"/>
              <a:gd name="T9" fmla="*/ 151 h 302"/>
              <a:gd name="T10" fmla="*/ 1408 w 1559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9" h="302">
                <a:moveTo>
                  <a:pt x="14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1408" y="302"/>
                  <a:pt x="1408" y="302"/>
                  <a:pt x="1408" y="302"/>
                </a:cubicBezTo>
                <a:cubicBezTo>
                  <a:pt x="1491" y="302"/>
                  <a:pt x="1559" y="234"/>
                  <a:pt x="1559" y="151"/>
                </a:cubicBezTo>
                <a:cubicBezTo>
                  <a:pt x="1559" y="67"/>
                  <a:pt x="1491" y="0"/>
                  <a:pt x="14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07" y="3387725"/>
            <a:ext cx="1170868" cy="1046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113"/>
          <p:cNvSpPr>
            <a:spLocks/>
          </p:cNvSpPr>
          <p:nvPr/>
        </p:nvSpPr>
        <p:spPr bwMode="auto">
          <a:xfrm>
            <a:off x="389340" y="3668808"/>
            <a:ext cx="336501" cy="4905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599" y="3235325"/>
            <a:ext cx="8791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0241" y="369252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171575" y="5314866"/>
            <a:ext cx="1024041" cy="1044659"/>
          </a:xfrm>
          <a:custGeom>
            <a:avLst/>
            <a:gdLst>
              <a:gd name="T0" fmla="*/ 504 w 504"/>
              <a:gd name="T1" fmla="*/ 408 h 514"/>
              <a:gd name="T2" fmla="*/ 0 w 504"/>
              <a:gd name="T3" fmla="*/ 514 h 514"/>
              <a:gd name="T4" fmla="*/ 0 w 504"/>
              <a:gd name="T5" fmla="*/ 0 h 514"/>
              <a:gd name="T6" fmla="*/ 504 w 504"/>
              <a:gd name="T7" fmla="*/ 106 h 514"/>
              <a:gd name="T8" fmla="*/ 504 w 504"/>
              <a:gd name="T9" fmla="*/ 40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514">
                <a:moveTo>
                  <a:pt x="504" y="408"/>
                </a:moveTo>
                <a:cubicBezTo>
                  <a:pt x="336" y="443"/>
                  <a:pt x="168" y="47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35"/>
                  <a:pt x="336" y="71"/>
                  <a:pt x="504" y="106"/>
                </a:cubicBezTo>
                <a:cubicBezTo>
                  <a:pt x="504" y="207"/>
                  <a:pt x="504" y="307"/>
                  <a:pt x="504" y="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2162175" y="5530500"/>
            <a:ext cx="1906866" cy="613394"/>
          </a:xfrm>
          <a:custGeom>
            <a:avLst/>
            <a:gdLst>
              <a:gd name="T0" fmla="*/ 1130 w 1281"/>
              <a:gd name="T1" fmla="*/ 0 h 302"/>
              <a:gd name="T2" fmla="*/ 0 w 1281"/>
              <a:gd name="T3" fmla="*/ 0 h 302"/>
              <a:gd name="T4" fmla="*/ 0 w 1281"/>
              <a:gd name="T5" fmla="*/ 302 h 302"/>
              <a:gd name="T6" fmla="*/ 1130 w 1281"/>
              <a:gd name="T7" fmla="*/ 302 h 302"/>
              <a:gd name="T8" fmla="*/ 1281 w 1281"/>
              <a:gd name="T9" fmla="*/ 151 h 302"/>
              <a:gd name="T10" fmla="*/ 1130 w 1281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1" h="302">
                <a:moveTo>
                  <a:pt x="1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213" y="302"/>
                  <a:pt x="1281" y="234"/>
                  <a:pt x="1281" y="151"/>
                </a:cubicBezTo>
                <a:cubicBezTo>
                  <a:pt x="1281" y="68"/>
                  <a:pt x="1213" y="0"/>
                  <a:pt x="11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93"/>
          <p:cNvSpPr>
            <a:spLocks noChangeArrowheads="1"/>
          </p:cNvSpPr>
          <p:nvPr/>
        </p:nvSpPr>
        <p:spPr bwMode="auto">
          <a:xfrm>
            <a:off x="707" y="5314866"/>
            <a:ext cx="1170868" cy="1044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AutoShape 110"/>
          <p:cNvSpPr>
            <a:spLocks/>
          </p:cNvSpPr>
          <p:nvPr/>
        </p:nvSpPr>
        <p:spPr bwMode="auto">
          <a:xfrm>
            <a:off x="395317" y="5667669"/>
            <a:ext cx="366635" cy="245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AutoShape 111"/>
          <p:cNvSpPr>
            <a:spLocks/>
          </p:cNvSpPr>
          <p:nvPr/>
        </p:nvSpPr>
        <p:spPr bwMode="auto">
          <a:xfrm>
            <a:off x="333375" y="5606563"/>
            <a:ext cx="490521" cy="45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3375" y="5140325"/>
            <a:ext cx="87153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Khát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vọng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64041" y="550853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MXNN</a:t>
            </a:r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1171575" y="1558925"/>
            <a:ext cx="1024041" cy="1044659"/>
          </a:xfrm>
          <a:custGeom>
            <a:avLst/>
            <a:gdLst>
              <a:gd name="T0" fmla="*/ 504 w 504"/>
              <a:gd name="T1" fmla="*/ 408 h 514"/>
              <a:gd name="T2" fmla="*/ 0 w 504"/>
              <a:gd name="T3" fmla="*/ 514 h 514"/>
              <a:gd name="T4" fmla="*/ 0 w 504"/>
              <a:gd name="T5" fmla="*/ 0 h 514"/>
              <a:gd name="T6" fmla="*/ 504 w 504"/>
              <a:gd name="T7" fmla="*/ 106 h 514"/>
              <a:gd name="T8" fmla="*/ 504 w 504"/>
              <a:gd name="T9" fmla="*/ 40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514">
                <a:moveTo>
                  <a:pt x="504" y="408"/>
                </a:moveTo>
                <a:cubicBezTo>
                  <a:pt x="336" y="443"/>
                  <a:pt x="168" y="47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35"/>
                  <a:pt x="336" y="71"/>
                  <a:pt x="504" y="106"/>
                </a:cubicBezTo>
                <a:cubicBezTo>
                  <a:pt x="504" y="207"/>
                  <a:pt x="504" y="307"/>
                  <a:pt x="504" y="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390775" y="257572"/>
            <a:ext cx="9525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-41275"/>
            <a:ext cx="1203325" cy="1203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9056" y="3463925"/>
            <a:ext cx="6836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7175" y="1482725"/>
            <a:ext cx="4800600" cy="2667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marL="179388" lvl="1"/>
            <a:r>
              <a:rPr lang="vi-VN" sz="3200" dirty="0">
                <a:latin typeface="+mj-lt"/>
              </a:rPr>
              <a:t>Mùa xuân ta xin hát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Câu Nam ai, Nam bình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Nước non ngàn dặm mình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Nước non ngàn dặm tình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Nhịp phách tiền đất Huế...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5256" y="5616396"/>
            <a:ext cx="6836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BPNT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1" name="Picture 34" descr="ca-hue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91292"/>
            <a:ext cx="4600575" cy="265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724775" y="1635125"/>
            <a:ext cx="2133600" cy="15350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175" y="1330325"/>
            <a:ext cx="2518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5375" y="644525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5375" y="2070239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 flipV="1">
            <a:off x="3156557" y="998468"/>
            <a:ext cx="1748818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3156557" y="1684268"/>
            <a:ext cx="1748818" cy="7399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175" y="4105553"/>
            <a:ext cx="11968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1434" y="5118239"/>
            <a:ext cx="6532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trìu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mến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44525"/>
            <a:ext cx="4610827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4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自定义 312">
      <a:dk1>
        <a:sysClr val="windowText" lastClr="000000"/>
      </a:dk1>
      <a:lt1>
        <a:sysClr val="window" lastClr="FFFFFF"/>
      </a:lt1>
      <a:dk2>
        <a:srgbClr val="D97F92"/>
      </a:dk2>
      <a:lt2>
        <a:srgbClr val="E7E6E6"/>
      </a:lt2>
      <a:accent1>
        <a:srgbClr val="7EC7CD"/>
      </a:accent1>
      <a:accent2>
        <a:srgbClr val="D97F92"/>
      </a:accent2>
      <a:accent3>
        <a:srgbClr val="7EC7CD"/>
      </a:accent3>
      <a:accent4>
        <a:srgbClr val="D97F92"/>
      </a:accent4>
      <a:accent5>
        <a:srgbClr val="7EC7CD"/>
      </a:accent5>
      <a:accent6>
        <a:srgbClr val="D97F92"/>
      </a:accent6>
      <a:hlink>
        <a:srgbClr val="7EC7CD"/>
      </a:hlink>
      <a:folHlink>
        <a:srgbClr val="D97F9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1042</Words>
  <Application>Microsoft Office PowerPoint</Application>
  <PresentationFormat>Custom</PresentationFormat>
  <Paragraphs>121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宋体</vt:lpstr>
      <vt:lpstr>.VnTime</vt:lpstr>
      <vt:lpstr>.VnTimeH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bt482</dc:title>
  <dc:creator/>
  <cp:lastModifiedBy/>
  <cp:revision>1</cp:revision>
  <dcterms:created xsi:type="dcterms:W3CDTF">2016-12-28T13:29:10Z</dcterms:created>
  <dcterms:modified xsi:type="dcterms:W3CDTF">2023-02-11T15:28:38Z</dcterms:modified>
</cp:coreProperties>
</file>