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8826" r:id="rId2"/>
    <p:sldId id="18839" r:id="rId3"/>
    <p:sldId id="256" r:id="rId4"/>
    <p:sldId id="18691" r:id="rId5"/>
    <p:sldId id="18834" r:id="rId6"/>
    <p:sldId id="18835" r:id="rId7"/>
    <p:sldId id="18837" r:id="rId8"/>
    <p:sldId id="18840" r:id="rId9"/>
    <p:sldId id="473" r:id="rId10"/>
    <p:sldId id="18844" r:id="rId11"/>
    <p:sldId id="18808" r:id="rId12"/>
    <p:sldId id="18841" r:id="rId13"/>
    <p:sldId id="1883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4472C4"/>
    <a:srgbClr val="FFF6DD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2806A-64EA-480F-8930-E2F372E9480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4B0CF-56F7-4CD9-8A84-E384ECAA2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9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6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0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e46a8c7fd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e46a8c7fd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905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0302-22FD-4AB6-9784-30E16CCC6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9D0D1-527D-491E-B89D-A3FEB2253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82BC-B038-463D-8E58-55468F5C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E42FF-B8A2-4278-A00C-419E94DC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FD6E1-5611-479E-B823-0E83B23A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8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C888-F4B2-4E2A-BDDD-25647B28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01D6D-0DE5-4F97-AB11-BF6DCB60A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A5438-D2AF-46F0-B265-9CB04CA8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21A79-5D95-40FE-8BD4-5EBF199D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9C5F9-4407-4C95-B0E8-436CEAB0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4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C86CF0-B360-41CE-9944-0456A12E5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3841A-D11F-421A-8B77-0B690F59D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C9439-5825-413F-B14E-6B577022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F1C50-F98A-4A8D-B18B-64BFCFD8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396A3-7D26-4B1B-B3E6-8F77ED3CF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5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18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0008-C7BC-4613-9B7D-CA6BC968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22C2E-97EB-4D08-B144-9BB9A09DC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498A8-5623-40C3-ABF1-8CBA4BC7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991E4-4931-4619-BA4E-E3A51BE7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9FC43-10D1-435E-8637-A45B88B7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8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E54D-B2C4-4571-B647-4A15ACC0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BA724-237B-49F7-8389-B41E05F0B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8548A-23F1-4668-9EAA-CE7DB050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06EE3-3842-4CD3-9B72-DEC8D3A0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DB9E1-5100-49CF-8F04-DE809DA9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3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21819-2F95-4273-B197-FFF035D9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2E990-E41E-4703-9041-205E3FC75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2EC23-91F0-4D0B-AABB-8E7E94D29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5C52E-EB17-4A78-BE2E-4A4B9939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E37C7-2809-4D23-8C8B-C536FA61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04BDF-8A86-40CC-BBAD-98AA314F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0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6A62-DD64-4188-B39F-9DB41DF50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86CDC-9387-4CA2-99BE-BD3276425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CC87A-1DAB-4FF7-A8FB-36DA80DB2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30B88-CFCC-4AAB-9455-89F88D00A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0FF4D-6741-4BA9-9C5A-8F7122CB2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BEDD4-0DE1-47A1-BE64-B1A5EC48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5CEE1-3726-4AB0-A15B-CF24D637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2CB2E2-0F5A-450D-AEFB-8B8DB3BB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9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DA46C-49B8-4427-B42B-4C816E19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04C68-F6CA-4147-838E-DB3655DF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E1FA6-708F-4A22-BC85-3039FA5F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8600C-5A12-4DF6-A423-70E16D43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5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8359E-F631-4D06-A2D4-767810DB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31366-9392-4147-9791-A73C8BF2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D9AAA-4E20-4E95-B1DE-77D2DABF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2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BAD22-C053-473F-89C0-290E6B6D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EB851-1FDD-41DB-8F17-C59D43B3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E35E7-7BA7-475A-AAC6-79DE0C3CE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895DB-04E4-4632-9217-8DB3E3BF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B0E1A-AF1E-496E-BECD-2DEFAB23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04CF3-89DF-48C0-9CFA-66074CB3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8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4C14-2852-4940-9995-2643FC51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F4987-6FD9-4941-8FD2-221531D23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8885E-F29E-47F3-81E1-78B25ACC6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1FA52-AD06-4689-8376-6A03D562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B482A-FCCC-4AE1-9033-BF08FEDD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50362-2794-4F63-B705-74EED5C4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8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E13D4-BA3B-4BBF-965C-418E49FA5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51318-3376-4323-8C79-E6D6D47A5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B006F-B5A9-4074-A242-94478896F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76AFF-E591-4853-B118-0ECBC85C339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89BB2-D79D-4CAE-80C6-53D379E86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29477-C3A2-4B4B-9D4F-BBF7EE7C2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256536" y="1580505"/>
            <a:ext cx="580646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</a:t>
            </a:r>
            <a:r>
              <a:rPr lang="en-US" sz="2400" b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6</a:t>
            </a:r>
            <a:endParaRPr lang="en-US" sz="24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THƠ (THƠ LỤC BÁT)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VN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81504" y="3417944"/>
            <a:ext cx="3965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THỊ GIANG</a:t>
            </a:r>
            <a:endParaRPr lang="en-US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VN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597F3-96BD-4494-9C21-9505D320E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500" y="0"/>
            <a:ext cx="6858000" cy="685800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42E3BB4-2AFA-49F5-BA9D-450E92CFA93A}"/>
              </a:ext>
            </a:extLst>
          </p:cNvPr>
          <p:cNvSpPr/>
          <p:nvPr/>
        </p:nvSpPr>
        <p:spPr>
          <a:xfrm>
            <a:off x="4965700" y="1092200"/>
            <a:ext cx="6172200" cy="3390900"/>
          </a:xfrm>
          <a:prstGeom prst="wedgeEllipseCallout">
            <a:avLst>
              <a:gd name="adj1" fmla="val -57253"/>
              <a:gd name="adj2" fmla="val 5594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66140-FB90-4B48-839F-8820BB2E78B3}"/>
              </a:ext>
            </a:extLst>
          </p:cNvPr>
          <p:cNvSpPr txBox="1"/>
          <p:nvPr/>
        </p:nvSpPr>
        <p:spPr>
          <a:xfrm>
            <a:off x="5454649" y="1828801"/>
            <a:ext cx="51943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4400" kern="100" dirty="0" err="1">
                <a:solidFill>
                  <a:srgbClr val="0070C0"/>
                </a:solidFill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êu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nhanh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bước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trải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nghiệm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đáng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nhớ</a:t>
            </a:r>
            <a:endParaRPr lang="en-US" sz="3600" dirty="0">
              <a:solidFill>
                <a:srgbClr val="0070C0"/>
              </a:solidFill>
              <a:effectLst/>
              <a:latin typeface="#9Slide05 SVNBulgar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>
            <a:spLocks noGrp="1"/>
          </p:cNvSpPr>
          <p:nvPr>
            <p:ph type="title"/>
          </p:nvPr>
        </p:nvSpPr>
        <p:spPr>
          <a:xfrm>
            <a:off x="374650" y="550244"/>
            <a:ext cx="114427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bước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trải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nghiệm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đáng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nhớ</a:t>
            </a:r>
            <a:endParaRPr sz="48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sp>
        <p:nvSpPr>
          <p:cNvPr id="11" name="Google Shape;1563;p39">
            <a:extLst>
              <a:ext uri="{FF2B5EF4-FFF2-40B4-BE49-F238E27FC236}">
                <a16:creationId xmlns:a16="http://schemas.microsoft.com/office/drawing/2014/main" id="{D42AD307-798A-4BE1-8743-8420EC841308}"/>
              </a:ext>
            </a:extLst>
          </p:cNvPr>
          <p:cNvSpPr/>
          <p:nvPr/>
        </p:nvSpPr>
        <p:spPr>
          <a:xfrm rot="-5776165" flipH="1">
            <a:off x="5904339" y="1835646"/>
            <a:ext cx="474976" cy="1467592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1564;p39">
            <a:extLst>
              <a:ext uri="{FF2B5EF4-FFF2-40B4-BE49-F238E27FC236}">
                <a16:creationId xmlns:a16="http://schemas.microsoft.com/office/drawing/2014/main" id="{D5CD6B23-4ECF-44BC-BBE8-ECFE719EF626}"/>
              </a:ext>
            </a:extLst>
          </p:cNvPr>
          <p:cNvSpPr/>
          <p:nvPr/>
        </p:nvSpPr>
        <p:spPr>
          <a:xfrm rot="-579557" flipH="1">
            <a:off x="10864282" y="3601581"/>
            <a:ext cx="500143" cy="1258181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1565;p39">
            <a:extLst>
              <a:ext uri="{FF2B5EF4-FFF2-40B4-BE49-F238E27FC236}">
                <a16:creationId xmlns:a16="http://schemas.microsoft.com/office/drawing/2014/main" id="{D57F2575-6197-4E98-A0B6-081C30206F46}"/>
              </a:ext>
            </a:extLst>
          </p:cNvPr>
          <p:cNvSpPr/>
          <p:nvPr/>
        </p:nvSpPr>
        <p:spPr>
          <a:xfrm rot="5023835" flipH="1">
            <a:off x="5898637" y="5025519"/>
            <a:ext cx="474976" cy="1467592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4" name="Google Shape;1566;p39">
            <a:extLst>
              <a:ext uri="{FF2B5EF4-FFF2-40B4-BE49-F238E27FC236}">
                <a16:creationId xmlns:a16="http://schemas.microsoft.com/office/drawing/2014/main" id="{69B9A090-4722-46D9-AFA1-48EA31992AF4}"/>
              </a:ext>
            </a:extLst>
          </p:cNvPr>
          <p:cNvGrpSpPr/>
          <p:nvPr/>
        </p:nvGrpSpPr>
        <p:grpSpPr>
          <a:xfrm>
            <a:off x="1305378" y="1748302"/>
            <a:ext cx="3816424" cy="2037289"/>
            <a:chOff x="1414617" y="1305562"/>
            <a:chExt cx="2596906" cy="1527966"/>
          </a:xfrm>
        </p:grpSpPr>
        <p:grpSp>
          <p:nvGrpSpPr>
            <p:cNvPr id="15" name="Google Shape;1567;p39">
              <a:extLst>
                <a:ext uri="{FF2B5EF4-FFF2-40B4-BE49-F238E27FC236}">
                  <a16:creationId xmlns:a16="http://schemas.microsoft.com/office/drawing/2014/main" id="{B22C985B-6DFE-481D-83B9-10701E65E9E6}"/>
                </a:ext>
              </a:extLst>
            </p:cNvPr>
            <p:cNvGrpSpPr/>
            <p:nvPr/>
          </p:nvGrpSpPr>
          <p:grpSpPr>
            <a:xfrm>
              <a:off x="1414617" y="1305562"/>
              <a:ext cx="2596906" cy="1527966"/>
              <a:chOff x="5727476" y="1229374"/>
              <a:chExt cx="3022470" cy="1527966"/>
            </a:xfrm>
          </p:grpSpPr>
          <p:sp>
            <p:nvSpPr>
              <p:cNvPr id="18" name="Google Shape;1568;p39">
                <a:extLst>
                  <a:ext uri="{FF2B5EF4-FFF2-40B4-BE49-F238E27FC236}">
                    <a16:creationId xmlns:a16="http://schemas.microsoft.com/office/drawing/2014/main" id="{DED81BE0-A636-4F28-ADA6-19EA1D85B085}"/>
                  </a:ext>
                </a:extLst>
              </p:cNvPr>
              <p:cNvSpPr/>
              <p:nvPr/>
            </p:nvSpPr>
            <p:spPr>
              <a:xfrm>
                <a:off x="5727476" y="12293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  <p:sp>
            <p:nvSpPr>
              <p:cNvPr id="19" name="Google Shape;1569;p39">
                <a:extLst>
                  <a:ext uri="{FF2B5EF4-FFF2-40B4-BE49-F238E27FC236}">
                    <a16:creationId xmlns:a16="http://schemas.microsoft.com/office/drawing/2014/main" id="{451C5F3C-C392-49A7-945B-9AFC44A02D2D}"/>
                  </a:ext>
                </a:extLst>
              </p:cNvPr>
              <p:cNvSpPr/>
              <p:nvPr/>
            </p:nvSpPr>
            <p:spPr>
              <a:xfrm>
                <a:off x="5814144" y="13075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</p:grpSp>
        <p:sp>
          <p:nvSpPr>
            <p:cNvPr id="17" name="Google Shape;1574;p39">
              <a:extLst>
                <a:ext uri="{FF2B5EF4-FFF2-40B4-BE49-F238E27FC236}">
                  <a16:creationId xmlns:a16="http://schemas.microsoft.com/office/drawing/2014/main" id="{1391040F-8EFC-4240-B3D2-AB8514CAFA61}"/>
                </a:ext>
              </a:extLst>
            </p:cNvPr>
            <p:cNvSpPr txBox="1"/>
            <p:nvPr/>
          </p:nvSpPr>
          <p:spPr>
            <a:xfrm>
              <a:off x="1694887" y="1921417"/>
              <a:ext cx="2080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  <a:tabLst>
                  <a:tab pos="57150" algn="l"/>
                </a:tabLst>
              </a:pPr>
              <a:r>
                <a:rPr lang="en-US" sz="32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Chuẩn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bị</a:t>
              </a:r>
              <a:endParaRPr lang="en-US" sz="24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20" name="Google Shape;1578;p39">
            <a:extLst>
              <a:ext uri="{FF2B5EF4-FFF2-40B4-BE49-F238E27FC236}">
                <a16:creationId xmlns:a16="http://schemas.microsoft.com/office/drawing/2014/main" id="{45CC2946-D480-4591-B5A5-08FBF1354B71}"/>
              </a:ext>
            </a:extLst>
          </p:cNvPr>
          <p:cNvGrpSpPr/>
          <p:nvPr/>
        </p:nvGrpSpPr>
        <p:grpSpPr>
          <a:xfrm>
            <a:off x="7178769" y="1561403"/>
            <a:ext cx="3816424" cy="2037289"/>
            <a:chOff x="5132542" y="1305562"/>
            <a:chExt cx="2596906" cy="1527966"/>
          </a:xfrm>
        </p:grpSpPr>
        <p:grpSp>
          <p:nvGrpSpPr>
            <p:cNvPr id="21" name="Google Shape;1579;p39">
              <a:extLst>
                <a:ext uri="{FF2B5EF4-FFF2-40B4-BE49-F238E27FC236}">
                  <a16:creationId xmlns:a16="http://schemas.microsoft.com/office/drawing/2014/main" id="{C49A0E7F-EFE8-45BE-9383-B55BBFD2EA69}"/>
                </a:ext>
              </a:extLst>
            </p:cNvPr>
            <p:cNvGrpSpPr/>
            <p:nvPr/>
          </p:nvGrpSpPr>
          <p:grpSpPr>
            <a:xfrm>
              <a:off x="5132542" y="1305562"/>
              <a:ext cx="2596906" cy="1527966"/>
              <a:chOff x="5727476" y="1229374"/>
              <a:chExt cx="3022470" cy="1527966"/>
            </a:xfrm>
          </p:grpSpPr>
          <p:sp>
            <p:nvSpPr>
              <p:cNvPr id="24" name="Google Shape;1580;p39">
                <a:extLst>
                  <a:ext uri="{FF2B5EF4-FFF2-40B4-BE49-F238E27FC236}">
                    <a16:creationId xmlns:a16="http://schemas.microsoft.com/office/drawing/2014/main" id="{9EBB6715-86E4-4C3E-BB78-E7259DF2DEB2}"/>
                  </a:ext>
                </a:extLst>
              </p:cNvPr>
              <p:cNvSpPr/>
              <p:nvPr/>
            </p:nvSpPr>
            <p:spPr>
              <a:xfrm>
                <a:off x="5727476" y="12293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  <p:sp>
            <p:nvSpPr>
              <p:cNvPr id="25" name="Google Shape;1581;p39">
                <a:extLst>
                  <a:ext uri="{FF2B5EF4-FFF2-40B4-BE49-F238E27FC236}">
                    <a16:creationId xmlns:a16="http://schemas.microsoft.com/office/drawing/2014/main" id="{E2DDC85A-3689-401C-92B6-3376CCF3E46E}"/>
                  </a:ext>
                </a:extLst>
              </p:cNvPr>
              <p:cNvSpPr/>
              <p:nvPr/>
            </p:nvSpPr>
            <p:spPr>
              <a:xfrm>
                <a:off x="5814144" y="13075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</p:grpSp>
        <p:sp>
          <p:nvSpPr>
            <p:cNvPr id="23" name="Google Shape;1586;p39">
              <a:extLst>
                <a:ext uri="{FF2B5EF4-FFF2-40B4-BE49-F238E27FC236}">
                  <a16:creationId xmlns:a16="http://schemas.microsoft.com/office/drawing/2014/main" id="{A3BF0855-C00F-46F7-B274-7C8D368CED40}"/>
                </a:ext>
              </a:extLst>
            </p:cNvPr>
            <p:cNvSpPr txBox="1"/>
            <p:nvPr/>
          </p:nvSpPr>
          <p:spPr>
            <a:xfrm>
              <a:off x="5402692" y="1999330"/>
              <a:ext cx="2129271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  <a:tabLst>
                  <a:tab pos="57150" algn="l"/>
                </a:tabLst>
              </a:pP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Tìm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ý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và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lập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dàn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ý</a:t>
              </a:r>
              <a:endParaRPr 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26" name="Google Shape;1588;p39">
            <a:extLst>
              <a:ext uri="{FF2B5EF4-FFF2-40B4-BE49-F238E27FC236}">
                <a16:creationId xmlns:a16="http://schemas.microsoft.com/office/drawing/2014/main" id="{1762A7BF-0C39-4FA9-A9F4-D5129B361A96}"/>
              </a:ext>
            </a:extLst>
          </p:cNvPr>
          <p:cNvGrpSpPr/>
          <p:nvPr/>
        </p:nvGrpSpPr>
        <p:grpSpPr>
          <a:xfrm>
            <a:off x="7080083" y="4403044"/>
            <a:ext cx="3793326" cy="2037288"/>
            <a:chOff x="5140389" y="3058142"/>
            <a:chExt cx="2581189" cy="1527966"/>
          </a:xfrm>
        </p:grpSpPr>
        <p:grpSp>
          <p:nvGrpSpPr>
            <p:cNvPr id="27" name="Google Shape;1589;p39">
              <a:extLst>
                <a:ext uri="{FF2B5EF4-FFF2-40B4-BE49-F238E27FC236}">
                  <a16:creationId xmlns:a16="http://schemas.microsoft.com/office/drawing/2014/main" id="{FE48BD36-170C-432B-B66C-F6B529D67FC0}"/>
                </a:ext>
              </a:extLst>
            </p:cNvPr>
            <p:cNvGrpSpPr/>
            <p:nvPr/>
          </p:nvGrpSpPr>
          <p:grpSpPr>
            <a:xfrm>
              <a:off x="5140389" y="3058142"/>
              <a:ext cx="2581189" cy="1527966"/>
              <a:chOff x="5727476" y="2981974"/>
              <a:chExt cx="3022470" cy="1527966"/>
            </a:xfrm>
          </p:grpSpPr>
          <p:sp>
            <p:nvSpPr>
              <p:cNvPr id="30" name="Google Shape;1590;p39">
                <a:extLst>
                  <a:ext uri="{FF2B5EF4-FFF2-40B4-BE49-F238E27FC236}">
                    <a16:creationId xmlns:a16="http://schemas.microsoft.com/office/drawing/2014/main" id="{0965462B-48D8-4983-A25B-3FF4A7C779AB}"/>
                  </a:ext>
                </a:extLst>
              </p:cNvPr>
              <p:cNvSpPr/>
              <p:nvPr/>
            </p:nvSpPr>
            <p:spPr>
              <a:xfrm>
                <a:off x="5727476" y="29819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  <p:sp>
            <p:nvSpPr>
              <p:cNvPr id="31" name="Google Shape;1591;p39">
                <a:extLst>
                  <a:ext uri="{FF2B5EF4-FFF2-40B4-BE49-F238E27FC236}">
                    <a16:creationId xmlns:a16="http://schemas.microsoft.com/office/drawing/2014/main" id="{9E38071B-227B-465C-9988-58A0FD084F85}"/>
                  </a:ext>
                </a:extLst>
              </p:cNvPr>
              <p:cNvSpPr/>
              <p:nvPr/>
            </p:nvSpPr>
            <p:spPr>
              <a:xfrm>
                <a:off x="5814144" y="30601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</p:grpSp>
        <p:sp>
          <p:nvSpPr>
            <p:cNvPr id="28" name="Google Shape;1595;p39">
              <a:extLst>
                <a:ext uri="{FF2B5EF4-FFF2-40B4-BE49-F238E27FC236}">
                  <a16:creationId xmlns:a16="http://schemas.microsoft.com/office/drawing/2014/main" id="{E8CE47A2-65B6-494E-94B8-3865EE9E7737}"/>
                </a:ext>
              </a:extLst>
            </p:cNvPr>
            <p:cNvSpPr txBox="1"/>
            <p:nvPr/>
          </p:nvSpPr>
          <p:spPr>
            <a:xfrm>
              <a:off x="5395028" y="3683898"/>
              <a:ext cx="207191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  <a:tabLst>
                  <a:tab pos="57150" algn="l"/>
                </a:tabLst>
              </a:pP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Kiểm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tra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và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chỉnh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sửa</a:t>
              </a:r>
              <a:endParaRPr lang="en-US" sz="24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34" name="Google Shape;1600;p39">
            <a:extLst>
              <a:ext uri="{FF2B5EF4-FFF2-40B4-BE49-F238E27FC236}">
                <a16:creationId xmlns:a16="http://schemas.microsoft.com/office/drawing/2014/main" id="{07388234-BEFA-447A-A381-81FFDA661B92}"/>
              </a:ext>
            </a:extLst>
          </p:cNvPr>
          <p:cNvGrpSpPr/>
          <p:nvPr/>
        </p:nvGrpSpPr>
        <p:grpSpPr>
          <a:xfrm>
            <a:off x="1349137" y="4435077"/>
            <a:ext cx="3793326" cy="2037288"/>
            <a:chOff x="1413151" y="3058142"/>
            <a:chExt cx="2581189" cy="1527966"/>
          </a:xfrm>
        </p:grpSpPr>
        <p:grpSp>
          <p:nvGrpSpPr>
            <p:cNvPr id="35" name="Google Shape;1601;p39">
              <a:extLst>
                <a:ext uri="{FF2B5EF4-FFF2-40B4-BE49-F238E27FC236}">
                  <a16:creationId xmlns:a16="http://schemas.microsoft.com/office/drawing/2014/main" id="{A5DF59CE-A66B-4C2E-8425-9B1E84AB6E1B}"/>
                </a:ext>
              </a:extLst>
            </p:cNvPr>
            <p:cNvGrpSpPr/>
            <p:nvPr/>
          </p:nvGrpSpPr>
          <p:grpSpPr>
            <a:xfrm>
              <a:off x="1413151" y="3058142"/>
              <a:ext cx="2581189" cy="1527966"/>
              <a:chOff x="5727476" y="2981974"/>
              <a:chExt cx="3022470" cy="1527966"/>
            </a:xfrm>
          </p:grpSpPr>
          <p:sp>
            <p:nvSpPr>
              <p:cNvPr id="38" name="Google Shape;1602;p39">
                <a:extLst>
                  <a:ext uri="{FF2B5EF4-FFF2-40B4-BE49-F238E27FC236}">
                    <a16:creationId xmlns:a16="http://schemas.microsoft.com/office/drawing/2014/main" id="{DF6F7CBD-99CD-4BB4-89BA-7530ED9DE34F}"/>
                  </a:ext>
                </a:extLst>
              </p:cNvPr>
              <p:cNvSpPr/>
              <p:nvPr/>
            </p:nvSpPr>
            <p:spPr>
              <a:xfrm>
                <a:off x="5727476" y="29819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  <p:sp>
            <p:nvSpPr>
              <p:cNvPr id="39" name="Google Shape;1603;p39">
                <a:extLst>
                  <a:ext uri="{FF2B5EF4-FFF2-40B4-BE49-F238E27FC236}">
                    <a16:creationId xmlns:a16="http://schemas.microsoft.com/office/drawing/2014/main" id="{A81A4C10-2784-48C8-BC41-DF41A91FE764}"/>
                  </a:ext>
                </a:extLst>
              </p:cNvPr>
              <p:cNvSpPr/>
              <p:nvPr/>
            </p:nvSpPr>
            <p:spPr>
              <a:xfrm>
                <a:off x="5814144" y="30601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</p:grpSp>
        <p:sp>
          <p:nvSpPr>
            <p:cNvPr id="36" name="Google Shape;1607;p39">
              <a:extLst>
                <a:ext uri="{FF2B5EF4-FFF2-40B4-BE49-F238E27FC236}">
                  <a16:creationId xmlns:a16="http://schemas.microsoft.com/office/drawing/2014/main" id="{B99A0BA8-8405-480F-A41D-386A40EF1BF7}"/>
                </a:ext>
              </a:extLst>
            </p:cNvPr>
            <p:cNvSpPr txBox="1"/>
            <p:nvPr/>
          </p:nvSpPr>
          <p:spPr>
            <a:xfrm>
              <a:off x="1672778" y="3636870"/>
              <a:ext cx="2080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Nói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và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nghe</a:t>
              </a:r>
              <a:endParaRPr sz="32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endParaRPr>
            </a:p>
          </p:txBody>
        </p:sp>
      </p:grpSp>
      <p:sp>
        <p:nvSpPr>
          <p:cNvPr id="40" name="Google Shape;1599;p39">
            <a:extLst>
              <a:ext uri="{FF2B5EF4-FFF2-40B4-BE49-F238E27FC236}">
                <a16:creationId xmlns:a16="http://schemas.microsoft.com/office/drawing/2014/main" id="{75140A83-D618-4228-9522-6B6547022626}"/>
              </a:ext>
            </a:extLst>
          </p:cNvPr>
          <p:cNvSpPr/>
          <p:nvPr/>
        </p:nvSpPr>
        <p:spPr>
          <a:xfrm rot="10220443" flipH="1">
            <a:off x="729086" y="3614810"/>
            <a:ext cx="551259" cy="1258181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62120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417009-9BDF-4C8E-8513-20D273EE67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2166D-B9F1-4FCE-A4E0-6619ECB873C2}"/>
              </a:ext>
            </a:extLst>
          </p:cNvPr>
          <p:cNvSpPr txBox="1"/>
          <p:nvPr/>
        </p:nvSpPr>
        <p:spPr>
          <a:xfrm>
            <a:off x="744527" y="3678625"/>
            <a:ext cx="2617612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rgbClr val="000000"/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Đọc</a:t>
            </a:r>
            <a:r>
              <a:rPr lang="en-US" sz="3600" kern="100" dirty="0">
                <a:solidFill>
                  <a:srgbClr val="000000"/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nhẩm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lại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dàn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ý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đã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chuẩn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bị</a:t>
            </a:r>
            <a:endParaRPr lang="en-US" sz="2800" dirty="0"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hoc-noi-tieng-anh-giao-tiep">
            <a:extLst>
              <a:ext uri="{FF2B5EF4-FFF2-40B4-BE49-F238E27FC236}">
                <a16:creationId xmlns:a16="http://schemas.microsoft.com/office/drawing/2014/main" id="{EAF2690F-5E41-49E4-B01D-4AD0A9CC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33" y="661986"/>
            <a:ext cx="3471667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7C4B68-2E6C-445B-BEE2-18090C2DA9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7" y="661986"/>
            <a:ext cx="2617612" cy="24965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8F6DBE-8D09-4B73-AE01-66F9EB54FE5E}"/>
              </a:ext>
            </a:extLst>
          </p:cNvPr>
          <p:cNvSpPr txBox="1"/>
          <p:nvPr/>
        </p:nvSpPr>
        <p:spPr>
          <a:xfrm>
            <a:off x="4944200" y="3684585"/>
            <a:ext cx="2617613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rgbClr val="000000"/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L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uyện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nói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với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bạn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cùng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bàn</a:t>
            </a:r>
            <a:endParaRPr lang="en-US" sz="2800" dirty="0"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FBB4DF-97B4-4D66-8CC1-2512272B5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92" y="877239"/>
            <a:ext cx="2842581" cy="22394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3B4514-112C-44C9-9C72-F0B5C87EF686}"/>
              </a:ext>
            </a:extLst>
          </p:cNvPr>
          <p:cNvSpPr txBox="1"/>
          <p:nvPr/>
        </p:nvSpPr>
        <p:spPr>
          <a:xfrm>
            <a:off x="8847395" y="3678625"/>
            <a:ext cx="2617613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rgbClr val="000000"/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hấm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chéo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theo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bảng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tiêu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chí</a:t>
            </a:r>
            <a:endParaRPr lang="en-US" sz="2800" dirty="0"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D06FD9-0089-4F9B-B0ED-2634436E5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170093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404723176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76423862"/>
                    </a:ext>
                  </a:extLst>
                </a:gridCol>
                <a:gridCol w="3517899">
                  <a:extLst>
                    <a:ext uri="{9D8B030D-6E8A-4147-A177-3AD203B41FA5}">
                      <a16:colId xmlns:a16="http://schemas.microsoft.com/office/drawing/2014/main" val="2513494753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3503115864"/>
                    </a:ext>
                  </a:extLst>
                </a:gridCol>
              </a:tblGrid>
              <a:tr h="42540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Tiêu chí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Mức độ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568478"/>
                  </a:ext>
                </a:extLst>
              </a:tr>
              <a:tr h="425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 đạt</a:t>
                      </a:r>
                      <a:endParaRPr lang="en-US" sz="2000" b="1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endParaRPr lang="en-US" sz="2000" b="1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Tốt</a:t>
                      </a:r>
                      <a:endParaRPr lang="en-US" sz="2000" b="1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71230"/>
                  </a:ext>
                </a:extLst>
              </a:tr>
              <a:tr h="8894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1.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Chọn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chuyện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 có chuyện để kể</a:t>
                      </a:r>
                      <a:endParaRPr lang="en-US" sz="20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 chuyện để kể nhưng chưa hay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 chuyện hay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ấn tượng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298243"/>
                  </a:ext>
                </a:extLst>
              </a:tr>
              <a:tr h="11730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2. Nội dung câu chuyện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ơ sài, chưa có đủ chi tiết để người nghe hiểu câu chuyện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ủ chi tiết để người nghe hiểu được nội dung câu chuyện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 dung câu chuyện phong phú và hấp dẫn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198301"/>
                  </a:ext>
                </a:extLst>
              </a:tr>
              <a:tr h="11643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3.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Giọng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 nhỏ, khó nghe; nói lắp, ngập ngừng</a:t>
                      </a:r>
                      <a:endParaRPr lang="en-US" sz="20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 to nhưng đôi chỗ lặp lại hoặc ngập ngừng 1 vài câu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 to, truyền cảm, hầu như khôn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lặp lại 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/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ngập ngừng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222954"/>
                  </a:ext>
                </a:extLst>
              </a:tr>
              <a:tr h="18478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4. Sử dụng ngôn ngữ cơ thể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Điệu bộ thiếu tự tin, mắt chưa nhìn vào người nghe, nét mặt chưa biểu cảm hoặc biểu cảm không phù hợp</a:t>
                      </a:r>
                      <a:endParaRPr lang="en-US" sz="20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Điệu bộ tự tin, mắt chưa nhìn vào người nghe, nét mặt biểu cảm phù hợp với nội dung của câu chuyện</a:t>
                      </a:r>
                      <a:endParaRPr lang="en-US" sz="20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Điệu bộ rất tự tin, mắt nhìn vào người nghe, nét mặt sinh động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404421"/>
                  </a:ext>
                </a:extLst>
              </a:tr>
              <a:tr h="93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5. Mở đầu và kết thúc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 chào hỏi và không có lời kết thúc bài nói</a:t>
                      </a:r>
                      <a:endParaRPr lang="en-US" sz="20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 chào hỏi và có lời kết thúc bài nói</a:t>
                      </a:r>
                      <a:endParaRPr lang="en-US" sz="20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Chào hỏi và kết thúc bài nói một cách hấp dẫn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324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26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rt 12">
            <a:extLst>
              <a:ext uri="{FF2B5EF4-FFF2-40B4-BE49-F238E27FC236}">
                <a16:creationId xmlns:a16="http://schemas.microsoft.com/office/drawing/2014/main" id="{7ED8969A-8183-4D97-9441-57168524E4F2}"/>
              </a:ext>
            </a:extLst>
          </p:cNvPr>
          <p:cNvSpPr/>
          <p:nvPr/>
        </p:nvSpPr>
        <p:spPr>
          <a:xfrm>
            <a:off x="3846444" y="387626"/>
            <a:ext cx="8110330" cy="6105968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440A57-6430-4A4B-88EF-1B5D130AC41E}"/>
              </a:ext>
            </a:extLst>
          </p:cNvPr>
          <p:cNvSpPr txBox="1"/>
          <p:nvPr/>
        </p:nvSpPr>
        <p:spPr>
          <a:xfrm>
            <a:off x="4949687" y="1752728"/>
            <a:ext cx="608811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Trong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gia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đình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,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em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yêu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quý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ai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nhất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?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Em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có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trải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nghiệm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hoặc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ấn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tượng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gì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đặc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biệt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,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sâu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sắc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với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người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đó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không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?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Hãy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nhắc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lại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trải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nghiệm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đó</a:t>
            </a:r>
            <a:endParaRPr lang="en-US" sz="4400" dirty="0">
              <a:latin typeface="#9Slide05 SVNBulgary" pitchFamily="2" charset="0"/>
            </a:endParaRPr>
          </a:p>
        </p:txBody>
      </p:sp>
      <p:sp>
        <p:nvSpPr>
          <p:cNvPr id="4" name="Google Shape;1604;p41">
            <a:extLst>
              <a:ext uri="{FF2B5EF4-FFF2-40B4-BE49-F238E27FC236}">
                <a16:creationId xmlns:a16="http://schemas.microsoft.com/office/drawing/2014/main" id="{E00C8D23-BED7-4EA8-A8E1-A62D5C974BDF}"/>
              </a:ext>
            </a:extLst>
          </p:cNvPr>
          <p:cNvSpPr/>
          <p:nvPr/>
        </p:nvSpPr>
        <p:spPr>
          <a:xfrm rot="-10799753">
            <a:off x="571132" y="514544"/>
            <a:ext cx="2740153" cy="1595743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rgbClr val="B8D3A9">
              <a:alpha val="3176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05;p41">
            <a:extLst>
              <a:ext uri="{FF2B5EF4-FFF2-40B4-BE49-F238E27FC236}">
                <a16:creationId xmlns:a16="http://schemas.microsoft.com/office/drawing/2014/main" id="{3399BC1F-5380-42DA-8F90-965070772E87}"/>
              </a:ext>
            </a:extLst>
          </p:cNvPr>
          <p:cNvSpPr/>
          <p:nvPr/>
        </p:nvSpPr>
        <p:spPr>
          <a:xfrm rot="-10799753">
            <a:off x="571131" y="4861337"/>
            <a:ext cx="2740153" cy="1595743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rgbClr val="9FD9EE">
              <a:alpha val="3176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608;p41">
            <a:extLst>
              <a:ext uri="{FF2B5EF4-FFF2-40B4-BE49-F238E27FC236}">
                <a16:creationId xmlns:a16="http://schemas.microsoft.com/office/drawing/2014/main" id="{C1944D07-C43D-48BC-8294-3AEF05870B87}"/>
              </a:ext>
            </a:extLst>
          </p:cNvPr>
          <p:cNvSpPr/>
          <p:nvPr/>
        </p:nvSpPr>
        <p:spPr>
          <a:xfrm rot="222556">
            <a:off x="522409" y="2641568"/>
            <a:ext cx="2740187" cy="1595712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1760"/>
            </a:scheme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1611;p41">
            <a:extLst>
              <a:ext uri="{FF2B5EF4-FFF2-40B4-BE49-F238E27FC236}">
                <a16:creationId xmlns:a16="http://schemas.microsoft.com/office/drawing/2014/main" id="{335C8492-E583-4A9B-AA72-B378C9599CAF}"/>
              </a:ext>
            </a:extLst>
          </p:cNvPr>
          <p:cNvSpPr txBox="1"/>
          <p:nvPr/>
        </p:nvSpPr>
        <p:spPr>
          <a:xfrm>
            <a:off x="847772" y="3243195"/>
            <a:ext cx="2070177" cy="496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3 Arima Madurai Black" panose="00000A00000000000000" pitchFamily="2" charset="0"/>
                <a:ea typeface="Fira Sans Extra Condensed"/>
                <a:cs typeface="#9Slide03 Arima Madurai Black" panose="00000A00000000000000" pitchFamily="2" charset="0"/>
                <a:sym typeface="Fira Sans Extra Condensed"/>
              </a:rPr>
              <a:t>PAIR</a:t>
            </a:r>
            <a:endParaRPr sz="4400" b="1" dirty="0">
              <a:latin typeface="#9Slide03 Arima Madurai Black" panose="00000A00000000000000" pitchFamily="2" charset="0"/>
              <a:ea typeface="Fira Sans Extra Condensed"/>
              <a:cs typeface="#9Slide03 Arima Madurai Black" panose="00000A00000000000000" pitchFamily="2" charset="0"/>
              <a:sym typeface="Fira Sans Extra Condensed"/>
            </a:endParaRPr>
          </a:p>
        </p:txBody>
      </p:sp>
      <p:sp>
        <p:nvSpPr>
          <p:cNvPr id="10" name="Google Shape;1613;p41">
            <a:extLst>
              <a:ext uri="{FF2B5EF4-FFF2-40B4-BE49-F238E27FC236}">
                <a16:creationId xmlns:a16="http://schemas.microsoft.com/office/drawing/2014/main" id="{49FB459C-7BED-4659-AEB6-0046BFB7D4FC}"/>
              </a:ext>
            </a:extLst>
          </p:cNvPr>
          <p:cNvSpPr txBox="1"/>
          <p:nvPr/>
        </p:nvSpPr>
        <p:spPr>
          <a:xfrm>
            <a:off x="793504" y="1150465"/>
            <a:ext cx="2070177" cy="496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3 Arima Madurai Black" panose="00000A00000000000000" pitchFamily="2" charset="0"/>
                <a:ea typeface="Fira Sans Extra Condensed"/>
                <a:cs typeface="#9Slide03 Arima Madurai Black" panose="00000A00000000000000" pitchFamily="2" charset="0"/>
                <a:sym typeface="Fira Sans Extra Condensed"/>
              </a:rPr>
              <a:t>THINK</a:t>
            </a:r>
            <a:endParaRPr sz="4400" b="1" dirty="0">
              <a:latin typeface="#9Slide03 Arima Madurai Black" panose="00000A00000000000000" pitchFamily="2" charset="0"/>
              <a:ea typeface="Fira Sans Extra Condensed"/>
              <a:cs typeface="#9Slide03 Arima Madurai Black" panose="00000A00000000000000" pitchFamily="2" charset="0"/>
              <a:sym typeface="Fira Sans Extra Condensed"/>
            </a:endParaRPr>
          </a:p>
        </p:txBody>
      </p:sp>
      <p:sp>
        <p:nvSpPr>
          <p:cNvPr id="11" name="Google Shape;1628;p41">
            <a:extLst>
              <a:ext uri="{FF2B5EF4-FFF2-40B4-BE49-F238E27FC236}">
                <a16:creationId xmlns:a16="http://schemas.microsoft.com/office/drawing/2014/main" id="{A90884CE-EC9A-40A9-8712-86B5E2909DE4}"/>
              </a:ext>
            </a:extLst>
          </p:cNvPr>
          <p:cNvSpPr txBox="1"/>
          <p:nvPr/>
        </p:nvSpPr>
        <p:spPr>
          <a:xfrm>
            <a:off x="793503" y="5497258"/>
            <a:ext cx="2070177" cy="496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3 Arima Madurai Black" panose="00000A00000000000000" pitchFamily="2" charset="0"/>
                <a:ea typeface="Fira Sans Extra Condensed"/>
                <a:cs typeface="#9Slide03 Arima Madurai Black" panose="00000A00000000000000" pitchFamily="2" charset="0"/>
                <a:sym typeface="Fira Sans Extra Condensed"/>
              </a:rPr>
              <a:t>SHARE</a:t>
            </a:r>
            <a:endParaRPr sz="4400" b="1" dirty="0">
              <a:latin typeface="#9Slide03 Arima Madurai Black" panose="00000A00000000000000" pitchFamily="2" charset="0"/>
              <a:ea typeface="Fira Sans Extra Condensed"/>
              <a:cs typeface="#9Slide03 Arima Madurai Black" panose="00000A00000000000000" pitchFamily="2" charset="0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679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4" grpId="0" animBg="1"/>
      <p:bldP spid="5" grpId="0" animBg="1"/>
      <p:bldP spid="8" grpId="0" animBg="1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ght Blue-Pink Gradient Color Scheme » Blue » SchemeColor.com">
            <a:extLst>
              <a:ext uri="{FF2B5EF4-FFF2-40B4-BE49-F238E27FC236}">
                <a16:creationId xmlns:a16="http://schemas.microsoft.com/office/drawing/2014/main" id="{B114B710-AD26-4DBE-9E81-E60D5C67B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CBF82D46-51E2-442D-B402-F51D8E206CCD}"/>
              </a:ext>
            </a:extLst>
          </p:cNvPr>
          <p:cNvGrpSpPr/>
          <p:nvPr/>
        </p:nvGrpSpPr>
        <p:grpSpPr>
          <a:xfrm>
            <a:off x="1067697" y="577203"/>
            <a:ext cx="10093946" cy="5287617"/>
            <a:chOff x="5789884" y="1974426"/>
            <a:chExt cx="5100718" cy="3349727"/>
          </a:xfrm>
          <a:effectLst>
            <a:outerShdw blurRad="127000" dist="12700" sx="103000" sy="103000" algn="ctr" rotWithShape="0">
              <a:prstClr val="black">
                <a:alpha val="7000"/>
              </a:prstClr>
            </a:outerShdw>
          </a:effectLst>
        </p:grpSpPr>
        <p:sp>
          <p:nvSpPr>
            <p:cNvPr id="4" name="任意多边形: 形状 18">
              <a:extLst>
                <a:ext uri="{FF2B5EF4-FFF2-40B4-BE49-F238E27FC236}">
                  <a16:creationId xmlns:a16="http://schemas.microsoft.com/office/drawing/2014/main" id="{E9709399-6B2D-4D4D-99EB-C2E34F06359E}"/>
                </a:ext>
              </a:extLst>
            </p:cNvPr>
            <p:cNvSpPr/>
            <p:nvPr/>
          </p:nvSpPr>
          <p:spPr>
            <a:xfrm>
              <a:off x="5789884" y="2091488"/>
              <a:ext cx="5100718" cy="323266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pic>
          <p:nvPicPr>
            <p:cNvPr id="5" name="图片 20">
              <a:extLst>
                <a:ext uri="{FF2B5EF4-FFF2-40B4-BE49-F238E27FC236}">
                  <a16:creationId xmlns:a16="http://schemas.microsoft.com/office/drawing/2014/main" id="{0C2066FF-76B7-44DE-AAA8-E8204E395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901" t="71039" r="65268" b="14236"/>
            <a:stretch/>
          </p:blipFill>
          <p:spPr>
            <a:xfrm rot="19268029">
              <a:off x="6000159" y="1974426"/>
              <a:ext cx="811846" cy="51155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D744D48-23A3-4631-8922-FC275E9FCC11}"/>
              </a:ext>
            </a:extLst>
          </p:cNvPr>
          <p:cNvSpPr txBox="1"/>
          <p:nvPr/>
        </p:nvSpPr>
        <p:spPr>
          <a:xfrm>
            <a:off x="2114170" y="1642576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Tiết 24 – 25:</a:t>
            </a:r>
          </a:p>
          <a:p>
            <a:pPr algn="ctr"/>
            <a:r>
              <a:rPr lang="en-US" sz="5400" b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Kể </a:t>
            </a:r>
            <a:r>
              <a:rPr lang="en-US" sz="54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lại</a:t>
            </a:r>
            <a:r>
              <a:rPr lang="en-US" sz="54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trải</a:t>
            </a:r>
            <a:r>
              <a:rPr lang="en-US" sz="54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nghiệm</a:t>
            </a:r>
            <a:r>
              <a:rPr lang="en-US" sz="54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đáng</a:t>
            </a:r>
            <a:r>
              <a:rPr lang="en-US" sz="54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nhớ</a:t>
            </a:r>
            <a:endParaRPr lang="en-US" sz="54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0C85D9-F76D-476A-81A0-5D7A194E4F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541" y="4344819"/>
            <a:ext cx="2414658" cy="2414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DBAB8E-9436-4C5F-8AD8-44A69A39EEA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2" y="4443343"/>
            <a:ext cx="3415572" cy="2414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066166-3FC8-46D5-A89B-DF4ABC34775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25" y="5023952"/>
            <a:ext cx="2634775" cy="16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79CD10A-7ADA-273C-004B-A13B387403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286" y="-9525"/>
            <a:ext cx="5573189" cy="6877050"/>
          </a:xfrm>
          <a:prstGeom prst="rect">
            <a:avLst/>
          </a:prstGeom>
        </p:spPr>
      </p:pic>
      <p:sp>
        <p:nvSpPr>
          <p:cNvPr id="5" name="淘宝网chenying0907出品 6">
            <a:extLst>
              <a:ext uri="{FF2B5EF4-FFF2-40B4-BE49-F238E27FC236}">
                <a16:creationId xmlns:a16="http://schemas.microsoft.com/office/drawing/2014/main" id="{FF9773E1-B03C-7C56-F7C3-924C8D734A32}"/>
              </a:ext>
            </a:extLst>
          </p:cNvPr>
          <p:cNvSpPr/>
          <p:nvPr/>
        </p:nvSpPr>
        <p:spPr>
          <a:xfrm>
            <a:off x="1308100" y="1219200"/>
            <a:ext cx="9880600" cy="5105400"/>
          </a:xfrm>
          <a:prstGeom prst="rect">
            <a:avLst/>
          </a:prstGeom>
          <a:solidFill>
            <a:schemeClr val="accent5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DEA46C48-859C-40B2-0FFB-2F220E513E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2967" y="0"/>
            <a:ext cx="3748935" cy="6858000"/>
          </a:xfrm>
          <a:prstGeom prst="rect">
            <a:avLst/>
          </a:prstGeom>
        </p:spPr>
      </p:pic>
      <p:sp>
        <p:nvSpPr>
          <p:cNvPr id="7" name="淘宝网chenying0907出品 7">
            <a:extLst>
              <a:ext uri="{FF2B5EF4-FFF2-40B4-BE49-F238E27FC236}">
                <a16:creationId xmlns:a16="http://schemas.microsoft.com/office/drawing/2014/main" id="{CDE3D509-40AB-0C0D-7197-DD212BA4053D}"/>
              </a:ext>
            </a:extLst>
          </p:cNvPr>
          <p:cNvSpPr/>
          <p:nvPr/>
        </p:nvSpPr>
        <p:spPr>
          <a:xfrm>
            <a:off x="2994561" y="2293071"/>
            <a:ext cx="8778339" cy="351138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淘宝网chenying0907出品 8">
            <a:extLst>
              <a:ext uri="{FF2B5EF4-FFF2-40B4-BE49-F238E27FC236}">
                <a16:creationId xmlns:a16="http://schemas.microsoft.com/office/drawing/2014/main" id="{A4FC0788-5CE3-1B4A-CF11-364024470A68}"/>
              </a:ext>
            </a:extLst>
          </p:cNvPr>
          <p:cNvSpPr/>
          <p:nvPr/>
        </p:nvSpPr>
        <p:spPr>
          <a:xfrm>
            <a:off x="217756" y="584200"/>
            <a:ext cx="3731944" cy="3708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淘宝网chenying0907出品 11">
            <a:extLst>
              <a:ext uri="{FF2B5EF4-FFF2-40B4-BE49-F238E27FC236}">
                <a16:creationId xmlns:a16="http://schemas.microsoft.com/office/drawing/2014/main" id="{4C439C9A-A692-A910-0BE8-8E1116F89FE2}"/>
              </a:ext>
            </a:extLst>
          </p:cNvPr>
          <p:cNvSpPr txBox="1"/>
          <p:nvPr/>
        </p:nvSpPr>
        <p:spPr>
          <a:xfrm>
            <a:off x="4196192" y="2499619"/>
            <a:ext cx="7067357" cy="15491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spc="300"/>
            </a:lvl1pPr>
          </a:lstStyle>
          <a:p>
            <a:r>
              <a:rPr lang="en-US" altLang="zh-CN" sz="7200" spc="0">
                <a:solidFill>
                  <a:srgbClr val="FF0000"/>
                </a:solidFill>
                <a:latin typeface="#9Slide05 SVNBulgary" pitchFamily="2" charset="0"/>
              </a:rPr>
              <a:t>I.ĐỊNH HƯỚNG</a:t>
            </a:r>
            <a:endParaRPr lang="zh-CN" altLang="en-US" sz="7200" spc="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10">
            <a:extLst>
              <a:ext uri="{FF2B5EF4-FFF2-40B4-BE49-F238E27FC236}">
                <a16:creationId xmlns:a16="http://schemas.microsoft.com/office/drawing/2014/main" id="{60D33298-9E34-47B8-AFCB-87DC7BA9EE98}"/>
              </a:ext>
            </a:extLst>
          </p:cNvPr>
          <p:cNvGrpSpPr/>
          <p:nvPr/>
        </p:nvGrpSpPr>
        <p:grpSpPr>
          <a:xfrm>
            <a:off x="4769111" y="765889"/>
            <a:ext cx="7826939" cy="1467086"/>
            <a:chOff x="1934287" y="1769633"/>
            <a:chExt cx="7829771" cy="1467617"/>
          </a:xfrm>
        </p:grpSpPr>
        <p:pic>
          <p:nvPicPr>
            <p:cNvPr id="8" name="图片 11">
              <a:extLst>
                <a:ext uri="{FF2B5EF4-FFF2-40B4-BE49-F238E27FC236}">
                  <a16:creationId xmlns:a16="http://schemas.microsoft.com/office/drawing/2014/main" id="{D33355F1-4FDD-4B4B-B991-BB71023F0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9" name="文本框 12">
              <a:extLst>
                <a:ext uri="{FF2B5EF4-FFF2-40B4-BE49-F238E27FC236}">
                  <a16:creationId xmlns:a16="http://schemas.microsoft.com/office/drawing/2014/main" id="{35F9499F-10E7-4094-A835-7DBF37DF7099}"/>
                </a:ext>
              </a:extLst>
            </p:cNvPr>
            <p:cNvSpPr txBox="1"/>
            <p:nvPr/>
          </p:nvSpPr>
          <p:spPr>
            <a:xfrm>
              <a:off x="3672347" y="2195664"/>
              <a:ext cx="6091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Đọc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sách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giáo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khoa</a:t>
              </a:r>
              <a:endParaRPr kumimoji="1" lang="zh-CN" altLang="en-US" sz="3199" dirty="0">
                <a:latin typeface="#9Slide03 Arima Madurai" panose="00000500000000000000" pitchFamily="2" charset="0"/>
                <a:ea typeface="微软雅黑" panose="020B0503020204020204" pitchFamily="34" charset="-122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0" name="组 10">
            <a:extLst>
              <a:ext uri="{FF2B5EF4-FFF2-40B4-BE49-F238E27FC236}">
                <a16:creationId xmlns:a16="http://schemas.microsoft.com/office/drawing/2014/main" id="{C5AF7132-518A-494D-B022-4758CF1B5B15}"/>
              </a:ext>
            </a:extLst>
          </p:cNvPr>
          <p:cNvGrpSpPr/>
          <p:nvPr/>
        </p:nvGrpSpPr>
        <p:grpSpPr>
          <a:xfrm>
            <a:off x="4769110" y="2735969"/>
            <a:ext cx="7805368" cy="1467086"/>
            <a:chOff x="1934287" y="1769633"/>
            <a:chExt cx="7808192" cy="1467617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09EEC46B-86BF-4EEC-95C3-2960025E6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id="{61D6E860-E51F-4471-A1DB-E5BC9C1AA511}"/>
                </a:ext>
              </a:extLst>
            </p:cNvPr>
            <p:cNvSpPr txBox="1"/>
            <p:nvPr/>
          </p:nvSpPr>
          <p:spPr>
            <a:xfrm>
              <a:off x="3650768" y="2155140"/>
              <a:ext cx="6091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Thảo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luận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nhóm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cặp</a:t>
              </a:r>
              <a:endParaRPr kumimoji="1" lang="zh-CN" altLang="en-US" sz="3199" dirty="0">
                <a:latin typeface="#9Slide03 Arima Madurai" panose="00000500000000000000" pitchFamily="2" charset="0"/>
                <a:ea typeface="微软雅黑" panose="020B0503020204020204" pitchFamily="34" charset="-122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3" name="组 10">
            <a:extLst>
              <a:ext uri="{FF2B5EF4-FFF2-40B4-BE49-F238E27FC236}">
                <a16:creationId xmlns:a16="http://schemas.microsoft.com/office/drawing/2014/main" id="{D96AABB0-6750-4814-9DBD-99D05CA84689}"/>
              </a:ext>
            </a:extLst>
          </p:cNvPr>
          <p:cNvGrpSpPr/>
          <p:nvPr/>
        </p:nvGrpSpPr>
        <p:grpSpPr>
          <a:xfrm>
            <a:off x="4769110" y="4755558"/>
            <a:ext cx="7805368" cy="1467086"/>
            <a:chOff x="1934287" y="1769633"/>
            <a:chExt cx="7808192" cy="1467617"/>
          </a:xfrm>
        </p:grpSpPr>
        <p:pic>
          <p:nvPicPr>
            <p:cNvPr id="14" name="图片 11">
              <a:extLst>
                <a:ext uri="{FF2B5EF4-FFF2-40B4-BE49-F238E27FC236}">
                  <a16:creationId xmlns:a16="http://schemas.microsoft.com/office/drawing/2014/main" id="{365697FF-F0D5-4355-AC70-66ACB534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5" name="文本框 12">
              <a:extLst>
                <a:ext uri="{FF2B5EF4-FFF2-40B4-BE49-F238E27FC236}">
                  <a16:creationId xmlns:a16="http://schemas.microsoft.com/office/drawing/2014/main" id="{92EC5958-A5D6-4BAE-926E-5F698ED09DC6}"/>
                </a:ext>
              </a:extLst>
            </p:cNvPr>
            <p:cNvSpPr txBox="1"/>
            <p:nvPr/>
          </p:nvSpPr>
          <p:spPr>
            <a:xfrm>
              <a:off x="3650768" y="2195664"/>
              <a:ext cx="6091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Hoàn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thiện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sơ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đồ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Graph </a:t>
              </a:r>
              <a:endParaRPr kumimoji="1" lang="zh-CN" altLang="en-US" sz="3199" dirty="0">
                <a:solidFill>
                  <a:srgbClr val="0070C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044EF69-0112-44C9-BC96-963386F4C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8" y="1499430"/>
            <a:ext cx="3582131" cy="358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F3966C-4DDA-446F-B21C-32D3791FA570}"/>
              </a:ext>
            </a:extLst>
          </p:cNvPr>
          <p:cNvSpPr/>
          <p:nvPr/>
        </p:nvSpPr>
        <p:spPr>
          <a:xfrm>
            <a:off x="1220964" y="280540"/>
            <a:ext cx="9750073" cy="775655"/>
          </a:xfrm>
          <a:prstGeom prst="roundRect">
            <a:avLst>
              <a:gd name="adj" fmla="val 4304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KỂ LẠI MỘT TRẢI NGHIỆM ĐÁNG NHỚ VỀ NGƯỜI THÂN</a:t>
            </a:r>
            <a:endParaRPr lang="en-US" sz="2799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EDF6C6-E770-4A9D-B01E-47D156A03765}"/>
              </a:ext>
            </a:extLst>
          </p:cNvPr>
          <p:cNvSpPr/>
          <p:nvPr/>
        </p:nvSpPr>
        <p:spPr>
          <a:xfrm>
            <a:off x="408458" y="1702425"/>
            <a:ext cx="2539081" cy="775655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Khái</a:t>
            </a:r>
            <a:r>
              <a:rPr lang="en-US" sz="2799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niệm</a:t>
            </a:r>
            <a:endParaRPr lang="en-US" sz="2799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F40EC0-827D-4ABD-B7CB-D3764EAD8948}"/>
              </a:ext>
            </a:extLst>
          </p:cNvPr>
          <p:cNvSpPr/>
          <p:nvPr/>
        </p:nvSpPr>
        <p:spPr>
          <a:xfrm>
            <a:off x="3403837" y="1650377"/>
            <a:ext cx="8379706" cy="775655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Yêu</a:t>
            </a:r>
            <a:r>
              <a:rPr lang="en-US" sz="2799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cầu</a:t>
            </a:r>
            <a:endParaRPr lang="en-US" sz="2799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81DF43-57A9-49F4-8154-62439595513C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1677999" y="1056195"/>
            <a:ext cx="4418002" cy="6462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9481DA-F7C2-4665-9917-8D492A451FAF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6096001" y="1056195"/>
            <a:ext cx="1497689" cy="59418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70B7B-3C03-49B7-A565-F751FC84DBAE}"/>
              </a:ext>
            </a:extLst>
          </p:cNvPr>
          <p:cNvSpPr/>
          <p:nvPr/>
        </p:nvSpPr>
        <p:spPr>
          <a:xfrm>
            <a:off x="408458" y="2891387"/>
            <a:ext cx="2539081" cy="3686075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EBCB8B0-41E6-4D60-9F7C-017E572AC481}"/>
              </a:ext>
            </a:extLst>
          </p:cNvPr>
          <p:cNvSpPr/>
          <p:nvPr/>
        </p:nvSpPr>
        <p:spPr>
          <a:xfrm>
            <a:off x="3403837" y="2891387"/>
            <a:ext cx="8379706" cy="3686075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........................................................................</a:t>
            </a: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........................................................................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........................................................................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........................................................................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........................................................................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........................................................................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........................................................................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42625BF-C0C7-432A-933E-B053F197B2A7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>
            <a:off x="1677999" y="2478080"/>
            <a:ext cx="0" cy="41330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E2D4FBD-5EFB-4514-9344-1011D940635C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>
            <a:off x="7593690" y="2426032"/>
            <a:ext cx="0" cy="4653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0E4FA48-B256-40DB-96C1-99E82D5798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5"/>
          <a:stretch/>
        </p:blipFill>
        <p:spPr>
          <a:xfrm>
            <a:off x="599891" y="131869"/>
            <a:ext cx="1306258" cy="1072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3ECA0A-5599-436D-88C4-B76507C786B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007" y="5482374"/>
            <a:ext cx="1659834" cy="16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F3966C-4DDA-446F-B21C-32D3791FA570}"/>
              </a:ext>
            </a:extLst>
          </p:cNvPr>
          <p:cNvSpPr/>
          <p:nvPr/>
        </p:nvSpPr>
        <p:spPr>
          <a:xfrm>
            <a:off x="1220964" y="280540"/>
            <a:ext cx="9750073" cy="775655"/>
          </a:xfrm>
          <a:prstGeom prst="roundRect">
            <a:avLst>
              <a:gd name="adj" fmla="val 4304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KỂ LẠI MỘT TRẢI NGHIỆM ĐÁNG NHỚ VỀ NGƯỜI THÂN</a:t>
            </a:r>
            <a:endParaRPr lang="en-US" sz="2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EDF6C6-E770-4A9D-B01E-47D156A03765}"/>
              </a:ext>
            </a:extLst>
          </p:cNvPr>
          <p:cNvSpPr/>
          <p:nvPr/>
        </p:nvSpPr>
        <p:spPr>
          <a:xfrm>
            <a:off x="408458" y="1603036"/>
            <a:ext cx="2539081" cy="676264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Khái</a:t>
            </a:r>
            <a:r>
              <a:rPr lang="en-US" sz="24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niệm</a:t>
            </a:r>
            <a:endParaRPr lang="en-US" sz="24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F40EC0-827D-4ABD-B7CB-D3764EAD8948}"/>
              </a:ext>
            </a:extLst>
          </p:cNvPr>
          <p:cNvSpPr/>
          <p:nvPr/>
        </p:nvSpPr>
        <p:spPr>
          <a:xfrm>
            <a:off x="3403837" y="1550988"/>
            <a:ext cx="8379706" cy="676264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Yêu</a:t>
            </a:r>
            <a:r>
              <a:rPr lang="en-US" sz="24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cầu</a:t>
            </a:r>
            <a:endParaRPr lang="en-US" sz="24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81DF43-57A9-49F4-8154-62439595513C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1677999" y="1056195"/>
            <a:ext cx="4418002" cy="5468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9481DA-F7C2-4665-9917-8D492A451FAF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6096001" y="1056195"/>
            <a:ext cx="1497689" cy="4947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70B7B-3C03-49B7-A565-F751FC84DBAE}"/>
              </a:ext>
            </a:extLst>
          </p:cNvPr>
          <p:cNvSpPr/>
          <p:nvPr/>
        </p:nvSpPr>
        <p:spPr>
          <a:xfrm>
            <a:off x="408458" y="2677471"/>
            <a:ext cx="2539081" cy="3899991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1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hành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,...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 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chứng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kiến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ấn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sâu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ngôi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nhất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thường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xưng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"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".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EBCB8B0-41E6-4D60-9F7C-017E572AC481}"/>
              </a:ext>
            </a:extLst>
          </p:cNvPr>
          <p:cNvSpPr/>
          <p:nvPr/>
        </p:nvSpPr>
        <p:spPr>
          <a:xfrm>
            <a:off x="3403837" y="2677471"/>
            <a:ext cx="8379706" cy="3899991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 </a:t>
            </a:r>
            <a:r>
              <a:rPr lang="vi-VN" sz="2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Xác định một sự việc, hành động, tình huống</a:t>
            </a:r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,...của người thân trong gia đình mà em đã chứng kiến và để lại ấn tượng sâu sắc.</a:t>
            </a:r>
            <a:endParaRPr lang="en-US" sz="2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 </a:t>
            </a:r>
            <a:r>
              <a:rPr lang="vi-VN" sz="2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Xác định đối tượng người nghe</a:t>
            </a:r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 và </a:t>
            </a:r>
            <a:r>
              <a:rPr lang="vi-VN" sz="2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thời gian em sẽ kể</a:t>
            </a:r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 để có cách trình bày phù hợp.</a:t>
            </a:r>
            <a:endParaRPr lang="en-US" sz="2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 </a:t>
            </a:r>
            <a:r>
              <a:rPr lang="vi-VN" sz="2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 ý</a:t>
            </a:r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 và </a:t>
            </a:r>
            <a:r>
              <a:rPr lang="vi-VN" sz="2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lập dàn ý</a:t>
            </a:r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 cho bài nói.</a:t>
            </a:r>
            <a:endParaRPr lang="en-US" sz="2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 </a:t>
            </a:r>
            <a:r>
              <a:rPr lang="vi-VN" sz="2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Chuẩn bị các tư liệu, tranh ảnh </a:t>
            </a:r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liên quan đến trải nghiệm sẽ kể (nếu có).</a:t>
            </a:r>
            <a:endParaRPr lang="en-US" sz="2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 </a:t>
            </a:r>
            <a:r>
              <a:rPr lang="vi-VN" sz="2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 lên cảm xúc, suy nghĩ hoặc bài học</a:t>
            </a:r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 em rút ra từ trải nghiệm đáng nhớ đó.</a:t>
            </a:r>
            <a:endParaRPr lang="en-US" sz="2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 </a:t>
            </a:r>
            <a:r>
              <a:rPr lang="vi-VN" sz="2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 dụng nét mặt, ánh mắt, hành động</a:t>
            </a:r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,...phù hợp với câu chuyện để tác động đến người nghe.</a:t>
            </a:r>
            <a:endParaRPr lang="en-US" sz="2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42625BF-C0C7-432A-933E-B053F197B2A7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>
            <a:off x="1677999" y="2279300"/>
            <a:ext cx="0" cy="3981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E2D4FBD-5EFB-4514-9344-1011D940635C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>
            <a:off x="7593690" y="2227252"/>
            <a:ext cx="0" cy="4502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0E4FA48-B256-40DB-96C1-99E82D5798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5"/>
          <a:stretch/>
        </p:blipFill>
        <p:spPr>
          <a:xfrm>
            <a:off x="599891" y="131869"/>
            <a:ext cx="1306258" cy="1072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3ECA0A-5599-436D-88C4-B76507C786B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007" y="5482374"/>
            <a:ext cx="1659834" cy="16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9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5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30A8624-8440-9417-755C-4326E4046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286" y="-9525"/>
            <a:ext cx="5573189" cy="6877050"/>
          </a:xfrm>
          <a:prstGeom prst="rect">
            <a:avLst/>
          </a:prstGeom>
        </p:spPr>
      </p:pic>
      <p:sp>
        <p:nvSpPr>
          <p:cNvPr id="5" name="淘宝网chenying0907出品 6">
            <a:extLst>
              <a:ext uri="{FF2B5EF4-FFF2-40B4-BE49-F238E27FC236}">
                <a16:creationId xmlns:a16="http://schemas.microsoft.com/office/drawing/2014/main" id="{AC3F3B16-47FA-8840-7937-0D5F0D6720E4}"/>
              </a:ext>
            </a:extLst>
          </p:cNvPr>
          <p:cNvSpPr/>
          <p:nvPr/>
        </p:nvSpPr>
        <p:spPr>
          <a:xfrm>
            <a:off x="1308100" y="1219200"/>
            <a:ext cx="9880600" cy="5105400"/>
          </a:xfrm>
          <a:prstGeom prst="rect">
            <a:avLst/>
          </a:prstGeom>
          <a:solidFill>
            <a:schemeClr val="accent5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8A1435DF-793F-4789-D45E-FD94FBE642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2967" y="0"/>
            <a:ext cx="3748935" cy="6858000"/>
          </a:xfrm>
          <a:prstGeom prst="rect">
            <a:avLst/>
          </a:prstGeom>
        </p:spPr>
      </p:pic>
      <p:sp>
        <p:nvSpPr>
          <p:cNvPr id="7" name="淘宝网chenying0907出品 7">
            <a:extLst>
              <a:ext uri="{FF2B5EF4-FFF2-40B4-BE49-F238E27FC236}">
                <a16:creationId xmlns:a16="http://schemas.microsoft.com/office/drawing/2014/main" id="{206ADB8E-E365-2872-1BD6-84EE4A32CD8B}"/>
              </a:ext>
            </a:extLst>
          </p:cNvPr>
          <p:cNvSpPr/>
          <p:nvPr/>
        </p:nvSpPr>
        <p:spPr>
          <a:xfrm>
            <a:off x="2994561" y="2293071"/>
            <a:ext cx="8778339" cy="351138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淘宝网chenying0907出品 8">
            <a:extLst>
              <a:ext uri="{FF2B5EF4-FFF2-40B4-BE49-F238E27FC236}">
                <a16:creationId xmlns:a16="http://schemas.microsoft.com/office/drawing/2014/main" id="{EF4DC797-9BB4-3F64-2A71-179D8C117E95}"/>
              </a:ext>
            </a:extLst>
          </p:cNvPr>
          <p:cNvSpPr/>
          <p:nvPr/>
        </p:nvSpPr>
        <p:spPr>
          <a:xfrm>
            <a:off x="217756" y="584200"/>
            <a:ext cx="3731944" cy="3708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淘宝网chenying0907出品 11">
            <a:extLst>
              <a:ext uri="{FF2B5EF4-FFF2-40B4-BE49-F238E27FC236}">
                <a16:creationId xmlns:a16="http://schemas.microsoft.com/office/drawing/2014/main" id="{F3290653-F885-8422-0FC1-A46F7F1235B0}"/>
              </a:ext>
            </a:extLst>
          </p:cNvPr>
          <p:cNvSpPr txBox="1"/>
          <p:nvPr/>
        </p:nvSpPr>
        <p:spPr>
          <a:xfrm>
            <a:off x="4196192" y="2499619"/>
            <a:ext cx="7067357" cy="15491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spc="300"/>
            </a:lvl1pPr>
          </a:lstStyle>
          <a:p>
            <a:r>
              <a:rPr lang="en-US" altLang="zh-CN" sz="7200" spc="0">
                <a:solidFill>
                  <a:srgbClr val="FF0000"/>
                </a:solidFill>
                <a:latin typeface="#9Slide05 SVNBulgary" pitchFamily="2" charset="0"/>
              </a:rPr>
              <a:t>II. THỰC HÀNH</a:t>
            </a:r>
            <a:endParaRPr lang="zh-CN" altLang="en-US" sz="7200" spc="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A4C763-5A3C-4547-993D-3FB9834EBEDE}"/>
              </a:ext>
            </a:extLst>
          </p:cNvPr>
          <p:cNvSpPr/>
          <p:nvPr/>
        </p:nvSpPr>
        <p:spPr>
          <a:xfrm>
            <a:off x="2286000" y="1130300"/>
            <a:ext cx="8978900" cy="4660900"/>
          </a:xfrm>
          <a:prstGeom prst="roundRect">
            <a:avLst>
              <a:gd name="adj" fmla="val 2157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22E03-A8CA-41B7-A546-78D36CF62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4167" l="1667" r="98250">
                        <a14:foregroundMark x1="11833" y1="86833" x2="17250" y2="29000"/>
                        <a14:foregroundMark x1="17250" y1="29000" x2="43500" y2="11917"/>
                        <a14:foregroundMark x1="43500" y1="11917" x2="74000" y2="29750"/>
                        <a14:foregroundMark x1="74000" y1="29750" x2="91333" y2="69167"/>
                        <a14:foregroundMark x1="91333" y1="69167" x2="78333" y2="83667"/>
                        <a14:foregroundMark x1="78333" y1="83667" x2="28833" y2="90167"/>
                        <a14:foregroundMark x1="28833" y1="90167" x2="11083" y2="84750"/>
                        <a14:foregroundMark x1="6167" y1="90417" x2="27333" y2="67083"/>
                        <a14:foregroundMark x1="29250" y1="77083" x2="49917" y2="91417"/>
                        <a14:foregroundMark x1="17750" y1="94167" x2="58083" y2="90583"/>
                        <a14:foregroundMark x1="58083" y1="90583" x2="66333" y2="93917"/>
                        <a14:foregroundMark x1="66333" y1="93917" x2="69917" y2="94167"/>
                        <a14:foregroundMark x1="87750" y1="92917" x2="92000" y2="60000"/>
                        <a14:foregroundMark x1="94417" y1="62917" x2="89917" y2="40250"/>
                        <a14:foregroundMark x1="89917" y1="40250" x2="76500" y2="21167"/>
                        <a14:foregroundMark x1="76500" y1="21167" x2="52333" y2="14833"/>
                        <a14:foregroundMark x1="52333" y1="14833" x2="28833" y2="19917"/>
                        <a14:foregroundMark x1="28833" y1="19917" x2="15500" y2="32667"/>
                        <a14:foregroundMark x1="15500" y1="32667" x2="8667" y2="46500"/>
                        <a14:foregroundMark x1="5167" y1="57250" x2="7333" y2="40583"/>
                        <a14:foregroundMark x1="7333" y1="40583" x2="17000" y2="23500"/>
                        <a14:foregroundMark x1="17000" y1="23500" x2="35333" y2="12083"/>
                        <a14:foregroundMark x1="35333" y1="12083" x2="51917" y2="9583"/>
                        <a14:foregroundMark x1="51917" y1="9583" x2="79833" y2="21667"/>
                        <a14:foregroundMark x1="79833" y1="21667" x2="89083" y2="36500"/>
                        <a14:foregroundMark x1="95333" y1="47083" x2="92917" y2="36833"/>
                        <a14:foregroundMark x1="92917" y1="36833" x2="86250" y2="24333"/>
                        <a14:foregroundMark x1="86250" y1="24333" x2="72083" y2="11000"/>
                        <a14:foregroundMark x1="72083" y1="11000" x2="39167" y2="8417"/>
                        <a14:foregroundMark x1="39167" y1="8417" x2="26167" y2="14167"/>
                        <a14:foregroundMark x1="26167" y1="14167" x2="9000" y2="32500"/>
                        <a14:foregroundMark x1="9000" y1="32500" x2="5083" y2="40000"/>
                        <a14:foregroundMark x1="5083" y1="40000" x2="3667" y2="46500"/>
                        <a14:foregroundMark x1="13250" y1="22417" x2="20000" y2="14917"/>
                        <a14:foregroundMark x1="20000" y1="14917" x2="60750" y2="417"/>
                        <a14:foregroundMark x1="60750" y1="417" x2="61903" y2="893"/>
                        <a14:foregroundMark x1="72017" y1="6731" x2="77000" y2="12583"/>
                        <a14:foregroundMark x1="56750" y1="60250" x2="78917" y2="74333"/>
                        <a14:foregroundMark x1="64167" y1="66250" x2="52250" y2="70167"/>
                        <a14:foregroundMark x1="57750" y1="55083" x2="59917" y2="58417"/>
                        <a14:foregroundMark x1="68500" y1="52167" x2="67500" y2="60167"/>
                        <a14:foregroundMark x1="98333" y1="62583" x2="96333" y2="62583"/>
                        <a14:foregroundMark x1="1667" y1="62917" x2="9667" y2="65333"/>
                        <a14:backgroundMark x1="61083" y1="1833" x2="72000" y2="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3" y="1848497"/>
            <a:ext cx="3453105" cy="3453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B71AE9-9C83-4C31-BF65-3713A32B101A}"/>
              </a:ext>
            </a:extLst>
          </p:cNvPr>
          <p:cNvSpPr txBox="1"/>
          <p:nvPr/>
        </p:nvSpPr>
        <p:spPr>
          <a:xfrm>
            <a:off x="3839656" y="1227980"/>
            <a:ext cx="7183943" cy="440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#9Slide05 SVNBulgar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490</Words>
  <Application>Microsoft Office PowerPoint</Application>
  <PresentationFormat>Widescreen</PresentationFormat>
  <Paragraphs>85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微软雅黑</vt:lpstr>
      <vt:lpstr>SimSun</vt:lpstr>
      <vt:lpstr>#9Slide03 Arima Madurai</vt:lpstr>
      <vt:lpstr>#9Slide03 Arima Madurai Black</vt:lpstr>
      <vt:lpstr>#9Slide05 SVNBulgary</vt:lpstr>
      <vt:lpstr>#9Slide07 IcielLa Chic Pro Shad</vt:lpstr>
      <vt:lpstr>Arial</vt:lpstr>
      <vt:lpstr>Calibri</vt:lpstr>
      <vt:lpstr>Calibri Light</vt:lpstr>
      <vt:lpstr>等线</vt:lpstr>
      <vt:lpstr>Fira Sans Extra Condensed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bước nói  nghe: Kể lại một trải nghiệm đáng nhớ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NBN</dc:creator>
  <cp:lastModifiedBy>HP</cp:lastModifiedBy>
  <cp:revision>11</cp:revision>
  <dcterms:created xsi:type="dcterms:W3CDTF">2021-08-18T02:36:17Z</dcterms:created>
  <dcterms:modified xsi:type="dcterms:W3CDTF">2023-10-13T08:33:11Z</dcterms:modified>
</cp:coreProperties>
</file>