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asf" ContentType="video/x-ms-as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04" r:id="rId5"/>
    <p:sldId id="256" r:id="rId6"/>
    <p:sldId id="283" r:id="rId7"/>
    <p:sldId id="269" r:id="rId8"/>
    <p:sldId id="257" r:id="rId9"/>
    <p:sldId id="258" r:id="rId10"/>
    <p:sldId id="265" r:id="rId11"/>
    <p:sldId id="284" r:id="rId12"/>
    <p:sldId id="264" r:id="rId13"/>
    <p:sldId id="266" r:id="rId14"/>
    <p:sldId id="270" r:id="rId15"/>
    <p:sldId id="285" r:id="rId16"/>
    <p:sldId id="288" r:id="rId17"/>
    <p:sldId id="289" r:id="rId18"/>
    <p:sldId id="290" r:id="rId19"/>
    <p:sldId id="301" r:id="rId20"/>
    <p:sldId id="292" r:id="rId21"/>
    <p:sldId id="302" r:id="rId22"/>
    <p:sldId id="294" r:id="rId23"/>
    <p:sldId id="295" r:id="rId24"/>
    <p:sldId id="296" r:id="rId25"/>
    <p:sldId id="297" r:id="rId26"/>
    <p:sldId id="298" r:id="rId27"/>
    <p:sldId id="303" r:id="rId28"/>
    <p:sldId id="286"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4E79"/>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954" autoAdjust="0"/>
  </p:normalViewPr>
  <p:slideViewPr>
    <p:cSldViewPr snapToGrid="0">
      <p:cViewPr varScale="1">
        <p:scale>
          <a:sx n="81" d="100"/>
          <a:sy n="81" d="100"/>
        </p:scale>
        <p:origin x="-1812" y="4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25</a:t>
            </a:fld>
            <a:endParaRPr lang="en-US"/>
          </a:p>
        </p:txBody>
      </p:sp>
    </p:spTree>
    <p:extLst>
      <p:ext uri="{BB962C8B-B14F-4D97-AF65-F5344CB8AC3E}">
        <p14:creationId xmlns:p14="http://schemas.microsoft.com/office/powerpoint/2010/main" val="166327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mỗi</a:t>
            </a:r>
            <a:r>
              <a:rPr lang="en-US" baseline="0" dirty="0" smtClean="0"/>
              <a:t> ô </a:t>
            </a:r>
            <a:r>
              <a:rPr lang="en-US" baseline="0" dirty="0" err="1" smtClean="0"/>
              <a:t>có</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điền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ô n </a:t>
            </a:r>
            <a:r>
              <a:rPr lang="en-US" baseline="0" dirty="0" err="1" smtClean="0"/>
              <a:t>và</a:t>
            </a:r>
            <a:r>
              <a:rPr lang="en-US" baseline="0" dirty="0" smtClean="0"/>
              <a:t> ô (-36):n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ý b</a:t>
            </a:r>
          </a:p>
          <a:p>
            <a:r>
              <a:rPr lang="en-US" baseline="0" dirty="0" err="1" smtClean="0"/>
              <a:t>Nhấn</a:t>
            </a:r>
            <a:r>
              <a:rPr lang="en-US" baseline="0" dirty="0" smtClean="0"/>
              <a:t> </a:t>
            </a:r>
            <a:r>
              <a:rPr lang="en-US" baseline="0" dirty="0" err="1" smtClean="0"/>
              <a:t>vào</a:t>
            </a:r>
            <a:r>
              <a:rPr lang="en-US" baseline="0" dirty="0" smtClean="0"/>
              <a:t> ô (-36):n 1 </a:t>
            </a:r>
            <a:r>
              <a:rPr lang="en-US" baseline="0" dirty="0" err="1" smtClean="0"/>
              <a:t>lần</a:t>
            </a:r>
            <a:r>
              <a:rPr lang="en-US" baseline="0" dirty="0" smtClean="0"/>
              <a:t> </a:t>
            </a:r>
            <a:r>
              <a:rPr lang="en-US" baseline="0" dirty="0" err="1" smtClean="0"/>
              <a:t>nữa</a:t>
            </a:r>
            <a:r>
              <a:rPr lang="en-US" baseline="0" dirty="0" smtClean="0"/>
              <a:t> </a:t>
            </a:r>
            <a:r>
              <a:rPr lang="en-US" baseline="0" dirty="0" err="1" smtClean="0"/>
              <a:t>để</a:t>
            </a:r>
            <a:r>
              <a:rPr lang="en-US" baseline="0" dirty="0" smtClean="0"/>
              <a:t> </a:t>
            </a:r>
            <a:r>
              <a:rPr lang="en-US" baseline="0" dirty="0" err="1" smtClean="0"/>
              <a:t>sắp</a:t>
            </a:r>
            <a:r>
              <a:rPr lang="en-US" baseline="0" dirty="0" smtClean="0"/>
              <a:t> </a:t>
            </a:r>
            <a:r>
              <a:rPr lang="en-US" baseline="0" dirty="0" err="1" smtClean="0"/>
              <a:t>xếp</a:t>
            </a:r>
            <a:r>
              <a:rPr lang="en-US" baseline="0" dirty="0" smtClean="0"/>
              <a:t> </a:t>
            </a:r>
            <a:r>
              <a:rPr lang="en-US" baseline="0" dirty="0" err="1" smtClean="0"/>
              <a:t>các</a:t>
            </a:r>
            <a:r>
              <a:rPr lang="en-US" baseline="0" dirty="0" smtClean="0"/>
              <a:t> </a:t>
            </a:r>
            <a:r>
              <a:rPr lang="en-US" baseline="0" dirty="0" err="1" smtClean="0"/>
              <a:t>giá</a:t>
            </a:r>
            <a:r>
              <a:rPr lang="en-US" baseline="0" dirty="0" smtClean="0"/>
              <a:t> </a:t>
            </a:r>
            <a:r>
              <a:rPr lang="en-US" baseline="0" dirty="0" err="1" smtClean="0"/>
              <a:t>trị</a:t>
            </a:r>
            <a:r>
              <a:rPr lang="en-US" baseline="0" dirty="0" smtClean="0"/>
              <a:t> </a:t>
            </a:r>
            <a:r>
              <a:rPr lang="en-US" baseline="0" dirty="0" err="1" smtClean="0"/>
              <a:t>theo</a:t>
            </a:r>
            <a:r>
              <a:rPr lang="en-US" baseline="0" dirty="0" smtClean="0"/>
              <a:t> </a:t>
            </a:r>
            <a:r>
              <a:rPr lang="en-US" baseline="0" dirty="0" err="1" smtClean="0"/>
              <a:t>từng</a:t>
            </a:r>
            <a:r>
              <a:rPr lang="en-US" baseline="0" dirty="0" smtClean="0"/>
              <a:t> </a:t>
            </a:r>
            <a:r>
              <a:rPr lang="en-US" baseline="0" dirty="0" err="1" smtClean="0"/>
              <a:t>cặp</a:t>
            </a:r>
            <a:r>
              <a:rPr lang="en-US" baseline="0" dirty="0" smtClean="0"/>
              <a:t> </a:t>
            </a:r>
            <a:r>
              <a:rPr lang="en-US" baseline="0" dirty="0" err="1" smtClean="0"/>
              <a:t>đối</a:t>
            </a:r>
            <a:r>
              <a:rPr lang="en-US" baseline="0" dirty="0" smtClean="0"/>
              <a:t> </a:t>
            </a:r>
            <a:r>
              <a:rPr lang="en-US" baseline="0" dirty="0" err="1" smtClean="0"/>
              <a:t>nhau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47165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a:t>
            </a:r>
            <a:r>
              <a:rPr lang="en-US" baseline="0" dirty="0" err="1" smtClean="0"/>
              <a:t>thành</a:t>
            </a:r>
            <a:r>
              <a:rPr lang="en-US" baseline="0" dirty="0" smtClean="0"/>
              <a:t> </a:t>
            </a:r>
            <a:r>
              <a:rPr lang="en-US" baseline="0" dirty="0" err="1" smtClean="0"/>
              <a:t>từ</a:t>
            </a:r>
            <a:r>
              <a:rPr lang="en-US" baseline="0" dirty="0" smtClean="0"/>
              <a:t> “</a:t>
            </a:r>
            <a:r>
              <a:rPr lang="en-US" baseline="0" dirty="0" err="1" smtClean="0"/>
              <a:t>nguyên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140202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4 </a:t>
            </a:r>
            <a:r>
              <a:rPr lang="en-US" baseline="0" dirty="0" err="1" smtClean="0"/>
              <a:t>số</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giải</a:t>
            </a:r>
            <a:r>
              <a:rPr lang="en-US" baseline="0" dirty="0" smtClean="0"/>
              <a:t> </a:t>
            </a:r>
            <a:r>
              <a:rPr lang="en-US" baseline="0" dirty="0" err="1" smtClean="0"/>
              <a:t>thích</a:t>
            </a:r>
            <a:endParaRPr lang="en-US" baseline="0" dirty="0" smtClean="0"/>
          </a:p>
          <a:p>
            <a:r>
              <a:rPr lang="en-US" baseline="0" dirty="0" err="1" smtClean="0"/>
              <a:t>Câu</a:t>
            </a:r>
            <a:r>
              <a:rPr lang="en-US" baseline="0" dirty="0" smtClean="0"/>
              <a:t> b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tương</a:t>
            </a:r>
            <a:r>
              <a:rPr lang="en-US" baseline="0" dirty="0" smtClean="0"/>
              <a:t> </a:t>
            </a:r>
            <a:r>
              <a:rPr lang="en-US" baseline="0" dirty="0" err="1" smtClean="0"/>
              <a:t>tự</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233870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10, 1, -1, p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smtClean="0"/>
          </a:p>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84637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tiêu</a:t>
            </a:r>
            <a:r>
              <a:rPr lang="en-US" baseline="0" dirty="0" smtClean="0"/>
              <a:t> </a:t>
            </a:r>
            <a:r>
              <a:rPr lang="en-US" baseline="0" dirty="0" err="1" smtClean="0"/>
              <a:t>diệt</a:t>
            </a:r>
            <a:r>
              <a:rPr lang="en-US" baseline="0" dirty="0" smtClean="0"/>
              <a:t> </a:t>
            </a:r>
            <a:r>
              <a:rPr lang="en-US" baseline="0" dirty="0" err="1" smtClean="0"/>
              <a:t>hết</a:t>
            </a:r>
            <a:r>
              <a:rPr lang="en-US" baseline="0" dirty="0" smtClean="0"/>
              <a:t> </a:t>
            </a:r>
            <a:r>
              <a:rPr lang="en-US" baseline="0" dirty="0" err="1" smtClean="0"/>
              <a:t>các</a:t>
            </a:r>
            <a:r>
              <a:rPr lang="en-US" baseline="0" dirty="0" smtClean="0"/>
              <a:t> </a:t>
            </a:r>
            <a:r>
              <a:rPr lang="en-US" baseline="0" dirty="0" err="1" smtClean="0"/>
              <a:t>máy</a:t>
            </a:r>
            <a:r>
              <a:rPr lang="en-US" baseline="0" dirty="0" smtClean="0"/>
              <a:t> bay</a:t>
            </a:r>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người</a:t>
            </a:r>
            <a:r>
              <a:rPr lang="en-US" baseline="0" dirty="0" smtClean="0"/>
              <a:t> </a:t>
            </a:r>
            <a:r>
              <a:rPr lang="en-US" baseline="0" dirty="0" err="1" smtClean="0"/>
              <a:t>lính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kết</a:t>
            </a:r>
            <a:r>
              <a:rPr lang="en-US" baseline="0" dirty="0" smtClean="0"/>
              <a:t> </a:t>
            </a:r>
            <a:r>
              <a:rPr lang="en-US" baseline="0" dirty="0" err="1" smtClean="0"/>
              <a:t>thúc</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155393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chọn</a:t>
            </a:r>
            <a:r>
              <a:rPr lang="en-US" baseline="0" dirty="0" smtClean="0"/>
              <a:t> </a:t>
            </a:r>
            <a:r>
              <a:rPr lang="en-US" baseline="0" dirty="0" err="1" smtClean="0"/>
              <a:t>được</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đúng</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phần</a:t>
            </a:r>
            <a:r>
              <a:rPr lang="en-US" baseline="0" dirty="0" smtClean="0"/>
              <a:t> </a:t>
            </a:r>
            <a:r>
              <a:rPr lang="en-US" baseline="0" dirty="0" err="1" smtClean="0"/>
              <a:t>hướng</a:t>
            </a:r>
            <a:r>
              <a:rPr lang="en-US" baseline="0" dirty="0" smtClean="0"/>
              <a:t> </a:t>
            </a:r>
            <a:r>
              <a:rPr lang="en-US" baseline="0" dirty="0" err="1" smtClean="0"/>
              <a:t>dẫn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23</a:t>
            </a:fld>
            <a:endParaRPr lang="en-US"/>
          </a:p>
        </p:txBody>
      </p:sp>
    </p:spTree>
    <p:extLst>
      <p:ext uri="{BB962C8B-B14F-4D97-AF65-F5344CB8AC3E}">
        <p14:creationId xmlns:p14="http://schemas.microsoft.com/office/powerpoint/2010/main" val="292468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12/10/2023</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12/10/2023</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12.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6.pn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8.png"/><Relationship Id="rId10" Type="http://schemas.openxmlformats.org/officeDocument/2006/relationships/image" Target="../media/image49.png"/><Relationship Id="rId4" Type="http://schemas.openxmlformats.org/officeDocument/2006/relationships/image" Target="../media/image87.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5.xml"/><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svg"/><Relationship Id="rId10" Type="http://schemas.openxmlformats.org/officeDocument/2006/relationships/image" Target="../media/image92.png"/><Relationship Id="rId4" Type="http://schemas.openxmlformats.org/officeDocument/2006/relationships/image" Target="../media/image4.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2" Type="http://schemas.openxmlformats.org/officeDocument/2006/relationships/audio" Target="../media/media1.mp3"/><Relationship Id="rId16" Type="http://schemas.openxmlformats.org/officeDocument/2006/relationships/image" Target="../media/image99.png"/><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98.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slide" Target="slide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slide" Target="slide18.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12.png"/><Relationship Id="rId3" Type="http://schemas.openxmlformats.org/officeDocument/2006/relationships/slideLayout" Target="../slideLayouts/slideLayout1.xml"/><Relationship Id="rId21" Type="http://schemas.microsoft.com/office/2007/relationships/hdphoto" Target="../media/hdphoto8.wdp"/><Relationship Id="rId7" Type="http://schemas.openxmlformats.org/officeDocument/2006/relationships/image" Target="../media/image97.png"/><Relationship Id="rId12" Type="http://schemas.openxmlformats.org/officeDocument/2006/relationships/image" Target="../media/image107.png"/><Relationship Id="rId17" Type="http://schemas.openxmlformats.org/officeDocument/2006/relationships/image" Target="../media/image109.png"/><Relationship Id="rId25" Type="http://schemas.openxmlformats.org/officeDocument/2006/relationships/slide" Target="slide21.xml"/><Relationship Id="rId2" Type="http://schemas.openxmlformats.org/officeDocument/2006/relationships/audio" Target="../media/media3.mp3"/><Relationship Id="rId16" Type="http://schemas.openxmlformats.org/officeDocument/2006/relationships/slide" Target="slide19.xml"/><Relationship Id="rId20" Type="http://schemas.openxmlformats.org/officeDocument/2006/relationships/image" Target="../media/image110.png"/><Relationship Id="rId29" Type="http://schemas.microsoft.com/office/2007/relationships/hdphoto" Target="../media/hdphoto10.wdp"/><Relationship Id="rId1" Type="http://schemas.microsoft.com/office/2007/relationships/media" Target="../media/media3.mp3"/><Relationship Id="rId6" Type="http://schemas.openxmlformats.org/officeDocument/2006/relationships/slide" Target="slide24.xml"/><Relationship Id="rId11" Type="http://schemas.openxmlformats.org/officeDocument/2006/relationships/image" Target="../media/image99.png"/><Relationship Id="rId24" Type="http://schemas.microsoft.com/office/2007/relationships/hdphoto" Target="../media/hdphoto9.wdp"/><Relationship Id="rId5" Type="http://schemas.openxmlformats.org/officeDocument/2006/relationships/image" Target="../media/image105.png"/><Relationship Id="rId15" Type="http://schemas.microsoft.com/office/2007/relationships/hdphoto" Target="../media/hdphoto6.wdp"/><Relationship Id="rId23" Type="http://schemas.openxmlformats.org/officeDocument/2006/relationships/image" Target="../media/image111.png"/><Relationship Id="rId28" Type="http://schemas.openxmlformats.org/officeDocument/2006/relationships/image" Target="../media/image113.png"/><Relationship Id="rId10" Type="http://schemas.openxmlformats.org/officeDocument/2006/relationships/image" Target="../media/image95.gif"/><Relationship Id="rId19" Type="http://schemas.openxmlformats.org/officeDocument/2006/relationships/slide" Target="slide23.xml"/><Relationship Id="rId4" Type="http://schemas.openxmlformats.org/officeDocument/2006/relationships/notesSlide" Target="../notesSlides/notesSlide8.xml"/><Relationship Id="rId9" Type="http://schemas.microsoft.com/office/2007/relationships/hdphoto" Target="../media/hdphoto4.wdp"/><Relationship Id="rId14" Type="http://schemas.openxmlformats.org/officeDocument/2006/relationships/image" Target="../media/image108.png"/><Relationship Id="rId22" Type="http://schemas.openxmlformats.org/officeDocument/2006/relationships/slide" Target="slide20.xml"/><Relationship Id="rId27" Type="http://schemas.openxmlformats.org/officeDocument/2006/relationships/slide" Target="slide22.xml"/><Relationship Id="rId30" Type="http://schemas.openxmlformats.org/officeDocument/2006/relationships/image" Target="../media/image114.gif"/></Relationships>
</file>

<file path=ppt/slides/_rels/slide1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microsoft.com/office/2007/relationships/hdphoto" Target="../media/hdphoto12.wdp"/><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4.png"/><Relationship Id="rId10" Type="http://schemas.openxmlformats.org/officeDocument/2006/relationships/slide" Target="slide18.xml"/><Relationship Id="rId4" Type="http://schemas.openxmlformats.org/officeDocument/2006/relationships/audio" Target="../media/audio3.wav"/><Relationship Id="rId9" Type="http://schemas.openxmlformats.org/officeDocument/2006/relationships/image" Target="../media/image116.jpeg"/><Relationship Id="rId14" Type="http://schemas.openxmlformats.org/officeDocument/2006/relationships/image" Target="../media/image123.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26.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1.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8.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openxmlformats.org/officeDocument/2006/relationships/image" Target="../media/image127.png"/><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15.jpeg"/><Relationship Id="rId11" Type="http://schemas.microsoft.com/office/2007/relationships/hdphoto" Target="../media/hdphoto12.wdp"/><Relationship Id="rId5" Type="http://schemas.openxmlformats.org/officeDocument/2006/relationships/audio" Target="../media/audio4.wav"/><Relationship Id="rId15" Type="http://schemas.openxmlformats.org/officeDocument/2006/relationships/image" Target="../media/image130.png"/><Relationship Id="rId10" Type="http://schemas.openxmlformats.org/officeDocument/2006/relationships/image" Target="../media/image117.png"/><Relationship Id="rId4" Type="http://schemas.openxmlformats.org/officeDocument/2006/relationships/audio" Target="../media/audio3.wav"/><Relationship Id="rId9" Type="http://schemas.openxmlformats.org/officeDocument/2006/relationships/slide" Target="slide18.xml"/><Relationship Id="rId14" Type="http://schemas.openxmlformats.org/officeDocument/2006/relationships/image" Target="../media/image129.png"/></Relationships>
</file>

<file path=ppt/slides/_rels/slide2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32.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33.png"/><Relationship Id="rId18" Type="http://schemas.openxmlformats.org/officeDocument/2006/relationships/image" Target="../media/image118.jpeg"/><Relationship Id="rId3" Type="http://schemas.openxmlformats.org/officeDocument/2006/relationships/audio" Target="../media/audio1.wav"/><Relationship Id="rId21" Type="http://schemas.openxmlformats.org/officeDocument/2006/relationships/image" Target="../media/image139.png"/><Relationship Id="rId7" Type="http://schemas.openxmlformats.org/officeDocument/2006/relationships/image" Target="../media/image115.jpeg"/><Relationship Id="rId12" Type="http://schemas.microsoft.com/office/2007/relationships/hdphoto" Target="../media/hdphoto12.wdp"/><Relationship Id="rId17" Type="http://schemas.openxmlformats.org/officeDocument/2006/relationships/image" Target="../media/image137.png"/><Relationship Id="rId2" Type="http://schemas.openxmlformats.org/officeDocument/2006/relationships/notesSlide" Target="../notesSlides/notesSlide9.xml"/><Relationship Id="rId16" Type="http://schemas.openxmlformats.org/officeDocument/2006/relationships/image" Target="../media/image136.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7.png"/><Relationship Id="rId5" Type="http://schemas.openxmlformats.org/officeDocument/2006/relationships/audio" Target="../media/audio3.wav"/><Relationship Id="rId15" Type="http://schemas.openxmlformats.org/officeDocument/2006/relationships/image" Target="../media/image135.png"/><Relationship Id="rId10" Type="http://schemas.openxmlformats.org/officeDocument/2006/relationships/slide" Target="slide18.xml"/><Relationship Id="rId19" Type="http://schemas.openxmlformats.org/officeDocument/2006/relationships/image" Target="../media/image119.gif"/><Relationship Id="rId4" Type="http://schemas.openxmlformats.org/officeDocument/2006/relationships/audio" Target="../media/audio2.wav"/><Relationship Id="rId9" Type="http://schemas.openxmlformats.org/officeDocument/2006/relationships/image" Target="../media/image116.jpeg"/><Relationship Id="rId14" Type="http://schemas.openxmlformats.org/officeDocument/2006/relationships/image" Target="../media/image134.png"/></Relationships>
</file>

<file path=ppt/slides/_rels/slide2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21.gif"/><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17" Type="http://schemas.openxmlformats.org/officeDocument/2006/relationships/image" Target="../media/image120.gif"/><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103.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41.pn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8.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4.png"/><Relationship Id="rId21"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11.jpe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NULL"/><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2.png"/><Relationship Id="rId3" Type="http://schemas.openxmlformats.org/officeDocument/2006/relationships/notesSlide" Target="../notesSlides/notesSlide4.xml"/><Relationship Id="rId21" Type="http://schemas.openxmlformats.org/officeDocument/2006/relationships/oleObject" Target="../embeddings/oleObject20.bin"/><Relationship Id="rId7" Type="http://schemas.openxmlformats.org/officeDocument/2006/relationships/oleObject" Target="../embeddings/oleObject10.bin"/><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4.png"/><Relationship Id="rId20" Type="http://schemas.openxmlformats.org/officeDocument/2006/relationships/oleObject" Target="../embeddings/oleObject2.bin"/><Relationship Id="rId29" Type="http://schemas.openxmlformats.org/officeDocument/2006/relationships/image" Target="../media/image65.png"/><Relationship Id="rId1" Type="http://schemas.openxmlformats.org/officeDocument/2006/relationships/vmlDrawing" Target="../drawings/vmlDrawing1.vml"/><Relationship Id="rId6" Type="http://schemas.openxmlformats.org/officeDocument/2006/relationships/image" Target="../media/image37.wmf"/><Relationship Id="rId11" Type="http://schemas.openxmlformats.org/officeDocument/2006/relationships/image" Target="../media/image40.png"/><Relationship Id="rId24"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53.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8.png"/><Relationship Id="rId27"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8.png"/><Relationship Id="rId3" Type="http://schemas.openxmlformats.org/officeDocument/2006/relationships/image" Target="../media/image68.png"/><Relationship Id="rId7" Type="http://schemas.openxmlformats.org/officeDocument/2006/relationships/oleObject" Target="../embeddings/oleObject3.bin"/><Relationship Id="rId12"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image" Target="../media/image77.png"/><Relationship Id="rId1" Type="http://schemas.openxmlformats.org/officeDocument/2006/relationships/vmlDrawing" Target="../drawings/vmlDrawing2.v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42.emf"/><Relationship Id="rId4" Type="http://schemas.openxmlformats.org/officeDocument/2006/relationships/image" Target="../media/image69.png"/><Relationship Id="rId9" Type="http://schemas.openxmlformats.org/officeDocument/2006/relationships/oleObject" Target="../embeddings/oleObject4.bin"/><Relationship Id="rId1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ền Màu Xanh đường Kẻ Thanh Hiển Thị Sọc, Màu, Bảng Thông Báo, Nền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505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2"/>
          <p:cNvSpPr txBox="1">
            <a:spLocks noChangeArrowheads="1"/>
          </p:cNvSpPr>
          <p:nvPr/>
        </p:nvSpPr>
        <p:spPr bwMode="auto">
          <a:xfrm>
            <a:off x="4113495" y="509886"/>
            <a:ext cx="39650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3200">
                <a:solidFill>
                  <a:srgbClr val="FF0000"/>
                </a:solidFill>
                <a:latin typeface=".Vn3DH" panose="020B7200000000000000" pitchFamily="34" charset="0"/>
              </a:defRPr>
            </a:lvl1pPr>
            <a:lvl2pPr marL="742950" indent="-285750" defTabSz="685800">
              <a:defRPr sz="3200">
                <a:solidFill>
                  <a:srgbClr val="FF0000"/>
                </a:solidFill>
                <a:latin typeface=".Vn3DH" panose="020B7200000000000000" pitchFamily="34" charset="0"/>
              </a:defRPr>
            </a:lvl2pPr>
            <a:lvl3pPr marL="1143000" indent="-228600" defTabSz="685800">
              <a:defRPr sz="3200">
                <a:solidFill>
                  <a:srgbClr val="FF0000"/>
                </a:solidFill>
                <a:latin typeface=".Vn3DH" panose="020B7200000000000000" pitchFamily="34" charset="0"/>
              </a:defRPr>
            </a:lvl3pPr>
            <a:lvl4pPr marL="1600200" indent="-228600" defTabSz="685800">
              <a:defRPr sz="3200">
                <a:solidFill>
                  <a:srgbClr val="FF0000"/>
                </a:solidFill>
                <a:latin typeface=".Vn3DH" panose="020B7200000000000000" pitchFamily="34" charset="0"/>
              </a:defRPr>
            </a:lvl4pPr>
            <a:lvl5pPr marL="2057400" indent="-228600" defTabSz="685800">
              <a:defRPr sz="3200">
                <a:solidFill>
                  <a:srgbClr val="FF0000"/>
                </a:solidFill>
                <a:latin typeface=".Vn3DH" panose="020B7200000000000000" pitchFamily="34" charset="0"/>
              </a:defRPr>
            </a:lvl5pPr>
            <a:lvl6pPr marL="2514600" indent="-228600" defTabSz="685800" eaLnBrk="0" fontAlgn="base" hangingPunct="0">
              <a:spcBef>
                <a:spcPct val="0"/>
              </a:spcBef>
              <a:spcAft>
                <a:spcPct val="0"/>
              </a:spcAft>
              <a:defRPr sz="3200">
                <a:solidFill>
                  <a:srgbClr val="FF0000"/>
                </a:solidFill>
                <a:latin typeface=".Vn3DH" panose="020B7200000000000000" pitchFamily="34" charset="0"/>
              </a:defRPr>
            </a:lvl6pPr>
            <a:lvl7pPr marL="2971800" indent="-228600" defTabSz="685800" eaLnBrk="0" fontAlgn="base" hangingPunct="0">
              <a:spcBef>
                <a:spcPct val="0"/>
              </a:spcBef>
              <a:spcAft>
                <a:spcPct val="0"/>
              </a:spcAft>
              <a:defRPr sz="3200">
                <a:solidFill>
                  <a:srgbClr val="FF0000"/>
                </a:solidFill>
                <a:latin typeface=".Vn3DH" panose="020B7200000000000000" pitchFamily="34" charset="0"/>
              </a:defRPr>
            </a:lvl7pPr>
            <a:lvl8pPr marL="3429000" indent="-228600" defTabSz="685800" eaLnBrk="0" fontAlgn="base" hangingPunct="0">
              <a:spcBef>
                <a:spcPct val="0"/>
              </a:spcBef>
              <a:spcAft>
                <a:spcPct val="0"/>
              </a:spcAft>
              <a:defRPr sz="3200">
                <a:solidFill>
                  <a:srgbClr val="FF0000"/>
                </a:solidFill>
                <a:latin typeface=".Vn3DH" panose="020B7200000000000000" pitchFamily="34" charset="0"/>
              </a:defRPr>
            </a:lvl8pPr>
            <a:lvl9pPr marL="3886200" indent="-228600" defTabSz="685800" eaLnBrk="0" fontAlgn="base" hangingPunct="0">
              <a:spcBef>
                <a:spcPct val="0"/>
              </a:spcBef>
              <a:spcAft>
                <a:spcPct val="0"/>
              </a:spcAft>
              <a:defRPr sz="3200">
                <a:solidFill>
                  <a:srgbClr val="FF0000"/>
                </a:solidFill>
                <a:latin typeface=".Vn3DH" panose="020B7200000000000000" pitchFamily="34" charset="0"/>
              </a:defRPr>
            </a:lvl9pPr>
          </a:lstStyle>
          <a:p>
            <a:pPr defTabSz="385753" fontAlgn="base">
              <a:spcBef>
                <a:spcPct val="0"/>
              </a:spcBef>
              <a:spcAft>
                <a:spcPct val="0"/>
              </a:spcAft>
              <a:defRPr/>
            </a:pPr>
            <a:r>
              <a:rPr lang="vi-VN" altLang="vi-VN" sz="2400" b="1" dirty="0" smtClean="0">
                <a:solidFill>
                  <a:srgbClr val="203864"/>
                </a:solidFill>
                <a:latin typeface="Calibri" panose="020F0502020204030204" pitchFamily="34" charset="0"/>
              </a:rPr>
              <a:t>TRƯỜNG THCS LONG BIÊN</a:t>
            </a:r>
            <a:endParaRPr lang="vi-VN" altLang="vi-VN" sz="2400" b="1" dirty="0">
              <a:solidFill>
                <a:srgbClr val="203864"/>
              </a:solidFill>
              <a:latin typeface="Calibri" panose="020F0502020204030204" pitchFamily="34" charset="0"/>
            </a:endParaRPr>
          </a:p>
        </p:txBody>
      </p:sp>
      <p:sp>
        <p:nvSpPr>
          <p:cNvPr id="4100" name="TextBox 4"/>
          <p:cNvSpPr txBox="1">
            <a:spLocks noChangeArrowheads="1"/>
          </p:cNvSpPr>
          <p:nvPr/>
        </p:nvSpPr>
        <p:spPr bwMode="auto">
          <a:xfrm>
            <a:off x="1431920" y="2826544"/>
            <a:ext cx="9490097" cy="411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sz="3200">
                <a:solidFill>
                  <a:srgbClr val="FF0000"/>
                </a:solidFill>
                <a:latin typeface=".Vn3DH" panose="020B7200000000000000" pitchFamily="34" charset="0"/>
              </a:defRPr>
            </a:lvl1pPr>
            <a:lvl2pPr marL="742950" indent="-285750" defTabSz="685800">
              <a:defRPr sz="3200">
                <a:solidFill>
                  <a:srgbClr val="FF0000"/>
                </a:solidFill>
                <a:latin typeface=".Vn3DH" panose="020B7200000000000000" pitchFamily="34" charset="0"/>
              </a:defRPr>
            </a:lvl2pPr>
            <a:lvl3pPr marL="1143000" indent="-228600" defTabSz="685800">
              <a:defRPr sz="3200">
                <a:solidFill>
                  <a:srgbClr val="FF0000"/>
                </a:solidFill>
                <a:latin typeface=".Vn3DH" panose="020B7200000000000000" pitchFamily="34" charset="0"/>
              </a:defRPr>
            </a:lvl3pPr>
            <a:lvl4pPr marL="1600200" indent="-228600" defTabSz="685800">
              <a:defRPr sz="3200">
                <a:solidFill>
                  <a:srgbClr val="FF0000"/>
                </a:solidFill>
                <a:latin typeface=".Vn3DH" panose="020B7200000000000000" pitchFamily="34" charset="0"/>
              </a:defRPr>
            </a:lvl4pPr>
            <a:lvl5pPr marL="2057400" indent="-228600" defTabSz="685800">
              <a:defRPr sz="3200">
                <a:solidFill>
                  <a:srgbClr val="FF0000"/>
                </a:solidFill>
                <a:latin typeface=".Vn3DH" panose="020B7200000000000000" pitchFamily="34" charset="0"/>
              </a:defRPr>
            </a:lvl5pPr>
            <a:lvl6pPr marL="2514600" indent="-228600" defTabSz="685800" eaLnBrk="0" fontAlgn="base" hangingPunct="0">
              <a:spcBef>
                <a:spcPct val="0"/>
              </a:spcBef>
              <a:spcAft>
                <a:spcPct val="0"/>
              </a:spcAft>
              <a:defRPr sz="3200">
                <a:solidFill>
                  <a:srgbClr val="FF0000"/>
                </a:solidFill>
                <a:latin typeface=".Vn3DH" panose="020B7200000000000000" pitchFamily="34" charset="0"/>
              </a:defRPr>
            </a:lvl6pPr>
            <a:lvl7pPr marL="2971800" indent="-228600" defTabSz="685800" eaLnBrk="0" fontAlgn="base" hangingPunct="0">
              <a:spcBef>
                <a:spcPct val="0"/>
              </a:spcBef>
              <a:spcAft>
                <a:spcPct val="0"/>
              </a:spcAft>
              <a:defRPr sz="3200">
                <a:solidFill>
                  <a:srgbClr val="FF0000"/>
                </a:solidFill>
                <a:latin typeface=".Vn3DH" panose="020B7200000000000000" pitchFamily="34" charset="0"/>
              </a:defRPr>
            </a:lvl7pPr>
            <a:lvl8pPr marL="3429000" indent="-228600" defTabSz="685800" eaLnBrk="0" fontAlgn="base" hangingPunct="0">
              <a:spcBef>
                <a:spcPct val="0"/>
              </a:spcBef>
              <a:spcAft>
                <a:spcPct val="0"/>
              </a:spcAft>
              <a:defRPr sz="3200">
                <a:solidFill>
                  <a:srgbClr val="FF0000"/>
                </a:solidFill>
                <a:latin typeface=".Vn3DH" panose="020B7200000000000000" pitchFamily="34" charset="0"/>
              </a:defRPr>
            </a:lvl8pPr>
            <a:lvl9pPr marL="3886200" indent="-228600" defTabSz="685800" eaLnBrk="0" fontAlgn="base" hangingPunct="0">
              <a:spcBef>
                <a:spcPct val="0"/>
              </a:spcBef>
              <a:spcAft>
                <a:spcPct val="0"/>
              </a:spcAft>
              <a:defRPr sz="3200">
                <a:solidFill>
                  <a:srgbClr val="FF0000"/>
                </a:solidFill>
                <a:latin typeface=".Vn3DH" panose="020B7200000000000000" pitchFamily="34" charset="0"/>
              </a:defRPr>
            </a:lvl9pPr>
          </a:lstStyle>
          <a:p>
            <a:pPr algn="ctr" defTabSz="385753" fontAlgn="base">
              <a:spcBef>
                <a:spcPct val="0"/>
              </a:spcBef>
              <a:spcAft>
                <a:spcPct val="0"/>
              </a:spcAft>
              <a:defRPr/>
            </a:pPr>
            <a:r>
              <a:rPr lang="vi-VN" altLang="vi-VN" sz="2531" b="1" dirty="0">
                <a:solidFill>
                  <a:srgbClr val="C00000"/>
                </a:solidFill>
                <a:latin typeface="Calibri" panose="020F0502020204030204" pitchFamily="34" charset="0"/>
              </a:rPr>
              <a:t>BÀI GIẢNG </a:t>
            </a:r>
            <a:r>
              <a:rPr lang="vi-VN" altLang="vi-VN" sz="2531" b="1" dirty="0" smtClean="0">
                <a:solidFill>
                  <a:srgbClr val="C00000"/>
                </a:solidFill>
                <a:latin typeface="Calibri" panose="020F0502020204030204" pitchFamily="34" charset="0"/>
              </a:rPr>
              <a:t>MÔN TOÁN </a:t>
            </a:r>
            <a:r>
              <a:rPr lang="vi-VN" altLang="vi-VN" sz="2531" b="1" dirty="0">
                <a:solidFill>
                  <a:srgbClr val="C00000"/>
                </a:solidFill>
                <a:latin typeface="Calibri" panose="020F0502020204030204" pitchFamily="34" charset="0"/>
              </a:rPr>
              <a:t>6</a:t>
            </a:r>
            <a:endParaRPr lang="en-US" altLang="vi-VN" sz="2531" b="1" dirty="0">
              <a:solidFill>
                <a:srgbClr val="C00000"/>
              </a:solidFill>
              <a:latin typeface="Calibri" panose="020F0502020204030204" pitchFamily="34" charset="0"/>
            </a:endParaRPr>
          </a:p>
          <a:p>
            <a:pPr algn="ctr" defTabSz="385753" fontAlgn="base">
              <a:spcBef>
                <a:spcPct val="0"/>
              </a:spcBef>
              <a:spcAft>
                <a:spcPct val="0"/>
              </a:spcAft>
              <a:defRPr/>
            </a:pPr>
            <a:endParaRPr lang="en-US" altLang="vi-VN" sz="3600" b="1" dirty="0" smtClean="0">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r>
              <a:rPr lang="en-US" sz="3600" b="1" dirty="0" err="1">
                <a:latin typeface="Arial" panose="020B0604020202020204" pitchFamily="34" charset="0"/>
                <a:cs typeface="Arial" panose="020B0604020202020204" pitchFamily="34" charset="0"/>
              </a:rPr>
              <a:t>Phép</a:t>
            </a:r>
            <a:r>
              <a:rPr lang="en-US" sz="3600" b="1" dirty="0">
                <a:latin typeface="Arial" panose="020B0604020202020204" pitchFamily="34" charset="0"/>
                <a:cs typeface="Arial" panose="020B0604020202020204" pitchFamily="34" charset="0"/>
              </a:rPr>
              <a:t> chia </a:t>
            </a:r>
            <a:r>
              <a:rPr lang="en-US" sz="3600" b="1" dirty="0" err="1">
                <a:latin typeface="Arial" panose="020B0604020202020204" pitchFamily="34" charset="0"/>
                <a:cs typeface="Arial" panose="020B0604020202020204" pitchFamily="34" charset="0"/>
              </a:rPr>
              <a:t>hết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hai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số</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nguyên</a:t>
            </a: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r>
              <a:rPr lang="en-US" sz="3600" b="1" dirty="0" err="1">
                <a:latin typeface="Arial" panose="020B0604020202020204" pitchFamily="34" charset="0"/>
                <a:cs typeface="Arial" panose="020B0604020202020204" pitchFamily="34" charset="0"/>
              </a:rPr>
              <a:t>Quan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hệ</a:t>
            </a:r>
            <a:r>
              <a:rPr lang="en-US" sz="3600" b="1" dirty="0">
                <a:latin typeface="Arial" panose="020B0604020202020204" pitchFamily="34" charset="0"/>
                <a:cs typeface="Arial" panose="020B0604020202020204" pitchFamily="34" charset="0"/>
              </a:rPr>
              <a:t> chia </a:t>
            </a:r>
            <a:r>
              <a:rPr lang="en-US" sz="3600" b="1" dirty="0" err="1">
                <a:latin typeface="Arial" panose="020B0604020202020204" pitchFamily="34" charset="0"/>
                <a:cs typeface="Arial" panose="020B0604020202020204" pitchFamily="34" charset="0"/>
              </a:rPr>
              <a:t>hết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trong</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tập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hợp</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số</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nguyên</a:t>
            </a:r>
            <a:r>
              <a:rPr lang="en-US" sz="3600" b="1" dirty="0">
                <a:latin typeface="Arial" panose="020B0604020202020204" pitchFamily="34" charset="0"/>
                <a:cs typeface="Arial" panose="020B0604020202020204" pitchFamily="34" charset="0"/>
              </a:rPr>
              <a:t/>
            </a:r>
            <a:br>
              <a:rPr lang="en-US" sz="36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t>
            </a:r>
            <a:r>
              <a:rPr lang="en-US" sz="2400" b="1" i="1" dirty="0" err="1">
                <a:latin typeface="Arial" panose="020B0604020202020204" pitchFamily="34" charset="0"/>
                <a:cs typeface="Arial" panose="020B0604020202020204" pitchFamily="34" charset="0"/>
              </a:rPr>
              <a:t>Tiết</a:t>
            </a:r>
            <a:r>
              <a:rPr lang="en-US" sz="2400" b="1" i="1" dirty="0">
                <a:latin typeface="Arial" panose="020B0604020202020204" pitchFamily="34" charset="0"/>
                <a:cs typeface="Arial" panose="020B0604020202020204" pitchFamily="34" charset="0"/>
              </a:rPr>
              <a:t> 2</a:t>
            </a:r>
            <a:r>
              <a:rPr lang="en-US" sz="2400" b="1" dirty="0">
                <a:latin typeface="Arial" panose="020B0604020202020204" pitchFamily="34" charset="0"/>
                <a:cs typeface="Arial" panose="020B0604020202020204" pitchFamily="34" charset="0"/>
              </a:rPr>
              <a:t>)</a:t>
            </a:r>
            <a:endParaRPr lang="en-US" altLang="vi-VN" sz="1125" dirty="0">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endParaRPr lang="en-US" altLang="vi-VN" sz="1125" dirty="0">
              <a:solidFill>
                <a:srgbClr val="6600CC"/>
              </a:solidFill>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endParaRPr lang="en-US" altLang="vi-VN" sz="1125" dirty="0">
              <a:solidFill>
                <a:srgbClr val="6600CC"/>
              </a:solidFill>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endParaRPr lang="en-US" altLang="vi-VN" sz="1125" dirty="0">
              <a:solidFill>
                <a:srgbClr val="6600CC"/>
              </a:solidFill>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endParaRPr lang="en-US" altLang="vi-VN" sz="1125" dirty="0">
              <a:solidFill>
                <a:srgbClr val="6600CC"/>
              </a:solidFill>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endParaRPr lang="en-US" altLang="vi-VN" sz="1125" dirty="0">
              <a:solidFill>
                <a:srgbClr val="6600CC"/>
              </a:solidFill>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endParaRPr lang="en-US" altLang="vi-VN" sz="1125" dirty="0">
              <a:solidFill>
                <a:srgbClr val="6600CC"/>
              </a:solidFill>
              <a:latin typeface="Times New Roman" panose="02020603050405020304" pitchFamily="18" charset="0"/>
              <a:cs typeface="Times New Roman" panose="02020603050405020304" pitchFamily="18" charset="0"/>
            </a:endParaRPr>
          </a:p>
          <a:p>
            <a:pPr algn="ctr" defTabSz="385753" fontAlgn="base">
              <a:spcBef>
                <a:spcPct val="0"/>
              </a:spcBef>
              <a:spcAft>
                <a:spcPct val="0"/>
              </a:spcAft>
              <a:defRPr/>
            </a:pPr>
            <a:r>
              <a:rPr lang="en-US" altLang="vi-VN" sz="1125" dirty="0">
                <a:solidFill>
                  <a:srgbClr val="6600CC"/>
                </a:solidFill>
                <a:latin typeface="Times New Roman" panose="02020603050405020304" pitchFamily="18" charset="0"/>
                <a:cs typeface="Times New Roman" panose="02020603050405020304" pitchFamily="18" charset="0"/>
              </a:rPr>
              <a:t>GV: TRẦN XUÂN THÀNH</a:t>
            </a:r>
          </a:p>
          <a:p>
            <a:pPr algn="ctr" defTabSz="385753" fontAlgn="base">
              <a:spcBef>
                <a:spcPct val="0"/>
              </a:spcBef>
              <a:spcAft>
                <a:spcPct val="0"/>
              </a:spcAft>
              <a:defRPr/>
            </a:pPr>
            <a:endParaRPr lang="vi-VN" altLang="vi-VN" sz="2531" b="1" dirty="0">
              <a:solidFill>
                <a:srgbClr val="C00000"/>
              </a:solidFill>
              <a:latin typeface="Calibri" panose="020F0502020204030204" pitchFamily="34" charset="0"/>
            </a:endParaRPr>
          </a:p>
        </p:txBody>
      </p:sp>
      <p:pic>
        <p:nvPicPr>
          <p:cNvPr id="5125" name="Picture 3" descr="Application&#10;&#10;Description automatically generated with medium confidenc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176" y="1108100"/>
            <a:ext cx="1154936" cy="158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179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425" y="2052541"/>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4" name="TextBox 23"/>
          <p:cNvSpPr txBox="1"/>
          <p:nvPr/>
        </p:nvSpPr>
        <p:spPr>
          <a:xfrm>
            <a:off x="1381288" y="2692590"/>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5" name="TextBox 24"/>
          <p:cNvSpPr txBox="1"/>
          <p:nvPr/>
        </p:nvSpPr>
        <p:spPr>
          <a:xfrm>
            <a:off x="1350808" y="334839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6" name="TextBox 25"/>
          <p:cNvSpPr txBox="1"/>
          <p:nvPr/>
        </p:nvSpPr>
        <p:spPr>
          <a:xfrm>
            <a:off x="1371425" y="403373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pic>
        <p:nvPicPr>
          <p:cNvPr id="12" name="!!3">
            <a:extLst>
              <a:ext uri="{FF2B5EF4-FFF2-40B4-BE49-F238E27FC236}">
                <a16:creationId xmlns:a16="http://schemas.microsoft.com/office/drawing/2014/main" id="{5B19332C-1BE9-4073-BC1C-34C9F014F4D4}"/>
              </a:ext>
            </a:extLst>
          </p:cNvPr>
          <p:cNvPicPr>
            <a:picLocks noChangeAspect="1"/>
          </p:cNvPicPr>
          <p:nvPr/>
        </p:nvPicPr>
        <p:blipFill>
          <a:blip r:embed="rId3"/>
          <a:stretch>
            <a:fillRect/>
          </a:stretch>
        </p:blipFill>
        <p:spPr>
          <a:xfrm>
            <a:off x="125598" y="5061669"/>
            <a:ext cx="1510187" cy="1346804"/>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771E190-FEB2-4337-A955-8F6A819B8B7A}"/>
              </a:ext>
            </a:extLst>
          </p:cNvPr>
          <p:cNvSpPr txBox="1"/>
          <p:nvPr/>
        </p:nvSpPr>
        <p:spPr>
          <a:xfrm>
            <a:off x="-141781" y="6392453"/>
            <a:ext cx="2100259" cy="369332"/>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84959" y="464878"/>
            <a:ext cx="8376895" cy="1384995"/>
            <a:chOff x="2650918" y="3831322"/>
            <a:chExt cx="7131183" cy="1384995"/>
          </a:xfrm>
        </p:grpSpPr>
        <mc:AlternateContent xmlns:mc="http://schemas.openxmlformats.org/markup-compatibility/2006" xmlns:a14="http://schemas.microsoft.com/office/drawing/2010/main">
          <mc:Choice Requires="a14">
            <p:sp>
              <p:nvSpPr>
                <p:cNvPr id="18" name="TextBox 17"/>
                <p:cNvSpPr txBox="1"/>
                <p:nvPr/>
              </p:nvSpPr>
              <p:spPr>
                <a:xfrm>
                  <a:off x="4240765" y="3831322"/>
                  <a:ext cx="5541336" cy="138499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Viết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tất</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cả</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các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số</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nguyên</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là</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ước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của</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a:t>
                  </a:r>
                </a:p>
                <a:p>
                  <a:pPr>
                    <a:lnSpc>
                      <a:spcPct val="150000"/>
                    </a:lnSpc>
                  </a:pP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sym typeface="Symbol" panose="05050102010706020507" pitchFamily="18" charset="2"/>
                        </a:rPr>
                        <m:t>10,  1,  −1,</m:t>
                      </m:r>
                    </m:oMath>
                  </a14:m>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tố</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240765" y="3831322"/>
                  <a:ext cx="5541336" cy="1384995"/>
                </a:xfrm>
                <a:prstGeom prst="rect">
                  <a:avLst/>
                </a:prstGeom>
                <a:blipFill rotWithShape="0">
                  <a:blip r:embed="rId4"/>
                  <a:stretch>
                    <a:fillRect l="-1968" b="-5727"/>
                  </a:stretch>
                </a:blipFill>
                <a:ln>
                  <a:noFill/>
                </a:ln>
              </p:spPr>
              <p:txBody>
                <a:bodyPr/>
                <a:lstStyle/>
                <a:p>
                  <a:r>
                    <a:rPr lang="en-US">
                      <a:noFill/>
                    </a:rPr>
                    <a:t> </a:t>
                  </a:r>
                </a:p>
              </p:txBody>
            </p:sp>
          </mc:Fallback>
        </mc:AlternateContent>
        <p:sp>
          <p:nvSpPr>
            <p:cNvPr id="19" name="Rounded Rectangle 18"/>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rgbClr val="1F4E79"/>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rgbClr val="1F4E79"/>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3407633" y="2052541"/>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10</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407633" y="2052541"/>
                <a:ext cx="900143"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472406" y="271471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472406" y="2714712"/>
                <a:ext cx="900143"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347932" y="337688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347932" y="3376883"/>
                <a:ext cx="900143"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454555" y="4039054"/>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454555" y="4039054"/>
                <a:ext cx="900143"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699580" y="2101575"/>
                <a:ext cx="40752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−2, 2, −5, 5, −10, 10</m:t>
                      </m:r>
                    </m:oMath>
                  </m:oMathPara>
                </a14:m>
                <a:endParaRPr lang="en-US" sz="2800" dirty="0">
                  <a:solidFill>
                    <a:srgbClr val="1F4E79"/>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699580" y="2101575"/>
                <a:ext cx="4075218" cy="43088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83370" y="2739873"/>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83370" y="2739873"/>
                <a:ext cx="880561" cy="43088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699580" y="3394561"/>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9580" y="3394561"/>
                <a:ext cx="880561"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649853" y="4128727"/>
                <a:ext cx="18248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m:t>
                      </m:r>
                      <m:r>
                        <a:rPr lang="en-US" sz="2800" b="0" i="1" smtClean="0">
                          <a:solidFill>
                            <a:srgbClr val="1F4E79"/>
                          </a:solidFill>
                          <a:latin typeface="Cambria Math" panose="02040503050406030204" pitchFamily="18" charset="0"/>
                        </a:rPr>
                        <m:t>𝑝</m:t>
                      </m:r>
                      <m:r>
                        <a:rPr lang="en-US" sz="2800" b="0" i="0" smtClean="0">
                          <a:solidFill>
                            <a:srgbClr val="1F4E79"/>
                          </a:solidFill>
                          <a:latin typeface="Cambria Math" panose="02040503050406030204" pitchFamily="18" charset="0"/>
                        </a:rPr>
                        <m:t>, </m:t>
                      </m:r>
                      <m:r>
                        <a:rPr lang="en-US" sz="2800" b="0" i="1" smtClean="0">
                          <a:solidFill>
                            <a:srgbClr val="1F4E79"/>
                          </a:solidFill>
                          <a:latin typeface="Cambria Math" panose="02040503050406030204" pitchFamily="18" charset="0"/>
                        </a:rPr>
                        <m:t>𝑝</m:t>
                      </m:r>
                    </m:oMath>
                  </m:oMathPara>
                </a14:m>
                <a:endParaRPr lang="en-US" sz="2800" i="1" dirty="0">
                  <a:solidFill>
                    <a:srgbClr val="1F4E79"/>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649853" y="4128727"/>
                <a:ext cx="1824859" cy="43088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546177" y="4858070"/>
                <a:ext cx="7151944" cy="1004314"/>
              </a:xfrm>
              <a:prstGeom prst="rect">
                <a:avLst/>
              </a:prstGeom>
              <a:noFill/>
            </p:spPr>
            <p:txBody>
              <a:bodyPr wrap="square" rtlCol="0">
                <a:spAutoFit/>
              </a:bodyPr>
              <a:lstStyle/>
              <a:p>
                <a:pPr algn="ctr"/>
                <a14:m>
                  <m:oMath xmlns:m="http://schemas.openxmlformats.org/officeDocument/2006/math">
                    <m:r>
                      <a:rPr lang="en-US" sz="2800" i="1" smtClean="0">
                        <a:solidFill>
                          <a:srgbClr val="C00000"/>
                        </a:solidFill>
                        <a:latin typeface="Cambria Math" panose="02040503050406030204" pitchFamily="18" charset="0"/>
                        <a:cs typeface="Arial" panose="020B0604020202020204" pitchFamily="34" charset="0"/>
                        <a:sym typeface="Symbol" panose="05050102010706020507" pitchFamily="18" charset="2"/>
                      </a:rPr>
                      <m:t>1,  −1,</m:t>
                    </m:r>
                  </m:oMath>
                </a14:m>
                <a:r>
                  <a:rPr lang="en-US" sz="2800"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nguyên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tố</a:t>
                </a:r>
                <a:r>
                  <a:rPr lang="en-US" sz="280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C00000"/>
                        </a:solidFill>
                        <a:latin typeface="Cambria Math" panose="02040503050406030204" pitchFamily="18" charset="0"/>
                        <a:cs typeface="Arial" panose="020B0604020202020204" pitchFamily="34" charset="0"/>
                      </a:rPr>
                      <m:t>𝑝</m:t>
                    </m:r>
                  </m:oMath>
                </a14:m>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là</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những</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đặc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biệt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có</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ít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ước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nguyên</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nhất</a:t>
                </a:r>
                <a:r>
                  <a:rPr lang="en-US" sz="2800" i="1" dirty="0" smtClean="0">
                    <a:solidFill>
                      <a:srgbClr val="C00000"/>
                    </a:solidFill>
                    <a:latin typeface="Arial" panose="020B0604020202020204" pitchFamily="34" charset="0"/>
                    <a:cs typeface="Arial" panose="020B0604020202020204" pitchFamily="34" charset="0"/>
                  </a:rPr>
                  <a:t>.</a:t>
                </a:r>
                <a:endParaRPr lang="en-US" sz="2800" i="1" dirty="0">
                  <a:solidFill>
                    <a:srgbClr val="C00000"/>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546177" y="4858070"/>
                <a:ext cx="7151944" cy="1004314"/>
              </a:xfrm>
              <a:prstGeom prst="rect">
                <a:avLst/>
              </a:prstGeom>
              <a:blipFill rotWithShape="0">
                <a:blip r:embed="rId13"/>
                <a:stretch>
                  <a:fillRect t="-3030" r="-171" b="-15758"/>
                </a:stretch>
              </a:blipFill>
            </p:spPr>
            <p:txBody>
              <a:bodyPr/>
              <a:lstStyle/>
              <a:p>
                <a:r>
                  <a:rPr lang="en-US">
                    <a:noFill/>
                  </a:rPr>
                  <a:t> </a:t>
                </a:r>
              </a:p>
            </p:txBody>
          </p:sp>
        </mc:Fallback>
      </mc:AlternateContent>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nextCondLst>
                <p:cond evt="onClick" delay="0">
                  <p:tgtEl>
                    <p:spTgt spid="20"/>
                  </p:tgtEl>
                </p:cond>
              </p:nextCondLst>
            </p:seq>
          </p:childTnLst>
        </p:cTn>
      </p:par>
    </p:tnLst>
    <p:bldLst>
      <p:bldP spid="2" grpId="0"/>
      <p:bldP spid="24" grpId="0"/>
      <p:bldP spid="25" grpId="0"/>
      <p:bldP spid="26" grpId="0"/>
      <p:bldP spid="20" grpId="0"/>
      <p:bldP spid="21" grpId="0"/>
      <p:bldP spid="22" grpId="0"/>
      <p:bldP spid="23" grpId="0"/>
      <p:bldP spid="3" grpId="0"/>
      <p:bldP spid="27" grpId="0"/>
      <p:bldP spid="28" grpId="0"/>
      <p:bldP spid="29"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2251205" y="5274240"/>
                <a:ext cx="5095795"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3</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−27</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251205" y="5274240"/>
                <a:ext cx="5095795" cy="523220"/>
              </a:xfrm>
              <a:prstGeom prst="rect">
                <a:avLst/>
              </a:prstGeom>
              <a:blipFill rotWithShape="0">
                <a:blip r:embed="rId3"/>
                <a:stretch>
                  <a:fillRect l="-2392"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251205" y="4379703"/>
                <a:ext cx="5370490"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−18</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−6</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51205" y="4379703"/>
                <a:ext cx="5370490" cy="523220"/>
              </a:xfrm>
              <a:prstGeom prst="rect">
                <a:avLst/>
              </a:prstGeom>
              <a:blipFill rotWithShape="0">
                <a:blip r:embed="rId4"/>
                <a:stretch>
                  <a:fillRect l="-227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51205" y="3482370"/>
                <a:ext cx="4594337"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−16</m:t>
                    </m:r>
                  </m:oMath>
                </a14:m>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251205" y="3482370"/>
                <a:ext cx="4594337" cy="523220"/>
              </a:xfrm>
              <a:prstGeom prst="rect">
                <a:avLst/>
              </a:prstGeom>
              <a:blipFill rotWithShape="0">
                <a:blip r:embed="rId5"/>
                <a:stretch>
                  <a:fillRect l="-2653" t="-11628" b="-31395"/>
                </a:stretch>
              </a:blipFill>
            </p:spPr>
            <p:txBody>
              <a:bodyPr/>
              <a:lstStyle/>
              <a:p>
                <a:r>
                  <a:rPr lang="en-US">
                    <a:noFill/>
                  </a:rPr>
                  <a:t> </a:t>
                </a:r>
              </a:p>
            </p:txBody>
          </p:sp>
        </mc:Fallback>
      </mc:AlternateContent>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631394">
            <a:off x="9542697" y="3407595"/>
            <a:ext cx="2047510" cy="2047510"/>
          </a:xfrm>
          <a:prstGeom prst="rect">
            <a:avLst/>
          </a:prstGeom>
        </p:spPr>
      </p:pic>
      <p:sp>
        <p:nvSpPr>
          <p:cNvPr id="27" name="TextBox 26">
            <a:extLst>
              <a:ext uri="{FF2B5EF4-FFF2-40B4-BE49-F238E27FC236}">
                <a16:creationId xmlns:a16="http://schemas.microsoft.com/office/drawing/2014/main" id="{CE530CE9-79B6-4A34-9DE8-7F769B44A120}"/>
              </a:ext>
            </a:extLst>
          </p:cNvPr>
          <p:cNvSpPr txBox="1"/>
          <p:nvPr/>
        </p:nvSpPr>
        <p:spPr>
          <a:xfrm>
            <a:off x="2335237" y="982341"/>
            <a:ext cx="8384345" cy="584775"/>
          </a:xfrm>
          <a:prstGeom prst="rect">
            <a:avLst/>
          </a:prstGeom>
          <a:noFill/>
        </p:spPr>
        <p:txBody>
          <a:bodyPr wrap="square">
            <a:spAutoFit/>
          </a:bodyPr>
          <a:lstStyle/>
          <a:p>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hãy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LT 3/SGK/Tr86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p:grpSp>
        <p:nvGrpSpPr>
          <p:cNvPr id="6" name="Group 5"/>
          <p:cNvGrpSpPr/>
          <p:nvPr/>
        </p:nvGrpSpPr>
        <p:grpSpPr>
          <a:xfrm>
            <a:off x="1601849" y="1592433"/>
            <a:ext cx="8964603" cy="1399797"/>
            <a:chOff x="1415861" y="1567116"/>
            <a:chExt cx="8964603" cy="1399797"/>
          </a:xfrm>
        </p:grpSpPr>
        <p:pic>
          <p:nvPicPr>
            <p:cNvPr id="3" name="Picture 2"/>
            <p:cNvPicPr>
              <a:picLocks noChangeAspect="1"/>
            </p:cNvPicPr>
            <p:nvPr/>
          </p:nvPicPr>
          <p:blipFill rotWithShape="1">
            <a:blip r:embed="rId10"/>
            <a:srcRect l="16490" t="25223" r="73528" b="57201"/>
            <a:stretch/>
          </p:blipFill>
          <p:spPr>
            <a:xfrm>
              <a:off x="1415861" y="1567116"/>
              <a:ext cx="1298713" cy="1285693"/>
            </a:xfrm>
            <a:prstGeom prst="rect">
              <a:avLst/>
            </a:prstGeom>
          </p:spPr>
        </p:pic>
        <p:grpSp>
          <p:nvGrpSpPr>
            <p:cNvPr id="5" name="Group 4"/>
            <p:cNvGrpSpPr/>
            <p:nvPr/>
          </p:nvGrpSpPr>
          <p:grpSpPr>
            <a:xfrm>
              <a:off x="2830484" y="1661748"/>
              <a:ext cx="7549980" cy="1305165"/>
              <a:chOff x="2830484" y="1661748"/>
              <a:chExt cx="7549980" cy="1305165"/>
            </a:xfrm>
          </p:grpSpPr>
          <p:sp>
            <p:nvSpPr>
              <p:cNvPr id="12" name="TextBox 11"/>
              <p:cNvSpPr txBox="1"/>
              <p:nvPr/>
            </p:nvSpPr>
            <p:spPr>
              <a:xfrm>
                <a:off x="2830484" y="1661748"/>
                <a:ext cx="7549980" cy="1305165"/>
              </a:xfrm>
              <a:prstGeom prst="rect">
                <a:avLst/>
              </a:prstGeom>
              <a:noFill/>
              <a:ln>
                <a:noFill/>
              </a:ln>
            </p:spPr>
            <p:txBody>
              <a:bodyPr wrap="square" rtlCol="0">
                <a:spAutoFit/>
              </a:bodyPr>
              <a:lstStyle/>
              <a:p>
                <a:pPr>
                  <a:lnSpc>
                    <a:spcPct val="150000"/>
                  </a:lnSpc>
                </a:pPr>
                <a:r>
                  <a:rPr lang="en-US" sz="2800" dirty="0" err="1" smtClean="0">
                    <a:solidFill>
                      <a:srgbClr val="0070C0"/>
                    </a:solidFill>
                    <a:latin typeface="Arial" panose="020B0604020202020204" pitchFamily="34" charset="0"/>
                    <a:cs typeface="Arial" panose="020B0604020202020204" pitchFamily="34" charset="0"/>
                  </a:rPr>
                  <a:t>Sử</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dụng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các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từ</a:t>
                </a:r>
                <a:r>
                  <a:rPr lang="en-US" sz="2800" dirty="0" smtClean="0">
                    <a:solidFill>
                      <a:srgbClr val="0070C0"/>
                    </a:solidFill>
                    <a:latin typeface="Arial" panose="020B0604020202020204" pitchFamily="34" charset="0"/>
                    <a:cs typeface="Arial" panose="020B0604020202020204" pitchFamily="34" charset="0"/>
                  </a:rPr>
                  <a:t> “chia </a:t>
                </a:r>
                <a:r>
                  <a:rPr lang="en-US" sz="2800" dirty="0" err="1" smtClean="0">
                    <a:solidFill>
                      <a:srgbClr val="0070C0"/>
                    </a:solidFill>
                    <a:latin typeface="Arial" panose="020B0604020202020204" pitchFamily="34" charset="0"/>
                    <a:cs typeface="Arial" panose="020B0604020202020204" pitchFamily="34" charset="0"/>
                  </a:rPr>
                  <a:t>hết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bội</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ước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thích</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hợp</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endParaRPr lang="en-US" sz="2800" dirty="0">
                  <a:solidFill>
                    <a:srgbClr val="0070C0"/>
                  </a:solidFill>
                  <a:latin typeface="Arial" panose="020B0604020202020204" pitchFamily="34" charset="0"/>
                  <a:cs typeface="Arial" panose="020B0604020202020204" pitchFamily="34" charset="0"/>
                </a:endParaRPr>
              </a:p>
            </p:txBody>
          </p:sp>
          <p:sp>
            <p:nvSpPr>
              <p:cNvPr id="4" name="Rounded Rectangle 3"/>
              <p:cNvSpPr/>
              <p:nvPr/>
            </p:nvSpPr>
            <p:spPr>
              <a:xfrm>
                <a:off x="5354190" y="2374249"/>
                <a:ext cx="566671"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grpSp>
      </p:grpSp>
      <p:sp>
        <p:nvSpPr>
          <p:cNvPr id="16" name="Rounded Rectangle 15"/>
          <p:cNvSpPr/>
          <p:nvPr/>
        </p:nvSpPr>
        <p:spPr>
          <a:xfrm>
            <a:off x="3569272" y="3448839"/>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7" name="Rounded Rectangle 16"/>
          <p:cNvSpPr/>
          <p:nvPr/>
        </p:nvSpPr>
        <p:spPr>
          <a:xfrm>
            <a:off x="3933016" y="4341517"/>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8" name="Rounded Rectangle 17"/>
          <p:cNvSpPr/>
          <p:nvPr/>
        </p:nvSpPr>
        <p:spPr>
          <a:xfrm>
            <a:off x="3480775" y="5234010"/>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9" name="Rounded Rectangle 18"/>
          <p:cNvSpPr/>
          <p:nvPr/>
        </p:nvSpPr>
        <p:spPr>
          <a:xfrm>
            <a:off x="3568178" y="3447439"/>
            <a:ext cx="2263987"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rgbClr val="FF0000"/>
                </a:solidFill>
                <a:latin typeface="Arial" panose="020B0604020202020204" pitchFamily="34" charset="0"/>
                <a:cs typeface="Arial" panose="020B0604020202020204" pitchFamily="34" charset="0"/>
              </a:rPr>
              <a:t>chia </a:t>
            </a:r>
            <a:r>
              <a:rPr lang="en-US" sz="2800" i="1" dirty="0" err="1" smtClean="0">
                <a:solidFill>
                  <a:srgbClr val="FF0000"/>
                </a:solidFill>
                <a:latin typeface="Arial" panose="020B0604020202020204" pitchFamily="34" charset="0"/>
                <a:cs typeface="Arial" panose="020B0604020202020204" pitchFamily="34" charset="0"/>
              </a:rPr>
              <a:t>hết</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cho</a:t>
            </a:r>
            <a:endParaRPr lang="en-US" sz="2800" i="1" dirty="0">
              <a:solidFill>
                <a:srgbClr val="FF0000"/>
              </a:solidFill>
              <a:latin typeface="Arial" panose="020B0604020202020204" pitchFamily="34" charset="0"/>
              <a:cs typeface="Arial" panose="020B0604020202020204" pitchFamily="34" charset="0"/>
            </a:endParaRPr>
          </a:p>
        </p:txBody>
      </p:sp>
      <p:sp>
        <p:nvSpPr>
          <p:cNvPr id="20" name="Rounded Rectangle 19"/>
          <p:cNvSpPr/>
          <p:nvPr/>
        </p:nvSpPr>
        <p:spPr>
          <a:xfrm>
            <a:off x="3933016" y="4341517"/>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bội</a:t>
            </a:r>
            <a:endParaRPr lang="en-US" sz="2800" i="1" dirty="0">
              <a:solidFill>
                <a:srgbClr val="FF0000"/>
              </a:solidFill>
              <a:latin typeface="Arial" panose="020B0604020202020204" pitchFamily="34" charset="0"/>
              <a:cs typeface="Arial" panose="020B0604020202020204" pitchFamily="34" charset="0"/>
            </a:endParaRPr>
          </a:p>
        </p:txBody>
      </p:sp>
      <p:sp>
        <p:nvSpPr>
          <p:cNvPr id="21" name="Rounded Rectangle 20"/>
          <p:cNvSpPr/>
          <p:nvPr/>
        </p:nvSpPr>
        <p:spPr>
          <a:xfrm>
            <a:off x="3493654" y="5223584"/>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ước</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nextCondLst>
                <p:cond evt="onClick" delay="0">
                  <p:tgtEl>
                    <p:spTgt spid="18"/>
                  </p:tgtEl>
                </p:cond>
              </p:nextCondLst>
            </p:seq>
          </p:childTnLst>
        </p:cTn>
      </p:par>
    </p:tnLst>
    <p:bldLst>
      <p:bldP spid="24" grpId="0"/>
      <p:bldP spid="23" grpId="0"/>
      <p:bldP spid="11" grpId="0"/>
      <p:bldP spid="16" grpId="0" animBg="1"/>
      <p:bldP spid="16" grpId="1" animBg="1"/>
      <p:bldP spid="17" grpId="0" animBg="1"/>
      <p:bldP spid="17" grpId="1" animBg="1"/>
      <p:bldP spid="18" grpId="0" animBg="1"/>
      <p:bldP spid="18" grpId="1"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hlinkClick r:id="rId3" action="ppaction://hlinksldjump"/>
            <a:extLst>
              <a:ext uri="{FF2B5EF4-FFF2-40B4-BE49-F238E27FC236}">
                <a16:creationId xmlns:a16="http://schemas.microsoft.com/office/drawing/2014/main"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631394">
            <a:off x="9542697" y="3407595"/>
            <a:ext cx="2047510" cy="2047510"/>
          </a:xfrm>
          <a:prstGeom prst="rect">
            <a:avLst/>
          </a:prstGeom>
        </p:spPr>
      </p:pic>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13100" y="3967536"/>
            <a:ext cx="1203243" cy="1203243"/>
          </a:xfrm>
          <a:prstGeom prst="rect">
            <a:avLst/>
          </a:prstGeom>
        </p:spPr>
      </p:pic>
      <p:sp>
        <p:nvSpPr>
          <p:cNvPr id="7"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a14="http://schemas.microsoft.com/office/drawing/2010/main">
        <mc:Choice Requires="a14">
          <p:sp>
            <p:nvSpPr>
              <p:cNvPr id="12" name="TextBox 11"/>
              <p:cNvSpPr txBox="1"/>
              <p:nvPr/>
            </p:nvSpPr>
            <p:spPr>
              <a:xfrm>
                <a:off x="1019845" y="2648577"/>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a)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tất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cả</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−15; −12</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19845" y="2648577"/>
                <a:ext cx="8113679" cy="658835"/>
              </a:xfrm>
              <a:prstGeom prst="rect">
                <a:avLst/>
              </a:prstGeom>
              <a:blipFill rotWithShape="0">
                <a:blip r:embed="rId8"/>
                <a:stretch>
                  <a:fillRect l="-1503" b="-23853"/>
                </a:stretch>
              </a:blipFill>
              <a:ln>
                <a:noFill/>
              </a:ln>
            </p:spPr>
            <p:txBody>
              <a:bodyPr/>
              <a:lstStyle/>
              <a:p>
                <a:r>
                  <a:rPr lang="en-US">
                    <a:noFill/>
                  </a:rPr>
                  <a:t> </a:t>
                </a:r>
              </a:p>
            </p:txBody>
          </p:sp>
        </mc:Fallback>
      </mc:AlternateContent>
      <p:grpSp>
        <p:nvGrpSpPr>
          <p:cNvPr id="8" name="Group 7"/>
          <p:cNvGrpSpPr/>
          <p:nvPr/>
        </p:nvGrpSpPr>
        <p:grpSpPr>
          <a:xfrm>
            <a:off x="2946304" y="906212"/>
            <a:ext cx="4356260" cy="1139687"/>
            <a:chOff x="1564567" y="794870"/>
            <a:chExt cx="4356260" cy="1139687"/>
          </a:xfrm>
        </p:grpSpPr>
        <p:sp>
          <p:nvSpPr>
            <p:cNvPr id="27" name="TextBox 26">
              <a:extLst>
                <a:ext uri="{FF2B5EF4-FFF2-40B4-BE49-F238E27FC236}">
                  <a16:creationId xmlns:a16="http://schemas.microsoft.com/office/drawing/2014/main" id="{CE530CE9-79B6-4A34-9DE8-7F769B44A120}"/>
                </a:ext>
              </a:extLst>
            </p:cNvPr>
            <p:cNvSpPr txBox="1"/>
            <p:nvPr/>
          </p:nvSpPr>
          <p:spPr>
            <a:xfrm>
              <a:off x="2715886" y="1238313"/>
              <a:ext cx="3204941" cy="584775"/>
            </a:xfrm>
            <a:prstGeom prst="rect">
              <a:avLst/>
            </a:prstGeom>
            <a:noFill/>
          </p:spPr>
          <p:txBody>
            <a:bodyPr wrap="square">
              <a:spAutoFit/>
            </a:bodyPr>
            <a:lstStyle/>
            <a:p>
              <a:r>
                <a:rPr lang="en-US" sz="3200" b="1" dirty="0" smtClean="0">
                  <a:solidFill>
                    <a:srgbClr val="1F4E79"/>
                  </a:solidFill>
                  <a:latin typeface="Arial" panose="020B0604020202020204" pitchFamily="34" charset="0"/>
                  <a:cs typeface="Arial" panose="020B0604020202020204" pitchFamily="34" charset="0"/>
                </a:rPr>
                <a:t>LT 4/SGK/Tr86</a:t>
              </a:r>
              <a:endParaRPr lang="en-US" sz="3200" dirty="0">
                <a:solidFill>
                  <a:srgbClr val="1F4E79"/>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9"/>
            <a:srcRect l="15270" t="25951" r="76073" b="58469"/>
            <a:stretch/>
          </p:blipFill>
          <p:spPr>
            <a:xfrm>
              <a:off x="1564567" y="794870"/>
              <a:ext cx="1126434" cy="1139687"/>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1019845" y="4123035"/>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b)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năm</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bội</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−3; −7</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19845" y="4123035"/>
                <a:ext cx="8113679" cy="658835"/>
              </a:xfrm>
              <a:prstGeom prst="rect">
                <a:avLst/>
              </a:prstGeom>
              <a:blipFill rotWithShape="0">
                <a:blip r:embed="rId10"/>
                <a:stretch>
                  <a:fillRect l="-1503" b="-25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298408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23" name="Picture 2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30" name="Picture 2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70864" y="4288026"/>
            <a:ext cx="609600" cy="609600"/>
          </a:xfrm>
          <a:prstGeom prst="rect">
            <a:avLst/>
          </a:prstGeom>
        </p:spPr>
      </p:pic>
      <p:sp>
        <p:nvSpPr>
          <p:cNvPr id="7" name="Rectangle 6"/>
          <p:cNvSpPr/>
          <p:nvPr/>
        </p:nvSpPr>
        <p:spPr>
          <a:xfrm>
            <a:off x="1520951" y="-35631"/>
            <a:ext cx="9074921" cy="2277547"/>
          </a:xfrm>
          <a:prstGeom prst="rect">
            <a:avLst/>
          </a:prstGeom>
          <a:noFill/>
        </p:spPr>
        <p:txBody>
          <a:bodyPr wrap="none" lIns="91440" tIns="45720" rIns="91440" bIns="45720">
            <a:spAutoFit/>
          </a:bodyPr>
          <a:lstStyle/>
          <a:p>
            <a:pPr algn="ctr"/>
            <a:r>
              <a:rPr lang="en-US" sz="6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HÀ NỘI</a:t>
            </a:r>
          </a:p>
          <a:p>
            <a:pPr algn="ctr"/>
            <a:endParaRPr lang="en-US" sz="2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ĐIỆN BIÊN PHỦ TRÊN KHÔNG</a:t>
            </a:r>
          </a:p>
        </p:txBody>
      </p:sp>
    </p:spTree>
    <p:extLst>
      <p:ext uri="{BB962C8B-B14F-4D97-AF65-F5344CB8AC3E}">
        <p14:creationId xmlns:p14="http://schemas.microsoft.com/office/powerpoint/2010/main" val="361252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0" repeatCount="indefinite" fill="hold" display="0">
                  <p:stCondLst>
                    <p:cond delay="indefinite"/>
                  </p:stCondLst>
                  <p:endCondLst>
                    <p:cond evt="onStopAudio" delay="0">
                      <p:tgtEl>
                        <p:sldTgt/>
                      </p:tgtEl>
                    </p:cond>
                  </p:endCondLst>
                </p:cTn>
                <p:tgtEl>
                  <p:spTgt spid="32"/>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200" b="1" dirty="0">
                <a:solidFill>
                  <a:srgbClr val="1F4E79"/>
                </a:solidFill>
                <a:latin typeface="Arial" panose="020B0604020202020204" pitchFamily="34" charset="0"/>
                <a:cs typeface="Arial" panose="020B0604020202020204" pitchFamily="34" charset="0"/>
              </a:rPr>
              <a:t>HÀ NỘI – ĐIỆN BIÊN PHỦ TRÊN KHÔNG</a:t>
            </a:r>
          </a:p>
        </p:txBody>
      </p:sp>
      <p:pic>
        <p:nvPicPr>
          <p:cNvPr id="3" name="VD_(new).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95400"/>
            <a:ext cx="10728960" cy="5562600"/>
          </a:xfrm>
          <a:prstGeom prst="rect">
            <a:avLst/>
          </a:prstGeom>
        </p:spPr>
      </p:pic>
    </p:spTree>
    <p:extLst>
      <p:ext uri="{BB962C8B-B14F-4D97-AF65-F5344CB8AC3E}">
        <p14:creationId xmlns:p14="http://schemas.microsoft.com/office/powerpoint/2010/main" val="2907888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72440" y="289560"/>
            <a:ext cx="11308080" cy="6156960"/>
          </a:xfrm>
        </p:spPr>
        <p:txBody>
          <a:bodyPr>
            <a:noAutofit/>
          </a:bodyPr>
          <a:lstStyle/>
          <a:p>
            <a:pPr algn="just"/>
            <a:r>
              <a:rPr lang="en-US" b="1" dirty="0" err="1">
                <a:latin typeface="Arial" panose="020B0604020202020204" pitchFamily="34" charset="0"/>
                <a:cs typeface="Arial" panose="020B0604020202020204" pitchFamily="34" charset="0"/>
              </a:rPr>
              <a:t>Chiến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dịch</a:t>
            </a:r>
            <a:r>
              <a:rPr lang="en-US" b="1" dirty="0">
                <a:latin typeface="Arial" panose="020B0604020202020204" pitchFamily="34" charset="0"/>
                <a:cs typeface="Arial" panose="020B0604020202020204" pitchFamily="34" charset="0"/>
              </a:rPr>
              <a:t> Linebacker 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1972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nghị</a:t>
            </a:r>
            <a:r>
              <a:rPr lang="en-US" dirty="0">
                <a:latin typeface="Arial" panose="020B0604020202020204" pitchFamily="34" charset="0"/>
                <a:cs typeface="Arial" panose="020B0604020202020204" pitchFamily="34" charset="0"/>
              </a:rPr>
              <a:t> Paris </a:t>
            </a:r>
            <a:r>
              <a:rPr lang="en-US" dirty="0" err="1">
                <a:latin typeface="Arial" panose="020B0604020202020204" pitchFamily="34" charset="0"/>
                <a:cs typeface="Arial" panose="020B0604020202020204" pitchFamily="34" charset="0"/>
              </a:rPr>
              <a:t>bế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vỡ</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hòa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a:p>
            <a:pPr algn="just"/>
            <a:r>
              <a:rPr lang="vi-VN" dirty="0">
                <a:latin typeface="Arial" panose="020B0604020202020204" pitchFamily="34" charset="0"/>
                <a:cs typeface="Arial" panose="020B0604020202020204" pitchFamily="34" charset="0"/>
              </a:rPr>
              <a:t>Ở Việt Nam sự kiện này thường được gọi là "</a:t>
            </a:r>
            <a:r>
              <a:rPr lang="vi-VN" b="1" dirty="0">
                <a:latin typeface="Arial" panose="020B0604020202020204" pitchFamily="34" charset="0"/>
                <a:cs typeface="Arial" panose="020B0604020202020204" pitchFamily="34" charset="0"/>
              </a:rPr>
              <a:t>12 ngày đêm</a:t>
            </a:r>
            <a:r>
              <a:rPr lang="vi-VN" dirty="0">
                <a:latin typeface="Arial" panose="020B0604020202020204" pitchFamily="34" charset="0"/>
                <a:cs typeface="Arial" panose="020B0604020202020204" pitchFamily="34" charset="0"/>
              </a:rPr>
              <a:t>" và báo chí, truyền thông hay dùng hình tượng "</a:t>
            </a:r>
            <a:r>
              <a:rPr lang="vi-VN" b="1" dirty="0">
                <a:latin typeface="Arial" panose="020B0604020202020204" pitchFamily="34" charset="0"/>
                <a:cs typeface="Arial" panose="020B0604020202020204" pitchFamily="34" charset="0"/>
              </a:rPr>
              <a:t>Điện Biên Phủ trên không</a:t>
            </a:r>
            <a:r>
              <a:rPr lang="vi-VN" dirty="0">
                <a:latin typeface="Arial" panose="020B0604020202020204" pitchFamily="34" charset="0"/>
                <a:cs typeface="Arial" panose="020B0604020202020204" pitchFamily="34" charset="0"/>
              </a:rPr>
              <a:t>" để nhấn mạnh ý nghĩa thắng lợi cuối cùng và to lớn của sự 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chiến thắng vang dội bắn rơi 81 máy bay các loại trong đó có 34 máy bay B52, đập tan âm mưu của đế quốc Mỹ đưa Hà Nội về thời kỳ “đồ đá” đã viết nên bản tráng ca bất tử gây chấn động thế giới.</a:t>
            </a:r>
          </a:p>
          <a:p>
            <a:pPr algn="just"/>
            <a:r>
              <a:rPr lang="vi-VN" dirty="0">
                <a:latin typeface="Arial" panose="020B0604020202020204" pitchFamily="34" charset="0"/>
                <a:cs typeface="Arial" panose="020B0604020202020204" pitchFamily="34" charset="0"/>
              </a:rPr>
              <a:t>Chiến thắng Hà Nội-Điện Biên Phủ trên không đã buộc Mỹ phải xuống thang, ngồi vào bàn đàm phán để ký Hiệp định chấm dứt chiến tranh, lập lại hòa bình ở Việt Nam, đồng thời cũng tạo tiền đề </a:t>
            </a:r>
            <a:r>
              <a:rPr lang="vi-VN" dirty="0" smtClean="0">
                <a:latin typeface="Arial" panose="020B0604020202020204" pitchFamily="34" charset="0"/>
                <a:cs typeface="Arial" panose="020B0604020202020204" pitchFamily="34" charset="0"/>
              </a:rPr>
              <a:t>cho </a:t>
            </a:r>
            <a:r>
              <a:rPr lang="vi-VN" dirty="0">
                <a:latin typeface="Arial" panose="020B0604020202020204" pitchFamily="34" charset="0"/>
                <a:cs typeface="Arial" panose="020B0604020202020204" pitchFamily="34" charset="0"/>
              </a:rPr>
              <a:t>cuộc tổng tiến công giải phóng hoàn toàn miền Nam năm 1975</a:t>
            </a:r>
            <a:r>
              <a:rPr lang="vi-VN" dirty="0" smtClean="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6771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Káº¿t quáº£ hÃ¬nh áº£nh cho wood board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392127"/>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27318" y="1422649"/>
            <a:ext cx="10937362" cy="3600986"/>
          </a:xfrm>
          <a:prstGeom prst="rect">
            <a:avLst/>
          </a:prstGeom>
          <a:noFill/>
        </p:spPr>
        <p:txBody>
          <a:bodyPr wrap="square" rtlCol="0">
            <a:spAutoFit/>
          </a:bodyPr>
          <a:lstStyle/>
          <a:p>
            <a:pPr algn="just"/>
            <a:r>
              <a:rPr lang="en-US" sz="5700" dirty="0" err="1" smtClean="0">
                <a:solidFill>
                  <a:srgbClr val="0000FF"/>
                </a:solidFill>
                <a:latin typeface="Arial" panose="020B0604020202020204" pitchFamily="34" charset="0"/>
                <a:cs typeface="Arial" panose="020B0604020202020204" pitchFamily="34" charset="0"/>
              </a:rPr>
              <a:t>Hãy</a:t>
            </a:r>
            <a:r>
              <a:rPr lang="en-US" sz="5700" dirty="0" smtClean="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chọn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quả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tên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lửa</a:t>
            </a:r>
            <a:r>
              <a:rPr lang="en-US" sz="5700"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đã</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được</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đánh</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số</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và</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trả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lời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đúng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câu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hỏi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tương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ứng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để</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tiêu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diệt</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máy</a:t>
            </a:r>
            <a:r>
              <a:rPr lang="en-US" sz="5700" dirty="0">
                <a:solidFill>
                  <a:srgbClr val="0000FF"/>
                </a:solidFill>
                <a:latin typeface="Arial" panose="020B0604020202020204" pitchFamily="34" charset="0"/>
                <a:cs typeface="Arial" panose="020B0604020202020204" pitchFamily="34" charset="0"/>
              </a:rPr>
              <a:t> bay </a:t>
            </a:r>
            <a:r>
              <a:rPr lang="en-US" sz="5700" dirty="0" err="1">
                <a:solidFill>
                  <a:srgbClr val="0000FF"/>
                </a:solidFill>
                <a:latin typeface="Arial" panose="020B0604020202020204" pitchFamily="34" charset="0"/>
                <a:cs typeface="Arial" panose="020B0604020202020204" pitchFamily="34" charset="0"/>
              </a:rPr>
              <a:t>của</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địch</a:t>
            </a:r>
            <a:r>
              <a:rPr lang="en-US" sz="57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32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 y="0"/>
            <a:ext cx="12192000" cy="6858000"/>
          </a:xfrm>
          <a:prstGeom prst="rect">
            <a:avLst/>
          </a:prstGeom>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759853" y="0"/>
            <a:ext cx="10728100" cy="189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2860" y="178336"/>
            <a:ext cx="7733206" cy="1323439"/>
          </a:xfrm>
          <a:prstGeom prst="rect">
            <a:avLst/>
          </a:prstGeom>
          <a:noFill/>
        </p:spPr>
        <p:txBody>
          <a:bodyPr wrap="none" rtlCol="0">
            <a:spAutoFit/>
          </a:bodyPr>
          <a:lstStyle/>
          <a:p>
            <a:pPr algn="ctr"/>
            <a:r>
              <a:rPr lang="en-US" sz="4000" b="1" dirty="0">
                <a:solidFill>
                  <a:srgbClr val="FF0000"/>
                </a:solidFill>
                <a:latin typeface="Arial" panose="020B0604020202020204" pitchFamily="34" charset="0"/>
                <a:cs typeface="Arial" panose="020B0604020202020204" pitchFamily="34" charset="0"/>
              </a:rPr>
              <a:t>HÀ NỘI </a:t>
            </a:r>
          </a:p>
          <a:p>
            <a:pPr algn="ctr"/>
            <a:r>
              <a:rPr lang="en-US" sz="4000" b="1" dirty="0">
                <a:solidFill>
                  <a:srgbClr val="FF0000"/>
                </a:solidFill>
                <a:latin typeface="Arial" panose="020B0604020202020204" pitchFamily="34" charset="0"/>
                <a:cs typeface="Arial" panose="020B0604020202020204" pitchFamily="34" charset="0"/>
              </a:rPr>
              <a:t> ĐIỆN BIÊN PHỦ TRÊN KHÔNG</a:t>
            </a:r>
          </a:p>
        </p:txBody>
      </p:sp>
      <p:pic>
        <p:nvPicPr>
          <p:cNvPr id="10"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4639" y="2560724"/>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23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mph" presetSubtype="0" repeatCount="indefinite" fill="hold" grpId="1" nodeType="withEffect">
                                  <p:stCondLst>
                                    <p:cond delay="0"/>
                                  </p:stCondLst>
                                  <p:childTnLst>
                                    <p:animScale>
                                      <p:cBhvr>
                                        <p:cTn id="11" dur="2000" fill="hold"/>
                                        <p:tgtEl>
                                          <p:spTgt spid="6"/>
                                        </p:tgtEl>
                                      </p:cBhvr>
                                      <p:by x="150000" y="150000"/>
                                    </p:animScale>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604" y="3426489"/>
            <a:ext cx="2501408" cy="3320454"/>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0302" y="3635693"/>
            <a:ext cx="2485624" cy="3009489"/>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4"/>
            <a:ext cx="1179252" cy="319867"/>
          </a:xfrm>
          <a:prstGeom prst="rect">
            <a:avLst/>
          </a:prstGeom>
        </p:spPr>
      </p:pic>
      <p:grpSp>
        <p:nvGrpSpPr>
          <p:cNvPr id="13" name="Group 12"/>
          <p:cNvGrpSpPr/>
          <p:nvPr/>
        </p:nvGrpSpPr>
        <p:grpSpPr>
          <a:xfrm>
            <a:off x="1068649" y="182551"/>
            <a:ext cx="1179252" cy="622468"/>
            <a:chOff x="1278198" y="812888"/>
            <a:chExt cx="1364965" cy="878405"/>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53950" y="1428750"/>
            <a:ext cx="609600" cy="60960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6"/>
            <a:ext cx="1362958" cy="370241"/>
          </a:xfrm>
          <a:prstGeom prst="rect">
            <a:avLst/>
          </a:prstGeom>
        </p:spPr>
      </p:pic>
      <p:grpSp>
        <p:nvGrpSpPr>
          <p:cNvPr id="15" name="Group 14"/>
          <p:cNvGrpSpPr/>
          <p:nvPr/>
        </p:nvGrpSpPr>
        <p:grpSpPr>
          <a:xfrm flipH="1">
            <a:off x="7815832" y="462448"/>
            <a:ext cx="1535651" cy="876981"/>
            <a:chOff x="1278198" y="812888"/>
            <a:chExt cx="1364965" cy="878405"/>
          </a:xfrm>
        </p:grpSpPr>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7" y="1548136"/>
            <a:ext cx="1364965" cy="370241"/>
          </a:xfrm>
          <a:prstGeom prst="rect">
            <a:avLst/>
          </a:prstGeom>
        </p:spPr>
      </p:pic>
      <p:grpSp>
        <p:nvGrpSpPr>
          <p:cNvPr id="20" name="Group 19"/>
          <p:cNvGrpSpPr/>
          <p:nvPr/>
        </p:nvGrpSpPr>
        <p:grpSpPr>
          <a:xfrm>
            <a:off x="2992698" y="1281707"/>
            <a:ext cx="1364965" cy="878405"/>
            <a:chOff x="1278198" y="812888"/>
            <a:chExt cx="1364965" cy="878405"/>
          </a:xfrm>
        </p:grpSpPr>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0670749" y="186796"/>
            <a:ext cx="1087937" cy="295533"/>
          </a:xfrm>
          <a:prstGeom prst="rect">
            <a:avLst/>
          </a:prstGeom>
        </p:spPr>
      </p:pic>
      <p:grpSp>
        <p:nvGrpSpPr>
          <p:cNvPr id="25" name="Group 24"/>
          <p:cNvGrpSpPr/>
          <p:nvPr/>
        </p:nvGrpSpPr>
        <p:grpSpPr>
          <a:xfrm flipH="1">
            <a:off x="10360414" y="271590"/>
            <a:ext cx="1225784" cy="506236"/>
            <a:chOff x="1278198" y="812888"/>
            <a:chExt cx="1364965" cy="878405"/>
          </a:xfrm>
        </p:grpSpPr>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8" y="320395"/>
            <a:ext cx="1079231" cy="292737"/>
          </a:xfrm>
          <a:prstGeom prst="rect">
            <a:avLst/>
          </a:prstGeom>
        </p:spPr>
      </p:pic>
      <p:grpSp>
        <p:nvGrpSpPr>
          <p:cNvPr id="30" name="Group 29"/>
          <p:cNvGrpSpPr/>
          <p:nvPr/>
        </p:nvGrpSpPr>
        <p:grpSpPr>
          <a:xfrm>
            <a:off x="5319124" y="195666"/>
            <a:ext cx="1079231" cy="687111"/>
            <a:chOff x="1278198" y="812888"/>
            <a:chExt cx="1364965" cy="87840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79234" y="1265780"/>
            <a:ext cx="992929" cy="1224753"/>
          </a:xfrm>
          <a:prstGeom prst="rect">
            <a:avLst/>
          </a:prstGeom>
        </p:spPr>
      </p:pic>
      <p:pic>
        <p:nvPicPr>
          <p:cNvPr id="35" name="Picture 3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10605342" y="979507"/>
            <a:ext cx="1090696" cy="1345346"/>
          </a:xfrm>
          <a:prstGeom prst="rect">
            <a:avLst/>
          </a:prstGeom>
        </p:spPr>
      </p:pic>
      <p:pic>
        <p:nvPicPr>
          <p:cNvPr id="36" name="Picture 35">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53062" y="2509598"/>
            <a:ext cx="1049221" cy="1294188"/>
          </a:xfrm>
          <a:prstGeom prst="rect">
            <a:avLst/>
          </a:prstGeom>
        </p:spPr>
      </p:pic>
      <p:pic>
        <p:nvPicPr>
          <p:cNvPr id="37" name="Picture 3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0962330">
            <a:off x="5911682" y="959058"/>
            <a:ext cx="1000640" cy="1234265"/>
          </a:xfrm>
          <a:prstGeom prst="rect">
            <a:avLst/>
          </a:prstGeom>
        </p:spPr>
      </p:pic>
      <p:pic>
        <p:nvPicPr>
          <p:cNvPr id="38" name="Picture 37">
            <a:hlinkClick r:id="rId27" action="ppaction://hlinksldjump"/>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5345" y="1746778"/>
            <a:ext cx="1150069" cy="1418582"/>
          </a:xfrm>
          <a:prstGeom prst="rect">
            <a:avLst/>
          </a:prstGeom>
        </p:spPr>
      </p:pic>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84910" y="1438645"/>
            <a:ext cx="609600" cy="609600"/>
          </a:xfrm>
          <a:prstGeom prst="rect">
            <a:avLst/>
          </a:prstGeom>
        </p:spPr>
      </p:pic>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03503" y="1519554"/>
            <a:ext cx="609600" cy="609600"/>
          </a:xfrm>
          <a:prstGeom prst="rect">
            <a:avLst/>
          </a:prstGeom>
        </p:spPr>
      </p:pic>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87420" y="1531826"/>
            <a:ext cx="609600" cy="609600"/>
          </a:xfrm>
          <a:prstGeom prst="rect">
            <a:avLst/>
          </a:prstGeom>
        </p:spPr>
      </p:pic>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71337" y="1531826"/>
            <a:ext cx="609600" cy="609600"/>
          </a:xfrm>
          <a:prstGeom prst="rect">
            <a:avLst/>
          </a:prstGeom>
        </p:spPr>
      </p:pic>
      <p:pic>
        <p:nvPicPr>
          <p:cNvPr id="47"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102869" y="-20480"/>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30836" y="126439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29891" y="2183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8155266" y="411828"/>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497653" y="-144386"/>
            <a:ext cx="1090519" cy="15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0" presetClass="entr" presetSubtype="0" fill="hold" nodeType="withEffect">
                                  <p:stCondLst>
                                    <p:cond delay="40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5067"/>
                            </p:stCondLst>
                            <p:childTnLst>
                              <p:par>
                                <p:cTn id="28" presetID="42" presetClass="exit" presetSubtype="0" fill="hold" nodeType="afterEffect">
                                  <p:stCondLst>
                                    <p:cond delay="4000"/>
                                  </p:stCondLst>
                                  <p:childTnLst>
                                    <p:animEffect transition="out" filter="fade">
                                      <p:cBhvr>
                                        <p:cTn id="29" dur="2000"/>
                                        <p:tgtEl>
                                          <p:spTgt spid="47"/>
                                        </p:tgtEl>
                                      </p:cBhvr>
                                    </p:animEffect>
                                    <p:anim calcmode="lin" valueType="num">
                                      <p:cBhvr>
                                        <p:cTn id="30" dur="2000"/>
                                        <p:tgtEl>
                                          <p:spTgt spid="47"/>
                                        </p:tgtEl>
                                        <p:attrNameLst>
                                          <p:attrName>ppt_x</p:attrName>
                                        </p:attrNameLst>
                                      </p:cBhvr>
                                      <p:tavLst>
                                        <p:tav tm="0">
                                          <p:val>
                                            <p:strVal val="ppt_x"/>
                                          </p:val>
                                        </p:tav>
                                        <p:tav tm="100000">
                                          <p:val>
                                            <p:strVal val="ppt_x"/>
                                          </p:val>
                                        </p:tav>
                                      </p:tavLst>
                                    </p:anim>
                                    <p:anim calcmode="lin" valueType="num">
                                      <p:cBhvr>
                                        <p:cTn id="31" dur="2000"/>
                                        <p:tgtEl>
                                          <p:spTgt spid="47"/>
                                        </p:tgtEl>
                                        <p:attrNameLst>
                                          <p:attrName>ppt_y</p:attrName>
                                        </p:attrNameLst>
                                      </p:cBhvr>
                                      <p:tavLst>
                                        <p:tav tm="0">
                                          <p:val>
                                            <p:strVal val="ppt_y"/>
                                          </p:val>
                                        </p:tav>
                                        <p:tav tm="100000">
                                          <p:val>
                                            <p:strVal val="ppt_y+.1"/>
                                          </p:val>
                                        </p:tav>
                                      </p:tavLst>
                                    </p:anim>
                                    <p:set>
                                      <p:cBhvr>
                                        <p:cTn id="32" dur="1" fill="hold">
                                          <p:stCondLst>
                                            <p:cond delay="19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6"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2"/>
                </p:tgtEl>
              </p:cMediaNode>
            </p:audi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5067" fill="hold"/>
                                        <p:tgtEl>
                                          <p:spTgt spid="44"/>
                                        </p:tgtEl>
                                      </p:cBhvr>
                                    </p:cmd>
                                  </p:childTnLst>
                                </p:cTn>
                              </p:par>
                              <p:par>
                                <p:cTn id="43" presetID="1" presetClass="exit" presetSubtype="0" fill="hold" nodeType="withEffect">
                                  <p:stCondLst>
                                    <p:cond delay="4000"/>
                                  </p:stCondLst>
                                  <p:childTnLst>
                                    <p:set>
                                      <p:cBhvr>
                                        <p:cTn id="44" dur="1" fill="hold">
                                          <p:stCondLst>
                                            <p:cond delay="0"/>
                                          </p:stCondLst>
                                        </p:cTn>
                                        <p:tgtEl>
                                          <p:spTgt spid="14"/>
                                        </p:tgtEl>
                                        <p:attrNameLst>
                                          <p:attrName>style.visibility</p:attrName>
                                        </p:attrNameLst>
                                      </p:cBhvr>
                                      <p:to>
                                        <p:strVal val="hidden"/>
                                      </p:to>
                                    </p:set>
                                  </p:childTnLst>
                                </p:cTn>
                              </p:par>
                              <p:par>
                                <p:cTn id="45" presetID="10" presetClass="entr" presetSubtype="0" fill="hold" nodeType="withEffect">
                                  <p:stCondLst>
                                    <p:cond delay="40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5067"/>
                            </p:stCondLst>
                            <p:childTnLst>
                              <p:par>
                                <p:cTn id="49" presetID="42" presetClass="exit" presetSubtype="0" fill="hold" nodeType="afterEffect">
                                  <p:stCondLst>
                                    <p:cond delay="4000"/>
                                  </p:stCondLst>
                                  <p:childTnLst>
                                    <p:animEffect transition="out" filter="fade">
                                      <p:cBhvr>
                                        <p:cTn id="50" dur="2000"/>
                                        <p:tgtEl>
                                          <p:spTgt spid="50"/>
                                        </p:tgtEl>
                                      </p:cBhvr>
                                    </p:animEffect>
                                    <p:anim calcmode="lin" valueType="num">
                                      <p:cBhvr>
                                        <p:cTn id="51" dur="2000"/>
                                        <p:tgtEl>
                                          <p:spTgt spid="50"/>
                                        </p:tgtEl>
                                        <p:attrNameLst>
                                          <p:attrName>ppt_x</p:attrName>
                                        </p:attrNameLst>
                                      </p:cBhvr>
                                      <p:tavLst>
                                        <p:tav tm="0">
                                          <p:val>
                                            <p:strVal val="ppt_x"/>
                                          </p:val>
                                        </p:tav>
                                        <p:tav tm="100000">
                                          <p:val>
                                            <p:strVal val="ppt_x"/>
                                          </p:val>
                                        </p:tav>
                                      </p:tavLst>
                                    </p:anim>
                                    <p:anim calcmode="lin" valueType="num">
                                      <p:cBhvr>
                                        <p:cTn id="52" dur="2000"/>
                                        <p:tgtEl>
                                          <p:spTgt spid="50"/>
                                        </p:tgtEl>
                                        <p:attrNameLst>
                                          <p:attrName>ppt_y</p:attrName>
                                        </p:attrNameLst>
                                      </p:cBhvr>
                                      <p:tavLst>
                                        <p:tav tm="0">
                                          <p:val>
                                            <p:strVal val="ppt_y"/>
                                          </p:val>
                                        </p:tav>
                                        <p:tav tm="100000">
                                          <p:val>
                                            <p:strVal val="ppt_y+.1"/>
                                          </p:val>
                                        </p:tav>
                                      </p:tavLst>
                                    </p:anim>
                                    <p:set>
                                      <p:cBhvr>
                                        <p:cTn id="53" dur="1" fill="hold">
                                          <p:stCondLst>
                                            <p:cond delay="1999"/>
                                          </p:stCondLst>
                                        </p:cTn>
                                        <p:tgtEl>
                                          <p:spTgt spid="5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57"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5067" fill="hold"/>
                                        <p:tgtEl>
                                          <p:spTgt spid="40"/>
                                        </p:tgtEl>
                                      </p:cBhvr>
                                    </p:cmd>
                                  </p:childTnLst>
                                </p:cTn>
                              </p:par>
                              <p:par>
                                <p:cTn id="63" presetID="1" presetClass="exit" presetSubtype="0" fill="hold" nodeType="withEffect">
                                  <p:stCondLst>
                                    <p:cond delay="4000"/>
                                  </p:stCondLst>
                                  <p:childTnLst>
                                    <p:set>
                                      <p:cBhvr>
                                        <p:cTn id="64" dur="1" fill="hold">
                                          <p:stCondLst>
                                            <p:cond delay="0"/>
                                          </p:stCondLst>
                                        </p:cTn>
                                        <p:tgtEl>
                                          <p:spTgt spid="19"/>
                                        </p:tgtEl>
                                        <p:attrNameLst>
                                          <p:attrName>style.visibility</p:attrName>
                                        </p:attrNameLst>
                                      </p:cBhvr>
                                      <p:to>
                                        <p:strVal val="hidden"/>
                                      </p:to>
                                    </p:set>
                                  </p:childTnLst>
                                </p:cTn>
                              </p:par>
                              <p:par>
                                <p:cTn id="65" presetID="10" presetClass="entr" presetSubtype="0" fill="hold" nodeType="withEffect">
                                  <p:stCondLst>
                                    <p:cond delay="40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par>
                          <p:cTn id="68" fill="hold">
                            <p:stCondLst>
                              <p:cond delay="5067"/>
                            </p:stCondLst>
                            <p:childTnLst>
                              <p:par>
                                <p:cTn id="69" presetID="42" presetClass="exit" presetSubtype="0" fill="hold" nodeType="afterEffect">
                                  <p:stCondLst>
                                    <p:cond delay="4000"/>
                                  </p:stCondLst>
                                  <p:childTnLst>
                                    <p:animEffect transition="out" filter="fade">
                                      <p:cBhvr>
                                        <p:cTn id="70" dur="2000"/>
                                        <p:tgtEl>
                                          <p:spTgt spid="48"/>
                                        </p:tgtEl>
                                      </p:cBhvr>
                                    </p:animEffect>
                                    <p:anim calcmode="lin" valueType="num">
                                      <p:cBhvr>
                                        <p:cTn id="71" dur="2000"/>
                                        <p:tgtEl>
                                          <p:spTgt spid="48"/>
                                        </p:tgtEl>
                                        <p:attrNameLst>
                                          <p:attrName>ppt_x</p:attrName>
                                        </p:attrNameLst>
                                      </p:cBhvr>
                                      <p:tavLst>
                                        <p:tav tm="0">
                                          <p:val>
                                            <p:strVal val="ppt_x"/>
                                          </p:val>
                                        </p:tav>
                                        <p:tav tm="100000">
                                          <p:val>
                                            <p:strVal val="ppt_x"/>
                                          </p:val>
                                        </p:tav>
                                      </p:tavLst>
                                    </p:anim>
                                    <p:anim calcmode="lin" valueType="num">
                                      <p:cBhvr>
                                        <p:cTn id="72" dur="2000"/>
                                        <p:tgtEl>
                                          <p:spTgt spid="48"/>
                                        </p:tgtEl>
                                        <p:attrNameLst>
                                          <p:attrName>ppt_y</p:attrName>
                                        </p:attrNameLst>
                                      </p:cBhvr>
                                      <p:tavLst>
                                        <p:tav tm="0">
                                          <p:val>
                                            <p:strVal val="ppt_y"/>
                                          </p:val>
                                        </p:tav>
                                        <p:tav tm="100000">
                                          <p:val>
                                            <p:strVal val="ppt_y+.1"/>
                                          </p:val>
                                        </p:tav>
                                      </p:tavLst>
                                    </p:anim>
                                    <p:set>
                                      <p:cBhvr>
                                        <p:cTn id="73" dur="1" fill="hold">
                                          <p:stCondLst>
                                            <p:cond delay="1999"/>
                                          </p:stCondLst>
                                        </p:cTn>
                                        <p:tgtEl>
                                          <p:spTgt spid="48"/>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77"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withEffect">
                                  <p:stCondLst>
                                    <p:cond delay="0"/>
                                  </p:stCondLst>
                                  <p:childTnLst>
                                    <p:cmd type="call" cmd="playFrom(0.0)">
                                      <p:cBhvr>
                                        <p:cTn id="82" dur="5067" fill="hold"/>
                                        <p:tgtEl>
                                          <p:spTgt spid="46"/>
                                        </p:tgtEl>
                                      </p:cBhvr>
                                    </p:cmd>
                                  </p:childTnLst>
                                </p:cTn>
                              </p:par>
                              <p:par>
                                <p:cTn id="83" presetID="1" presetClass="exit" presetSubtype="0" fill="hold" nodeType="withEffect">
                                  <p:stCondLst>
                                    <p:cond delay="4000"/>
                                  </p:stCondLst>
                                  <p:childTnLst>
                                    <p:set>
                                      <p:cBhvr>
                                        <p:cTn id="84" dur="1" fill="hold">
                                          <p:stCondLst>
                                            <p:cond delay="0"/>
                                          </p:stCondLst>
                                        </p:cTn>
                                        <p:tgtEl>
                                          <p:spTgt spid="24"/>
                                        </p:tgtEl>
                                        <p:attrNameLst>
                                          <p:attrName>style.visibility</p:attrName>
                                        </p:attrNameLst>
                                      </p:cBhvr>
                                      <p:to>
                                        <p:strVal val="hidden"/>
                                      </p:to>
                                    </p:set>
                                  </p:childTnLst>
                                </p:cTn>
                              </p:par>
                              <p:par>
                                <p:cTn id="85" presetID="10" presetClass="entr" presetSubtype="0" fill="hold" nodeType="withEffect">
                                  <p:stCondLst>
                                    <p:cond delay="400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childTnLst>
                          </p:cTn>
                        </p:par>
                        <p:par>
                          <p:cTn id="88" fill="hold">
                            <p:stCondLst>
                              <p:cond delay="5067"/>
                            </p:stCondLst>
                            <p:childTnLst>
                              <p:par>
                                <p:cTn id="89" presetID="42" presetClass="exit" presetSubtype="0" fill="hold" nodeType="afterEffect">
                                  <p:stCondLst>
                                    <p:cond delay="4000"/>
                                  </p:stCondLst>
                                  <p:childTnLst>
                                    <p:animEffect transition="out" filter="fade">
                                      <p:cBhvr>
                                        <p:cTn id="90" dur="2000"/>
                                        <p:tgtEl>
                                          <p:spTgt spid="51"/>
                                        </p:tgtEl>
                                      </p:cBhvr>
                                    </p:animEffect>
                                    <p:anim calcmode="lin" valueType="num">
                                      <p:cBhvr>
                                        <p:cTn id="91" dur="2000"/>
                                        <p:tgtEl>
                                          <p:spTgt spid="51"/>
                                        </p:tgtEl>
                                        <p:attrNameLst>
                                          <p:attrName>ppt_x</p:attrName>
                                        </p:attrNameLst>
                                      </p:cBhvr>
                                      <p:tavLst>
                                        <p:tav tm="0">
                                          <p:val>
                                            <p:strVal val="ppt_x"/>
                                          </p:val>
                                        </p:tav>
                                        <p:tav tm="100000">
                                          <p:val>
                                            <p:strVal val="ppt_x"/>
                                          </p:val>
                                        </p:tav>
                                      </p:tavLst>
                                    </p:anim>
                                    <p:anim calcmode="lin" valueType="num">
                                      <p:cBhvr>
                                        <p:cTn id="92" dur="2000"/>
                                        <p:tgtEl>
                                          <p:spTgt spid="51"/>
                                        </p:tgtEl>
                                        <p:attrNameLst>
                                          <p:attrName>ppt_y</p:attrName>
                                        </p:attrNameLst>
                                      </p:cBhvr>
                                      <p:tavLst>
                                        <p:tav tm="0">
                                          <p:val>
                                            <p:strVal val="ppt_y"/>
                                          </p:val>
                                        </p:tav>
                                        <p:tav tm="100000">
                                          <p:val>
                                            <p:strVal val="ppt_y+.1"/>
                                          </p:val>
                                        </p:tav>
                                      </p:tavLst>
                                    </p:anim>
                                    <p:set>
                                      <p:cBhvr>
                                        <p:cTn id="93" dur="1" fill="hold">
                                          <p:stCondLst>
                                            <p:cond delay="1999"/>
                                          </p:stCondLst>
                                        </p:cTn>
                                        <p:tgtEl>
                                          <p:spTgt spid="5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97"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withEffect">
                                  <p:stCondLst>
                                    <p:cond delay="0"/>
                                  </p:stCondLst>
                                  <p:childTnLst>
                                    <p:cmd type="call" cmd="playFrom(0.0)">
                                      <p:cBhvr>
                                        <p:cTn id="102" dur="5067" fill="hold"/>
                                        <p:tgtEl>
                                          <p:spTgt spid="42"/>
                                        </p:tgtEl>
                                      </p:cBhvr>
                                    </p:cmd>
                                  </p:childTnLst>
                                </p:cTn>
                              </p:par>
                              <p:par>
                                <p:cTn id="103" presetID="1" presetClass="exit" presetSubtype="0" fill="hold" nodeType="withEffect">
                                  <p:stCondLst>
                                    <p:cond delay="4000"/>
                                  </p:stCondLst>
                                  <p:childTnLst>
                                    <p:set>
                                      <p:cBhvr>
                                        <p:cTn id="104" dur="1" fill="hold">
                                          <p:stCondLst>
                                            <p:cond delay="0"/>
                                          </p:stCondLst>
                                        </p:cTn>
                                        <p:tgtEl>
                                          <p:spTgt spid="29"/>
                                        </p:tgtEl>
                                        <p:attrNameLst>
                                          <p:attrName>style.visibility</p:attrName>
                                        </p:attrNameLst>
                                      </p:cBhvr>
                                      <p:to>
                                        <p:strVal val="hidden"/>
                                      </p:to>
                                    </p:set>
                                  </p:childTnLst>
                                </p:cTn>
                              </p:par>
                              <p:par>
                                <p:cTn id="105" presetID="10" presetClass="entr" presetSubtype="0" fill="hold" nodeType="withEffect">
                                  <p:stCondLst>
                                    <p:cond delay="400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par>
                          <p:cTn id="108" fill="hold">
                            <p:stCondLst>
                              <p:cond delay="5067"/>
                            </p:stCondLst>
                            <p:childTnLst>
                              <p:par>
                                <p:cTn id="109" presetID="42" presetClass="exit" presetSubtype="0" fill="hold" nodeType="afterEffect">
                                  <p:stCondLst>
                                    <p:cond delay="4000"/>
                                  </p:stCondLst>
                                  <p:childTnLst>
                                    <p:animEffect transition="out" filter="fade">
                                      <p:cBhvr>
                                        <p:cTn id="110" dur="2000"/>
                                        <p:tgtEl>
                                          <p:spTgt spid="49"/>
                                        </p:tgtEl>
                                      </p:cBhvr>
                                    </p:animEffect>
                                    <p:anim calcmode="lin" valueType="num">
                                      <p:cBhvr>
                                        <p:cTn id="111" dur="2000"/>
                                        <p:tgtEl>
                                          <p:spTgt spid="49"/>
                                        </p:tgtEl>
                                        <p:attrNameLst>
                                          <p:attrName>ppt_x</p:attrName>
                                        </p:attrNameLst>
                                      </p:cBhvr>
                                      <p:tavLst>
                                        <p:tav tm="0">
                                          <p:val>
                                            <p:strVal val="ppt_x"/>
                                          </p:val>
                                        </p:tav>
                                        <p:tav tm="100000">
                                          <p:val>
                                            <p:strVal val="ppt_x"/>
                                          </p:val>
                                        </p:tav>
                                      </p:tavLst>
                                    </p:anim>
                                    <p:anim calcmode="lin" valueType="num">
                                      <p:cBhvr>
                                        <p:cTn id="112" dur="2000"/>
                                        <p:tgtEl>
                                          <p:spTgt spid="49"/>
                                        </p:tgtEl>
                                        <p:attrNameLst>
                                          <p:attrName>ppt_y</p:attrName>
                                        </p:attrNameLst>
                                      </p:cBhvr>
                                      <p:tavLst>
                                        <p:tav tm="0">
                                          <p:val>
                                            <p:strVal val="ppt_y"/>
                                          </p:val>
                                        </p:tav>
                                        <p:tav tm="100000">
                                          <p:val>
                                            <p:strVal val="ppt_y+.1"/>
                                          </p:val>
                                        </p:tav>
                                      </p:tavLst>
                                    </p:anim>
                                    <p:set>
                                      <p:cBhvr>
                                        <p:cTn id="113" dur="1" fill="hold">
                                          <p:stCondLst>
                                            <p:cond delay="1999"/>
                                          </p:stCondLst>
                                        </p:cTn>
                                        <p:tgtEl>
                                          <p:spTgt spid="49"/>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30"/>
                                        </p:tgtEl>
                                        <p:attrNameLst>
                                          <p:attrName>style.visibility</p:attrName>
                                        </p:attrNameLst>
                                      </p:cBhvr>
                                      <p:to>
                                        <p:strVal val="visible"/>
                                      </p:to>
                                    </p:set>
                                  </p:childTnLst>
                                </p:cTn>
                              </p:par>
                              <p:par>
                                <p:cTn id="11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11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37"/>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5"/>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8" restart="whenNotActive" fill="hold" evtFilter="cancelBubble" nodeType="interactiveSeq">
                <p:stCondLst>
                  <p:cond evt="onClick" delay="0">
                    <p:tgtEl>
                      <p:spTgt spid="38"/>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43" fill="hold" display="0">
                  <p:stCondLst>
                    <p:cond delay="indefinite"/>
                  </p:stCondLst>
                  <p:endCondLst>
                    <p:cond evt="onStopAudio" delay="0">
                      <p:tgtEl>
                        <p:sldTgt/>
                      </p:tgtEl>
                    </p:cond>
                  </p:endCondLst>
                </p:cTn>
                <p:tgtEl>
                  <p:spTgt spid="40"/>
                </p:tgtEl>
              </p:cMediaNode>
            </p:audio>
            <p:audio>
              <p:cMediaNode vol="80000">
                <p:cTn id="144" fill="hold" display="0">
                  <p:stCondLst>
                    <p:cond delay="indefinite"/>
                  </p:stCondLst>
                  <p:endCondLst>
                    <p:cond evt="onStopAudio" delay="0">
                      <p:tgtEl>
                        <p:sldTgt/>
                      </p:tgtEl>
                    </p:cond>
                  </p:endCondLst>
                </p:cTn>
                <p:tgtEl>
                  <p:spTgt spid="42"/>
                </p:tgtEl>
              </p:cMediaNode>
            </p:audio>
            <p:audio>
              <p:cMediaNode vol="80000">
                <p:cTn id="145" fill="hold" display="0">
                  <p:stCondLst>
                    <p:cond delay="indefinite"/>
                  </p:stCondLst>
                  <p:endCondLst>
                    <p:cond evt="onStopAudio" delay="0">
                      <p:tgtEl>
                        <p:sldTgt/>
                      </p:tgtEl>
                    </p:cond>
                  </p:endCondLst>
                </p:cTn>
                <p:tgtEl>
                  <p:spTgt spid="44"/>
                </p:tgtEl>
              </p:cMediaNode>
            </p:audio>
            <p:audio>
              <p:cMediaNode vol="80000">
                <p:cTn id="146" fill="hold" display="0">
                  <p:stCondLst>
                    <p:cond delay="indefinite"/>
                  </p:stCondLst>
                  <p:endCondLst>
                    <p:cond evt="onStopAudio" delay="0">
                      <p:tgtEl>
                        <p:sldTgt/>
                      </p:tgtEl>
                    </p:cond>
                  </p:endCondLst>
                </p:cTn>
                <p:tgtEl>
                  <p:spTgt spid="4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ound Same Side Corner Rectangle 3"/>
              <p:cNvSpPr/>
              <p:nvPr/>
            </p:nvSpPr>
            <p:spPr>
              <a:xfrm>
                <a:off x="2895600" y="152400"/>
                <a:ext cx="7696200"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1.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𝟗</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là</a:t>
                </a:r>
                <a:r>
                  <a:rPr lang="en-US" sz="3200" b="1" dirty="0" smtClean="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4" name="Round Same Side Corner Rectangle 3"/>
              <p:cNvSpPr>
                <a:spLocks noRot="1" noChangeAspect="1" noMove="1" noResize="1" noEditPoints="1" noAdjustHandles="1" noChangeArrowheads="1" noChangeShapeType="1" noTextEdit="1"/>
              </p:cNvSpPr>
              <p:nvPr/>
            </p:nvSpPr>
            <p:spPr>
              <a:xfrm>
                <a:off x="2895600" y="152400"/>
                <a:ext cx="7696200" cy="1981200"/>
              </a:xfrm>
              <a:prstGeom prst="round2SameRect">
                <a:avLst/>
              </a:prstGeom>
              <a:blipFill rotWithShape="0">
                <a:blip r:embed="rId8"/>
                <a:stretch>
                  <a:fillRect/>
                </a:stretch>
              </a:blipFill>
              <a:ln w="57150"/>
            </p:spPr>
            <p:txBody>
              <a:bodyPr/>
              <a:lstStyle/>
              <a:p>
                <a:r>
                  <a:rPr lang="en-US">
                    <a:noFill/>
                  </a:rPr>
                  <a:t> </a:t>
                </a:r>
              </a:p>
            </p:txBody>
          </p:sp>
        </mc:Fallback>
      </mc:AlternateContent>
      <p:sp>
        <p:nvSpPr>
          <p:cNvPr id="40" name="Rounded Rectangle 3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93251" y="5525302"/>
            <a:ext cx="1798749" cy="1438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le 2"/>
              <p:cNvSpPr/>
              <p:nvPr/>
            </p:nvSpPr>
            <p:spPr>
              <a:xfrm>
                <a:off x="969667" y="3830471"/>
                <a:ext cx="2230192"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969667" y="3830471"/>
                <a:ext cx="2230192"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p:cNvSpPr/>
              <p:nvPr/>
            </p:nvSpPr>
            <p:spPr>
              <a:xfrm>
                <a:off x="6733246" y="3830470"/>
                <a:ext cx="486284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9;−3;−1; 0; 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5" name="Rounded Rectangle 74"/>
              <p:cNvSpPr>
                <a:spLocks noRot="1" noChangeAspect="1" noMove="1" noResize="1" noEditPoints="1" noAdjustHandles="1" noChangeArrowheads="1" noChangeShapeType="1" noTextEdit="1"/>
              </p:cNvSpPr>
              <p:nvPr/>
            </p:nvSpPr>
            <p:spPr>
              <a:xfrm>
                <a:off x="6733246" y="3830470"/>
                <a:ext cx="4862848"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p:cNvSpPr/>
              <p:nvPr/>
            </p:nvSpPr>
            <p:spPr>
              <a:xfrm>
                <a:off x="969667" y="5418258"/>
                <a:ext cx="4623256"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−9;</m:t>
                    </m:r>
                    <m:r>
                      <a:rPr lang="en-US" sz="3200" i="1">
                        <a:solidFill>
                          <a:schemeClr val="accent2">
                            <a:lumMod val="50000"/>
                          </a:schemeClr>
                        </a:solidFill>
                        <a:latin typeface="Cambria Math" panose="02040503050406030204" pitchFamily="18" charset="0"/>
                        <a:cs typeface="Arial" panose="020B0604020202020204" pitchFamily="34" charset="0"/>
                      </a:rPr>
                      <m:t>−3;−1; 1; 3;  </m:t>
                    </m:r>
                    <m:r>
                      <a:rPr lang="en-US" sz="3200">
                        <a:solidFill>
                          <a:schemeClr val="accent2">
                            <a:lumMod val="50000"/>
                          </a:schemeClr>
                        </a:solidFill>
                        <a:latin typeface="Cambria Math" panose="02040503050406030204" pitchFamily="18" charset="0"/>
                        <a:cs typeface="Arial" panose="020B0604020202020204" pitchFamily="34" charset="0"/>
                      </a:rPr>
                      <m:t>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6" name="Rounded Rectangle 75"/>
              <p:cNvSpPr>
                <a:spLocks noRot="1" noChangeAspect="1" noMove="1" noResize="1" noEditPoints="1" noAdjustHandles="1" noChangeArrowheads="1" noChangeShapeType="1" noTextEdit="1"/>
              </p:cNvSpPr>
              <p:nvPr/>
            </p:nvSpPr>
            <p:spPr>
              <a:xfrm>
                <a:off x="969667" y="5418258"/>
                <a:ext cx="4623256"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p:cNvSpPr/>
              <p:nvPr/>
            </p:nvSpPr>
            <p:spPr>
              <a:xfrm>
                <a:off x="6733246" y="5421010"/>
                <a:ext cx="322482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1; 1;−9;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7" name="Rounded Rectangle 76"/>
              <p:cNvSpPr>
                <a:spLocks noRot="1" noChangeAspect="1" noMove="1" noResize="1" noEditPoints="1" noAdjustHandles="1" noChangeArrowheads="1" noChangeShapeType="1" noTextEdit="1"/>
              </p:cNvSpPr>
              <p:nvPr/>
            </p:nvSpPr>
            <p:spPr>
              <a:xfrm>
                <a:off x="6733246" y="5421010"/>
                <a:ext cx="3224821"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8" name="Explosion 1 77"/>
          <p:cNvSpPr/>
          <p:nvPr/>
        </p:nvSpPr>
        <p:spPr>
          <a:xfrm>
            <a:off x="3062976" y="3487501"/>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2774" y="374414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019" y="-729566"/>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75804" y="376443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90999" y="5327872"/>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8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anim calcmode="lin" valueType="num">
                                      <p:cBhvr>
                                        <p:cTn id="30" dur="1000" fill="hold"/>
                                        <p:tgtEl>
                                          <p:spTgt spid="77"/>
                                        </p:tgtEl>
                                        <p:attrNameLst>
                                          <p:attrName>ppt_x</p:attrName>
                                        </p:attrNameLst>
                                      </p:cBhvr>
                                      <p:tavLst>
                                        <p:tav tm="0">
                                          <p:val>
                                            <p:strVal val="#ppt_x"/>
                                          </p:val>
                                        </p:tav>
                                        <p:tav tm="100000">
                                          <p:val>
                                            <p:strVal val="#ppt_x"/>
                                          </p:val>
                                        </p:tav>
                                      </p:tavLst>
                                    </p:anim>
                                    <p:anim calcmode="lin" valueType="num">
                                      <p:cBhvr>
                                        <p:cTn id="3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fade">
                                      <p:cBhvr>
                                        <p:cTn id="132" dur="500"/>
                                        <p:tgtEl>
                                          <p:spTgt spid="79"/>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fade">
                                      <p:cBhvr>
                                        <p:cTn id="136" dur="3000"/>
                                        <p:tgtEl>
                                          <p:spTgt spid="80"/>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80"/>
                                        </p:tgtEl>
                                      </p:cBhvr>
                                    </p:animEffect>
                                    <p:set>
                                      <p:cBhvr>
                                        <p:cTn id="140"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1" restart="whenNotActive" fill="hold" evtFilter="cancelBubble" nodeType="interactiveSeq">
                <p:stCondLst>
                  <p:cond evt="onClick" delay="0">
                    <p:tgtEl>
                      <p:spTgt spid="75"/>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fade">
                                      <p:cBhvr>
                                        <p:cTn id="150" dur="3000"/>
                                        <p:tgtEl>
                                          <p:spTgt spid="80"/>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80"/>
                                        </p:tgtEl>
                                      </p:cBhvr>
                                    </p:animEffect>
                                    <p:set>
                                      <p:cBhvr>
                                        <p:cTn id="154"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3000"/>
                                        <p:tgtEl>
                                          <p:spTgt spid="80"/>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80"/>
                                        </p:tgtEl>
                                      </p:cBhvr>
                                    </p:animEffect>
                                    <p:set>
                                      <p:cBhvr>
                                        <p:cTn id="168"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6"/>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8"/>
                                        </p:tgtEl>
                                      </p:cBhvr>
                                    </p:animEffect>
                                    <p:animScale>
                                      <p:cBhvr>
                                        <p:cTn id="176" dur="250" autoRev="1" fill="hold"/>
                                        <p:tgtEl>
                                          <p:spTgt spid="78"/>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4"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 grpId="0" animBg="1"/>
      <p:bldP spid="3" grpId="1" animBg="1"/>
      <p:bldP spid="75" grpId="0" animBg="1"/>
      <p:bldP spid="75" grpId="1" animBg="1"/>
      <p:bldP spid="76" grpId="0" animBg="1"/>
      <p:bldP spid="77" grpId="0" animBg="1"/>
      <p:bldP spid="77" grpId="1" animBg="1"/>
      <p:bldP spid="78" grpId="0" animBg="1"/>
      <p:bldP spid="7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3" name="!!2">
            <a:extLst>
              <a:ext uri="{FF2B5EF4-FFF2-40B4-BE49-F238E27FC236}">
                <a16:creationId xmlns:a16="http://schemas.microsoft.com/office/drawing/2014/main" id="{F4B5F415-7490-4054-85B4-10F7AE6D3385}"/>
              </a:ext>
            </a:extLst>
          </p:cNvPr>
          <p:cNvSpPr>
            <a:spLocks noGrp="1"/>
          </p:cNvSpPr>
          <p:nvPr>
            <p:ph type="ctrTitle"/>
          </p:nvPr>
        </p:nvSpPr>
        <p:spPr>
          <a:xfrm>
            <a:off x="0" y="2498500"/>
            <a:ext cx="12192000" cy="1943331"/>
          </a:xfrm>
        </p:spPr>
        <p:txBody>
          <a:bodyPr>
            <a:noAutofit/>
          </a:bodyPr>
          <a:lstStyle/>
          <a:p>
            <a:r>
              <a:rPr lang="en-US" sz="4400" b="1" dirty="0" err="1" smtClean="0">
                <a:solidFill>
                  <a:srgbClr val="FFD347"/>
                </a:solidFill>
                <a:latin typeface="Arial" panose="020B0604020202020204" pitchFamily="34" charset="0"/>
                <a:cs typeface="Arial" panose="020B0604020202020204" pitchFamily="34" charset="0"/>
              </a:rPr>
              <a:t>Bài</a:t>
            </a:r>
            <a:r>
              <a:rPr lang="en-US" sz="4400" b="1" dirty="0" smtClean="0">
                <a:solidFill>
                  <a:srgbClr val="FFD347"/>
                </a:solidFill>
                <a:latin typeface="Arial" panose="020B0604020202020204" pitchFamily="34" charset="0"/>
                <a:cs typeface="Arial" panose="020B0604020202020204" pitchFamily="34" charset="0"/>
              </a:rPr>
              <a:t> 6. </a:t>
            </a:r>
            <a:r>
              <a:rPr lang="en-US" sz="4400" b="1" dirty="0" err="1" smtClean="0">
                <a:solidFill>
                  <a:srgbClr val="FFD347"/>
                </a:solidFill>
                <a:latin typeface="Arial" panose="020B0604020202020204" pitchFamily="34" charset="0"/>
                <a:cs typeface="Arial" panose="020B0604020202020204" pitchFamily="34" charset="0"/>
              </a:rPr>
              <a:t>Phép</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hai</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smtClean="0">
                <a:solidFill>
                  <a:srgbClr val="FFD347"/>
                </a:solidFill>
                <a:latin typeface="Arial" panose="020B0604020202020204" pitchFamily="34" charset="0"/>
                <a:cs typeface="Arial" panose="020B0604020202020204" pitchFamily="34" charset="0"/>
              </a:rPr>
              <a:t/>
            </a:r>
            <a:br>
              <a:rPr lang="en-US" sz="4400" b="1" dirty="0" smtClean="0">
                <a:solidFill>
                  <a:srgbClr val="FFD347"/>
                </a:solidFill>
                <a:latin typeface="Arial" panose="020B0604020202020204" pitchFamily="34" charset="0"/>
                <a:cs typeface="Arial" panose="020B0604020202020204" pitchFamily="34" charset="0"/>
              </a:rPr>
            </a:br>
            <a:r>
              <a:rPr lang="en-US" sz="4400" b="1" dirty="0" err="1" smtClean="0">
                <a:solidFill>
                  <a:srgbClr val="FFD347"/>
                </a:solidFill>
                <a:latin typeface="Arial" panose="020B0604020202020204" pitchFamily="34" charset="0"/>
                <a:cs typeface="Arial" panose="020B0604020202020204" pitchFamily="34" charset="0"/>
              </a:rPr>
              <a:t>Quan</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hệ</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trong</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tập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hợp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a:solidFill>
                  <a:srgbClr val="FFD347"/>
                </a:solidFill>
                <a:latin typeface="Arial" panose="020B0604020202020204" pitchFamily="34" charset="0"/>
                <a:cs typeface="Arial" panose="020B0604020202020204" pitchFamily="34" charset="0"/>
              </a:rPr>
              <a:t/>
            </a:r>
            <a:br>
              <a:rPr lang="en-US" sz="4400" b="1" dirty="0">
                <a:solidFill>
                  <a:srgbClr val="FFD347"/>
                </a:solidFill>
                <a:latin typeface="Arial" panose="020B0604020202020204" pitchFamily="34" charset="0"/>
                <a:cs typeface="Arial" panose="020B0604020202020204" pitchFamily="34" charset="0"/>
              </a:rPr>
            </a:br>
            <a:r>
              <a:rPr lang="en-US" sz="3200" b="1" dirty="0" smtClean="0">
                <a:solidFill>
                  <a:srgbClr val="FFD347"/>
                </a:solidFill>
                <a:latin typeface="Arial" panose="020B0604020202020204" pitchFamily="34" charset="0"/>
                <a:cs typeface="Arial" panose="020B0604020202020204" pitchFamily="34" charset="0"/>
              </a:rPr>
              <a:t>(</a:t>
            </a:r>
            <a:r>
              <a:rPr lang="en-US" sz="3200" b="1" i="1" dirty="0" err="1" smtClean="0">
                <a:solidFill>
                  <a:srgbClr val="FFD347"/>
                </a:solidFill>
                <a:latin typeface="Arial" panose="020B0604020202020204" pitchFamily="34" charset="0"/>
                <a:cs typeface="Arial" panose="020B0604020202020204" pitchFamily="34" charset="0"/>
              </a:rPr>
              <a:t>Tiết</a:t>
            </a:r>
            <a:r>
              <a:rPr lang="en-US" sz="3200" b="1" i="1" dirty="0" smtClean="0">
                <a:solidFill>
                  <a:srgbClr val="FFD347"/>
                </a:solidFill>
                <a:latin typeface="Arial" panose="020B0604020202020204" pitchFamily="34" charset="0"/>
                <a:cs typeface="Arial" panose="020B0604020202020204" pitchFamily="34" charset="0"/>
              </a:rPr>
              <a:t> 2</a:t>
            </a:r>
            <a:r>
              <a:rPr lang="en-US" sz="3200" b="1" dirty="0" smtClean="0">
                <a:solidFill>
                  <a:srgbClr val="FFD347"/>
                </a:solidFill>
                <a:latin typeface="Arial" panose="020B0604020202020204" pitchFamily="34" charset="0"/>
                <a:cs typeface="Arial" panose="020B0604020202020204" pitchFamily="34" charset="0"/>
              </a:rPr>
              <a:t>)</a:t>
            </a:r>
            <a:endParaRPr lang="en-US" sz="3200" b="1" dirty="0">
              <a:solidFill>
                <a:srgbClr val="FFD347"/>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ubtitle 1"/>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06397050"/>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28856" y="5512423"/>
            <a:ext cx="1863144" cy="14905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Round Same Side Corner Rectangle 71"/>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2.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hai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r>
                      <a:rPr lang="en-US" sz="3200" b="0" i="1" smtClean="0">
                        <a:solidFill>
                          <a:srgbClr val="FF0000"/>
                        </a:solidFill>
                        <a:latin typeface="Cambria Math" panose="02040503050406030204" pitchFamily="18" charset="0"/>
                        <a:cs typeface="Arial" panose="020B0604020202020204" pitchFamily="34" charset="0"/>
                      </a:rPr>
                      <m:t>,  </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đều</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tổng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chúng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72" name="Round Same Side Corner Rectangle 71"/>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37" name="Rounded Rectangle 36"/>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39" name="Rounded Rectangle 38"/>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Explosion 1 72"/>
          <p:cNvSpPr/>
          <p:nvPr/>
        </p:nvSpPr>
        <p:spPr>
          <a:xfrm>
            <a:off x="914400" y="3227896"/>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37"/>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3000"/>
                                        <p:tgtEl>
                                          <p:spTgt spid="75"/>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5"/>
                                        </p:tgtEl>
                                      </p:cBhvr>
                                    </p:animEffect>
                                    <p:set>
                                      <p:cBhvr>
                                        <p:cTn id="128" dur="1" fill="hold">
                                          <p:stCondLst>
                                            <p:cond delay="1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9" restart="whenNotActive" fill="hold" evtFilter="cancelBubble" nodeType="interactiveSeq">
                <p:stCondLst>
                  <p:cond evt="onClick" delay="0">
                    <p:tgtEl>
                      <p:spTgt spid="39"/>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3"/>
                                        </p:tgtEl>
                                      </p:cBhvr>
                                    </p:animEffect>
                                    <p:animScale>
                                      <p:cBhvr>
                                        <p:cTn id="136" dur="250" autoRev="1" fill="hold"/>
                                        <p:tgtEl>
                                          <p:spTgt spid="73"/>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37" grpId="0" animBg="1"/>
      <p:bldP spid="37" grpId="1" animBg="1"/>
      <p:bldP spid="39" grpId="0" animBg="1"/>
      <p:bldP spid="73" grpId="0" animBg="1"/>
      <p:bldP spid="7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458583" y="5670046"/>
            <a:ext cx="1799677" cy="14397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696820" y="152400"/>
                <a:ext cx="8408504"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3. </a:t>
                </a:r>
                <a:r>
                  <a:rPr lang="en-US" sz="3200" b="1" dirty="0" err="1" smtClean="0">
                    <a:solidFill>
                      <a:srgbClr val="FF0000"/>
                    </a:solidFill>
                    <a:latin typeface="Arial" panose="020B0604020202020204" pitchFamily="34" charset="0"/>
                    <a:cs typeface="Arial" panose="020B0604020202020204" pitchFamily="34" charset="0"/>
                  </a:rPr>
                  <a:t>Tập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hợp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𝟔</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mà</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lớn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hơn</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m:t>
                    </m:r>
                    <m:r>
                      <a:rPr lang="en-US" sz="3200" b="1" i="1" smtClean="0">
                        <a:solidFill>
                          <a:srgbClr val="FF0000"/>
                        </a:solidFill>
                        <a:latin typeface="Cambria Math" panose="02040503050406030204" pitchFamily="18" charset="0"/>
                        <a:cs typeface="Arial" panose="020B0604020202020204" pitchFamily="34" charset="0"/>
                      </a:rPr>
                      <m:t>𝟑</m:t>
                    </m:r>
                  </m:oMath>
                </a14:m>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696820" y="152400"/>
                <a:ext cx="8408504" cy="1981200"/>
              </a:xfrm>
              <a:prstGeom prst="round2SameRect">
                <a:avLst/>
              </a:prstGeom>
              <a:blipFill rotWithShape="0">
                <a:blip r:embed="rId12"/>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52456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r>
                          <a:rPr lang="en-US" sz="3200">
                            <a:solidFill>
                              <a:schemeClr val="accent2">
                                <a:lumMod val="50000"/>
                              </a:schemeClr>
                            </a:solidFill>
                            <a:latin typeface="Cambria Math" panose="02040503050406030204" pitchFamily="18" charset="0"/>
                            <a:cs typeface="Arial" panose="020B0604020202020204" pitchFamily="34" charset="0"/>
                          </a:rPr>
                          <m:t>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5245604"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7305034" y="5077815"/>
                <a:ext cx="442314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14:m>
                  <m:oMath xmlns:m="http://schemas.openxmlformats.org/officeDocument/2006/math">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0</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7305034" y="5077815"/>
                <a:ext cx="442314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7292402" y="3730096"/>
                <a:ext cx="43165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a:t>
                </a:r>
                <a:r>
                  <a:rPr lang="en-US" sz="3200" dirty="0">
                    <a:solidFill>
                      <a:schemeClr val="accent2">
                        <a:lumMod val="50000"/>
                      </a:schemeClr>
                    </a:solidFill>
                    <a:latin typeface="Arial" panose="020B0604020202020204" pitchFamily="34" charset="0"/>
                    <a:cs typeface="Arial" panose="020B0604020202020204" pitchFamily="34" charset="0"/>
                  </a:rPr>
                  <a:t>.</a:t>
                </a:r>
                <a14:m>
                  <m:oMath xmlns:m="http://schemas.openxmlformats.org/officeDocument/2006/math">
                    <m:r>
                      <a:rPr lang="en-US" sz="3200" b="0" i="0" smtClean="0">
                        <a:solidFill>
                          <a:schemeClr val="accent2">
                            <a:lumMod val="50000"/>
                          </a:schemeClr>
                        </a:solidFill>
                        <a:latin typeface="Cambria Math" panose="02040503050406030204" pitchFamily="18" charset="0"/>
                        <a:cs typeface="Arial" panose="020B0604020202020204" pitchFamily="34" charset="0"/>
                      </a:rPr>
                      <m:t> </m:t>
                    </m:r>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7292402" y="3730096"/>
                <a:ext cx="431650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5245603"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1;−1;2;−2;3;−3;6;−6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5245603"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589586" y="2944973"/>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52952" y="4988801"/>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1000"/>
                                        <p:tgtEl>
                                          <p:spTgt spid="72"/>
                                        </p:tgtEl>
                                      </p:cBhvr>
                                    </p:animEffect>
                                    <p:anim calcmode="lin" valueType="num">
                                      <p:cBhvr>
                                        <p:cTn id="30" dur="1000" fill="hold"/>
                                        <p:tgtEl>
                                          <p:spTgt spid="72"/>
                                        </p:tgtEl>
                                        <p:attrNameLst>
                                          <p:attrName>ppt_x</p:attrName>
                                        </p:attrNameLst>
                                      </p:cBhvr>
                                      <p:tavLst>
                                        <p:tav tm="0">
                                          <p:val>
                                            <p:strVal val="#ppt_x"/>
                                          </p:val>
                                        </p:tav>
                                        <p:tav tm="100000">
                                          <p:val>
                                            <p:strVal val="#ppt_x"/>
                                          </p:val>
                                        </p:tav>
                                      </p:tavLst>
                                    </p:anim>
                                    <p:anim calcmode="lin" valueType="num">
                                      <p:cBhvr>
                                        <p:cTn id="3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097037" y="5182030"/>
            <a:ext cx="2094963" cy="16759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Round Same Side Corner Rectangle 36"/>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4.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37" name="Round Same Side Corner Rectangle 36"/>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72" name="Rounded Rectangle 71"/>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Rounded Rectangle 72"/>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4" name="Explosion 1 73"/>
          <p:cNvSpPr/>
          <p:nvPr/>
        </p:nvSpPr>
        <p:spPr>
          <a:xfrm>
            <a:off x="878226" y="3302208"/>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1000"/>
                                        <p:tgtEl>
                                          <p:spTgt spid="73"/>
                                        </p:tgtEl>
                                      </p:cBhvr>
                                    </p:animEffect>
                                    <p:anim calcmode="lin" valueType="num">
                                      <p:cBhvr>
                                        <p:cTn id="12" dur="1000" fill="hold"/>
                                        <p:tgtEl>
                                          <p:spTgt spid="73"/>
                                        </p:tgtEl>
                                        <p:attrNameLst>
                                          <p:attrName>ppt_x</p:attrName>
                                        </p:attrNameLst>
                                      </p:cBhvr>
                                      <p:tavLst>
                                        <p:tav tm="0">
                                          <p:val>
                                            <p:strVal val="#ppt_x"/>
                                          </p:val>
                                        </p:tav>
                                        <p:tav tm="100000">
                                          <p:val>
                                            <p:strVal val="#ppt_x"/>
                                          </p:val>
                                        </p:tav>
                                      </p:tavLst>
                                    </p:anim>
                                    <p:anim calcmode="lin" valueType="num">
                                      <p:cBhvr>
                                        <p:cTn id="13" dur="1000" fill="hold"/>
                                        <p:tgtEl>
                                          <p:spTgt spid="7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500"/>
                                        <p:tgtEl>
                                          <p:spTgt spid="75"/>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3000"/>
                                        <p:tgtEl>
                                          <p:spTgt spid="76"/>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6"/>
                                        </p:tgtEl>
                                      </p:cBhvr>
                                    </p:animEffect>
                                    <p:set>
                                      <p:cBhvr>
                                        <p:cTn id="128"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9" restart="whenNotActive" fill="hold" evtFilter="cancelBubble" nodeType="interactiveSeq">
                <p:stCondLst>
                  <p:cond evt="onClick" delay="0">
                    <p:tgtEl>
                      <p:spTgt spid="73"/>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4"/>
                                        </p:tgtEl>
                                      </p:cBhvr>
                                    </p:animEffect>
                                    <p:animScale>
                                      <p:cBhvr>
                                        <p:cTn id="136" dur="250" autoRev="1" fill="hold"/>
                                        <p:tgtEl>
                                          <p:spTgt spid="74"/>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7" grpId="0" animBg="1"/>
      <p:bldP spid="72" grpId="0" animBg="1"/>
      <p:bldP spid="72" grpId="1" animBg="1"/>
      <p:bldP spid="73" grpId="0" animBg="1"/>
      <p:bldP spid="74" grpId="0" animBg="1"/>
      <p:bldP spid="7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9982200" y="5209340"/>
            <a:ext cx="2209800" cy="1767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895600" y="152400"/>
                <a:ext cx="7696200" cy="147092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rgbClr val="FF0000"/>
                    </a:solidFill>
                    <a:latin typeface="Arial" panose="020B0604020202020204" pitchFamily="34" charset="0"/>
                    <a:cs typeface="Arial" panose="020B0604020202020204" pitchFamily="34" charset="0"/>
                  </a:rPr>
                  <a:t>5. </a:t>
                </a:r>
                <a:r>
                  <a:rPr lang="en-US" sz="2800" b="1" dirty="0" err="1" smtClean="0">
                    <a:solidFill>
                      <a:srgbClr val="FF0000"/>
                    </a:solidFill>
                    <a:latin typeface="Arial" panose="020B0604020202020204" pitchFamily="34" charset="0"/>
                    <a:cs typeface="Arial" panose="020B0604020202020204" pitchFamily="34" charset="0"/>
                  </a:rPr>
                  <a:t>Tìm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số</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nguyên</a:t>
                </a:r>
                <a:r>
                  <a:rPr lang="en-US" sz="28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𝒙</m:t>
                    </m:r>
                  </m:oMath>
                </a14:m>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biết</a:t>
                </a:r>
                <a:r>
                  <a:rPr lang="en-US" sz="2800" b="1" dirty="0" smtClean="0">
                    <a:solidFill>
                      <a:srgbClr val="FF0000"/>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𝟓</m:t>
                      </m:r>
                      <m:r>
                        <a:rPr lang="en-US" sz="3200" b="1" i="1" smtClean="0">
                          <a:solidFill>
                            <a:srgbClr val="FF0000"/>
                          </a:solidFill>
                          <a:latin typeface="Cambria Math" panose="02040503050406030204" pitchFamily="18" charset="0"/>
                          <a:cs typeface="Arial" panose="020B0604020202020204" pitchFamily="34" charset="0"/>
                        </a:rPr>
                        <m:t> ⋮ </m:t>
                      </m:r>
                      <m:d>
                        <m:dPr>
                          <m:ctrlP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dPr>
                        <m:e>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𝒙</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 </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m:t>
                          </m:r>
                        </m:e>
                      </m:d>
                    </m:oMath>
                  </m:oMathPara>
                </a14:m>
                <a:endParaRPr lang="en-US" sz="28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895600" y="152400"/>
                <a:ext cx="7696200" cy="1470927"/>
              </a:xfrm>
              <a:prstGeom prst="round2SameRect">
                <a:avLst/>
              </a:prstGeom>
              <a:blipFill rotWithShape="0">
                <a:blip r:embed="rId13"/>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431795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−1;1;−5;5</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431795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6889161" y="3754258"/>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6</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−2;0;4</m:t>
                        </m:r>
                        <m:r>
                          <a:rPr lang="en-US" sz="320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 </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6889161" y="3754258"/>
                <a:ext cx="391136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6889162" y="5086627"/>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r>
                  <a:rPr lang="en-US" sz="3200" dirty="0">
                    <a:solidFill>
                      <a:schemeClr val="accent2">
                        <a:lumMod val="50000"/>
                      </a:schemeClr>
                    </a:solidFill>
                    <a:latin typeface="Arial" panose="020B0604020202020204" pitchFamily="34" charset="0"/>
                    <a:cs typeface="Arial" panose="020B0604020202020204" pitchFamily="34" charset="0"/>
                  </a:rPr>
                  <a:t>.</a:t>
                </a:r>
                <a:r>
                  <a:rPr lang="en-US" sz="3200" dirty="0" smtClean="0">
                    <a:solidFill>
                      <a:schemeClr val="accent2">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chemeClr val="accent2">
                            <a:lumMod val="50000"/>
                          </a:schemeClr>
                        </a:solidFill>
                        <a:latin typeface="Cambria Math" panose="02040503050406030204" pitchFamily="18" charset="0"/>
                        <a:cs typeface="Arial" panose="020B0604020202020204" pitchFamily="34" charset="0"/>
                      </a:rPr>
                      <m:t>𝑥</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6889162" y="5086627"/>
                <a:ext cx="3911364"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4317950"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4317950" cy="584775"/>
              </a:xfrm>
              <a:prstGeom prst="roundRect">
                <a:avLst/>
              </a:prstGeom>
              <a:blipFill rotWithShape="0">
                <a:blip r:embed="rId17"/>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152666" y="4338105"/>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56596" y="366524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4394695" y="1750902"/>
                <a:ext cx="4636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ea typeface="Cambria Math" panose="02040503050406030204" pitchFamily="18" charset="0"/>
                        </a:rPr>
                        <m:t>⇒</m:t>
                      </m:r>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 ∈ </m:t>
                      </m:r>
                      <m:d>
                        <m:dPr>
                          <m:begChr m:val="{"/>
                          <m:endChr m:val="}"/>
                          <m:ctrlPr>
                            <a:rPr lang="en-US" sz="3200" b="0" i="1" smtClean="0">
                              <a:solidFill>
                                <a:srgbClr val="FF0000"/>
                              </a:solidFill>
                              <a:latin typeface="Cambria Math" panose="02040503050406030204" pitchFamily="18" charset="0"/>
                              <a:ea typeface="Cambria Math" panose="02040503050406030204" pitchFamily="18" charset="0"/>
                            </a:rPr>
                          </m:ctrlPr>
                        </m:dPr>
                        <m:e>
                          <m:r>
                            <a:rPr lang="en-US" sz="3200" b="0" i="1" smtClean="0">
                              <a:solidFill>
                                <a:srgbClr val="FF0000"/>
                              </a:solidFill>
                              <a:latin typeface="Cambria Math" panose="02040503050406030204" pitchFamily="18" charset="0"/>
                              <a:ea typeface="Cambria Math" panose="02040503050406030204" pitchFamily="18" charset="0"/>
                            </a:rPr>
                            <m:t>−1;1;5;−5</m:t>
                          </m:r>
                        </m:e>
                      </m:d>
                    </m:oMath>
                  </m:oMathPara>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94695" y="1750902"/>
                <a:ext cx="4636141" cy="492443"/>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809721" y="2338047"/>
                <a:ext cx="4711546" cy="9848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m:t>
                      </m:r>
                    </m:oMath>
                  </m:oMathPara>
                </a14:m>
                <a:endParaRPr lang="en-US" sz="32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m:t>
                      </m:r>
                    </m:oMath>
                  </m:oMathPara>
                </a14:m>
                <a:endParaRPr lang="en-US" sz="3200" dirty="0">
                  <a:solidFill>
                    <a:srgbClr val="FF0000"/>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4809721" y="2338047"/>
                <a:ext cx="4711546" cy="984885"/>
              </a:xfrm>
              <a:prstGeom prst="rect">
                <a:avLst/>
              </a:prstGeom>
              <a:blipFill rotWithShape="0">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34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4"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5"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5"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6"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6" restart="whenNotActive" fill="hold" evtFilter="cancelBubble" nodeType="interactiveSeq">
                <p:stCondLst>
                  <p:cond evt="onClick" delay="0">
                    <p:tgtEl>
                      <p:spTgt spid="39"/>
                    </p:tgtEl>
                  </p:cond>
                </p:stCondLst>
                <p:endSync evt="end" delay="0">
                  <p:rtn val="all"/>
                </p:endSync>
                <p:childTnLst>
                  <p:par>
                    <p:cTn id="187" fill="hold">
                      <p:stCondLst>
                        <p:cond delay="0"/>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500"/>
                                        <p:tgtEl>
                                          <p:spTgt spid="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P spid="2" grpId="0"/>
      <p:bldP spid="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19" name="Picture 1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70864" y="4288026"/>
            <a:ext cx="609600" cy="609600"/>
          </a:xfrm>
          <a:prstGeom prst="rect">
            <a:avLst/>
          </a:prstGeom>
        </p:spPr>
      </p:pic>
      <p:grpSp>
        <p:nvGrpSpPr>
          <p:cNvPr id="27" name="Group 26"/>
          <p:cNvGrpSpPr/>
          <p:nvPr/>
        </p:nvGrpSpPr>
        <p:grpSpPr>
          <a:xfrm>
            <a:off x="6505871" y="665928"/>
            <a:ext cx="5562600" cy="1896711"/>
            <a:chOff x="4671422" y="4443951"/>
            <a:chExt cx="5562600" cy="1896711"/>
          </a:xfrm>
        </p:grpSpPr>
        <p:pic>
          <p:nvPicPr>
            <p:cNvPr id="28" name="Picture 3" descr="C:\Users\ADMIN\Desktop\Tai nguyen thiet ke tro choi\Bảng gỗ\49f1b87228eb6bdb68e300357ebeb9ca (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671422" y="4443951"/>
              <a:ext cx="5562600" cy="189671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20861924">
              <a:off x="5750198" y="4932567"/>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30" name="Picture 4" descr="D:\GIAO AN\MAU POWER POINT DEP\ANH DONG PP\2-ctu.vn_anh_dong_mau_slide_powerpoint_dep_(17).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247185" y="4843042"/>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83654"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233390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7364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704602" y="20824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58840" y="161506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565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79308" y="19849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9089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29714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398455" y="-107666"/>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846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4525" y="2267456"/>
            <a:ext cx="10439902" cy="3323987"/>
          </a:xfrm>
          <a:prstGeom prst="rect">
            <a:avLst/>
          </a:prstGeom>
          <a:noFill/>
          <a:ln>
            <a:noFill/>
          </a:ln>
        </p:spPr>
        <p:txBody>
          <a:bodyPr wrap="square" rtlCol="0">
            <a:spAutoFit/>
          </a:bodyPr>
          <a:lstStyle/>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Đọc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toàn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đã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thuộc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Quan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hệ</a:t>
            </a:r>
            <a:r>
              <a:rPr lang="en-US" sz="2800" b="1" dirty="0" smtClean="0">
                <a:solidFill>
                  <a:srgbClr val="0070C0"/>
                </a:solidFill>
                <a:latin typeface="Arial" panose="020B0604020202020204" pitchFamily="34" charset="0"/>
                <a:cs typeface="Arial" panose="020B0604020202020204" pitchFamily="34" charset="0"/>
              </a:rPr>
              <a:t> chia </a:t>
            </a:r>
            <a:r>
              <a:rPr lang="en-US" sz="2800" b="1" dirty="0" err="1" smtClean="0">
                <a:solidFill>
                  <a:srgbClr val="0070C0"/>
                </a:solidFill>
                <a:latin typeface="Arial" panose="020B0604020202020204" pitchFamily="34" charset="0"/>
                <a:cs typeface="Arial" panose="020B0604020202020204" pitchFamily="34" charset="0"/>
              </a:rPr>
              <a:t>hết</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khái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niệm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lưu</a:t>
            </a:r>
            <a:r>
              <a:rPr lang="en-US" sz="2800" b="1" dirty="0" smtClean="0">
                <a:solidFill>
                  <a:srgbClr val="0070C0"/>
                </a:solidFill>
                <a:latin typeface="Arial" panose="020B0604020202020204" pitchFamily="34" charset="0"/>
                <a:cs typeface="Arial" panose="020B0604020202020204" pitchFamily="34" charset="0"/>
              </a:rPr>
              <a:t> ý </a:t>
            </a:r>
            <a:r>
              <a:rPr lang="en-US" sz="2800" b="1" dirty="0" err="1" smtClean="0">
                <a:solidFill>
                  <a:srgbClr val="0070C0"/>
                </a:solidFill>
                <a:latin typeface="Arial" panose="020B0604020202020204" pitchFamily="34" charset="0"/>
                <a:cs typeface="Arial" panose="020B0604020202020204" pitchFamily="34" charset="0"/>
              </a:rPr>
              <a:t>về</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Làm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5; 6; 7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Xem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trước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phần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endParaRPr lang="en-US" sz="2800" b="1" dirty="0">
              <a:solidFill>
                <a:srgbClr val="0070C0"/>
              </a:solidFill>
              <a:latin typeface="Arial" panose="020B0604020202020204" pitchFamily="34" charset="0"/>
              <a:cs typeface="Arial" panose="020B0604020202020204" pitchFamily="34" charset="0"/>
            </a:endParaRPr>
          </a:p>
        </p:txBody>
      </p:sp>
      <p:grpSp>
        <p:nvGrpSpPr>
          <p:cNvPr id="6" name="Nhóm 1"/>
          <p:cNvGrpSpPr>
            <a:grpSpLocks/>
          </p:cNvGrpSpPr>
          <p:nvPr/>
        </p:nvGrpSpPr>
        <p:grpSpPr bwMode="auto">
          <a:xfrm>
            <a:off x="3574498" y="32510"/>
            <a:ext cx="5840373" cy="2027923"/>
            <a:chOff x="1843088" y="2017058"/>
            <a:chExt cx="9723094" cy="3440801"/>
          </a:xfrm>
        </p:grpSpPr>
        <p:grpSp>
          <p:nvGrpSpPr>
            <p:cNvPr id="7" name="Nhóm 45"/>
            <p:cNvGrpSpPr>
              <a:grpSpLocks/>
            </p:cNvGrpSpPr>
            <p:nvPr/>
          </p:nvGrpSpPr>
          <p:grpSpPr bwMode="auto">
            <a:xfrm>
              <a:off x="1843088" y="2289209"/>
              <a:ext cx="9723094" cy="3168650"/>
              <a:chOff x="2053185" y="2324309"/>
              <a:chExt cx="9021389" cy="2940304"/>
            </a:xfrm>
          </p:grpSpPr>
          <p:sp>
            <p:nvSpPr>
              <p:cNvPr id="9" name="Rounded Rectangle 33"/>
              <p:cNvSpPr/>
              <p:nvPr/>
            </p:nvSpPr>
            <p:spPr>
              <a:xfrm>
                <a:off x="2112103" y="2383242"/>
                <a:ext cx="8314142" cy="2021559"/>
              </a:xfrm>
              <a:prstGeom prst="roundRect">
                <a:avLst>
                  <a:gd name="adj" fmla="val 13077"/>
                </a:avLst>
              </a:prstGeom>
              <a:solidFill>
                <a:schemeClr val="accent2">
                  <a:lumMod val="40000"/>
                  <a:lumOff val="60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2053185" y="2324309"/>
                <a:ext cx="1328665" cy="1346571"/>
                <a:chOff x="1734635" y="1286041"/>
                <a:chExt cx="2664943" cy="2700870"/>
              </a:xfrm>
            </p:grpSpPr>
            <p:sp>
              <p:nvSpPr>
                <p:cNvPr id="13" name="Freeform 6"/>
                <p:cNvSpPr>
                  <a:spLocks/>
                </p:cNvSpPr>
                <p:nvPr/>
              </p:nvSpPr>
              <p:spPr bwMode="auto">
                <a:xfrm>
                  <a:off x="3982997" y="1286041"/>
                  <a:ext cx="416581" cy="10933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4" name="Freeform 7"/>
                <p:cNvSpPr>
                  <a:spLocks/>
                </p:cNvSpPr>
                <p:nvPr/>
              </p:nvSpPr>
              <p:spPr bwMode="auto">
                <a:xfrm>
                  <a:off x="1734635" y="3561391"/>
                  <a:ext cx="109317" cy="425520"/>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5" name="Freeform 8"/>
                <p:cNvSpPr>
                  <a:spLocks/>
                </p:cNvSpPr>
                <p:nvPr/>
              </p:nvSpPr>
              <p:spPr bwMode="auto">
                <a:xfrm>
                  <a:off x="1846714" y="1409427"/>
                  <a:ext cx="2490628" cy="2491064"/>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sp>
            <p:nvSpPr>
              <p:cNvPr id="11" name="Прямоугольник 121"/>
              <p:cNvSpPr/>
              <p:nvPr/>
            </p:nvSpPr>
            <p:spPr>
              <a:xfrm>
                <a:off x="2134755" y="3016327"/>
                <a:ext cx="7850096" cy="920693"/>
              </a:xfrm>
              <a:prstGeom prst="rect">
                <a:avLst/>
              </a:prstGeom>
            </p:spPr>
            <p:txBody>
              <a:bodyPr wrap="square">
                <a:spAutoFit/>
              </a:bodyPr>
              <a:lstStyle/>
              <a:p>
                <a:pPr algn="ctr" fontAlgn="auto">
                  <a:spcBef>
                    <a:spcPts val="0"/>
                  </a:spcBef>
                  <a:spcAft>
                    <a:spcPts val="0"/>
                  </a:spcAft>
                  <a:defRPr/>
                </a:pPr>
                <a:r>
                  <a:rPr lang="en-US" sz="32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en-US" sz="32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Picture 6" descr="E:\09----------------Diagrams September\22\Png\5.png"/>
              <p:cNvPicPr>
                <a:picLocks noChangeAspect="1" noChangeArrowheads="1"/>
              </p:cNvPicPr>
              <p:nvPr/>
            </p:nvPicPr>
            <p:blipFill>
              <a:blip r:embed="rId3"/>
              <a:srcRect/>
              <a:stretch>
                <a:fillRect/>
              </a:stretch>
            </p:blipFill>
            <p:spPr bwMode="auto">
              <a:xfrm>
                <a:off x="8698019" y="3601422"/>
                <a:ext cx="2376555" cy="1663191"/>
              </a:xfrm>
              <a:prstGeom prst="rect">
                <a:avLst/>
              </a:prstGeom>
              <a:noFill/>
              <a:ln w="9525">
                <a:noFill/>
                <a:miter lim="800000"/>
                <a:headEnd/>
                <a:tailEnd/>
              </a:ln>
            </p:spPr>
          </p:pic>
        </p:grpSp>
        <p:pic>
          <p:nvPicPr>
            <p:cNvPr id="8" name="Picture 5" descr="shadow_1_m"/>
            <p:cNvPicPr>
              <a:picLocks noChangeAspect="1" noChangeArrowheads="1"/>
            </p:cNvPicPr>
            <p:nvPr/>
          </p:nvPicPr>
          <p:blipFill>
            <a:blip r:embed="rId4"/>
            <a:srcRect/>
            <a:stretch>
              <a:fillRect/>
            </a:stretch>
          </p:blipFill>
          <p:spPr bwMode="auto">
            <a:xfrm rot="18878233">
              <a:off x="1652689" y="2895740"/>
              <a:ext cx="1876425" cy="119062"/>
            </a:xfrm>
            <a:prstGeom prst="rect">
              <a:avLst/>
            </a:prstGeom>
            <a:noFill/>
            <a:ln w="9525">
              <a:noFill/>
              <a:miter lim="800000"/>
              <a:headEnd/>
              <a:tailEnd/>
            </a:ln>
          </p:spPr>
        </p:pic>
      </p:grpSp>
      <p:pic>
        <p:nvPicPr>
          <p:cNvPr id="16" name="Picture 15">
            <a:extLst>
              <a:ext uri="{FF2B5EF4-FFF2-40B4-BE49-F238E27FC236}">
                <a16:creationId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45439" y="234626"/>
            <a:ext cx="1939407" cy="1939407"/>
          </a:xfrm>
          <a:prstGeom prst="rect">
            <a:avLst/>
          </a:prstGeom>
        </p:spPr>
      </p:pic>
    </p:spTree>
    <p:extLst>
      <p:ext uri="{BB962C8B-B14F-4D97-AF65-F5344CB8AC3E}">
        <p14:creationId xmlns:p14="http://schemas.microsoft.com/office/powerpoint/2010/main" val="36466136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694789" y="364409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8" name="Title 1">
            <a:extLst>
              <a:ext uri="{FF2B5EF4-FFF2-40B4-BE49-F238E27FC236}">
                <a16:creationId xmlns:a16="http://schemas.microsoft.com/office/drawing/2014/main" id="{F4B5F415-7490-4054-85B4-10F7AE6D3385}"/>
              </a:ext>
            </a:extLst>
          </p:cNvPr>
          <p:cNvSpPr txBox="1">
            <a:spLocks/>
          </p:cNvSpPr>
          <p:nvPr/>
        </p:nvSpPr>
        <p:spPr>
          <a:xfrm>
            <a:off x="1580239" y="106220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smtClean="0">
                <a:solidFill>
                  <a:schemeClr val="bg1"/>
                </a:solidFill>
                <a:latin typeface="Rockwell" panose="02060603020205020403" pitchFamily="18" charset="0"/>
              </a:rPr>
              <a:t>Thank you…!</a:t>
            </a:r>
            <a:endParaRPr lang="en-US" sz="8000"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6792037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4"/>
            <a:ext cx="12212303" cy="6858000"/>
          </a:xfrm>
          <a:prstGeom prst="rect">
            <a:avLst/>
          </a:prstGeom>
        </p:spPr>
      </p:pic>
      <p:sp>
        <p:nvSpPr>
          <p:cNvPr id="6" name="AutoShape 3"/>
          <p:cNvSpPr>
            <a:spLocks noChangeArrowheads="1"/>
          </p:cNvSpPr>
          <p:nvPr/>
        </p:nvSpPr>
        <p:spPr bwMode="gray">
          <a:xfrm>
            <a:off x="-27365" y="1296628"/>
            <a:ext cx="3909768" cy="362038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8" name="AutoShape 5"/>
          <p:cNvSpPr>
            <a:spLocks noChangeArrowheads="1"/>
          </p:cNvSpPr>
          <p:nvPr/>
        </p:nvSpPr>
        <p:spPr bwMode="gray">
          <a:xfrm>
            <a:off x="3052207" y="1270057"/>
            <a:ext cx="9014650" cy="1048214"/>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hiện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r>
              <a:rPr lang="en-US" sz="2800" i="1" dirty="0" smtClean="0">
                <a:solidFill>
                  <a:srgbClr val="0A2068"/>
                </a:solidFill>
                <a:latin typeface="Arial" panose="020B0604020202020204" pitchFamily="34" charset="0"/>
                <a:cs typeface="Arial" panose="020B0604020202020204" pitchFamily="34" charset="0"/>
              </a:rPr>
              <a:t>;</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cùng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endParaRPr lang="en-US" sz="2800" i="1" dirty="0">
              <a:solidFill>
                <a:srgbClr val="0A2068"/>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gray">
          <a:xfrm>
            <a:off x="3545256" y="2582165"/>
            <a:ext cx="8694411" cy="106226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Nhận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biết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về</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ước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và</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bội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của</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endParaRPr lang="en-US" sz="2800" i="1" dirty="0">
              <a:solidFill>
                <a:srgbClr val="0A2068"/>
              </a:solidFill>
              <a:latin typeface="Arial" panose="020B0604020202020204" pitchFamily="34" charset="0"/>
              <a:cs typeface="Arial" panose="020B0604020202020204" pitchFamily="34" charset="0"/>
            </a:endParaRPr>
          </a:p>
        </p:txBody>
      </p:sp>
      <p:sp>
        <p:nvSpPr>
          <p:cNvPr id="10" name="AutoShape 7"/>
          <p:cNvSpPr>
            <a:spLocks noChangeArrowheads="1"/>
          </p:cNvSpPr>
          <p:nvPr/>
        </p:nvSpPr>
        <p:spPr bwMode="gray">
          <a:xfrm>
            <a:off x="3095524" y="3842724"/>
            <a:ext cx="8547836" cy="1032151"/>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Vận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dụng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để</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giải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quyết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một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bài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toán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tiễn</a:t>
            </a:r>
            <a:endParaRPr lang="en-US" sz="2800" i="1" dirty="0">
              <a:solidFill>
                <a:srgbClr val="0A206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871" y="4478033"/>
            <a:ext cx="2416323" cy="2416323"/>
          </a:xfrm>
          <a:prstGeom prst="rect">
            <a:avLst/>
          </a:prstGeom>
        </p:spPr>
      </p:pic>
      <p:grpSp>
        <p:nvGrpSpPr>
          <p:cNvPr id="3" name="Group 2"/>
          <p:cNvGrpSpPr/>
          <p:nvPr/>
        </p:nvGrpSpPr>
        <p:grpSpPr>
          <a:xfrm>
            <a:off x="-157324" y="1554480"/>
            <a:ext cx="4104484" cy="3090818"/>
            <a:chOff x="-112021" y="1195738"/>
            <a:chExt cx="3948109" cy="2998760"/>
          </a:xfrm>
        </p:grpSpPr>
        <p:sp>
          <p:nvSpPr>
            <p:cNvPr id="7" name="Oval 4"/>
            <p:cNvSpPr>
              <a:spLocks noChangeArrowheads="1"/>
            </p:cNvSpPr>
            <p:nvPr/>
          </p:nvSpPr>
          <p:spPr bwMode="gray">
            <a:xfrm>
              <a:off x="319281" y="1262278"/>
              <a:ext cx="3139458" cy="293222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Arial" panose="020B0604020202020204" pitchFamily="34" charset="0"/>
                <a:cs typeface="Arial" panose="020B0604020202020204" pitchFamily="34" charset="0"/>
              </a:endParaRPr>
            </a:p>
          </p:txBody>
        </p:sp>
        <p:sp>
          <p:nvSpPr>
            <p:cNvPr id="2" name="Oval 1"/>
            <p:cNvSpPr/>
            <p:nvPr/>
          </p:nvSpPr>
          <p:spPr>
            <a:xfrm>
              <a:off x="-112021" y="1195738"/>
              <a:ext cx="3948109" cy="293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Phép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hai</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Quan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hệ</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trong</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tập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hợp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4285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childTnLst>
                          </p:cTn>
                        </p:par>
                        <p:par>
                          <p:cTn id="15" fill="hold">
                            <p:stCondLst>
                              <p:cond delay="2000"/>
                            </p:stCondLst>
                            <p:childTnLst>
                              <p:par>
                                <p:cTn id="16" presetID="26" presetClass="emph" presetSubtype="0" fill="hold" grpId="1" nodeType="afterEffect">
                                  <p:stCondLst>
                                    <p:cond delay="0"/>
                                  </p:stCondLst>
                                  <p:childTnLst>
                                    <p:animEffect transition="out" filter="fade">
                                      <p:cBhvr>
                                        <p:cTn id="17" dur="2000" tmFilter="0, 0; .2, .5; .8, .5; 1, 0"/>
                                        <p:tgtEl>
                                          <p:spTgt spid="9"/>
                                        </p:tgtEl>
                                      </p:cBhvr>
                                    </p:animEffect>
                                    <p:animScale>
                                      <p:cBhvr>
                                        <p:cTn id="18"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a:srcRect l="16446" t="27548" r="12843" b="24567"/>
          <a:stretch/>
        </p:blipFill>
        <p:spPr>
          <a:xfrm>
            <a:off x="157852" y="1468477"/>
            <a:ext cx="5237525" cy="22594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499" y="0"/>
            <a:ext cx="5967274" cy="6324600"/>
          </a:xfrm>
          <a:prstGeom prst="rect">
            <a:avLst/>
          </a:prstGeom>
        </p:spPr>
      </p:pic>
      <p:sp>
        <p:nvSpPr>
          <p:cNvPr id="12" name="TextBox 11"/>
          <p:cNvSpPr txBox="1"/>
          <p:nvPr/>
        </p:nvSpPr>
        <p:spPr>
          <a:xfrm>
            <a:off x="5841793" y="603436"/>
            <a:ext cx="5444685" cy="4939814"/>
          </a:xfrm>
          <a:prstGeom prst="rect">
            <a:avLst/>
          </a:prstGeom>
          <a:noFill/>
          <a:ln>
            <a:noFill/>
          </a:ln>
        </p:spPr>
        <p:txBody>
          <a:bodyPr wrap="square" rtlCol="0">
            <a:spAutoFit/>
          </a:bodyPr>
          <a:lstStyle/>
          <a:p>
            <a:pPr algn="ctr">
              <a:lnSpc>
                <a:spcPct val="125000"/>
              </a:lnSpc>
            </a:pP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hôm</a:t>
            </a:r>
            <a:r>
              <a:rPr lang="en-US" sz="2800" dirty="0" smtClean="0">
                <a:solidFill>
                  <a:schemeClr val="bg1"/>
                </a:solidFill>
                <a:latin typeface="Arial" panose="020B0604020202020204" pitchFamily="34" charset="0"/>
                <a:cs typeface="Arial" panose="020B0604020202020204" pitchFamily="34" charset="0"/>
              </a:rPr>
              <a:t> nay, </a:t>
            </a:r>
            <a:r>
              <a:rPr lang="en-US" sz="2800" dirty="0" err="1" smtClean="0">
                <a:solidFill>
                  <a:schemeClr val="bg1"/>
                </a:solidFill>
                <a:latin typeface="Arial" panose="020B0604020202020204" pitchFamily="34" charset="0"/>
                <a:cs typeface="Arial" panose="020B0604020202020204" pitchFamily="34" charset="0"/>
              </a:rPr>
              <a:t>chúng</a:t>
            </a:r>
            <a:r>
              <a:rPr lang="en-US" sz="2800" dirty="0" smtClean="0">
                <a:solidFill>
                  <a:schemeClr val="bg1"/>
                </a:solidFill>
                <a:latin typeface="Arial" panose="020B0604020202020204" pitchFamily="34" charset="0"/>
                <a:cs typeface="Arial" panose="020B0604020202020204" pitchFamily="34" charset="0"/>
              </a:rPr>
              <a:t> ta </a:t>
            </a:r>
            <a:r>
              <a:rPr lang="en-US" sz="2800" dirty="0" err="1" smtClean="0">
                <a:solidFill>
                  <a:schemeClr val="bg1"/>
                </a:solidFill>
                <a:latin typeface="Arial" panose="020B0604020202020204" pitchFamily="34" charset="0"/>
                <a:cs typeface="Arial" panose="020B0604020202020204" pitchFamily="34" charset="0"/>
              </a:rPr>
              <a:t>sẽ</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Khái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niệm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về</a:t>
            </a:r>
            <a:r>
              <a:rPr lang="en-US" sz="2800" dirty="0" smtClean="0">
                <a:solidFill>
                  <a:schemeClr val="bg1"/>
                </a:solidFill>
                <a:latin typeface="Arial" panose="020B0604020202020204" pitchFamily="34" charset="0"/>
                <a:cs typeface="Arial" panose="020B0604020202020204" pitchFamily="34" charset="0"/>
              </a:rPr>
              <a:t> chia </a:t>
            </a:r>
            <a:r>
              <a:rPr lang="en-US" sz="2800" dirty="0" err="1" smtClean="0">
                <a:solidFill>
                  <a:schemeClr val="bg1"/>
                </a:solidFill>
                <a:latin typeface="Arial" panose="020B0604020202020204" pitchFamily="34" charset="0"/>
                <a:cs typeface="Arial" panose="020B0604020202020204" pitchFamily="34" charset="0"/>
              </a:rPr>
              <a:t>hết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tập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hợp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tìm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Kiểm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có</a:t>
            </a:r>
            <a:r>
              <a:rPr lang="en-US" sz="2800" dirty="0" smtClean="0">
                <a:solidFill>
                  <a:schemeClr val="bg1"/>
                </a:solidFill>
                <a:latin typeface="Arial" panose="020B0604020202020204" pitchFamily="34" charset="0"/>
                <a:cs typeface="Arial" panose="020B0604020202020204" pitchFamily="34" charset="0"/>
              </a:rPr>
              <a:t> hay </a:t>
            </a:r>
            <a:r>
              <a:rPr lang="en-US" sz="2800" dirty="0" err="1" smtClean="0">
                <a:solidFill>
                  <a:schemeClr val="bg1"/>
                </a:solidFill>
                <a:latin typeface="Arial" panose="020B0604020202020204" pitchFamily="34" charset="0"/>
                <a:cs typeface="Arial" panose="020B0604020202020204" pitchFamily="34" charset="0"/>
              </a:rPr>
              <a:t>không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hoặc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trước</a:t>
            </a:r>
            <a:r>
              <a:rPr lang="en-US" sz="2800" dirty="0" smtClean="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17" name="Rectangle 16">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348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gridCol w="1005840">
                      <a:extLst>
                        <a:ext uri="{9D8B030D-6E8A-4147-A177-3AD203B41FA5}">
                          <a16:colId xmlns:a16="http://schemas.microsoft.com/office/drawing/2014/main" val="20009"/>
                        </a:ext>
                      </a:extLst>
                    </a:gridCol>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0"/>
                      </a:ext>
                    </a:extLst>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0465" r="-8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0465" r="-704242" b="-10581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469697" t="-10465" r="-5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566265" t="-10465" r="-401205"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670303" t="-10465" r="-3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770303" t="-10465" r="-2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870303" t="-10465" r="-1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970303" t="-10465" r="-3636" b="-105814"/>
                          </a:stretch>
                        </a:blip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11765" r="-804242" b="-7059"/>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11765" r="-704242" b="-7059"/>
                          </a:stretch>
                        </a:blip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Fallback>
      </mc:AlternateContent>
      <p:sp>
        <p:nvSpPr>
          <p:cNvPr id="20" name="Rectangle: Rounded Corners 19">
            <a:extLst>
              <a:ext uri="{FF2B5EF4-FFF2-40B4-BE49-F238E27FC236}">
                <a16:creationId xmlns:a16="http://schemas.microsoft.com/office/drawing/2014/main" id="{F0B9D66F-5601-40B8-86B8-4B94AB7C2B0B}"/>
              </a:ext>
            </a:extLst>
          </p:cNvPr>
          <p:cNvSpPr/>
          <p:nvPr/>
        </p:nvSpPr>
        <p:spPr>
          <a:xfrm>
            <a:off x="6582015" y="2290"/>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41947A2-8C4E-460E-A29C-30BD4B5DB041}"/>
              </a:ext>
            </a:extLst>
          </p:cNvPr>
          <p:cNvGrpSpPr/>
          <p:nvPr/>
        </p:nvGrpSpPr>
        <p:grpSpPr>
          <a:xfrm rot="20500297">
            <a:off x="11513708" y="-1900989"/>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id="{4D3CFCA8-27ED-41FB-92A9-BA8CC0500364}"/>
              </a:ext>
            </a:extLst>
          </p:cNvPr>
          <p:cNvSpPr txBox="1"/>
          <p:nvPr/>
        </p:nvSpPr>
        <p:spPr>
          <a:xfrm>
            <a:off x="6826219" y="104955"/>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grpSp>
        <p:nvGrpSpPr>
          <p:cNvPr id="11" name="Group 10"/>
          <p:cNvGrpSpPr/>
          <p:nvPr/>
        </p:nvGrpSpPr>
        <p:grpSpPr>
          <a:xfrm>
            <a:off x="1762174" y="829563"/>
            <a:ext cx="8401427" cy="1047534"/>
            <a:chOff x="2606656" y="900753"/>
            <a:chExt cx="9054384" cy="1047534"/>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656" y="900753"/>
              <a:ext cx="1047534" cy="1047534"/>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792595" y="1157109"/>
                  <a:ext cx="8868445" cy="554832"/>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3      a)  </a:t>
                  </a:r>
                  <a:r>
                    <a:rPr lang="en-US" sz="2800" dirty="0" err="1" smtClean="0">
                      <a:latin typeface="Arial" panose="020B0604020202020204" pitchFamily="34" charset="0"/>
                      <a:cs typeface="Arial" panose="020B0604020202020204" pitchFamily="34" charset="0"/>
                    </a:rPr>
                    <a:t>Tìm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hợp</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ở</a:t>
                  </a:r>
                  <a:r>
                    <a:rPr lang="en-US" sz="2800" dirty="0" smtClean="0">
                      <a:latin typeface="Arial" panose="020B0604020202020204" pitchFamily="34" charset="0"/>
                      <a:cs typeface="Arial" panose="020B0604020202020204" pitchFamily="34" charset="0"/>
                    </a:rPr>
                    <a:t>  </a:t>
                  </a:r>
                  <a14:m>
                    <m:oMath xmlns:m="http://schemas.openxmlformats.org/officeDocument/2006/math">
                      <m:borderBox>
                        <m:borderBoxPr>
                          <m:ctrlPr>
                            <a:rPr lang="en-US" sz="2800" i="1" smtClean="0">
                              <a:latin typeface="Cambria Math" panose="02040503050406030204" pitchFamily="18" charset="0"/>
                              <a:cs typeface="Times New Roman" panose="02020603050405020304" pitchFamily="18" charset="0"/>
                            </a:rPr>
                          </m:ctrlPr>
                        </m:borderBoxPr>
                        <m:e>
                          <m:r>
                            <a:rPr lang="en-US" sz="2800" b="0" i="1" smtClean="0">
                              <a:latin typeface="Cambria Math" panose="02040503050406030204" pitchFamily="18" charset="0"/>
                              <a:cs typeface="Times New Roman" panose="02020603050405020304" pitchFamily="18" charset="0"/>
                            </a:rPr>
                            <m:t> ? </m:t>
                          </m:r>
                        </m:e>
                      </m:borderBox>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sau</a:t>
                  </a:r>
                  <a:r>
                    <a:rPr lang="en-US" sz="2800" dirty="0" smtClean="0">
                      <a:latin typeface="Arial" panose="020B0604020202020204" pitchFamily="34" charset="0"/>
                      <a:cs typeface="Arial" panose="020B0604020202020204" pitchFamily="34"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2792595" y="1157109"/>
                  <a:ext cx="8868445" cy="554832"/>
                </a:xfrm>
                <a:prstGeom prst="rect">
                  <a:avLst/>
                </a:prstGeom>
                <a:blipFill rotWithShape="0">
                  <a:blip r:embed="rId5"/>
                  <a:stretch>
                    <a:fillRect l="-1481" t="-6593" b="-28571"/>
                  </a:stretch>
                </a:blipFill>
                <a:ln>
                  <a:noFill/>
                </a:ln>
              </p:spPr>
              <p:txBody>
                <a:bodyPr/>
                <a:lstStyle/>
                <a:p>
                  <a:r>
                    <a:rPr lang="en-US">
                      <a:noFill/>
                    </a:rPr>
                    <a:t> </a:t>
                  </a:r>
                </a:p>
              </p:txBody>
            </p:sp>
          </mc:Fallback>
        </mc:AlternateContent>
      </p:grpSp>
      <p:pic>
        <p:nvPicPr>
          <p:cNvPr id="16" name="!!3">
            <a:extLst>
              <a:ext uri="{FF2B5EF4-FFF2-40B4-BE49-F238E27FC236}">
                <a16:creationId xmlns:a16="http://schemas.microsoft.com/office/drawing/2014/main" id="{5B19332C-1BE9-4073-BC1C-34C9F014F4D4}"/>
              </a:ext>
            </a:extLst>
          </p:cNvPr>
          <p:cNvPicPr>
            <a:picLocks noChangeAspect="1"/>
          </p:cNvPicPr>
          <p:nvPr/>
        </p:nvPicPr>
        <p:blipFill>
          <a:blip r:embed="rId6"/>
          <a:stretch>
            <a:fillRect/>
          </a:stretch>
        </p:blipFill>
        <p:spPr>
          <a:xfrm>
            <a:off x="0" y="6763"/>
            <a:ext cx="1393593" cy="1242824"/>
          </a:xfrm>
          <a:prstGeom prst="rect">
            <a:avLst/>
          </a:prstGeom>
        </p:spPr>
      </p:pic>
      <p:sp>
        <p:nvSpPr>
          <p:cNvPr id="17" name="TextBox 16">
            <a:extLst>
              <a:ext uri="{FF2B5EF4-FFF2-40B4-BE49-F238E27FC236}">
                <a16:creationId xmlns:a16="http://schemas.microsoft.com/office/drawing/2014/main" id="{C771E190-FEB2-4337-A955-8F6A819B8B7A}"/>
              </a:ext>
            </a:extLst>
          </p:cNvPr>
          <p:cNvSpPr txBox="1"/>
          <p:nvPr/>
        </p:nvSpPr>
        <p:spPr>
          <a:xfrm>
            <a:off x="-97146" y="1141742"/>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045820"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−36:1</m:t>
                      </m:r>
                    </m:oMath>
                  </m:oMathPara>
                </a14:m>
                <a:endParaRPr lang="en-US" sz="2800" dirty="0">
                  <a:ln>
                    <a:noFill/>
                  </a:ln>
                  <a:solidFill>
                    <a:srgbClr val="00206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45820" y="3503488"/>
                <a:ext cx="1124117"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11293" y="2495380"/>
                <a:ext cx="35902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11293" y="2495380"/>
                <a:ext cx="359029"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600961" y="2506046"/>
                <a:ext cx="37941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00961" y="2506046"/>
                <a:ext cx="379413"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24472" y="2510084"/>
                <a:ext cx="378174"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624472" y="2510084"/>
                <a:ext cx="378174"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631316" y="2494586"/>
                <a:ext cx="357682"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31316" y="2494586"/>
                <a:ext cx="357682"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620184" y="2510084"/>
                <a:ext cx="38151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620184" y="2510084"/>
                <a:ext cx="381519" cy="55399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607728" y="2506046"/>
                <a:ext cx="42436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607728" y="2506046"/>
                <a:ext cx="424361" cy="55399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0642820" y="2506046"/>
                <a:ext cx="37451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42820" y="2506046"/>
                <a:ext cx="374511" cy="55399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272743" y="2540746"/>
                <a:ext cx="100262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ln>
                    <a:noFill/>
                  </a:ln>
                  <a:solidFill>
                    <a:srgbClr val="00206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272743" y="2540746"/>
                <a:ext cx="1002628" cy="523220"/>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04848" y="2524187"/>
                <a:ext cx="963855"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ln>
                    <a:noFill/>
                  </a:ln>
                  <a:solidFill>
                    <a:srgbClr val="00206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04848" y="2524187"/>
                <a:ext cx="963855"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295282" y="2536131"/>
                <a:ext cx="9970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ln>
                    <a:noFill/>
                  </a:ln>
                  <a:solidFill>
                    <a:srgbClr val="00206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295282" y="2536131"/>
                <a:ext cx="997030" cy="52322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169937"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−36:2</m:t>
                      </m:r>
                    </m:oMath>
                  </m:oMathPara>
                </a14:m>
                <a:endParaRPr lang="en-US" sz="2800" dirty="0">
                  <a:ln>
                    <a:noFill/>
                  </a:ln>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169937" y="3503488"/>
                <a:ext cx="1124117" cy="523220"/>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312289" y="2523448"/>
                <a:ext cx="98260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ln>
                    <a:noFill/>
                  </a:ln>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312289" y="2523448"/>
                <a:ext cx="982601" cy="5232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329230" y="2525997"/>
                <a:ext cx="97193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ln>
                    <a:noFill/>
                  </a:ln>
                  <a:solidFill>
                    <a:srgbClr val="00206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329230" y="2525997"/>
                <a:ext cx="971937"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9315739" y="2531257"/>
                <a:ext cx="96989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n>
                    <a:noFill/>
                  </a:ln>
                  <a:solidFill>
                    <a:srgbClr val="00206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9315739" y="2531257"/>
                <a:ext cx="969897" cy="52322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0340131" y="2532993"/>
                <a:ext cx="97182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0340131" y="2532993"/>
                <a:ext cx="971829" cy="523220"/>
              </a:xfrm>
              <a:prstGeom prst="rect">
                <a:avLst/>
              </a:prstGeom>
              <a:blipFill rotWithShape="0">
                <a:blip r:embed="rId22"/>
                <a:stretch>
                  <a:fillRect/>
                </a:stretch>
              </a:blipFill>
            </p:spPr>
            <p:txBody>
              <a:bodyPr/>
              <a:lstStyle/>
              <a:p>
                <a:r>
                  <a:rPr lang="en-US">
                    <a:noFill/>
                  </a:rPr>
                  <a:t> </a:t>
                </a:r>
              </a:p>
            </p:txBody>
          </p:sp>
        </mc:Fallback>
      </mc:AlternateContent>
      <p:sp>
        <p:nvSpPr>
          <p:cNvPr id="5" name="Up Arrow 4"/>
          <p:cNvSpPr/>
          <p:nvPr/>
        </p:nvSpPr>
        <p:spPr>
          <a:xfrm>
            <a:off x="2680975"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 Arrow 42"/>
          <p:cNvSpPr/>
          <p:nvPr/>
        </p:nvSpPr>
        <p:spPr>
          <a:xfrm>
            <a:off x="3744262"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tblGrid>
                  <a:tr h="518160">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t="-10465" r="-8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100000" t="-10465" r="-700606" b="-3255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00000" t="-10465" r="-5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97590" t="-10465" r="-39759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500606" t="-10465" r="-3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600606" t="-10465" r="-2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700606" t="-10465" r="-1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800606" t="-10465" b="-32558"/>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800606"/>
                          </a:stretch>
                        </a:blipFill>
                      </a:tcPr>
                    </a:tc>
                  </a:tr>
                </a:tbl>
              </a:graphicData>
            </a:graphic>
          </p:graphicFrame>
        </mc:Fallback>
      </mc:AlternateContent>
      <p:sp>
        <p:nvSpPr>
          <p:cNvPr id="6" name="TextBox 5"/>
          <p:cNvSpPr txBox="1"/>
          <p:nvPr/>
        </p:nvSpPr>
        <p:spPr>
          <a:xfrm>
            <a:off x="1605262" y="4729656"/>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2734165" y="4133448"/>
                <a:ext cx="8904455"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−36</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thể</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nguyên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a:t>
                </a:r>
              </a:p>
            </p:txBody>
          </p:sp>
        </mc:Choice>
        <mc:Fallback xmlns="">
          <p:sp>
            <p:nvSpPr>
              <p:cNvPr id="46" name="TextBox 45"/>
              <p:cNvSpPr txBox="1">
                <a:spLocks noRot="1" noChangeAspect="1" noMove="1" noResize="1" noEditPoints="1" noAdjustHandles="1" noChangeArrowheads="1" noChangeShapeType="1" noTextEdit="1"/>
              </p:cNvSpPr>
              <p:nvPr/>
            </p:nvSpPr>
            <p:spPr>
              <a:xfrm>
                <a:off x="2734165" y="4133448"/>
                <a:ext cx="8904455" cy="523220"/>
              </a:xfrm>
              <a:prstGeom prst="rect">
                <a:avLst/>
              </a:prstGeom>
              <a:blipFill rotWithShape="0">
                <a:blip r:embed="rId25"/>
                <a:stretch>
                  <a:fillRect l="-1438"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8936" y="1971366"/>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1" i="1">
                          <a:solidFill>
                            <a:srgbClr val="002060"/>
                          </a:solidFill>
                          <a:latin typeface="Cambria Math" panose="02040503050406030204" pitchFamily="18" charset="0"/>
                          <a:cs typeface="Arial" panose="020B0604020202020204" pitchFamily="34" charset="0"/>
                        </a:rPr>
                        <m:t>𝒏</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8936" y="1971366"/>
                <a:ext cx="1677289" cy="523220"/>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8936" y="2531257"/>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d>
                        <m:dPr>
                          <m:ctrlPr>
                            <a:rPr lang="en-US" sz="2800" i="1">
                              <a:solidFill>
                                <a:srgbClr val="002060"/>
                              </a:solidFill>
                              <a:latin typeface="Cambria Math" panose="02040503050406030204" pitchFamily="18" charset="0"/>
                              <a:cs typeface="Arial" panose="020B0604020202020204" pitchFamily="34" charset="0"/>
                            </a:rPr>
                          </m:ctrlPr>
                        </m:dPr>
                        <m:e>
                          <m:r>
                            <a:rPr lang="en-US" sz="2800" i="1">
                              <a:solidFill>
                                <a:srgbClr val="002060"/>
                              </a:solidFill>
                              <a:latin typeface="Cambria Math" panose="02040503050406030204" pitchFamily="18" charset="0"/>
                              <a:cs typeface="Arial" panose="020B0604020202020204" pitchFamily="34" charset="0"/>
                            </a:rPr>
                            <m:t>−36</m:t>
                          </m:r>
                        </m:e>
                      </m:d>
                      <m:r>
                        <a:rPr lang="en-US" sz="2800" i="1">
                          <a:solidFill>
                            <a:srgbClr val="002060"/>
                          </a:solidFill>
                          <a:latin typeface="Cambria Math" panose="02040503050406030204" pitchFamily="18" charset="0"/>
                          <a:cs typeface="Arial" panose="020B0604020202020204" pitchFamily="34" charset="0"/>
                        </a:rPr>
                        <m:t>:</m:t>
                      </m:r>
                      <m:r>
                        <a:rPr lang="en-US" sz="2800" i="1">
                          <a:solidFill>
                            <a:srgbClr val="002060"/>
                          </a:solidFill>
                          <a:latin typeface="Cambria Math" panose="02040503050406030204" pitchFamily="18" charset="0"/>
                          <a:cs typeface="Arial" panose="020B0604020202020204" pitchFamily="34" charset="0"/>
                        </a:rPr>
                        <m:t>𝑛</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8936" y="2531257"/>
                <a:ext cx="1677289" cy="523220"/>
              </a:xfrm>
              <a:prstGeom prst="rect">
                <a:avLst/>
              </a:prstGeom>
              <a:blipFill rotWithShape="0">
                <a:blip r:embed="rId27"/>
                <a:stretch>
                  <a:fillRect/>
                </a:stretch>
              </a:blipFill>
            </p:spPr>
            <p:txBody>
              <a:bodyPr/>
              <a:lstStyle/>
              <a:p>
                <a:r>
                  <a:rPr lang="en-US">
                    <a:noFill/>
                  </a:rPr>
                  <a:t> </a:t>
                </a:r>
              </a:p>
            </p:txBody>
          </p:sp>
        </mc:Fallback>
      </mc:AlternateContent>
      <p:sp>
        <p:nvSpPr>
          <p:cNvPr id="47" name="TextBox 46"/>
          <p:cNvSpPr txBox="1"/>
          <p:nvPr/>
        </p:nvSpPr>
        <p:spPr>
          <a:xfrm>
            <a:off x="1574265" y="5539365"/>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gridCol w="1005840">
                      <a:extLst>
                        <a:ext uri="{9D8B030D-6E8A-4147-A177-3AD203B41FA5}">
                          <a16:colId xmlns:a16="http://schemas.microsoft.com/office/drawing/2014/main" val="20004"/>
                        </a:ext>
                      </a:extLst>
                    </a:gridCol>
                    <a:gridCol w="1005840">
                      <a:extLst>
                        <a:ext uri="{9D8B030D-6E8A-4147-A177-3AD203B41FA5}">
                          <a16:colId xmlns:a16="http://schemas.microsoft.com/office/drawing/2014/main" val="20005"/>
                        </a:ext>
                      </a:extLst>
                    </a:gridCol>
                    <a:gridCol w="1005840">
                      <a:extLst>
                        <a:ext uri="{9D8B030D-6E8A-4147-A177-3AD203B41FA5}">
                          <a16:colId xmlns:a16="http://schemas.microsoft.com/office/drawing/2014/main" val="20006"/>
                        </a:ext>
                      </a:extLst>
                    </a:gridCol>
                    <a:gridCol w="1005840">
                      <a:extLst>
                        <a:ext uri="{9D8B030D-6E8A-4147-A177-3AD203B41FA5}">
                          <a16:colId xmlns:a16="http://schemas.microsoft.com/office/drawing/2014/main" val="20007"/>
                        </a:ext>
                      </a:extLst>
                    </a:gridCol>
                    <a:gridCol w="1005840">
                      <a:extLst>
                        <a:ext uri="{9D8B030D-6E8A-4147-A177-3AD203B41FA5}">
                          <a16:colId xmlns:a16="http://schemas.microsoft.com/office/drawing/2014/main" val="20008"/>
                        </a:ext>
                      </a:extLst>
                    </a:gridCol>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800606"/>
                          </a:stretch>
                        </a:blipFill>
                      </a:tcPr>
                    </a:tc>
                  </a:tr>
                </a:tbl>
              </a:graphicData>
            </a:graphic>
          </p:graphicFrame>
        </mc:Fallback>
      </mc:AlternateContent>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par>
                          <p:cTn id="116" fill="hold">
                            <p:stCondLst>
                              <p:cond delay="500"/>
                            </p:stCondLst>
                            <p:childTnLst>
                              <p:par>
                                <p:cTn id="117" presetID="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500" fill="hold"/>
                                        <p:tgtEl>
                                          <p:spTgt spid="36"/>
                                        </p:tgtEl>
                                        <p:attrNameLst>
                                          <p:attrName>ppt_x</p:attrName>
                                        </p:attrNameLst>
                                      </p:cBhvr>
                                      <p:tavLst>
                                        <p:tav tm="0">
                                          <p:val>
                                            <p:strVal val="#ppt_x"/>
                                          </p:val>
                                        </p:tav>
                                        <p:tav tm="100000">
                                          <p:val>
                                            <p:strVal val="#ppt_x"/>
                                          </p:val>
                                        </p:tav>
                                      </p:tavLst>
                                    </p:anim>
                                    <p:anim calcmode="lin" valueType="num">
                                      <p:cBhvr additive="base">
                                        <p:cTn id="1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par>
                          <p:cTn id="127" fill="hold">
                            <p:stCondLst>
                              <p:cond delay="500"/>
                            </p:stCondLst>
                            <p:childTnLst>
                              <p:par>
                                <p:cTn id="128" presetID="2" presetClass="entr" presetSubtype="4" fill="hold" grpId="0" nodeType="after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additive="base">
                                        <p:cTn id="130" dur="500" fill="hold"/>
                                        <p:tgtEl>
                                          <p:spTgt spid="39"/>
                                        </p:tgtEl>
                                        <p:attrNameLst>
                                          <p:attrName>ppt_x</p:attrName>
                                        </p:attrNameLst>
                                      </p:cBhvr>
                                      <p:tavLst>
                                        <p:tav tm="0">
                                          <p:val>
                                            <p:strVal val="#ppt_x"/>
                                          </p:val>
                                        </p:tav>
                                        <p:tav tm="100000">
                                          <p:val>
                                            <p:strVal val="#ppt_x"/>
                                          </p:val>
                                        </p:tav>
                                      </p:tavLst>
                                    </p:anim>
                                    <p:anim calcmode="lin" valueType="num">
                                      <p:cBhvr additive="base">
                                        <p:cTn id="1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5"/>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par>
                          <p:cTn id="138" fill="hold">
                            <p:stCondLst>
                              <p:cond delay="500"/>
                            </p:stCondLst>
                            <p:childTnLst>
                              <p:par>
                                <p:cTn id="139" presetID="2" presetClass="entr" presetSubtype="4"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 calcmode="lin" valueType="num">
                                      <p:cBhvr additive="base">
                                        <p:cTn id="141" dur="500" fill="hold"/>
                                        <p:tgtEl>
                                          <p:spTgt spid="40"/>
                                        </p:tgtEl>
                                        <p:attrNameLst>
                                          <p:attrName>ppt_x</p:attrName>
                                        </p:attrNameLst>
                                      </p:cBhvr>
                                      <p:tavLst>
                                        <p:tav tm="0">
                                          <p:val>
                                            <p:strVal val="#ppt_x"/>
                                          </p:val>
                                        </p:tav>
                                        <p:tav tm="100000">
                                          <p:val>
                                            <p:strVal val="#ppt_x"/>
                                          </p:val>
                                        </p:tav>
                                      </p:tavLst>
                                    </p:anim>
                                    <p:anim calcmode="lin" valueType="num">
                                      <p:cBhvr additive="base">
                                        <p:cTn id="1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32"/>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childTnLst>
                          </p:cTn>
                        </p:par>
                        <p:par>
                          <p:cTn id="149" fill="hold">
                            <p:stCondLst>
                              <p:cond delay="500"/>
                            </p:stCondLst>
                            <p:childTnLst>
                              <p:par>
                                <p:cTn id="150" presetID="2" presetClass="entr" presetSubtype="4" fill="hold" grpId="0" nodeType="after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4" restart="whenNotActive" fill="hold" evtFilter="cancelBubble" nodeType="interactiveSeq">
                <p:stCondLst>
                  <p:cond evt="onClick" delay="0">
                    <p:tgtEl>
                      <p:spTgt spid="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3"/>
                                        </p:tgtEl>
                                      </p:cBhvr>
                                    </p:animEffect>
                                    <p:set>
                                      <p:cBhvr>
                                        <p:cTn id="159" dur="1" fill="hold">
                                          <p:stCondLst>
                                            <p:cond delay="499"/>
                                          </p:stCondLst>
                                        </p:cTn>
                                        <p:tgtEl>
                                          <p:spTgt spid="33"/>
                                        </p:tgtEl>
                                        <p:attrNameLst>
                                          <p:attrName>style.visibility</p:attrName>
                                        </p:attrNameLst>
                                      </p:cBhvr>
                                      <p:to>
                                        <p:strVal val="hidden"/>
                                      </p:to>
                                    </p:set>
                                  </p:childTnLst>
                                </p:cTn>
                              </p:par>
                            </p:childTnLst>
                          </p:cTn>
                        </p:par>
                        <p:par>
                          <p:cTn id="160" fill="hold">
                            <p:stCondLst>
                              <p:cond delay="500"/>
                            </p:stCondLst>
                            <p:childTnLst>
                              <p:par>
                                <p:cTn id="161" presetID="2" presetClass="entr" presetSubtype="4" fill="hold" grpId="0" nodeType="afterEffect">
                                  <p:stCondLst>
                                    <p:cond delay="0"/>
                                  </p:stCondLst>
                                  <p:childTnLst>
                                    <p:set>
                                      <p:cBhvr>
                                        <p:cTn id="162" dur="1" fill="hold">
                                          <p:stCondLst>
                                            <p:cond delay="0"/>
                                          </p:stCondLst>
                                        </p:cTn>
                                        <p:tgtEl>
                                          <p:spTgt spid="42"/>
                                        </p:tgtEl>
                                        <p:attrNameLst>
                                          <p:attrName>style.visibility</p:attrName>
                                        </p:attrNameLst>
                                      </p:cBhvr>
                                      <p:to>
                                        <p:strVal val="visible"/>
                                      </p:to>
                                    </p:set>
                                    <p:anim calcmode="lin" valueType="num">
                                      <p:cBhvr additive="base">
                                        <p:cTn id="163" dur="500" fill="hold"/>
                                        <p:tgtEl>
                                          <p:spTgt spid="42"/>
                                        </p:tgtEl>
                                        <p:attrNameLst>
                                          <p:attrName>ppt_x</p:attrName>
                                        </p:attrNameLst>
                                      </p:cBhvr>
                                      <p:tavLst>
                                        <p:tav tm="0">
                                          <p:val>
                                            <p:strVal val="#ppt_x"/>
                                          </p:val>
                                        </p:tav>
                                        <p:tav tm="100000">
                                          <p:val>
                                            <p:strVal val="#ppt_x"/>
                                          </p:val>
                                        </p:tav>
                                      </p:tavLst>
                                    </p:anim>
                                    <p:anim calcmode="lin" valueType="num">
                                      <p:cBhvr additive="base">
                                        <p:cTn id="1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4"/>
                                        </p:tgtEl>
                                        <p:attrNameLst>
                                          <p:attrName>style.visibility</p:attrName>
                                        </p:attrNameLst>
                                      </p:cBhvr>
                                      <p:to>
                                        <p:strVal val="visible"/>
                                      </p:to>
                                    </p:set>
                                  </p:childTnLst>
                                </p:cTn>
                              </p:par>
                            </p:childTnLst>
                          </p:cTn>
                        </p:par>
                        <p:par>
                          <p:cTn id="170" fill="hold">
                            <p:stCondLst>
                              <p:cond delay="0"/>
                            </p:stCondLst>
                            <p:childTnLst>
                              <p:par>
                                <p:cTn id="171" presetID="42" presetClass="path" presetSubtype="0" accel="50000" decel="50000" fill="hold" nodeType="afterEffect">
                                  <p:stCondLst>
                                    <p:cond delay="0"/>
                                  </p:stCondLst>
                                  <p:childTnLst>
                                    <p:animMotion origin="layout" path="M -2.70833E-6 2.59259E-6 L -0.12448 0.4044 " pathEditMode="relative" rAng="0" ptsTypes="AA">
                                      <p:cBhvr>
                                        <p:cTn id="172" dur="2000" fill="hold"/>
                                        <p:tgtEl>
                                          <p:spTgt spid="44"/>
                                        </p:tgtEl>
                                        <p:attrNameLst>
                                          <p:attrName>ppt_x</p:attrName>
                                          <p:attrName>ppt_y</p:attrName>
                                        </p:attrNameLst>
                                      </p:cBhvr>
                                      <p:rCtr x="-6224" y="20208"/>
                                    </p:animMotion>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500"/>
                                        <p:tgtEl>
                                          <p:spTgt spid="6"/>
                                        </p:tgtEl>
                                      </p:cBhvr>
                                    </p:animEffec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45"/>
                                        </p:tgtEl>
                                        <p:attrNameLst>
                                          <p:attrName>style.visibility</p:attrName>
                                        </p:attrNameLst>
                                      </p:cBhvr>
                                      <p:to>
                                        <p:strVal val="visible"/>
                                      </p:to>
                                    </p:set>
                                  </p:childTnLst>
                                </p:cTn>
                              </p:par>
                            </p:childTnLst>
                          </p:cTn>
                        </p:par>
                        <p:par>
                          <p:cTn id="182" fill="hold">
                            <p:stCondLst>
                              <p:cond delay="0"/>
                            </p:stCondLst>
                            <p:childTnLst>
                              <p:par>
                                <p:cTn id="183" presetID="42" presetClass="path" presetSubtype="0" accel="50000" decel="50000" fill="hold" nodeType="afterEffect">
                                  <p:stCondLst>
                                    <p:cond delay="0"/>
                                  </p:stCondLst>
                                  <p:childTnLst>
                                    <p:animMotion origin="layout" path="M -2.91667E-6 2.96296E-6 L -0.122 0.43495 " pathEditMode="relative" rAng="0" ptsTypes="AA">
                                      <p:cBhvr>
                                        <p:cTn id="184" dur="2000" fill="hold"/>
                                        <p:tgtEl>
                                          <p:spTgt spid="45"/>
                                        </p:tgtEl>
                                        <p:attrNameLst>
                                          <p:attrName>ppt_x</p:attrName>
                                          <p:attrName>ppt_y</p:attrName>
                                        </p:attrNameLst>
                                      </p:cBhvr>
                                      <p:rCtr x="-6107" y="21736"/>
                                    </p:animMotion>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4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500"/>
                                        <p:tgtEl>
                                          <p:spTgt spid="48"/>
                                        </p:tgtEl>
                                      </p:cBhvr>
                                    </p:animEffect>
                                  </p:childTnLst>
                                </p:cTn>
                              </p:par>
                            </p:childTnLst>
                          </p:cTn>
                        </p:par>
                      </p:childTnLst>
                    </p:cTn>
                  </p:par>
                </p:childTnLst>
              </p:cTn>
              <p:nextCondLst>
                <p:cond evt="onClick" delay="0">
                  <p:tgtEl>
                    <p:spTgt spid="8"/>
                  </p:tgtEl>
                </p:cond>
              </p:nextCondLst>
            </p:seq>
          </p:childTnLst>
        </p:cTn>
      </p:par>
    </p:tnLst>
    <p:bldLst>
      <p:bldP spid="4" grpId="0"/>
      <p:bldP spid="21" grpId="0"/>
      <p:bldP spid="21" grpId="1"/>
      <p:bldP spid="22" grpId="0"/>
      <p:bldP spid="22" grpId="1"/>
      <p:bldP spid="24" grpId="0"/>
      <p:bldP spid="24" grpId="1"/>
      <p:bldP spid="25" grpId="0"/>
      <p:bldP spid="25" grpId="1"/>
      <p:bldP spid="26" grpId="0"/>
      <p:bldP spid="26" grpId="1"/>
      <p:bldP spid="32" grpId="0"/>
      <p:bldP spid="32" grpId="1"/>
      <p:bldP spid="33" grpId="0"/>
      <p:bldP spid="33" grpId="1"/>
      <p:bldP spid="34" grpId="0"/>
      <p:bldP spid="36" grpId="0"/>
      <p:bldP spid="37" grpId="0"/>
      <p:bldP spid="38" grpId="0"/>
      <p:bldP spid="39" grpId="0"/>
      <p:bldP spid="40" grpId="0"/>
      <p:bldP spid="41" grpId="0"/>
      <p:bldP spid="42" grpId="0"/>
      <p:bldP spid="5" grpId="0" animBg="1"/>
      <p:bldP spid="43" grpId="0" animBg="1"/>
      <p:bldP spid="6" grpId="0"/>
      <p:bldP spid="46" grpId="0"/>
      <p:bldP spid="7" grpId="0"/>
      <p:bldP spid="8"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1751351" y="610189"/>
                <a:ext cx="9197030" cy="4616648"/>
              </a:xfrm>
              <a:prstGeom prst="rect">
                <a:avLst/>
              </a:prstGeom>
              <a:noFill/>
              <a:ln>
                <a:noFill/>
              </a:ln>
            </p:spPr>
            <p:txBody>
              <a:bodyPr wrap="square" rtlCol="0">
                <a:spAutoFit/>
              </a:bodyPr>
              <a:lstStyle/>
              <a:p>
                <a:pPr algn="ctr">
                  <a:lnSpc>
                    <a:spcPct val="150000"/>
                  </a:lnSpc>
                </a:pPr>
                <a:r>
                  <a:rPr lang="en-US" sz="2800" i="1" u="sng" dirty="0" err="1" smtClean="0">
                    <a:solidFill>
                      <a:srgbClr val="FF0000"/>
                    </a:solidFill>
                    <a:latin typeface="Arial" panose="020B0604020202020204" pitchFamily="34" charset="0"/>
                    <a:cs typeface="Arial" panose="020B0604020202020204" pitchFamily="34" charset="0"/>
                  </a:rPr>
                  <a:t>Điền</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vào</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chỗ</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trống</a:t>
                </a:r>
                <a:r>
                  <a:rPr lang="en-US" sz="2800" i="1" u="sng" dirty="0" smtClean="0">
                    <a:solidFill>
                      <a:srgbClr val="FF0000"/>
                    </a:solidFill>
                    <a:latin typeface="Arial" panose="020B0604020202020204" pitchFamily="34" charset="0"/>
                    <a:cs typeface="Arial" panose="020B0604020202020204" pitchFamily="34" charset="0"/>
                  </a:rPr>
                  <a:t>:</a:t>
                </a:r>
              </a:p>
              <a:p>
                <a:pPr algn="ctr">
                  <a:lnSpc>
                    <a:spcPct val="150000"/>
                  </a:lnSpc>
                </a:pPr>
                <a:endParaRPr lang="en-US" sz="2800" i="1" u="sng" dirty="0" smtClean="0">
                  <a:solidFill>
                    <a:srgbClr val="FF000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51351" y="610189"/>
                <a:ext cx="9197030" cy="4616648"/>
              </a:xfrm>
              <a:prstGeom prst="rect">
                <a:avLst/>
              </a:prstGeom>
              <a:blipFill rotWithShape="0">
                <a:blip r:embed="rId3"/>
                <a:stretch>
                  <a:fillRect l="-1325" b="-1057"/>
                </a:stretch>
              </a:blipFill>
              <a:ln>
                <a:no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18" name="!!3">
            <a:extLst>
              <a:ext uri="{FF2B5EF4-FFF2-40B4-BE49-F238E27FC236}">
                <a16:creationId xmlns:a16="http://schemas.microsoft.com/office/drawing/2014/main" id="{5B19332C-1BE9-4073-BC1C-34C9F014F4D4}"/>
              </a:ext>
            </a:extLst>
          </p:cNvPr>
          <p:cNvPicPr>
            <a:picLocks noChangeAspect="1"/>
          </p:cNvPicPr>
          <p:nvPr/>
        </p:nvPicPr>
        <p:blipFill>
          <a:blip r:embed="rId4"/>
          <a:stretch>
            <a:fillRect/>
          </a:stretch>
        </p:blipFill>
        <p:spPr>
          <a:xfrm>
            <a:off x="34748" y="25417"/>
            <a:ext cx="1595130" cy="1422557"/>
          </a:xfrm>
          <a:prstGeom prst="rect">
            <a:avLst/>
          </a:prstGeom>
        </p:spPr>
      </p:pic>
      <p:sp>
        <p:nvSpPr>
          <p:cNvPr id="19" name="TextBox 18">
            <a:extLst>
              <a:ext uri="{FF2B5EF4-FFF2-40B4-BE49-F238E27FC236}">
                <a16:creationId xmlns:a16="http://schemas.microsoft.com/office/drawing/2014/main" id="{C771E190-FEB2-4337-A955-8F6A819B8B7A}"/>
              </a:ext>
            </a:extLst>
          </p:cNvPr>
          <p:cNvSpPr txBox="1"/>
          <p:nvPr/>
        </p:nvSpPr>
        <p:spPr>
          <a:xfrm>
            <a:off x="-29607" y="1394874"/>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6218703" y="2672832"/>
                <a:ext cx="2370210"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panose="02040503050406030204" pitchFamily="18" charset="0"/>
                          <a:cs typeface="Arial" panose="020B0604020202020204" pitchFamily="34" charset="0"/>
                        </a:rPr>
                        <m:t>𝑎</m:t>
                      </m:r>
                      <m:r>
                        <a:rPr lang="en-US" sz="2800" i="1" smtClean="0">
                          <a:solidFill>
                            <a:srgbClr val="FF0000"/>
                          </a:solidFill>
                          <a:latin typeface="Cambria Math" panose="02040503050406030204" pitchFamily="18" charset="0"/>
                          <a:cs typeface="Arial" panose="020B0604020202020204" pitchFamily="34" charset="0"/>
                        </a:rPr>
                        <m:t>=</m:t>
                      </m:r>
                      <m:r>
                        <a:rPr lang="en-US" sz="2800" i="1" smtClean="0">
                          <a:solidFill>
                            <a:srgbClr val="FF0000"/>
                          </a:solidFill>
                          <a:latin typeface="Cambria Math" panose="02040503050406030204" pitchFamily="18" charset="0"/>
                          <a:cs typeface="Arial" panose="020B0604020202020204" pitchFamily="34" charset="0"/>
                        </a:rPr>
                        <m:t>𝑏</m:t>
                      </m:r>
                      <m:r>
                        <a:rPr lang="en-US" sz="2800" i="1" smtClean="0">
                          <a:solidFill>
                            <a:srgbClr val="FF0000"/>
                          </a:solidFill>
                          <a:latin typeface="Cambria Math" panose="02040503050406030204" pitchFamily="18" charset="0"/>
                          <a:cs typeface="Arial" panose="020B0604020202020204" pitchFamily="34" charset="0"/>
                        </a:rPr>
                        <m:t> . </m:t>
                      </m:r>
                      <m:r>
                        <a:rPr lang="en-US" sz="2800" i="1" smtClean="0">
                          <a:solidFill>
                            <a:srgbClr val="FF0000"/>
                          </a:solidFill>
                          <a:latin typeface="Cambria Math" panose="02040503050406030204" pitchFamily="18" charset="0"/>
                          <a:cs typeface="Arial" panose="020B0604020202020204" pitchFamily="34" charset="0"/>
                        </a:rPr>
                        <m:t>𝑞</m:t>
                      </m:r>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18703" y="2672832"/>
                <a:ext cx="2370210" cy="523220"/>
              </a:xfrm>
              <a:prstGeom prst="rect">
                <a:avLst/>
              </a:prstGeom>
              <a:blipFill rotWithShape="0">
                <a:blip r:embed="rId5"/>
                <a:stretch>
                  <a:fillRect/>
                </a:stretch>
              </a:blipFill>
              <a:ln>
                <a:noFill/>
              </a:ln>
            </p:spPr>
            <p:txBody>
              <a:bodyPr/>
              <a:lstStyle/>
              <a:p>
                <a:r>
                  <a:rPr lang="en-US">
                    <a:noFill/>
                  </a:rPr>
                  <a:t> </a:t>
                </a:r>
              </a:p>
            </p:txBody>
          </p:sp>
        </mc:Fallback>
      </mc:AlternateContent>
      <p:sp>
        <p:nvSpPr>
          <p:cNvPr id="9" name="Rectangle 8"/>
          <p:cNvSpPr/>
          <p:nvPr/>
        </p:nvSpPr>
        <p:spPr>
          <a:xfrm>
            <a:off x="3582857" y="2037738"/>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2" name="Rectangle 21"/>
          <p:cNvSpPr/>
          <p:nvPr/>
        </p:nvSpPr>
        <p:spPr>
          <a:xfrm>
            <a:off x="3579835" y="2031092"/>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4" name="Rectangle 23"/>
          <p:cNvSpPr/>
          <p:nvPr/>
        </p:nvSpPr>
        <p:spPr>
          <a:xfrm>
            <a:off x="3467892" y="2683349"/>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5" name="Rectangle 24"/>
          <p:cNvSpPr/>
          <p:nvPr/>
        </p:nvSpPr>
        <p:spPr>
          <a:xfrm>
            <a:off x="3467892" y="2662256"/>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6" name="Rectangle 25"/>
          <p:cNvSpPr/>
          <p:nvPr/>
        </p:nvSpPr>
        <p:spPr>
          <a:xfrm>
            <a:off x="4562068" y="3932745"/>
            <a:ext cx="665567"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bội</a:t>
            </a:r>
            <a:endParaRPr lang="en-US" sz="2800" dirty="0">
              <a:solidFill>
                <a:srgbClr val="FF0000"/>
              </a:solidFill>
            </a:endParaRPr>
          </a:p>
        </p:txBody>
      </p:sp>
      <p:sp>
        <p:nvSpPr>
          <p:cNvPr id="27" name="Rectangle 26"/>
          <p:cNvSpPr/>
          <p:nvPr/>
        </p:nvSpPr>
        <p:spPr>
          <a:xfrm>
            <a:off x="4460365" y="4582617"/>
            <a:ext cx="840295"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ước</a:t>
            </a:r>
            <a:endParaRPr lang="en-US" sz="2800" dirty="0">
              <a:solidFill>
                <a:srgbClr val="FF0000"/>
              </a:solidFill>
            </a:endParaRPr>
          </a:p>
        </p:txBody>
      </p:sp>
      <p:sp>
        <p:nvSpPr>
          <p:cNvPr id="13" name="TextBox 12"/>
          <p:cNvSpPr txBox="1"/>
          <p:nvPr/>
        </p:nvSpPr>
        <p:spPr>
          <a:xfrm>
            <a:off x="6593556" y="2666488"/>
            <a:ext cx="162050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435052" y="3953838"/>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1" name="TextBox 30"/>
          <p:cNvSpPr txBox="1"/>
          <p:nvPr/>
        </p:nvSpPr>
        <p:spPr>
          <a:xfrm>
            <a:off x="4415865" y="4587212"/>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cxnSp>
        <p:nvCxnSpPr>
          <p:cNvPr id="21" name="Straight Connector 20"/>
          <p:cNvCxnSpPr/>
          <p:nvPr/>
        </p:nvCxnSpPr>
        <p:spPr>
          <a:xfrm>
            <a:off x="3734496" y="2524128"/>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2857" y="3168756"/>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3" descr="Wondering | Grappige gezichten, Smiley, Grappige plaatjes">
            <a:extLst>
              <a:ext uri="{FF2B5EF4-FFF2-40B4-BE49-F238E27FC236}">
                <a16:creationId xmlns:a16="http://schemas.microsoft.com/office/drawing/2014/main" id="{679F008B-6D84-4B69-B54D-201981BB3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270" y="4629119"/>
            <a:ext cx="1766508" cy="211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21"/>
                                        </p:tgtEl>
                                      </p:cBhvr>
                                    </p:animEffect>
                                    <p:anim calcmode="lin" valueType="num">
                                      <p:cBhvr>
                                        <p:cTn id="42" dur="1000"/>
                                        <p:tgtEl>
                                          <p:spTgt spid="21"/>
                                        </p:tgtEl>
                                        <p:attrNameLst>
                                          <p:attrName>ppt_x</p:attrName>
                                        </p:attrNameLst>
                                      </p:cBhvr>
                                      <p:tavLst>
                                        <p:tav tm="0">
                                          <p:val>
                                            <p:strVal val="ppt_x"/>
                                          </p:val>
                                        </p:tav>
                                        <p:tav tm="100000">
                                          <p:val>
                                            <p:strVal val="ppt_x"/>
                                          </p:val>
                                        </p:tav>
                                      </p:tavLst>
                                    </p:anim>
                                    <p:anim calcmode="lin" valueType="num">
                                      <p:cBhvr>
                                        <p:cTn id="43" dur="1000"/>
                                        <p:tgtEl>
                                          <p:spTgt spid="21"/>
                                        </p:tgtEl>
                                        <p:attrNameLst>
                                          <p:attrName>ppt_y</p:attrName>
                                        </p:attrNameLst>
                                      </p:cBhvr>
                                      <p:tavLst>
                                        <p:tav tm="0">
                                          <p:val>
                                            <p:strVal val="ppt_y"/>
                                          </p:val>
                                        </p:tav>
                                        <p:tav tm="100000">
                                          <p:val>
                                            <p:strVal val="ppt_y-.1"/>
                                          </p:val>
                                        </p:tav>
                                      </p:tavLst>
                                    </p:anim>
                                    <p:set>
                                      <p:cBhvr>
                                        <p:cTn id="44" dur="1" fill="hold">
                                          <p:stCondLst>
                                            <p:cond delay="999"/>
                                          </p:stCondLst>
                                        </p:cTn>
                                        <p:tgtEl>
                                          <p:spTgt spid="21"/>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7" presetClass="exit" presetSubtype="0" fill="hold" grpId="1" nodeType="afterEffect">
                                  <p:stCondLst>
                                    <p:cond delay="0"/>
                                  </p:stCondLst>
                                  <p:childTnLst>
                                    <p:animEffect transition="out" filter="fade">
                                      <p:cBhvr>
                                        <p:cTn id="53" dur="1000"/>
                                        <p:tgtEl>
                                          <p:spTgt spid="24"/>
                                        </p:tgtEl>
                                      </p:cBhvr>
                                    </p:animEffect>
                                    <p:anim calcmode="lin" valueType="num">
                                      <p:cBhvr>
                                        <p:cTn id="54" dur="1000"/>
                                        <p:tgtEl>
                                          <p:spTgt spid="24"/>
                                        </p:tgtEl>
                                        <p:attrNameLst>
                                          <p:attrName>ppt_x</p:attrName>
                                        </p:attrNameLst>
                                      </p:cBhvr>
                                      <p:tavLst>
                                        <p:tav tm="0">
                                          <p:val>
                                            <p:strVal val="ppt_x"/>
                                          </p:val>
                                        </p:tav>
                                        <p:tav tm="100000">
                                          <p:val>
                                            <p:strVal val="ppt_x"/>
                                          </p:val>
                                        </p:tav>
                                      </p:tavLst>
                                    </p:anim>
                                    <p:anim calcmode="lin" valueType="num">
                                      <p:cBhvr>
                                        <p:cTn id="55" dur="1000"/>
                                        <p:tgtEl>
                                          <p:spTgt spid="24"/>
                                        </p:tgtEl>
                                        <p:attrNameLst>
                                          <p:attrName>ppt_y</p:attrName>
                                        </p:attrNameLst>
                                      </p:cBhvr>
                                      <p:tavLst>
                                        <p:tav tm="0">
                                          <p:val>
                                            <p:strVal val="ppt_y"/>
                                          </p:val>
                                        </p:tav>
                                        <p:tav tm="100000">
                                          <p:val>
                                            <p:strVal val="ppt_y-.1"/>
                                          </p:val>
                                        </p:tav>
                                      </p:tavLst>
                                    </p:anim>
                                    <p:set>
                                      <p:cBhvr>
                                        <p:cTn id="56" dur="1" fill="hold">
                                          <p:stCondLst>
                                            <p:cond delay="999"/>
                                          </p:stCondLst>
                                        </p:cTn>
                                        <p:tgtEl>
                                          <p:spTgt spid="24"/>
                                        </p:tgtEl>
                                        <p:attrNameLst>
                                          <p:attrName>style.visibility</p:attrName>
                                        </p:attrNameLst>
                                      </p:cBhvr>
                                      <p:to>
                                        <p:strVal val="hidden"/>
                                      </p:to>
                                    </p:set>
                                  </p:childTnLst>
                                </p:cTn>
                              </p:par>
                              <p:par>
                                <p:cTn id="57" presetID="4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0"/>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42"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childTnLst>
        </p:cTn>
      </p:par>
    </p:tnLst>
    <p:bldLst>
      <p:bldP spid="15" grpId="0"/>
      <p:bldP spid="20" grpId="0"/>
      <p:bldP spid="9" grpId="0"/>
      <p:bldP spid="9" grpId="1"/>
      <p:bldP spid="22" grpId="0"/>
      <p:bldP spid="24" grpId="0"/>
      <p:bldP spid="24" grpId="1"/>
      <p:bldP spid="25" grpId="0"/>
      <p:bldP spid="26" grpId="0"/>
      <p:bldP spid="27" grpId="0"/>
      <p:bldP spid="13" grpId="0"/>
      <p:bldP spid="13" grpId="1"/>
      <p:bldP spid="30" grpId="0"/>
      <p:bldP spid="30"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4"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1976960" y="671438"/>
                <a:ext cx="9197030" cy="3323987"/>
              </a:xfrm>
              <a:prstGeom prst="rect">
                <a:avLst/>
              </a:prstGeom>
              <a:noFill/>
              <a:ln>
                <a:noFill/>
              </a:ln>
            </p:spPr>
            <p:txBody>
              <a:bodyPr wrap="square" rtlCol="0">
                <a:spAutoFit/>
              </a:bodyPr>
              <a:lstStyle/>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r>
                      <a:rPr lang="en-US" sz="2800" b="0" i="1" smtClean="0">
                        <a:solidFill>
                          <a:srgbClr val="002060"/>
                        </a:solidFill>
                        <a:latin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cs typeface="Arial" panose="020B0604020202020204" pitchFamily="34" charset="0"/>
                      </a:rPr>
                      <m:t>𝑏</m:t>
                    </m:r>
                    <m:r>
                      <a:rPr lang="en-US" sz="2800" b="0" i="1" smtClean="0">
                        <a:solidFill>
                          <a:srgbClr val="002060"/>
                        </a:solidFill>
                        <a:latin typeface="Cambria Math" panose="02040503050406030204" pitchFamily="18" charset="0"/>
                        <a:cs typeface="Arial" panose="020B0604020202020204" pitchFamily="34" charset="0"/>
                      </a:rPr>
                      <m:t> . </m:t>
                    </m:r>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bội</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ước</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976960" y="671438"/>
                <a:ext cx="9197030" cy="3323987"/>
              </a:xfrm>
              <a:prstGeom prst="rect">
                <a:avLst/>
              </a:prstGeom>
              <a:blipFill rotWithShape="0">
                <a:blip r:embed="rId2"/>
                <a:stretch>
                  <a:fillRect l="-1325" b="-18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717929" y="4100787"/>
                <a:ext cx="28803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 : 2=−18</m:t>
                      </m:r>
                    </m:oMath>
                  </m:oMathPara>
                </a14:m>
                <a:endParaRPr lang="en-US" sz="2800" dirty="0">
                  <a:ln>
                    <a:noFill/>
                  </a:ln>
                  <a:solidFill>
                    <a:srgbClr val="00206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717929" y="4100787"/>
                <a:ext cx="2880382"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622252" y="4694691"/>
                <a:ext cx="4245811"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chia </a:t>
                </a:r>
                <a:r>
                  <a:rPr lang="en-US" sz="2800" dirty="0" err="1" smtClean="0">
                    <a:solidFill>
                      <a:srgbClr val="002060"/>
                    </a:solidFill>
                    <a:latin typeface="Arial" panose="020B0604020202020204" pitchFamily="34" charset="0"/>
                    <a:cs typeface="Arial" panose="020B0604020202020204" pitchFamily="34" charset="0"/>
                  </a:rPr>
                  <a:t>hết</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22252" y="4694691"/>
                <a:ext cx="4245811" cy="523220"/>
              </a:xfrm>
              <a:prstGeom prst="rect">
                <a:avLst/>
              </a:prstGeom>
              <a:blipFill rotWithShape="0">
                <a:blip r:embed="rId4"/>
                <a:stretch>
                  <a:fillRect l="-2869" t="-11628" b="-31395"/>
                </a:stretch>
              </a:blipFill>
              <a:ln>
                <a:noFill/>
              </a:ln>
            </p:spPr>
            <p:txBody>
              <a:bodyPr/>
              <a:lstStyle/>
              <a:p>
                <a:r>
                  <a:rPr lang="en-US">
                    <a:noFill/>
                  </a:rPr>
                  <a:t> </a:t>
                </a:r>
              </a:p>
            </p:txBody>
          </p:sp>
        </mc:Fallback>
      </mc:AlternateContent>
      <p:pic>
        <p:nvPicPr>
          <p:cNvPr id="20" name="Picture 19"/>
          <p:cNvPicPr>
            <a:picLocks noChangeAspect="1"/>
          </p:cNvPicPr>
          <p:nvPr/>
        </p:nvPicPr>
        <p:blipFill rotWithShape="1">
          <a:blip r:embed="rId5"/>
          <a:srcRect l="14581" t="18610" r="79230" b="71315"/>
          <a:stretch/>
        </p:blipFill>
        <p:spPr>
          <a:xfrm>
            <a:off x="219952" y="566234"/>
            <a:ext cx="1525037" cy="1346593"/>
          </a:xfrm>
          <a:prstGeom prst="rect">
            <a:avLst/>
          </a:prstGeom>
        </p:spPr>
      </p:pic>
      <p:sp>
        <p:nvSpPr>
          <p:cNvPr id="21" name="TextBox 20"/>
          <p:cNvSpPr txBox="1"/>
          <p:nvPr/>
        </p:nvSpPr>
        <p:spPr>
          <a:xfrm>
            <a:off x="4222895" y="6689"/>
            <a:ext cx="3727735" cy="523220"/>
          </a:xfrm>
          <a:prstGeom prst="rect">
            <a:avLst/>
          </a:prstGeom>
          <a:solidFill>
            <a:srgbClr val="FFFF99"/>
          </a:solidFill>
          <a:ln w="38100">
            <a:solidFill>
              <a:schemeClr val="accent4">
                <a:lumMod val="50000"/>
              </a:schemeClr>
            </a:solidFill>
            <a:prstDash val="sysDot"/>
          </a:ln>
        </p:spPr>
        <p:style>
          <a:lnRef idx="0">
            <a:scrgbClr r="0" g="0" b="0"/>
          </a:lnRef>
          <a:fillRef idx="1003">
            <a:schemeClr val="lt1"/>
          </a:fillRef>
          <a:effectRef idx="0">
            <a:scrgbClr r="0" g="0" b="0"/>
          </a:effectRef>
          <a:fontRef idx="major"/>
        </p:style>
        <p:txBody>
          <a:bodyPr wrap="square" rtlCol="0">
            <a:spAutoFit/>
          </a:bodyPr>
          <a:lstStyle/>
          <a:p>
            <a:pPr algn="ctr"/>
            <a:r>
              <a:rPr lang="en-US" sz="2800" b="1" dirty="0" smtClean="0">
                <a:solidFill>
                  <a:srgbClr val="660033"/>
                </a:solidFill>
                <a:latin typeface="Arial" panose="020B0604020202020204" pitchFamily="34" charset="0"/>
                <a:cs typeface="Arial" panose="020B0604020202020204" pitchFamily="34" charset="0"/>
              </a:rPr>
              <a:t>III. </a:t>
            </a:r>
            <a:r>
              <a:rPr lang="en-US" sz="2800" b="1" dirty="0" err="1" smtClean="0">
                <a:solidFill>
                  <a:srgbClr val="660033"/>
                </a:solidFill>
                <a:latin typeface="Arial" panose="020B0604020202020204" pitchFamily="34" charset="0"/>
                <a:cs typeface="Arial" panose="020B0604020202020204" pitchFamily="34" charset="0"/>
              </a:rPr>
              <a:t>Quan</a:t>
            </a:r>
            <a:r>
              <a:rPr lang="en-US" sz="2800" b="1" dirty="0" smtClean="0">
                <a:solidFill>
                  <a:srgbClr val="660033"/>
                </a:solidFill>
                <a:latin typeface="Arial" panose="020B0604020202020204" pitchFamily="34" charset="0"/>
                <a:cs typeface="Arial" panose="020B0604020202020204" pitchFamily="34" charset="0"/>
              </a:rPr>
              <a:t> </a:t>
            </a:r>
            <a:r>
              <a:rPr lang="en-US" sz="2800" b="1" dirty="0" err="1" smtClean="0">
                <a:solidFill>
                  <a:srgbClr val="660033"/>
                </a:solidFill>
                <a:latin typeface="Arial" panose="020B0604020202020204" pitchFamily="34" charset="0"/>
                <a:cs typeface="Arial" panose="020B0604020202020204" pitchFamily="34" charset="0"/>
              </a:rPr>
              <a:t>hệ</a:t>
            </a:r>
            <a:r>
              <a:rPr lang="en-US" sz="2800" b="1" dirty="0" smtClean="0">
                <a:solidFill>
                  <a:srgbClr val="660033"/>
                </a:solidFill>
                <a:latin typeface="Arial" panose="020B0604020202020204" pitchFamily="34" charset="0"/>
                <a:cs typeface="Arial" panose="020B0604020202020204" pitchFamily="34" charset="0"/>
              </a:rPr>
              <a:t> chia </a:t>
            </a:r>
            <a:r>
              <a:rPr lang="en-US" sz="2800" b="1" dirty="0" err="1" smtClean="0">
                <a:solidFill>
                  <a:srgbClr val="660033"/>
                </a:solidFill>
                <a:latin typeface="Arial" panose="020B0604020202020204" pitchFamily="34" charset="0"/>
                <a:cs typeface="Arial" panose="020B0604020202020204" pitchFamily="34" charset="0"/>
              </a:rPr>
              <a:t>hết</a:t>
            </a:r>
            <a:endParaRPr lang="en-US" sz="2800" dirty="0">
              <a:solidFill>
                <a:srgbClr val="002060"/>
              </a:solidFill>
              <a:latin typeface="Arial" panose="020B0604020202020204" pitchFamily="34" charset="0"/>
              <a:cs typeface="Arial" panose="020B0604020202020204" pitchFamily="34" charset="0"/>
            </a:endParaRPr>
          </a:p>
        </p:txBody>
      </p:sp>
      <p:grpSp>
        <p:nvGrpSpPr>
          <p:cNvPr id="22" name="Group 21"/>
          <p:cNvGrpSpPr/>
          <p:nvPr/>
        </p:nvGrpSpPr>
        <p:grpSpPr>
          <a:xfrm>
            <a:off x="497218" y="3810612"/>
            <a:ext cx="1962297" cy="1795369"/>
            <a:chOff x="7873351" y="3344218"/>
            <a:chExt cx="2846231" cy="2532753"/>
          </a:xfrm>
        </p:grpSpPr>
        <p:pic>
          <p:nvPicPr>
            <p:cNvPr id="23"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631394">
              <a:off x="7873351" y="3344218"/>
              <a:ext cx="2532753" cy="2532753"/>
            </a:xfrm>
            <a:prstGeom prst="rect">
              <a:avLst/>
            </a:prstGeom>
          </p:spPr>
        </p:pic>
        <p:pic>
          <p:nvPicPr>
            <p:cNvPr id="24"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231180" y="3939943"/>
              <a:ext cx="1488402" cy="1488402"/>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3697962" y="5287968"/>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bội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697962" y="5287968"/>
                <a:ext cx="3013929" cy="523220"/>
              </a:xfrm>
              <a:prstGeom prst="rect">
                <a:avLst/>
              </a:prstGeom>
              <a:blipFill rotWithShape="0">
                <a:blip r:embed="rId12"/>
                <a:stretch>
                  <a:fillRect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43916" y="5977510"/>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ước</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43916" y="5977510"/>
                <a:ext cx="3013929" cy="523220"/>
              </a:xfrm>
              <a:prstGeom prst="rect">
                <a:avLst/>
              </a:prstGeom>
              <a:blipFill rotWithShape="0">
                <a:blip r:embed="rId13"/>
                <a:stretch>
                  <a:fillRect t="-12941" b="-3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877992" y="4682523"/>
                <a:ext cx="2790846" cy="523220"/>
              </a:xfrm>
              <a:prstGeom prst="rect">
                <a:avLst/>
              </a:prstGeom>
              <a:noFill/>
              <a:ln>
                <a:noFill/>
              </a:ln>
            </p:spPr>
            <p:txBody>
              <a:bodyPr wrap="square" rtlCol="0">
                <a:spAutoFit/>
              </a:bodyPr>
              <a:lstStyle/>
              <a:p>
                <a:r>
                  <a:rPr lang="en-US" sz="2800" b="0" dirty="0" err="1" smtClean="0">
                    <a:solidFill>
                      <a:srgbClr val="002060"/>
                    </a:solidFill>
                    <a:latin typeface="Arial" panose="020B0604020202020204" pitchFamily="34" charset="0"/>
                    <a:cs typeface="Arial" panose="020B0604020202020204" pitchFamily="34" charset="0"/>
                  </a:rPr>
                  <a:t>viết</a:t>
                </a:r>
                <a:r>
                  <a:rPr lang="en-US" sz="2800" b="0" dirty="0" smtClean="0">
                    <a:solidFill>
                      <a:srgbClr val="002060"/>
                    </a:solidFill>
                    <a:latin typeface="Arial" panose="020B0604020202020204" pitchFamily="34" charset="0"/>
                    <a:cs typeface="Arial" panose="020B0604020202020204" pitchFamily="34" charset="0"/>
                  </a:rPr>
                  <a:t> </a:t>
                </a:r>
                <a:r>
                  <a:rPr lang="en-US" sz="2800" b="0" dirty="0" err="1" smtClean="0">
                    <a:solidFill>
                      <a:srgbClr val="002060"/>
                    </a:solidFill>
                    <a:latin typeface="Arial" panose="020B0604020202020204" pitchFamily="34" charset="0"/>
                    <a:cs typeface="Arial" panose="020B0604020202020204" pitchFamily="34" charset="0"/>
                  </a:rPr>
                  <a:t>là</a:t>
                </a:r>
                <a:r>
                  <a:rPr lang="en-US" sz="2800" b="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877992" y="4682523"/>
                <a:ext cx="2790846" cy="523220"/>
              </a:xfrm>
              <a:prstGeom prst="rect">
                <a:avLst/>
              </a:prstGeom>
              <a:blipFill rotWithShape="0">
                <a:blip r:embed="rId14"/>
                <a:stretch>
                  <a:fillRect l="-4367" t="-11628" b="-3139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2173" y="2591414"/>
            <a:ext cx="5382215" cy="523220"/>
            <a:chOff x="741027" y="2591414"/>
            <a:chExt cx="5382215" cy="523220"/>
          </a:xfrm>
        </p:grpSpPr>
        <mc:AlternateContent xmlns:mc="http://schemas.openxmlformats.org/markup-compatibility/2006" xmlns:a14="http://schemas.microsoft.com/office/drawing/2010/main">
          <mc:Choice Requires="a14">
            <p:sp>
              <p:nvSpPr>
                <p:cNvPr id="22" name="TextBox 21"/>
                <p:cNvSpPr txBox="1"/>
                <p:nvPr/>
              </p:nvSpPr>
              <p:spPr>
                <a:xfrm>
                  <a:off x="741027" y="259141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6+2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1027" y="2591414"/>
                  <a:ext cx="5382215" cy="523220"/>
                </a:xfrm>
                <a:prstGeom prst="rect">
                  <a:avLst/>
                </a:prstGeom>
                <a:blipFill rotWithShape="0">
                  <a:blip r:embed="rId4"/>
                  <a:stretch>
                    <a:fillRect l="-2378" t="-13953"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66" name="Equation" r:id="rId5" imgW="215640" imgH="457200" progId="Equation.DSMT4">
                        <p:embed/>
                      </p:oleObj>
                    </mc:Choice>
                    <mc:Fallback>
                      <p:oleObj name="Equation" r:id="rId5" imgW="215640" imgH="457200" progId="Equation.DSMT4">
                        <p:embed/>
                        <p:pic>
                          <p:nvPicPr>
                            <p:cNvPr id="0" name=""/>
                            <p:cNvPicPr/>
                            <p:nvPr/>
                          </p:nvPicPr>
                          <p:blipFill>
                            <a:blip r:embed="rId6"/>
                            <a:stretch>
                              <a:fillRect/>
                            </a:stretch>
                          </p:blipFill>
                          <p:spPr>
                            <a:xfrm>
                              <a:off x="4947291" y="2596021"/>
                              <a:ext cx="215900" cy="457200"/>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36" name="Equation" r:id="rId7" imgW="215640" imgH="457200" progId="Equation.DSMT4">
                        <p:embed/>
                      </p:oleObj>
                    </mc:Choice>
                    <mc:Fallback>
                      <p:oleObj name="Equation" r:id="rId7" imgW="215640" imgH="457200" progId="Equation.DSMT4">
                        <p:embed/>
                        <p:pic>
                          <p:nvPicPr>
                            <p:cNvPr id="0" name=""/>
                            <p:cNvPicPr/>
                            <p:nvPr/>
                          </p:nvPicPr>
                          <p:blipFill>
                            <a:blip r:embed="rId8"/>
                            <a:stretch>
                              <a:fillRect/>
                            </a:stretch>
                          </p:blipFill>
                          <p:spPr>
                            <a:xfrm>
                              <a:off x="4947291" y="2596021"/>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21" name="TextBox 20"/>
              <p:cNvSpPr txBox="1"/>
              <p:nvPr/>
            </p:nvSpPr>
            <p:spPr>
              <a:xfrm>
                <a:off x="1191772" y="206819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−8</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91772" y="2068194"/>
                <a:ext cx="5382215" cy="523220"/>
              </a:xfrm>
              <a:prstGeom prst="rect">
                <a:avLst/>
              </a:prstGeom>
              <a:blipFill rotWithShape="0">
                <a:blip r:embed="rId9"/>
                <a:stretch>
                  <a:fillRect l="-2381" t="-13953" b="-32558"/>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D4EF09CF-3362-453A-9463-F6669A9D3E01}"/>
              </a:ext>
            </a:extLst>
          </p:cNvPr>
          <p:cNvGrpSpPr/>
          <p:nvPr/>
        </p:nvGrpSpPr>
        <p:grpSpPr>
          <a:xfrm rot="11907866">
            <a:off x="-2467127" y="-1476570"/>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1361887" y="433882"/>
            <a:ext cx="7131183" cy="601530"/>
            <a:chOff x="2650918" y="3831322"/>
            <a:chExt cx="7131183" cy="601530"/>
          </a:xfrm>
        </p:grpSpPr>
        <mc:AlternateContent xmlns:mc="http://schemas.openxmlformats.org/markup-compatibility/2006" xmlns:a14="http://schemas.microsoft.com/office/drawing/2010/main">
          <mc:Choice Requires="a14">
            <p:sp>
              <p:nvSpPr>
                <p:cNvPr id="13" name="TextBox 12"/>
                <p:cNvSpPr txBox="1"/>
                <p:nvPr/>
              </p:nvSpPr>
              <p:spPr>
                <a:xfrm>
                  <a:off x="4240765" y="3831322"/>
                  <a:ext cx="5541336"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sym typeface="Symbol" panose="05050102010706020507" pitchFamily="18" charset="2"/>
                    </a:rPr>
                    <a:t>Trong </a:t>
                  </a:r>
                  <a:r>
                    <a:rPr lang="en-US" sz="2800" dirty="0" err="1" smtClean="0">
                      <a:latin typeface="Arial" panose="020B0604020202020204" pitchFamily="34" charset="0"/>
                      <a:cs typeface="Arial" panose="020B0604020202020204" pitchFamily="34" charset="0"/>
                      <a:sym typeface="Symbol" panose="05050102010706020507" pitchFamily="18" charset="2"/>
                    </a:rPr>
                    <a:t>các</a:t>
                  </a:r>
                  <a:r>
                    <a:rPr lang="en-US" sz="2800" dirty="0" smtClean="0">
                      <a:latin typeface="Arial" panose="020B0604020202020204" pitchFamily="34" charset="0"/>
                      <a:cs typeface="Arial" panose="020B0604020202020204" pitchFamily="34" charset="0"/>
                      <a:sym typeface="Symbol" panose="05050102010706020507" pitchFamily="18" charset="2"/>
                    </a:rPr>
                    <a:t> </a:t>
                  </a:r>
                  <a:r>
                    <a:rPr lang="en-US" sz="2800" dirty="0" err="1" smtClean="0">
                      <a:latin typeface="Arial" panose="020B0604020202020204" pitchFamily="34" charset="0"/>
                      <a:cs typeface="Arial" panose="020B0604020202020204" pitchFamily="34" charset="0"/>
                      <a:sym typeface="Symbol" panose="05050102010706020507" pitchFamily="18" charset="2"/>
                    </a:rPr>
                    <a:t>số</a:t>
                  </a:r>
                  <a:r>
                    <a:rPr lang="en-US" sz="2800" dirty="0" smtClean="0">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latin typeface="Cambria Math" panose="02040503050406030204" pitchFamily="18" charset="0"/>
                          <a:cs typeface="Arial" panose="020B0604020202020204" pitchFamily="34" charset="0"/>
                          <a:sym typeface="Symbol" panose="05050102010706020507" pitchFamily="18" charset="2"/>
                        </a:rPr>
                        <m:t>−32,  26,  4,  0</m:t>
                      </m:r>
                    </m:oMath>
                  </a14:m>
                  <a:r>
                    <a:rPr lang="en-US" sz="2800" dirty="0" smtClean="0">
                      <a:latin typeface="Arial" panose="020B0604020202020204" pitchFamily="34" charset="0"/>
                      <a:cs typeface="Arial" panose="020B0604020202020204" pitchFamily="34" charset="0"/>
                      <a:sym typeface="Symbol" panose="05050102010706020507" pitchFamily="18" charset="2"/>
                    </a:rPr>
                    <a:t>:</a:t>
                  </a:r>
                  <a:endParaRPr lang="en-US" sz="28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40765" y="3831322"/>
                  <a:ext cx="5541336" cy="523220"/>
                </a:xfrm>
                <a:prstGeom prst="rect">
                  <a:avLst/>
                </a:prstGeom>
                <a:blipFill rotWithShape="0">
                  <a:blip r:embed="rId10"/>
                  <a:stretch>
                    <a:fillRect l="-2200" t="-11628" b="-31395"/>
                  </a:stretch>
                </a:blipFill>
                <a:ln>
                  <a:noFill/>
                </a:ln>
              </p:spPr>
              <p:txBody>
                <a:bodyPr/>
                <a:lstStyle/>
                <a:p>
                  <a:r>
                    <a:rPr lang="en-US">
                      <a:noFill/>
                    </a:rPr>
                    <a:t> </a:t>
                  </a:r>
                </a:p>
              </p:txBody>
            </p:sp>
          </mc:Fallback>
        </mc:AlternateContent>
        <p:sp>
          <p:nvSpPr>
            <p:cNvPr id="17" name="Rounded Rectangle 16"/>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chemeClr val="tx1"/>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chemeClr val="tx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DEAC0E1E-50D5-48F7-8449-EF3C31CD2512}"/>
              </a:ext>
            </a:extLst>
          </p:cNvPr>
          <p:cNvSpPr txBox="1"/>
          <p:nvPr/>
        </p:nvSpPr>
        <p:spPr>
          <a:xfrm>
            <a:off x="-40235" y="6146647"/>
            <a:ext cx="4229385" cy="646331"/>
          </a:xfrm>
          <a:prstGeom prst="rect">
            <a:avLst/>
          </a:prstGeom>
          <a:noFill/>
        </p:spPr>
        <p:txBody>
          <a:bodyPr wrap="square">
            <a:spAutoFit/>
          </a:bodyPr>
          <a:lstStyle/>
          <a:p>
            <a:r>
              <a:rPr lang="en-US" b="1" i="1" dirty="0" smtClean="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endParaRPr lang="en-US" b="1" i="1" dirty="0">
              <a:solidFill>
                <a:srgbClr val="7030A0"/>
              </a:solidFill>
              <a:latin typeface="Arial" panose="020B0604020202020204" pitchFamily="34" charset="0"/>
              <a:cs typeface="Arial" panose="020B0604020202020204" pitchFamily="34" charset="0"/>
            </a:endParaRP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smtClean="0">
                <a:solidFill>
                  <a:srgbClr val="7030A0"/>
                </a:solidFill>
                <a:latin typeface="Arial" panose="020B0604020202020204" pitchFamily="34" charset="0"/>
                <a:cs typeface="Arial" panose="020B0604020202020204" pitchFamily="34" charset="0"/>
              </a:rPr>
              <a:t>trình</a:t>
            </a:r>
            <a:r>
              <a:rPr lang="en-US" b="1" i="1" dirty="0" smtClean="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nhận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xét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chéo</a:t>
            </a:r>
            <a:r>
              <a:rPr lang="en-US" b="1" i="1" dirty="0" smtClean="0">
                <a:solidFill>
                  <a:srgbClr val="7030A0"/>
                </a:solidFill>
                <a:latin typeface="Arial" panose="020B0604020202020204" pitchFamily="34" charset="0"/>
                <a:cs typeface="Arial" panose="020B0604020202020204" pitchFamily="34" charset="0"/>
              </a:rPr>
              <a:t>.</a:t>
            </a:r>
            <a:endParaRPr lang="en-US" b="1" i="1" dirty="0">
              <a:solidFill>
                <a:srgbClr val="7030A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10632" y="4225897"/>
            <a:ext cx="1939407" cy="193940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437133" y="1338348"/>
                <a:ext cx="933194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7133" y="1338348"/>
                <a:ext cx="9331944" cy="523220"/>
              </a:xfrm>
              <a:prstGeom prst="rect">
                <a:avLst/>
              </a:prstGeom>
              <a:blipFill rotWithShape="0">
                <a:blip r:embed="rId12"/>
                <a:stretch>
                  <a:fillRect l="-1372"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708698" y="206845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08698" y="2068452"/>
                <a:ext cx="900143"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729099" y="256119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29099" y="2561192"/>
                <a:ext cx="900143"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920476" y="2063595"/>
                <a:ext cx="3659106"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1</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920476" y="2063595"/>
                <a:ext cx="3659106" cy="523220"/>
              </a:xfrm>
              <a:prstGeom prst="rect">
                <a:avLst/>
              </a:prstGeom>
              <a:blipFill rotWithShape="0">
                <a:blip r:embed="rId15"/>
                <a:stretch>
                  <a:fillRect l="-3333"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220429" y="206385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220429" y="2063853"/>
                <a:ext cx="900143"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922462" y="2545499"/>
                <a:ext cx="379519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22462" y="2545499"/>
                <a:ext cx="3795199" cy="523220"/>
              </a:xfrm>
              <a:prstGeom prst="rect">
                <a:avLst/>
              </a:prstGeom>
              <a:blipFill rotWithShape="0">
                <a:blip r:embed="rId17"/>
                <a:stretch>
                  <a:fillRect l="-3376"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222416" y="254575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222416" y="2545757"/>
                <a:ext cx="900143" cy="523220"/>
              </a:xfrm>
              <a:prstGeom prst="rect">
                <a:avLst/>
              </a:prstGeom>
              <a:blipFill rotWithShape="0">
                <a:blip r:embed="rId18"/>
                <a:stretch>
                  <a:fillRect/>
                </a:stretch>
              </a:blipFill>
            </p:spPr>
            <p:txBody>
              <a:bodyPr/>
              <a:lstStyle/>
              <a:p>
                <a:r>
                  <a:rPr lang="en-US">
                    <a:noFill/>
                  </a:rPr>
                  <a:t> </a:t>
                </a:r>
              </a:p>
            </p:txBody>
          </p:sp>
        </mc:Fallback>
      </mc:AlternateContent>
      <p:grpSp>
        <p:nvGrpSpPr>
          <p:cNvPr id="28" name="Group 27"/>
          <p:cNvGrpSpPr/>
          <p:nvPr/>
        </p:nvGrpSpPr>
        <p:grpSpPr>
          <a:xfrm>
            <a:off x="2364960" y="4680295"/>
            <a:ext cx="6852891" cy="523220"/>
            <a:chOff x="741026" y="2591414"/>
            <a:chExt cx="5925859" cy="523220"/>
          </a:xfrm>
        </p:grpSpPr>
        <mc:AlternateContent xmlns:mc="http://schemas.openxmlformats.org/markup-compatibility/2006" xmlns:a14="http://schemas.microsoft.com/office/drawing/2010/main">
          <mc:Choice Requires="a14">
            <p:sp>
              <p:nvSpPr>
                <p:cNvPr id="29" name="TextBox 28"/>
                <p:cNvSpPr txBox="1"/>
                <p:nvPr/>
              </p:nvSpPr>
              <p:spPr>
                <a:xfrm>
                  <a:off x="741026" y="2591414"/>
                  <a:ext cx="592585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−6</m:t>
                          </m:r>
                        </m:e>
                      </m:d>
                      <m:r>
                        <a:rPr lang="en-US" sz="2800" b="0" i="1" smtClean="0">
                          <a:latin typeface="Cambria Math" panose="02040503050406030204" pitchFamily="18" charset="0"/>
                          <a:cs typeface="Arial" panose="020B0604020202020204" pitchFamily="34" charset="0"/>
                        </a:rPr>
                        <m:t>+2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1026" y="2591414"/>
                  <a:ext cx="5925859" cy="523220"/>
                </a:xfrm>
                <a:prstGeom prst="rect">
                  <a:avLst/>
                </a:prstGeom>
                <a:blipFill rotWithShape="0">
                  <a:blip r:embed="rId19"/>
                  <a:stretch>
                    <a:fillRect l="-186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67" name="Equation" r:id="rId20" imgW="215640" imgH="457200" progId="Equation.DSMT4">
                        <p:embed/>
                      </p:oleObj>
                    </mc:Choice>
                    <mc:Fallback>
                      <p:oleObj name="Equation" r:id="rId20" imgW="215640" imgH="457200" progId="Equation.DSMT4">
                        <p:embed/>
                        <p:pic>
                          <p:nvPicPr>
                            <p:cNvPr id="0" name=""/>
                            <p:cNvPicPr/>
                            <p:nvPr/>
                          </p:nvPicPr>
                          <p:blipFill>
                            <a:blip r:embed="rId6"/>
                            <a:stretch>
                              <a:fillRect/>
                            </a:stretch>
                          </p:blipFill>
                          <p:spPr>
                            <a:xfrm>
                              <a:off x="5276220" y="2596013"/>
                              <a:ext cx="215900" cy="457200"/>
                            </a:xfrm>
                            <a:prstGeom prst="rect">
                              <a:avLst/>
                            </a:prstGeom>
                          </p:spPr>
                        </p:pic>
                      </p:oleObj>
                    </mc:Fallback>
                  </mc:AlternateContent>
                </a:graphicData>
              </a:graphic>
            </p:graphicFrame>
          </mc:Choice>
          <mc:Fallback xmlns="">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37" name="Equation" r:id="rId21" imgW="215640" imgH="457200" progId="Equation.DSMT4">
                        <p:embed/>
                      </p:oleObj>
                    </mc:Choice>
                    <mc:Fallback>
                      <p:oleObj name="Equation" r:id="rId21"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31" name="TextBox 30"/>
              <p:cNvSpPr txBox="1"/>
              <p:nvPr/>
            </p:nvSpPr>
            <p:spPr>
              <a:xfrm>
                <a:off x="2344560" y="4157075"/>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8</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44560" y="4157075"/>
                <a:ext cx="5382215" cy="523220"/>
              </a:xfrm>
              <a:prstGeom prst="rect">
                <a:avLst/>
              </a:prstGeom>
              <a:blipFill rotWithShape="0">
                <a:blip r:embed="rId22"/>
                <a:stretch>
                  <a:fillRect l="-237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492641" y="3442469"/>
                <a:ext cx="937978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492641" y="3442469"/>
                <a:ext cx="9379784" cy="523220"/>
              </a:xfrm>
              <a:prstGeom prst="rect">
                <a:avLst/>
              </a:prstGeom>
              <a:blipFill rotWithShape="0">
                <a:blip r:embed="rId23"/>
                <a:stretch>
                  <a:fillRect l="-1365"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861486" y="415733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861486" y="4157333"/>
                <a:ext cx="900143" cy="523220"/>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973327" y="465007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973327" y="4650073"/>
                <a:ext cx="900143" cy="52322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773582" y="5197685"/>
                <a:ext cx="6374234"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−1</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773582" y="5197685"/>
                <a:ext cx="6374234" cy="523220"/>
              </a:xfrm>
              <a:prstGeom prst="rect">
                <a:avLst/>
              </a:prstGeom>
              <a:blipFill rotWithShape="0">
                <a:blip r:embed="rId26"/>
                <a:stretch>
                  <a:fillRect l="-2008"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3535" y="519794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3535" y="5197943"/>
                <a:ext cx="900143" cy="523220"/>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75568" y="5679589"/>
                <a:ext cx="5717502"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75568" y="5679589"/>
                <a:ext cx="5717502" cy="523220"/>
              </a:xfrm>
              <a:prstGeom prst="rect">
                <a:avLst/>
              </a:prstGeom>
              <a:blipFill rotWithShape="0">
                <a:blip r:embed="rId28"/>
                <a:stretch>
                  <a:fillRect l="-2132"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75522" y="567984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75522" y="5679847"/>
                <a:ext cx="900143" cy="523220"/>
              </a:xfrm>
              <a:prstGeom prst="rect">
                <a:avLst/>
              </a:prstGeom>
              <a:blipFill rotWithShape="0">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4068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6"/>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childTnLst>
              </p:cTn>
              <p:nextCondLst>
                <p:cond evt="onClick" delay="0">
                  <p:tgtEl>
                    <p:spTgt spid="36"/>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childTnLst>
              </p:cTn>
              <p:nextCondLst>
                <p:cond evt="onClick" delay="0">
                  <p:tgtEl>
                    <p:spTgt spid="38"/>
                  </p:tgtEl>
                </p:cond>
              </p:nextCondLst>
            </p:seq>
          </p:childTnLst>
        </p:cTn>
      </p:par>
    </p:tnLst>
    <p:bldLst>
      <p:bldP spid="21" grpId="0"/>
      <p:bldP spid="3" grpId="0"/>
      <p:bldP spid="20" grpId="0"/>
      <p:bldP spid="23" grpId="0"/>
      <p:bldP spid="24" grpId="0"/>
      <p:bldP spid="25" grpId="0"/>
      <p:bldP spid="26" grpId="0"/>
      <p:bldP spid="27" grpId="0"/>
      <p:bldP spid="31" grpId="0"/>
      <p:bldP spid="32" grpId="0"/>
      <p:bldP spid="33" grpId="0"/>
      <p:bldP spid="34"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642646" y="483798"/>
                <a:ext cx="12575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642646" y="483798"/>
                <a:ext cx="1257524"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642646" y="1178506"/>
                <a:ext cx="18232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642646" y="1178506"/>
                <a:ext cx="1823256"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970561" y="483798"/>
                <a:ext cx="11493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970561" y="483798"/>
                <a:ext cx="1149354" cy="4308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970561" y="1178506"/>
                <a:ext cx="17150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970561" y="1178506"/>
                <a:ext cx="1715085" cy="430887"/>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ext uri="{D42A27DB-BD31-4B8C-83A1-F6EECF244321}">
                <p14:modId xmlns:p14="http://schemas.microsoft.com/office/powerpoint/2010/main" val="4166574984"/>
              </p:ext>
            </p:extLst>
          </p:nvPr>
        </p:nvGraphicFramePr>
        <p:xfrm>
          <a:off x="4555490" y="459072"/>
          <a:ext cx="214313" cy="455613"/>
        </p:xfrm>
        <a:graphic>
          <a:graphicData uri="http://schemas.openxmlformats.org/presentationml/2006/ole">
            <mc:AlternateContent xmlns:mc="http://schemas.openxmlformats.org/markup-compatibility/2006">
              <mc:Choice xmlns:v="urn:schemas-microsoft-com:vml" Requires="v">
                <p:oleObj spid="_x0000_s2084" name="Equation" r:id="rId7" imgW="214821" imgH="455692" progId="Equation.DSMT4">
                  <p:embed/>
                </p:oleObj>
              </mc:Choice>
              <mc:Fallback>
                <p:oleObj name="Equation" r:id="rId7" imgW="214821" imgH="455692" progId="Equation.DSMT4">
                  <p:embed/>
                  <p:pic>
                    <p:nvPicPr>
                      <p:cNvPr id="0" name=""/>
                      <p:cNvPicPr/>
                      <p:nvPr/>
                    </p:nvPicPr>
                    <p:blipFill>
                      <a:blip r:embed="rId8"/>
                      <a:stretch>
                        <a:fillRect/>
                      </a:stretch>
                    </p:blipFill>
                    <p:spPr>
                      <a:xfrm>
                        <a:off x="4555490" y="459072"/>
                        <a:ext cx="214313" cy="45561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034289367"/>
              </p:ext>
            </p:extLst>
          </p:nvPr>
        </p:nvGraphicFramePr>
        <p:xfrm>
          <a:off x="4555490" y="1160112"/>
          <a:ext cx="214313" cy="455613"/>
        </p:xfrm>
        <a:graphic>
          <a:graphicData uri="http://schemas.openxmlformats.org/presentationml/2006/ole">
            <mc:AlternateContent xmlns:mc="http://schemas.openxmlformats.org/markup-compatibility/2006">
              <mc:Choice xmlns:v="urn:schemas-microsoft-com:vml" Requires="v">
                <p:oleObj spid="_x0000_s2085" name="Equation" r:id="rId9" imgW="214821" imgH="455692" progId="Equation.DSMT4">
                  <p:embed/>
                </p:oleObj>
              </mc:Choice>
              <mc:Fallback>
                <p:oleObj name="Equation" r:id="rId9" imgW="214821" imgH="455692" progId="Equation.DSMT4">
                  <p:embed/>
                  <p:pic>
                    <p:nvPicPr>
                      <p:cNvPr id="0" name=""/>
                      <p:cNvPicPr/>
                      <p:nvPr/>
                    </p:nvPicPr>
                    <p:blipFill>
                      <a:blip r:embed="rId10"/>
                      <a:stretch>
                        <a:fillRect/>
                      </a:stretch>
                    </p:blipFill>
                    <p:spPr>
                      <a:xfrm>
                        <a:off x="4555490" y="1160112"/>
                        <a:ext cx="214313" cy="45561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270575" y="483798"/>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4⋮4</m:t>
                      </m:r>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270575" y="483798"/>
                <a:ext cx="791050"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70575" y="1178506"/>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270575" y="1178506"/>
                <a:ext cx="1356782" cy="430887"/>
              </a:xfrm>
              <a:prstGeom prst="rect">
                <a:avLst/>
              </a:prstGeom>
              <a:blipFill rotWithShape="0">
                <a:blip r:embed="rId12"/>
                <a:stretch>
                  <a:fillRect/>
                </a:stretch>
              </a:blipFill>
            </p:spPr>
            <p:txBody>
              <a:bodyPr/>
              <a:lstStyle/>
              <a:p>
                <a:r>
                  <a:rPr lang="en-US">
                    <a:noFill/>
                  </a:rPr>
                  <a:t> </a:t>
                </a:r>
              </a:p>
            </p:txBody>
          </p:sp>
        </mc:Fallback>
      </mc:AlternateContent>
      <p:grpSp>
        <p:nvGrpSpPr>
          <p:cNvPr id="22" name="Group 21"/>
          <p:cNvGrpSpPr/>
          <p:nvPr/>
        </p:nvGrpSpPr>
        <p:grpSpPr>
          <a:xfrm>
            <a:off x="1145385" y="2459507"/>
            <a:ext cx="9824921" cy="3641256"/>
            <a:chOff x="1475251" y="2017547"/>
            <a:chExt cx="8378548" cy="3641256"/>
          </a:xfrm>
        </p:grpSpPr>
        <p:pic>
          <p:nvPicPr>
            <p:cNvPr id="3" name="Picture 2"/>
            <p:cNvPicPr>
              <a:picLocks noChangeAspect="1"/>
            </p:cNvPicPr>
            <p:nvPr/>
          </p:nvPicPr>
          <p:blipFill rotWithShape="1">
            <a:blip r:embed="rId13"/>
            <a:srcRect l="15095" t="19166" r="79400" b="68542"/>
            <a:stretch/>
          </p:blipFill>
          <p:spPr>
            <a:xfrm>
              <a:off x="1475251" y="2017547"/>
              <a:ext cx="716280" cy="8991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746119" y="2764613"/>
                  <a:ext cx="8107680" cy="2894190"/>
                </a:xfrm>
                <a:prstGeom prst="rect">
                  <a:avLst/>
                </a:prstGeom>
                <a:noFill/>
              </p:spPr>
              <p:txBody>
                <a:bodyPr wrap="square" rtlCol="0">
                  <a:spAutoFit/>
                </a:bodyPr>
                <a:lstStyle/>
                <a:p>
                  <a:pPr>
                    <a:lnSpc>
                      <a:spcPct val="200000"/>
                    </a:lnSpc>
                  </a:pPr>
                  <a:r>
                    <a:rPr lang="en-US" sz="3200" dirty="0" smtClean="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𝑏</m:t>
                      </m:r>
                    </m:oMath>
                  </a14:m>
                  <a:endParaRPr lang="en-US" sz="3200" dirty="0" smtClean="0">
                    <a:solidFill>
                      <a:srgbClr val="FF0000"/>
                    </a:solidFill>
                    <a:latin typeface="Arial" panose="020B0604020202020204" pitchFamily="34" charset="0"/>
                    <a:cs typeface="Arial" panose="020B0604020202020204" pitchFamily="34" charset="0"/>
                  </a:endParaRPr>
                </a:p>
                <a:p>
                  <a:pPr>
                    <a:lnSpc>
                      <a:spcPct val="200000"/>
                    </a:lnSpc>
                  </a:pPr>
                  <a:r>
                    <a:rPr lang="en-US" sz="3200" dirty="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𝑎</m:t>
                      </m:r>
                    </m:oMath>
                  </a14:m>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46119" y="2764613"/>
                  <a:ext cx="8107680" cy="2894190"/>
                </a:xfrm>
                <a:prstGeom prst="rect">
                  <a:avLst/>
                </a:prstGeom>
                <a:blipFill rotWithShape="0">
                  <a:blip r:embed="rId14"/>
                  <a:stretch>
                    <a:fillRect l="-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8189704" y="465404"/>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0⋮4</m:t>
                      </m:r>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189704" y="465404"/>
                <a:ext cx="791050"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189704" y="1160112"/>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8189704" y="1160112"/>
                <a:ext cx="1356782" cy="430887"/>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16c05727-aa75-4e4a-9b5f-8a80a1165891"/>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71af3243-3dd4-4a8d-8c0d-dd76da1f02a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2134</TotalTime>
  <Words>1490</Words>
  <Application>Microsoft Office PowerPoint</Application>
  <PresentationFormat>Widescreen</PresentationFormat>
  <Paragraphs>413</Paragraphs>
  <Slides>26</Slides>
  <Notes>10</Notes>
  <HiddenSlides>0</HiddenSlides>
  <MMClips>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Calibri</vt:lpstr>
      <vt:lpstr>Calibri Light</vt:lpstr>
      <vt:lpstr>Cambria Math</vt:lpstr>
      <vt:lpstr>Rockwell</vt:lpstr>
      <vt:lpstr>Symbol</vt:lpstr>
      <vt:lpstr>Times New Roman</vt:lpstr>
      <vt:lpstr>Verdana</vt:lpstr>
      <vt:lpstr>Office Theme</vt:lpstr>
      <vt:lpstr>Equation</vt:lpstr>
      <vt:lpstr>PowerPoint Presentation</vt:lpstr>
      <vt:lpstr>Bài 6. Phép chia hết hai số nguyên Quan hệ chia hết trong tập hợp số nguyên (Tiết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 NỘI – ĐIỆN BIÊN PHỦ TRÊN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VA</cp:lastModifiedBy>
  <cp:revision>73</cp:revision>
  <dcterms:created xsi:type="dcterms:W3CDTF">2021-06-07T13:44:30Z</dcterms:created>
  <dcterms:modified xsi:type="dcterms:W3CDTF">2023-12-10T01:58:41Z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