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308" r:id="rId5"/>
    <p:sldId id="256" r:id="rId6"/>
    <p:sldId id="292" r:id="rId7"/>
    <p:sldId id="293" r:id="rId8"/>
    <p:sldId id="294" r:id="rId9"/>
    <p:sldId id="295" r:id="rId10"/>
    <p:sldId id="296" r:id="rId11"/>
    <p:sldId id="264" r:id="rId12"/>
    <p:sldId id="299" r:id="rId13"/>
    <p:sldId id="287" r:id="rId14"/>
    <p:sldId id="288" r:id="rId15"/>
    <p:sldId id="300" r:id="rId16"/>
    <p:sldId id="289" r:id="rId17"/>
    <p:sldId id="301" r:id="rId18"/>
    <p:sldId id="302" r:id="rId19"/>
    <p:sldId id="290" r:id="rId20"/>
    <p:sldId id="297" r:id="rId21"/>
    <p:sldId id="298" r:id="rId22"/>
    <p:sldId id="291" r:id="rId23"/>
    <p:sldId id="305" r:id="rId24"/>
    <p:sldId id="307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B65"/>
    <a:srgbClr val="F5894B"/>
    <a:srgbClr val="738A9A"/>
    <a:srgbClr val="FFD347"/>
    <a:srgbClr val="0000FF"/>
    <a:srgbClr val="3333FF"/>
    <a:srgbClr val="15142A"/>
    <a:srgbClr val="FAED3B"/>
    <a:srgbClr val="70AD47"/>
    <a:srgbClr val="A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84909" autoAdjust="0"/>
  </p:normalViewPr>
  <p:slideViewPr>
    <p:cSldViewPr snapToGrid="0">
      <p:cViewPr varScale="1">
        <p:scale>
          <a:sx n="86" d="100"/>
          <a:sy n="86" d="100"/>
        </p:scale>
        <p:origin x="108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3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ền Màu Xanh đường Kẻ Thanh Hiển Thị Sọc, Màu, Bảng Thông Báo, Nền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113495" y="509886"/>
            <a:ext cx="3965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400" b="1" dirty="0" smtClean="0">
                <a:solidFill>
                  <a:srgbClr val="203864"/>
                </a:solidFill>
                <a:latin typeface="Calibri" panose="020F0502020204030204" pitchFamily="34" charset="0"/>
              </a:rPr>
              <a:t>TRƯỜNG THCS LONG BIÊN</a:t>
            </a:r>
            <a:endParaRPr lang="vi-VN" altLang="vi-VN" sz="2400" b="1" dirty="0">
              <a:solidFill>
                <a:srgbClr val="203864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250316" y="2826544"/>
            <a:ext cx="7853304" cy="31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1pPr>
            <a:lvl2pPr marL="742950" indent="-28575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2pPr>
            <a:lvl3pPr marL="11430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3pPr>
            <a:lvl4pPr marL="16002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4pPr>
            <a:lvl5pPr marL="2057400" indent="-228600" defTabSz="685800"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.Vn3DH" panose="020B7200000000000000" pitchFamily="34" charset="0"/>
              </a:defRPr>
            </a:lvl9pPr>
          </a:lstStyle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BÀI GIẢNG </a:t>
            </a:r>
            <a:r>
              <a:rPr lang="vi-VN" altLang="vi-VN" sz="2531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MÔN TOÁN </a:t>
            </a:r>
            <a:r>
              <a:rPr lang="vi-VN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endParaRPr lang="en-US" altLang="vi-VN" sz="2531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531" b="1" dirty="0" err="1">
                <a:solidFill>
                  <a:srgbClr val="C00000"/>
                </a:solidFill>
                <a:latin typeface="Calibri" panose="020F0502020204030204" pitchFamily="34" charset="0"/>
              </a:rPr>
              <a:t>Tiết</a:t>
            </a:r>
            <a:r>
              <a:rPr lang="en-US" altLang="vi-VN" sz="2531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vi-VN" sz="2531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</a:t>
            </a:r>
            <a:endParaRPr lang="en-US" altLang="vi-VN" sz="2531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(TIẾP)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1125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125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pPr algn="ctr" defTabSz="385753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 sz="2531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5" name="Picture 3" descr="Application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76" y="1108100"/>
            <a:ext cx="1154936" cy="158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0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22" y="2910740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58843" y="1557305"/>
            <a:ext cx="90660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hắc lại quy tắc dấu ngoặc 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cách nhóm các số hạng vào trong ngoặc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5989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9878" y="1764723"/>
            <a:ext cx="930415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			        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		        d) -45 – 5 – (-12) + 8]</a:t>
            </a:r>
          </a:p>
        </p:txBody>
      </p:sp>
    </p:spTree>
    <p:extLst>
      <p:ext uri="{BB962C8B-B14F-4D97-AF65-F5344CB8AC3E}">
        <p14:creationId xmlns:p14="http://schemas.microsoft.com/office/powerpoint/2010/main" val="229358986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50252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46" y="646238"/>
            <a:ext cx="270619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10 – 12 – 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– 20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4941" y="611585"/>
            <a:ext cx="35092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4 – (-15)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 + 15 – 5 + 6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(4 + 6) + (15 – 5)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10 + 10 =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9646" y="3895685"/>
            <a:ext cx="339067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2 – 12 – 4 – 6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(2 – 12) – (4 + 6)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(-10) – 10 = -20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2682" y="3895685"/>
            <a:ext cx="3828292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-45 – 5 – (-12) + 8]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-45 – 5 + 12 + 8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-(45 + 5) + (12 + 8)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-50 + 20 = -30</a:t>
            </a:r>
          </a:p>
          <a:p>
            <a:pPr>
              <a:lnSpc>
                <a:spcPct val="15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64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1112" y="1851953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2900037" y="589769"/>
            <a:ext cx="6513846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2: Tính giá trị của biểu thức</a:t>
            </a:r>
          </a:p>
        </p:txBody>
      </p:sp>
    </p:spTree>
    <p:extLst>
      <p:ext uri="{BB962C8B-B14F-4D97-AF65-F5344CB8AC3E}">
        <p14:creationId xmlns:p14="http://schemas.microsoft.com/office/powerpoint/2010/main" val="256868145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65546" y="0"/>
            <a:ext cx="103012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(– 12) – x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 = – 28           b) a –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 = 12, b = – 48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1443" y="1609218"/>
            <a:ext cx="115152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a) Thay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(- 12) -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= (- 12)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(- 12) - x với x =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là 16.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1443" y="3899725"/>
            <a:ext cx="11515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b)Thay a = 12, b = - 48 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vào biểu thức ta được: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12 -(-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48) = 12 + 48 = 60.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Vậy giá trị của biểu thức a - b với a = 12, b = - 48 là 60.</a:t>
            </a:r>
          </a:p>
        </p:txBody>
      </p:sp>
    </p:spTree>
    <p:extLst>
      <p:ext uri="{BB962C8B-B14F-4D97-AF65-F5344CB8AC3E}">
        <p14:creationId xmlns:p14="http://schemas.microsoft.com/office/powerpoint/2010/main" val="2658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1662994" y="1054211"/>
            <a:ext cx="85725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3: Thực hành sử dụng máy tính cầm tay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3185933" y="2110177"/>
            <a:ext cx="4939603" cy="1016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l-NL" sz="3000" b="1" dirty="0">
                <a:latin typeface="Arial" pitchFamily="34" charset="0"/>
                <a:cs typeface="Arial" pitchFamily="34" charset="0"/>
              </a:rPr>
              <a:t>Bài 5.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trị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278379"/>
              </p:ext>
            </p:extLst>
          </p:nvPr>
        </p:nvGraphicFramePr>
        <p:xfrm>
          <a:off x="1049866" y="3126914"/>
          <a:ext cx="8918223" cy="2855952"/>
        </p:xfrm>
        <a:graphic>
          <a:graphicData uri="http://schemas.openxmlformats.org/drawingml/2006/table">
            <a:tbl>
              <a:tblPr firstRow="1" firstCol="1" bandRow="1"/>
              <a:tblGrid>
                <a:gridCol w="185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Phép tính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/>
                          <a:ea typeface="Calibri"/>
                        </a:rPr>
                        <a:t>Nút ấn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>
                          <a:effectLst/>
                          <a:latin typeface="Times New Roman"/>
                          <a:ea typeface="Calibri"/>
                        </a:rPr>
                        <a:t>Kết quả</a:t>
                      </a:r>
                      <a:endParaRPr lang="en-US" sz="2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4644"/>
              </p:ext>
            </p:extLst>
          </p:nvPr>
        </p:nvGraphicFramePr>
        <p:xfrm>
          <a:off x="1193414" y="3973730"/>
          <a:ext cx="1567452" cy="62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812447" imgH="253890" progId="Equation.DSMT4">
                  <p:embed/>
                </p:oleObj>
              </mc:Choice>
              <mc:Fallback>
                <p:oleObj name="Equation" r:id="rId4" imgW="812447" imgH="25389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414" y="3973730"/>
                        <a:ext cx="1567452" cy="62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429386"/>
              </p:ext>
            </p:extLst>
          </p:nvPr>
        </p:nvGraphicFramePr>
        <p:xfrm>
          <a:off x="8581249" y="4056674"/>
          <a:ext cx="622901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253670" imgH="177569" progId="Equation.DSMT4">
                  <p:embed/>
                </p:oleObj>
              </mc:Choice>
              <mc:Fallback>
                <p:oleObj name="Equation" r:id="rId6" imgW="253670" imgH="177569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249" y="4056674"/>
                        <a:ext cx="622901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25870"/>
              </p:ext>
            </p:extLst>
          </p:nvPr>
        </p:nvGraphicFramePr>
        <p:xfrm>
          <a:off x="1129057" y="5111617"/>
          <a:ext cx="16446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57" y="5111617"/>
                        <a:ext cx="1644650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154483"/>
              </p:ext>
            </p:extLst>
          </p:nvPr>
        </p:nvGraphicFramePr>
        <p:xfrm>
          <a:off x="8673204" y="5111617"/>
          <a:ext cx="507549" cy="41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204" y="5111617"/>
                        <a:ext cx="507549" cy="415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3185933" y="4059159"/>
            <a:ext cx="415224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1969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4380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</a:t>
            </a:r>
            <a:endParaRPr lang="en-US" sz="28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6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5325537" y="4059159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0851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1</a:t>
            </a:r>
            <a:endParaRPr lang="en-US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544728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3</a:t>
            </a:r>
            <a:endParaRPr lang="en-US" sz="28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7069661" y="4059159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6039551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06966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=</a:t>
            </a:r>
            <a:endParaRPr lang="en-US" sz="28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174646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8791" y="5176192"/>
            <a:ext cx="589843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(-)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45087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8</a:t>
            </a:r>
            <a:endParaRPr lang="en-US" sz="28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4890918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-</a:t>
            </a:r>
            <a:endParaRPr lang="en-US" sz="28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438328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2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841050" y="5176192"/>
            <a:ext cx="434619" cy="43881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1255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6678" y="1175593"/>
            <a:ext cx="9672682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– 3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184231" y="331993"/>
            <a:ext cx="6019800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4: Toán liên quan thực tế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678" y="3259818"/>
            <a:ext cx="967268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	(-3) + 10 + (-8) = -1 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</p:spTree>
    <p:extLst>
      <p:ext uri="{BB962C8B-B14F-4D97-AF65-F5344CB8AC3E}">
        <p14:creationId xmlns:p14="http://schemas.microsoft.com/office/powerpoint/2010/main" val="538994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6"/>
          <p:cNvGrpSpPr/>
          <p:nvPr/>
        </p:nvGrpSpPr>
        <p:grpSpPr>
          <a:xfrm>
            <a:off x="0" y="-22225"/>
            <a:ext cx="12192000" cy="6880225"/>
            <a:chOff x="0" y="-5"/>
            <a:chExt cx="5760" cy="4334"/>
          </a:xfrm>
        </p:grpSpPr>
        <p:sp>
          <p:nvSpPr>
            <p:cNvPr id="18440" name="Line 47"/>
            <p:cNvSpPr/>
            <p:nvPr/>
          </p:nvSpPr>
          <p:spPr>
            <a:xfrm>
              <a:off x="0" y="15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1" name="Line 48"/>
            <p:cNvSpPr/>
            <p:nvPr/>
          </p:nvSpPr>
          <p:spPr>
            <a:xfrm>
              <a:off x="0" y="4292"/>
              <a:ext cx="5760" cy="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2" name="Line 49"/>
            <p:cNvSpPr/>
            <p:nvPr/>
          </p:nvSpPr>
          <p:spPr>
            <a:xfrm>
              <a:off x="12" y="-5"/>
              <a:ext cx="28" cy="4279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8443" name="Line 50"/>
            <p:cNvSpPr/>
            <p:nvPr/>
          </p:nvSpPr>
          <p:spPr>
            <a:xfrm>
              <a:off x="5728" y="9"/>
              <a:ext cx="0" cy="4320"/>
            </a:xfrm>
            <a:prstGeom prst="line">
              <a:avLst/>
            </a:prstGeom>
            <a:ln w="76200" cap="flat" cmpd="tri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" name="Text Box 2" descr="Paper bag"/>
          <p:cNvSpPr txBox="1"/>
          <p:nvPr/>
        </p:nvSpPr>
        <p:spPr>
          <a:xfrm>
            <a:off x="1828801" y="165102"/>
            <a:ext cx="9144000" cy="1014730"/>
          </a:xfrm>
          <a:prstGeom prst="rect">
            <a:avLst/>
          </a:prstGeom>
          <a:noFill/>
          <a:ln w="28575">
            <a:noFill/>
          </a:ln>
          <a:effectLst>
            <a:prstShdw prst="shdw13" dist="53882" dir="13499999">
              <a:srgbClr val="C7DFD3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THIỆT HẠI Ở MIỀN NÚI PHÍA BẮC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NHIỆT ĐỘ XUỐNG QUÁ THẤP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436" name="Picture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9" y="1159511"/>
            <a:ext cx="6192310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4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92" y="1159511"/>
            <a:ext cx="5768343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5" descr="images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3" y="3811748"/>
            <a:ext cx="6145950" cy="294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 descr="images (3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191" y="3811748"/>
            <a:ext cx="5781042" cy="294227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3963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>
                                            <p:txEl>
                                              <p:charRg st="37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009"/>
          <a:stretch/>
        </p:blipFill>
        <p:spPr>
          <a:xfrm>
            <a:off x="2506980" y="-20955"/>
            <a:ext cx="7178040" cy="68789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-20954"/>
            <a:ext cx="12192000" cy="6878954"/>
            <a:chOff x="0" y="-20954"/>
            <a:chExt cx="12192000" cy="6878954"/>
          </a:xfrm>
        </p:grpSpPr>
        <p:sp>
          <p:nvSpPr>
            <p:cNvPr id="2" name="Rectangle 1"/>
            <p:cNvSpPr/>
            <p:nvPr/>
          </p:nvSpPr>
          <p:spPr>
            <a:xfrm>
              <a:off x="9685020" y="-20954"/>
              <a:ext cx="2506980" cy="1230630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506980" cy="1209675"/>
            </a:xfrm>
            <a:prstGeom prst="rect">
              <a:avLst/>
            </a:prstGeom>
            <a:solidFill>
              <a:srgbClr val="F58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09675"/>
              <a:ext cx="2506980" cy="5648325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85020" y="1209676"/>
              <a:ext cx="2506980" cy="5648324"/>
            </a:xfrm>
            <a:prstGeom prst="rect">
              <a:avLst/>
            </a:prstGeom>
            <a:solidFill>
              <a:srgbClr val="3D4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73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0"/>
            <a:ext cx="8915400" cy="36200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628900" y="4489375"/>
            <a:ext cx="6934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981700" y="4449687"/>
            <a:ext cx="228600" cy="3175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57800" y="3813842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66FF"/>
                </a:solidFill>
                <a:cs typeface="Arial" panose="020B0604020202020204" pitchFamily="34" charset="0"/>
              </a:rPr>
              <a:t>CÔNG NGUYÊN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60475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TRƯỚC CÔNG NGUYÊN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753968" y="381225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cs typeface="Arial" panose="020B0604020202020204" pitchFamily="34" charset="0"/>
              </a:rPr>
              <a:t>SAU CÔNG NGUYÊN</a:t>
            </a:r>
            <a:endParaRPr lang="en-US" altLang="en-US" sz="1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5905500" y="46417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66FF"/>
                </a:solidFill>
                <a:cs typeface="Arial" panose="020B0604020202020204" pitchFamily="34" charset="0"/>
              </a:rPr>
              <a:t>0</a:t>
            </a:r>
            <a:endParaRPr lang="en-US" altLang="en-US" sz="2800" dirty="0">
              <a:solidFill>
                <a:srgbClr val="0066FF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2929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- 287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15124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928488" y="4450481"/>
            <a:ext cx="228600" cy="158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91444" y="462704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- 212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477596" y="4879729"/>
            <a:ext cx="8001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i="1" dirty="0" err="1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altLang="en-US" sz="2800" i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altLang="en-US" sz="2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thọ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Ác-si-mét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dirty="0">
                <a:cs typeface="Arial" panose="020B0604020202020204" pitchFamily="34" charset="0"/>
              </a:rPr>
              <a:t>	(-212) - (-287) = (-212) + 287 = 75 (</a:t>
            </a:r>
            <a:r>
              <a:rPr lang="en-US" altLang="en-US" sz="2800" dirty="0" err="1">
                <a:cs typeface="Arial" panose="020B0604020202020204" pitchFamily="34" charset="0"/>
              </a:rPr>
              <a:t>tuổi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126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630" y="2323835"/>
            <a:ext cx="12603260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38550" y="41383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566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530486" y="2138683"/>
            <a:ext cx="7131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FFD3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B4 – C2 – T2</a:t>
            </a:r>
            <a:endParaRPr lang="en-US" sz="4800" dirty="0">
              <a:solidFill>
                <a:srgbClr val="FFD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913887" y="1082525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898680" y="2170816"/>
            <a:ext cx="1001190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thật chắc </a:t>
            </a:r>
            <a:r>
              <a:rPr lang="nl-NL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trừ số nguyên; quy tắc dấu ngoặc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dạng BT đã làm.</a:t>
            </a:r>
            <a:endParaRPr lang="nl-NL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VDKT bài học vào thực tiễn đời sống.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trước bài: “Phép nhân số nguyên” SGK/80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38888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580241" y="0"/>
            <a:ext cx="589285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436994" y="126408"/>
            <a:ext cx="9909059" cy="956117"/>
          </a:xfrm>
          <a:prstGeom prst="roundRect">
            <a:avLst>
              <a:gd name="adj" fmla="val 50000"/>
            </a:avLst>
          </a:prstGeom>
          <a:solidFill>
            <a:srgbClr val="072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BÀI TẬP VỀ NHÀ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1" y="1175593"/>
            <a:ext cx="10280650" cy="495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5753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7" b="15850"/>
          <a:stretch/>
        </p:blipFill>
        <p:spPr>
          <a:xfrm>
            <a:off x="1" y="-36871"/>
            <a:ext cx="12191999" cy="6931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050" y="-36870"/>
            <a:ext cx="7981950" cy="1341796"/>
          </a:xfrm>
          <a:prstGeom prst="rect">
            <a:avLst/>
          </a:prstGeom>
          <a:solidFill>
            <a:srgbClr val="738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7718" y="336737"/>
            <a:ext cx="7874614" cy="769441"/>
          </a:xfrm>
          <a:prstGeom prst="rect">
            <a:avLst/>
          </a:prstGeom>
          <a:solidFill>
            <a:srgbClr val="738A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sz="4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Kết quả hình ảnh cho Play gam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7" y="5887693"/>
            <a:ext cx="1196981" cy="6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vỗ tay lên đi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66048" y="3429000"/>
            <a:ext cx="609600" cy="609600"/>
          </a:xfrm>
          <a:prstGeom prst="rect">
            <a:avLst/>
          </a:prstGeom>
        </p:spPr>
      </p:pic>
      <p:pic>
        <p:nvPicPr>
          <p:cNvPr id="12" name="Picture 2" descr="Kết quả hình ảnh cho home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5" y="33673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735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04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59596" y="1310681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 – (– 2) = 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63752" y="4247329"/>
            <a:ext cx="4464496" cy="118128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- 5 </a:t>
            </a:r>
          </a:p>
          <a:p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1BC6F-03DF-47CC-9D40-D34607A6D2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97624" y="4247329"/>
            <a:ext cx="2376264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1178" y="1401347"/>
            <a:ext cx="7272808" cy="158752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7124" y="3609125"/>
            <a:ext cx="9500916" cy="188803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b = a + (-b)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F36974-4BFE-48E1-AFF5-C95E70774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0" y="-459923"/>
            <a:ext cx="2190792" cy="2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0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567608" y="1323430"/>
            <a:ext cx="7272808" cy="2079931"/>
          </a:xfrm>
          <a:prstGeom prst="roundRect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 + (7 – 15)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63752" y="4181533"/>
            <a:ext cx="4680520" cy="86869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6DCDA-ED5E-426A-8E2A-EB9D653E2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-124834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Kết quả hình ảnh cho home 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27" y="6577"/>
            <a:ext cx="783773" cy="7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242414" y="1587183"/>
            <a:ext cx="7707173" cy="1848458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– 100 =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67708" y="4247083"/>
            <a:ext cx="5256584" cy="737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-100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523589-0668-4AE9-8177-5A1FADB51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18" b="90000" l="40700" r="80900">
                        <a14:foregroundMark x1="52300" y1="71538" x2="52300" y2="71538"/>
                        <a14:backgroundMark x1="43700" y1="71282" x2="43700" y2="71282"/>
                        <a14:backgroundMark x1="47900" y1="78590" x2="47900" y2="78590"/>
                        <a14:backgroundMark x1="56200" y1="70897" x2="56200" y2="70897"/>
                        <a14:backgroundMark x1="60100" y1="72564" x2="60100" y2="72564"/>
                        <a14:backgroundMark x1="65700" y1="71282" x2="65700" y2="71282"/>
                        <a14:backgroundMark x1="66200" y1="76410" x2="66200" y2="76410"/>
                        <a14:backgroundMark x1="61400" y1="73077" x2="61400" y2="73077"/>
                        <a14:backgroundMark x1="69800" y1="71923" x2="69800" y2="71923"/>
                        <a14:backgroundMark x1="69500" y1="72436" x2="69500" y2="72436"/>
                        <a14:backgroundMark x1="68600" y1="68974" x2="68600" y2="68974"/>
                        <a14:backgroundMark x1="69800" y1="72564" x2="69800" y2="72564"/>
                        <a14:backgroundMark x1="55900" y1="71667" x2="55900" y2="71667"/>
                        <a14:backgroundMark x1="77700" y1="67564" x2="77700" y2="67564"/>
                        <a14:backgroundMark x1="76800" y1="68462" x2="76800" y2="6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26370" r="21111" b="18963"/>
          <a:stretch/>
        </p:blipFill>
        <p:spPr>
          <a:xfrm>
            <a:off x="61533" y="4615880"/>
            <a:ext cx="1974768" cy="2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9179" y="2536606"/>
            <a:ext cx="8348760" cy="2084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		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		c) (-44) – [(-14) – 30]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005304" y="298143"/>
            <a:ext cx="5854996" cy="865536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721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72162"/>
              </a:solidFill>
            </a:endParaRPr>
          </a:p>
        </p:txBody>
      </p:sp>
      <p:grpSp>
        <p:nvGrpSpPr>
          <p:cNvPr id="12" name="Google Shape;3905;p27"/>
          <p:cNvGrpSpPr/>
          <p:nvPr/>
        </p:nvGrpSpPr>
        <p:grpSpPr>
          <a:xfrm rot="7514669">
            <a:off x="-25799" y="614603"/>
            <a:ext cx="1039967" cy="475377"/>
            <a:chOff x="5538486" y="3176626"/>
            <a:chExt cx="1110058" cy="507416"/>
          </a:xfrm>
        </p:grpSpPr>
        <p:sp>
          <p:nvSpPr>
            <p:cNvPr id="14" name="Google Shape;3906;p27"/>
            <p:cNvSpPr/>
            <p:nvPr/>
          </p:nvSpPr>
          <p:spPr>
            <a:xfrm>
              <a:off x="6498811" y="3297364"/>
              <a:ext cx="149542" cy="93535"/>
            </a:xfrm>
            <a:custGeom>
              <a:avLst/>
              <a:gdLst/>
              <a:ahLst/>
              <a:cxnLst/>
              <a:rect l="l" t="t" r="r" b="b"/>
              <a:pathLst>
                <a:path w="149542" h="93535" extrusionOk="0">
                  <a:moveTo>
                    <a:pt x="15240" y="93536"/>
                  </a:moveTo>
                  <a:lnTo>
                    <a:pt x="149542" y="67723"/>
                  </a:lnTo>
                  <a:lnTo>
                    <a:pt x="82867" y="0"/>
                  </a:lnTo>
                  <a:lnTo>
                    <a:pt x="0" y="15907"/>
                  </a:lnTo>
                  <a:lnTo>
                    <a:pt x="15240" y="93536"/>
                  </a:lnTo>
                  <a:lnTo>
                    <a:pt x="15240" y="93536"/>
                  </a:lnTo>
                  <a:close/>
                </a:path>
              </a:pathLst>
            </a:custGeom>
            <a:solidFill>
              <a:srgbClr val="EA555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07;p27"/>
            <p:cNvSpPr/>
            <p:nvPr/>
          </p:nvSpPr>
          <p:spPr>
            <a:xfrm>
              <a:off x="6416230" y="3269074"/>
              <a:ext cx="121729" cy="175260"/>
            </a:xfrm>
            <a:custGeom>
              <a:avLst/>
              <a:gdLst/>
              <a:ahLst/>
              <a:cxnLst/>
              <a:rect l="l" t="t" r="r" b="b"/>
              <a:pathLst>
                <a:path w="121729" h="175260" extrusionOk="0">
                  <a:moveTo>
                    <a:pt x="121729" y="157639"/>
                  </a:moveTo>
                  <a:lnTo>
                    <a:pt x="30480" y="175260"/>
                  </a:lnTo>
                  <a:lnTo>
                    <a:pt x="0" y="17621"/>
                  </a:lnTo>
                  <a:lnTo>
                    <a:pt x="91249" y="0"/>
                  </a:lnTo>
                  <a:lnTo>
                    <a:pt x="121729" y="157639"/>
                  </a:lnTo>
                  <a:lnTo>
                    <a:pt x="121729" y="157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08;p27"/>
            <p:cNvSpPr/>
            <p:nvPr/>
          </p:nvSpPr>
          <p:spPr>
            <a:xfrm>
              <a:off x="6525481" y="3335940"/>
              <a:ext cx="123063" cy="55816"/>
            </a:xfrm>
            <a:custGeom>
              <a:avLst/>
              <a:gdLst/>
              <a:ahLst/>
              <a:cxnLst/>
              <a:rect l="l" t="t" r="r" b="b"/>
              <a:pathLst>
                <a:path w="123063" h="55816" extrusionOk="0">
                  <a:moveTo>
                    <a:pt x="0" y="20479"/>
                  </a:moveTo>
                  <a:lnTo>
                    <a:pt x="93631" y="0"/>
                  </a:lnTo>
                  <a:lnTo>
                    <a:pt x="123063" y="30194"/>
                  </a:lnTo>
                  <a:lnTo>
                    <a:pt x="5906" y="55817"/>
                  </a:lnTo>
                  <a:lnTo>
                    <a:pt x="0" y="20479"/>
                  </a:lnTo>
                  <a:lnTo>
                    <a:pt x="0" y="2047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09;p27"/>
            <p:cNvSpPr/>
            <p:nvPr/>
          </p:nvSpPr>
          <p:spPr>
            <a:xfrm>
              <a:off x="6441376" y="3365753"/>
              <a:ext cx="97059" cy="79343"/>
            </a:xfrm>
            <a:custGeom>
              <a:avLst/>
              <a:gdLst/>
              <a:ahLst/>
              <a:cxnLst/>
              <a:rect l="l" t="t" r="r" b="b"/>
              <a:pathLst>
                <a:path w="97059" h="79343" extrusionOk="0">
                  <a:moveTo>
                    <a:pt x="97060" y="56578"/>
                  </a:moveTo>
                  <a:lnTo>
                    <a:pt x="7429" y="79343"/>
                  </a:lnTo>
                  <a:lnTo>
                    <a:pt x="0" y="22765"/>
                  </a:lnTo>
                  <a:lnTo>
                    <a:pt x="89630" y="0"/>
                  </a:lnTo>
                  <a:lnTo>
                    <a:pt x="97060" y="56578"/>
                  </a:lnTo>
                  <a:lnTo>
                    <a:pt x="97060" y="565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10;p27"/>
            <p:cNvSpPr/>
            <p:nvPr/>
          </p:nvSpPr>
          <p:spPr>
            <a:xfrm>
              <a:off x="6299834" y="3219925"/>
              <a:ext cx="189452" cy="334803"/>
            </a:xfrm>
            <a:custGeom>
              <a:avLst/>
              <a:gdLst/>
              <a:ahLst/>
              <a:cxnLst/>
              <a:rect l="l" t="t" r="r" b="b"/>
              <a:pathLst>
                <a:path w="189452" h="334803" extrusionOk="0">
                  <a:moveTo>
                    <a:pt x="64770" y="334804"/>
                  </a:moveTo>
                  <a:lnTo>
                    <a:pt x="189452" y="267653"/>
                  </a:lnTo>
                  <a:lnTo>
                    <a:pt x="141161" y="18097"/>
                  </a:lnTo>
                  <a:lnTo>
                    <a:pt x="0" y="0"/>
                  </a:lnTo>
                  <a:lnTo>
                    <a:pt x="64770" y="334804"/>
                  </a:lnTo>
                  <a:lnTo>
                    <a:pt x="64770" y="33480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11;p27"/>
            <p:cNvSpPr/>
            <p:nvPr/>
          </p:nvSpPr>
          <p:spPr>
            <a:xfrm>
              <a:off x="5540981" y="3176626"/>
              <a:ext cx="827695" cy="497304"/>
            </a:xfrm>
            <a:custGeom>
              <a:avLst/>
              <a:gdLst/>
              <a:ahLst/>
              <a:cxnLst/>
              <a:rect l="l" t="t" r="r" b="b"/>
              <a:pathLst>
                <a:path w="827695" h="497304" extrusionOk="0">
                  <a:moveTo>
                    <a:pt x="517142" y="58069"/>
                  </a:moveTo>
                  <a:lnTo>
                    <a:pt x="719072" y="348"/>
                  </a:lnTo>
                  <a:cubicBezTo>
                    <a:pt x="735435" y="-2738"/>
                    <a:pt x="751247" y="7920"/>
                    <a:pt x="754505" y="24255"/>
                  </a:cubicBezTo>
                  <a:lnTo>
                    <a:pt x="826514" y="396302"/>
                  </a:lnTo>
                  <a:cubicBezTo>
                    <a:pt x="829657" y="412656"/>
                    <a:pt x="818961" y="428468"/>
                    <a:pt x="802606" y="431640"/>
                  </a:cubicBezTo>
                  <a:lnTo>
                    <a:pt x="182624" y="496219"/>
                  </a:lnTo>
                  <a:cubicBezTo>
                    <a:pt x="97089" y="505115"/>
                    <a:pt x="18908" y="447261"/>
                    <a:pt x="2410" y="362869"/>
                  </a:cubicBezTo>
                  <a:lnTo>
                    <a:pt x="2410" y="362869"/>
                  </a:lnTo>
                  <a:cubicBezTo>
                    <a:pt x="-13935" y="278382"/>
                    <a:pt x="37015" y="195420"/>
                    <a:pt x="119758" y="171798"/>
                  </a:cubicBezTo>
                  <a:lnTo>
                    <a:pt x="441703" y="79691"/>
                  </a:lnTo>
                </a:path>
              </a:pathLst>
            </a:custGeom>
            <a:solidFill>
              <a:srgbClr val="F05D7A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12;p27"/>
            <p:cNvSpPr/>
            <p:nvPr/>
          </p:nvSpPr>
          <p:spPr>
            <a:xfrm>
              <a:off x="5675983" y="3369713"/>
              <a:ext cx="516086" cy="188182"/>
            </a:xfrm>
            <a:custGeom>
              <a:avLst/>
              <a:gdLst/>
              <a:ahLst/>
              <a:cxnLst/>
              <a:rect l="l" t="t" r="r" b="b"/>
              <a:pathLst>
                <a:path w="516086" h="188182" extrusionOk="0">
                  <a:moveTo>
                    <a:pt x="514441" y="44338"/>
                  </a:moveTo>
                  <a:lnTo>
                    <a:pt x="514441" y="44338"/>
                  </a:lnTo>
                  <a:cubicBezTo>
                    <a:pt x="520204" y="74084"/>
                    <a:pt x="500754" y="102869"/>
                    <a:pt x="471007" y="108632"/>
                  </a:cubicBezTo>
                  <a:cubicBezTo>
                    <a:pt x="471007" y="108632"/>
                    <a:pt x="471007" y="108632"/>
                    <a:pt x="471007" y="108632"/>
                  </a:cubicBezTo>
                  <a:lnTo>
                    <a:pt x="64766" y="187022"/>
                  </a:lnTo>
                  <a:cubicBezTo>
                    <a:pt x="34991" y="192671"/>
                    <a:pt x="6235" y="173230"/>
                    <a:pt x="377" y="143493"/>
                  </a:cubicBezTo>
                  <a:lnTo>
                    <a:pt x="377" y="143493"/>
                  </a:lnTo>
                  <a:cubicBezTo>
                    <a:pt x="-5385" y="113746"/>
                    <a:pt x="14065" y="84962"/>
                    <a:pt x="43811" y="79199"/>
                  </a:cubicBezTo>
                  <a:cubicBezTo>
                    <a:pt x="43811" y="79199"/>
                    <a:pt x="43811" y="79199"/>
                    <a:pt x="43811" y="79199"/>
                  </a:cubicBezTo>
                  <a:lnTo>
                    <a:pt x="450053" y="808"/>
                  </a:lnTo>
                  <a:cubicBezTo>
                    <a:pt x="479847" y="-4897"/>
                    <a:pt x="508631" y="14572"/>
                    <a:pt x="514441" y="44338"/>
                  </a:cubicBezTo>
                  <a:close/>
                </a:path>
              </a:pathLst>
            </a:custGeom>
            <a:solidFill>
              <a:srgbClr val="EF3E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13;p27"/>
            <p:cNvSpPr/>
            <p:nvPr/>
          </p:nvSpPr>
          <p:spPr>
            <a:xfrm>
              <a:off x="6355555" y="3420141"/>
              <a:ext cx="137731" cy="133731"/>
            </a:xfrm>
            <a:custGeom>
              <a:avLst/>
              <a:gdLst/>
              <a:ahLst/>
              <a:cxnLst/>
              <a:rect l="l" t="t" r="r" b="b"/>
              <a:pathLst>
                <a:path w="137731" h="133731" extrusionOk="0">
                  <a:moveTo>
                    <a:pt x="124968" y="0"/>
                  </a:moveTo>
                  <a:lnTo>
                    <a:pt x="137731" y="66389"/>
                  </a:lnTo>
                  <a:lnTo>
                    <a:pt x="12859" y="133731"/>
                  </a:lnTo>
                  <a:lnTo>
                    <a:pt x="0" y="67342"/>
                  </a:lnTo>
                  <a:lnTo>
                    <a:pt x="124968" y="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14;p27"/>
            <p:cNvSpPr/>
            <p:nvPr/>
          </p:nvSpPr>
          <p:spPr>
            <a:xfrm>
              <a:off x="5538486" y="3499960"/>
              <a:ext cx="827886" cy="184082"/>
            </a:xfrm>
            <a:custGeom>
              <a:avLst/>
              <a:gdLst/>
              <a:ahLst/>
              <a:cxnLst/>
              <a:rect l="l" t="t" r="r" b="b"/>
              <a:pathLst>
                <a:path w="827886" h="184082" extrusionOk="0">
                  <a:moveTo>
                    <a:pt x="-238" y="6960"/>
                  </a:moveTo>
                  <a:cubicBezTo>
                    <a:pt x="30080" y="70139"/>
                    <a:pt x="96860" y="107401"/>
                    <a:pt x="166545" y="100019"/>
                  </a:cubicBezTo>
                  <a:lnTo>
                    <a:pt x="786718" y="35154"/>
                  </a:lnTo>
                  <a:cubicBezTo>
                    <a:pt x="803043" y="32039"/>
                    <a:pt x="813759" y="16284"/>
                    <a:pt x="810654" y="-51"/>
                  </a:cubicBezTo>
                  <a:cubicBezTo>
                    <a:pt x="810645" y="-89"/>
                    <a:pt x="810635" y="-137"/>
                    <a:pt x="810625" y="-184"/>
                  </a:cubicBezTo>
                  <a:lnTo>
                    <a:pt x="826723" y="82779"/>
                  </a:lnTo>
                  <a:cubicBezTo>
                    <a:pt x="829808" y="99181"/>
                    <a:pt x="819093" y="114992"/>
                    <a:pt x="802719" y="118212"/>
                  </a:cubicBezTo>
                  <a:lnTo>
                    <a:pt x="182547" y="182982"/>
                  </a:lnTo>
                  <a:cubicBezTo>
                    <a:pt x="97012" y="191964"/>
                    <a:pt x="18803" y="134061"/>
                    <a:pt x="2429" y="49632"/>
                  </a:cubicBezTo>
                  <a:cubicBezTo>
                    <a:pt x="-343" y="35649"/>
                    <a:pt x="-1238" y="21371"/>
                    <a:pt x="-238" y="715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15;p27"/>
            <p:cNvSpPr/>
            <p:nvPr/>
          </p:nvSpPr>
          <p:spPr>
            <a:xfrm>
              <a:off x="5679007" y="3405568"/>
              <a:ext cx="515235" cy="153861"/>
            </a:xfrm>
            <a:custGeom>
              <a:avLst/>
              <a:gdLst/>
              <a:ahLst/>
              <a:cxnLst/>
              <a:rect l="l" t="t" r="r" b="b"/>
              <a:pathLst>
                <a:path w="515235" h="153861" extrusionOk="0">
                  <a:moveTo>
                    <a:pt x="499797" y="-184"/>
                  </a:moveTo>
                  <a:cubicBezTo>
                    <a:pt x="507141" y="5045"/>
                    <a:pt x="512218" y="12884"/>
                    <a:pt x="513989" y="21723"/>
                  </a:cubicBezTo>
                  <a:cubicBezTo>
                    <a:pt x="518466" y="44679"/>
                    <a:pt x="497892" y="68110"/>
                    <a:pt x="468269" y="73825"/>
                  </a:cubicBezTo>
                  <a:lnTo>
                    <a:pt x="61838" y="152406"/>
                  </a:lnTo>
                  <a:cubicBezTo>
                    <a:pt x="32214" y="158121"/>
                    <a:pt x="4688" y="144024"/>
                    <a:pt x="-75" y="121069"/>
                  </a:cubicBezTo>
                  <a:cubicBezTo>
                    <a:pt x="-1656" y="112201"/>
                    <a:pt x="144" y="103057"/>
                    <a:pt x="4973" y="95447"/>
                  </a:cubicBezTo>
                  <a:cubicBezTo>
                    <a:pt x="18841" y="105096"/>
                    <a:pt x="36092" y="108544"/>
                    <a:pt x="52598" y="104972"/>
                  </a:cubicBezTo>
                  <a:lnTo>
                    <a:pt x="459316" y="26295"/>
                  </a:lnTo>
                  <a:cubicBezTo>
                    <a:pt x="476004" y="23533"/>
                    <a:pt x="490777" y="13941"/>
                    <a:pt x="500083" y="-18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3025872" y="1256747"/>
            <a:ext cx="6105968" cy="75053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 1: Tính – Tính hợp lý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194" y="0"/>
            <a:ext cx="1202806" cy="10825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3667" y="6232"/>
            <a:ext cx="2187907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74046" y="723730"/>
            <a:ext cx="3260829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(-10) – 21 – 18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(10 + 21 + 18)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- 49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9341" y="689077"/>
            <a:ext cx="354937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24 – (-16) + (-15)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24 + 16 - 15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 – 15 = 25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4046" y="3446234"/>
            <a:ext cx="325281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c) 49 – [15 + (-6)]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49 – 9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57082" y="3446234"/>
            <a:ext cx="386035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d) (-44) – [(-14) – 30]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-44 + 14 + 30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-30 + 30 = 0</a:t>
            </a:r>
          </a:p>
        </p:txBody>
      </p:sp>
    </p:spTree>
    <p:extLst>
      <p:ext uri="{BB962C8B-B14F-4D97-AF65-F5344CB8AC3E}">
        <p14:creationId xmlns:p14="http://schemas.microsoft.com/office/powerpoint/2010/main" val="413858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1162</TotalTime>
  <Words>792</Words>
  <Application>Microsoft Office PowerPoint</Application>
  <PresentationFormat>Widescreen</PresentationFormat>
  <Paragraphs>126</Paragraphs>
  <Slides>22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Aldrich</vt:lpstr>
      <vt:lpstr>Arial</vt:lpstr>
      <vt:lpstr>Baloo 2</vt:lpstr>
      <vt:lpstr>Calibri</vt:lpstr>
      <vt:lpstr>Calibri Light</vt:lpstr>
      <vt:lpstr>Tahoma</vt:lpstr>
      <vt:lpstr>Times New Roman</vt:lpstr>
      <vt:lpstr>Wingdings</vt:lpstr>
      <vt:lpstr>Office Theme</vt:lpstr>
      <vt:lpstr>Equation</vt:lpstr>
      <vt:lpstr>PowerPoint Presentation</vt:lpstr>
      <vt:lpstr>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VA</cp:lastModifiedBy>
  <cp:revision>48</cp:revision>
  <dcterms:created xsi:type="dcterms:W3CDTF">2021-06-07T13:44:30Z</dcterms:created>
  <dcterms:modified xsi:type="dcterms:W3CDTF">2023-12-03T04:16:15Z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