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8"/>
  </p:notesMasterIdLst>
  <p:sldIdLst>
    <p:sldId id="285" r:id="rId5"/>
    <p:sldId id="257" r:id="rId6"/>
    <p:sldId id="258" r:id="rId7"/>
    <p:sldId id="264" r:id="rId8"/>
    <p:sldId id="265" r:id="rId9"/>
    <p:sldId id="281" r:id="rId10"/>
    <p:sldId id="282" r:id="rId11"/>
    <p:sldId id="283" r:id="rId12"/>
    <p:sldId id="266" r:id="rId13"/>
    <p:sldId id="267" r:id="rId14"/>
    <p:sldId id="284" r:id="rId15"/>
    <p:sldId id="279" r:id="rId16"/>
    <p:sldId id="26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15142A"/>
    <a:srgbClr val="FAED3B"/>
    <a:srgbClr val="70AD47"/>
    <a:srgbClr val="A7FDFF"/>
    <a:srgbClr val="3CDFE6"/>
    <a:srgbClr val="0C0D0E"/>
    <a:srgbClr val="1F4E79"/>
    <a:srgbClr val="ED7D31"/>
    <a:srgbClr val="C55A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77" d="100"/>
          <a:sy n="77" d="100"/>
        </p:scale>
        <p:origin x="132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pPr/>
              <a:t>10/14/2023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2913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2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pPr/>
              <a:t>10/14/2023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5.svg"/><Relationship Id="rId4" Type="http://schemas.openxmlformats.org/officeDocument/2006/relationships/image" Target="../media/image1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5.sv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dauhieu.gsp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Nền Màu Xanh đường Kẻ Thanh Hiển Thị Sọc, Màu, Bảng Thông Báo, Nền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48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4113495" y="509886"/>
            <a:ext cx="396501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2400" b="1" dirty="0" smtClean="0">
                <a:solidFill>
                  <a:srgbClr val="203864"/>
                </a:solidFill>
                <a:latin typeface="Calibri" panose="020F0502020204030204" pitchFamily="34" charset="0"/>
              </a:rPr>
              <a:t>TRƯỜNG THCS LONG BIÊN</a:t>
            </a:r>
            <a:endParaRPr lang="vi-VN" altLang="vi-VN" sz="2400" b="1" dirty="0">
              <a:solidFill>
                <a:srgbClr val="203864"/>
              </a:solidFill>
              <a:latin typeface="Calibri" panose="020F0502020204030204" pitchFamily="34" charset="0"/>
            </a:endParaRPr>
          </a:p>
        </p:txBody>
      </p:sp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1153443" y="2826544"/>
            <a:ext cx="10047046" cy="31997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1pPr>
            <a:lvl2pPr marL="742950" indent="-28575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2pPr>
            <a:lvl3pPr marL="11430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3pPr>
            <a:lvl4pPr marL="16002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4pPr>
            <a:lvl5pPr marL="2057400" indent="-228600" defTabSz="685800"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5pPr>
            <a:lvl6pPr marL="25146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6pPr>
            <a:lvl7pPr marL="29718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7pPr>
            <a:lvl8pPr marL="34290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8pPr>
            <a:lvl9pPr marL="3886200" indent="-228600" defTabSz="685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.Vn3DH" panose="020B7200000000000000" pitchFamily="34" charset="0"/>
              </a:defRPr>
            </a:lvl9pPr>
          </a:lstStyle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BÀI GIẢNG </a:t>
            </a:r>
            <a:r>
              <a:rPr lang="vi-VN" altLang="vi-VN" sz="2531" b="1" dirty="0" smtClean="0">
                <a:solidFill>
                  <a:srgbClr val="C00000"/>
                </a:solidFill>
                <a:latin typeface="Calibri" panose="020F0502020204030204" pitchFamily="34" charset="0"/>
              </a:rPr>
              <a:t>MÔN TOÁN </a:t>
            </a:r>
            <a:r>
              <a:rPr lang="vi-VN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6</a:t>
            </a:r>
            <a:endParaRPr lang="en-US" altLang="vi-VN" sz="2531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2531" b="1" dirty="0" err="1">
                <a:solidFill>
                  <a:srgbClr val="C00000"/>
                </a:solidFill>
                <a:latin typeface="Calibri" panose="020F0502020204030204" pitchFamily="34" charset="0"/>
              </a:rPr>
              <a:t>Tiết</a:t>
            </a:r>
            <a:r>
              <a:rPr lang="en-US" altLang="vi-VN" sz="2531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vi-VN" altLang="vi-VN" sz="2531" b="1" smtClean="0">
                <a:solidFill>
                  <a:srgbClr val="C00000"/>
                </a:solidFill>
                <a:latin typeface="Calibri" panose="020F0502020204030204" pitchFamily="34" charset="0"/>
              </a:rPr>
              <a:t>10</a:t>
            </a:r>
            <a:endParaRPr lang="en-US" altLang="vi-VN" sz="2531" b="1" dirty="0">
              <a:solidFill>
                <a:srgbClr val="C00000"/>
              </a:solidFill>
              <a:latin typeface="Calibri" panose="020F0502020204030204" pitchFamily="34" charset="0"/>
            </a:endParaRPr>
          </a:p>
          <a:p>
            <a:pPr algn="ctr"/>
            <a:r>
              <a:rPr lang="en-US" sz="3600" b="1" i="1" dirty="0">
                <a:solidFill>
                  <a:srgbClr val="C55A11"/>
                </a:solidFill>
              </a:rPr>
              <a:t>PHÉP TÍNH LŨY THỪA VỚI SỐ MŨ TỰ NHIÊN</a:t>
            </a: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vi-VN" sz="1125" dirty="0">
              <a:solidFill>
                <a:srgbClr val="66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vi-VN" sz="1125" dirty="0">
                <a:solidFill>
                  <a:srgbClr val="66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GV: TRẦN XUÂN THÀNH</a:t>
            </a:r>
          </a:p>
          <a:p>
            <a:pPr algn="ctr" defTabSz="385753" fontAlgn="base">
              <a:spcBef>
                <a:spcPct val="0"/>
              </a:spcBef>
              <a:spcAft>
                <a:spcPct val="0"/>
              </a:spcAft>
              <a:defRPr/>
            </a:pPr>
            <a:endParaRPr lang="vi-VN" altLang="vi-VN" sz="2531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pic>
        <p:nvPicPr>
          <p:cNvPr id="5125" name="Picture 3" descr="Application&#10;&#10;Description automatically generated with medium confidence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6176" y="1108100"/>
            <a:ext cx="1154936" cy="15818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077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304800" y="609600"/>
            <a:ext cx="8229600" cy="31829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1/ Chọn câu trả lời đúng và khoanh tròn: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Khi chia hai lũy thừa cùng cơ số khác 0, ta thực hiện: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a. Ta giữ nguyên cơ số và cộng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b. Ta giữ nguyên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c. Chia các cơ số và trừ các số mũ.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d.Các câu trên đều sai.</a:t>
            </a:r>
          </a:p>
        </p:txBody>
      </p:sp>
      <p:grpSp>
        <p:nvGrpSpPr>
          <p:cNvPr id="15" name="Group 25"/>
          <p:cNvGrpSpPr>
            <a:grpSpLocks/>
          </p:cNvGrpSpPr>
          <p:nvPr/>
        </p:nvGrpSpPr>
        <p:grpSpPr bwMode="auto">
          <a:xfrm>
            <a:off x="4938713" y="4064000"/>
            <a:ext cx="481012" cy="2565400"/>
            <a:chOff x="3111" y="2560"/>
            <a:chExt cx="303" cy="1616"/>
          </a:xfrm>
        </p:grpSpPr>
        <p:sp>
          <p:nvSpPr>
            <p:cNvPr id="17" name="Rectangle 4"/>
            <p:cNvSpPr>
              <a:spLocks noChangeArrowheads="1"/>
            </p:cNvSpPr>
            <p:nvPr/>
          </p:nvSpPr>
          <p:spPr bwMode="auto">
            <a:xfrm>
              <a:off x="3111" y="2560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3126" y="301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19" name="Rectangle 6"/>
            <p:cNvSpPr>
              <a:spLocks noChangeArrowheads="1"/>
            </p:cNvSpPr>
            <p:nvPr/>
          </p:nvSpPr>
          <p:spPr bwMode="auto">
            <a:xfrm>
              <a:off x="3120" y="3492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  <p:sp>
          <p:nvSpPr>
            <p:cNvPr id="20" name="Rectangle 7"/>
            <p:cNvSpPr>
              <a:spLocks noChangeArrowheads="1"/>
            </p:cNvSpPr>
            <p:nvPr/>
          </p:nvSpPr>
          <p:spPr bwMode="auto">
            <a:xfrm>
              <a:off x="3121" y="3888"/>
              <a:ext cx="288" cy="288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en-US">
                <a:solidFill>
                  <a:srgbClr val="0000CC"/>
                </a:solidFill>
                <a:latin typeface=".VnTime" pitchFamily="34" charset="0"/>
              </a:endParaRPr>
            </a:p>
          </p:txBody>
        </p:sp>
      </p:grpSp>
      <p:sp>
        <p:nvSpPr>
          <p:cNvPr id="21" name="Oval 20"/>
          <p:cNvSpPr/>
          <p:nvPr/>
        </p:nvSpPr>
        <p:spPr>
          <a:xfrm>
            <a:off x="315913" y="2243138"/>
            <a:ext cx="4572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rgbClr val="0000CC"/>
              </a:solidFill>
            </a:endParaRPr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838200" y="4038600"/>
            <a:ext cx="3657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a.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7 = 7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b.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2</a:t>
            </a:r>
            <a:r>
              <a:rPr lang="en-US" sz="2800">
                <a:solidFill>
                  <a:srgbClr val="0000CC"/>
                </a:solidFill>
              </a:rPr>
              <a:t> = x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 (x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>
                <a:solidFill>
                  <a:srgbClr val="0000CC"/>
                </a:solidFill>
              </a:rPr>
              <a:t> c. a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a</a:t>
            </a:r>
            <a:r>
              <a:rPr lang="en-US" sz="2800" baseline="30000">
                <a:solidFill>
                  <a:srgbClr val="0000CC"/>
                </a:solidFill>
              </a:rPr>
              <a:t>3</a:t>
            </a:r>
            <a:r>
              <a:rPr lang="en-US" sz="2800">
                <a:solidFill>
                  <a:srgbClr val="0000CC"/>
                </a:solidFill>
              </a:rPr>
              <a:t> = a</a:t>
            </a:r>
            <a:r>
              <a:rPr lang="en-US" sz="2800" baseline="30000">
                <a:solidFill>
                  <a:srgbClr val="0000CC"/>
                </a:solidFill>
              </a:rPr>
              <a:t>8    </a:t>
            </a:r>
            <a:r>
              <a:rPr lang="en-US" sz="2800">
                <a:solidFill>
                  <a:srgbClr val="0000CC"/>
                </a:solidFill>
              </a:rPr>
              <a:t>(a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r>
              <a:rPr lang="en-US" sz="2800" baseline="30000">
                <a:solidFill>
                  <a:srgbClr val="0000CC"/>
                </a:solidFill>
              </a:rPr>
              <a:t> </a:t>
            </a:r>
            <a:r>
              <a:rPr lang="en-US" sz="2800">
                <a:solidFill>
                  <a:srgbClr val="0000CC"/>
                </a:solidFill>
              </a:rPr>
              <a:t>d.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: x</a:t>
            </a:r>
            <a:r>
              <a:rPr lang="en-US" sz="2800" baseline="30000">
                <a:solidFill>
                  <a:srgbClr val="0000CC"/>
                </a:solidFill>
              </a:rPr>
              <a:t>5</a:t>
            </a:r>
            <a:r>
              <a:rPr lang="en-US" sz="2800">
                <a:solidFill>
                  <a:srgbClr val="0000CC"/>
                </a:solidFill>
              </a:rPr>
              <a:t> = 1    (x  </a:t>
            </a:r>
            <a:r>
              <a:rPr lang="en-US" sz="2800">
                <a:solidFill>
                  <a:srgbClr val="0000CC"/>
                </a:solidFill>
                <a:cs typeface="Times New Roman" pitchFamily="18" charset="0"/>
              </a:rPr>
              <a:t>≠</a:t>
            </a:r>
            <a:r>
              <a:rPr lang="en-US" sz="2800">
                <a:solidFill>
                  <a:srgbClr val="0000CC"/>
                </a:solidFill>
              </a:rPr>
              <a:t> 0)</a:t>
            </a:r>
          </a:p>
          <a:p>
            <a:pPr marL="342900" indent="-342900">
              <a:lnSpc>
                <a:spcPct val="150000"/>
              </a:lnSpc>
              <a:spcBef>
                <a:spcPct val="20000"/>
              </a:spcBef>
              <a:defRPr/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029200" y="48006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005388" y="4067175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382588" y="3575050"/>
            <a:ext cx="8534400" cy="1169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800" b="1">
                <a:solidFill>
                  <a:srgbClr val="0000CC"/>
                </a:solidFill>
              </a:rPr>
              <a:t>2/ Điền chữ Đ (đúng) hoặc S (sai ) vào ô vuông:</a:t>
            </a:r>
          </a:p>
          <a:p>
            <a:pPr>
              <a:spcBef>
                <a:spcPct val="50000"/>
              </a:spcBef>
            </a:pPr>
            <a:endParaRPr lang="en-US" sz="2800">
              <a:solidFill>
                <a:srgbClr val="0000CC"/>
              </a:solidFill>
            </a:endParaRPr>
          </a:p>
        </p:txBody>
      </p:sp>
      <p:sp>
        <p:nvSpPr>
          <p:cNvPr id="26" name="TextBox 3"/>
          <p:cNvSpPr txBox="1">
            <a:spLocks noChangeArrowheads="1"/>
          </p:cNvSpPr>
          <p:nvPr/>
        </p:nvSpPr>
        <p:spPr bwMode="auto">
          <a:xfrm>
            <a:off x="5029200" y="5562600"/>
            <a:ext cx="3257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S</a:t>
            </a:r>
          </a:p>
        </p:txBody>
      </p:sp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5005388" y="6172200"/>
            <a:ext cx="3770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>
                <a:solidFill>
                  <a:srgbClr val="0000CC"/>
                </a:solidFill>
              </a:rPr>
              <a:t>Đ</a:t>
            </a:r>
          </a:p>
        </p:txBody>
      </p:sp>
      <p:sp>
        <p:nvSpPr>
          <p:cNvPr id="28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338467" y="99607"/>
            <a:ext cx="5717294" cy="493723"/>
          </a:xfrm>
          <a:prstGeom prst="round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771E190-FEB2-4337-A955-8F6A819B8B7A}"/>
              </a:ext>
            </a:extLst>
          </p:cNvPr>
          <p:cNvSpPr txBox="1"/>
          <p:nvPr/>
        </p:nvSpPr>
        <p:spPr>
          <a:xfrm>
            <a:off x="-718971" y="6516959"/>
            <a:ext cx="343963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b="1" i="1">
                <a:solidFill>
                  <a:srgbClr val="7030A0"/>
                </a:solidFill>
                <a:latin typeface="Times New Roman" panose="02020603050405020304" pitchFamily="18" charset="0"/>
              </a:rPr>
              <a:t>Hoạt động nhóm</a:t>
            </a:r>
          </a:p>
        </p:txBody>
      </p:sp>
    </p:spTree>
    <p:extLst>
      <p:ext uri="{BB962C8B-B14F-4D97-AF65-F5344CB8AC3E}">
        <p14:creationId xmlns:p14="http://schemas.microsoft.com/office/powerpoint/2010/main" val="270509014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build="p"/>
      <p:bldP spid="21" grpId="0" animBg="1"/>
      <p:bldP spid="22" grpId="0"/>
      <p:bldP spid="23" grpId="0"/>
      <p:bldP spid="24" grpId="0"/>
      <p:bldP spid="25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8032" y="-191509"/>
            <a:ext cx="10668000" cy="1214165"/>
          </a:xfrm>
        </p:spPr>
        <p:txBody>
          <a:bodyPr>
            <a:normAutofit/>
          </a:bodyPr>
          <a:lstStyle/>
          <a:p>
            <a:r>
              <a:rPr lang="en-US" sz="4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VẬN DỤNG</a:t>
            </a: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406271" y="4713532"/>
            <a:ext cx="2288680" cy="2288680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1226585-E115-4FD3-BED2-9911F2F047D9}"/>
              </a:ext>
            </a:extLst>
          </p:cNvPr>
          <p:cNvSpPr txBox="1"/>
          <p:nvPr/>
        </p:nvSpPr>
        <p:spPr>
          <a:xfrm>
            <a:off x="119814" y="1238379"/>
            <a:ext cx="9356993" cy="1241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khuẩn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E.coli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điều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kiện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cấy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thích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hợp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cứ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phút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lại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phân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một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733" i="1" dirty="0" err="1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lần</a:t>
            </a:r>
            <a:r>
              <a:rPr lang="en-US" sz="3733" i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Cloud Callout 19">
            <a:extLst>
              <a:ext uri="{FF2B5EF4-FFF2-40B4-BE49-F238E27FC236}">
                <a16:creationId xmlns:a16="http://schemas.microsoft.com/office/drawing/2014/main" id="{8C26B8CA-DF1B-4B62-9953-465D6721E6A4}"/>
              </a:ext>
            </a:extLst>
          </p:cNvPr>
          <p:cNvSpPr/>
          <p:nvPr/>
        </p:nvSpPr>
        <p:spPr>
          <a:xfrm>
            <a:off x="-70036" y="2652153"/>
            <a:ext cx="7909599" cy="2421443"/>
          </a:xfrm>
          <a:prstGeom prst="cloudCallout">
            <a:avLst>
              <a:gd name="adj1" fmla="val 51961"/>
              <a:gd name="adj2" fmla="val 39299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ban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đầu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có 1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khuẩn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Sau 3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hồ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bao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khuẩn</a:t>
            </a:r>
            <a:endParaRPr lang="en-US" sz="3200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000" dirty="0">
              <a:solidFill>
                <a:schemeClr val="accent6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B98BCA71-ED40-4E30-89E9-B51E0875793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57124" y="2745631"/>
            <a:ext cx="3907267" cy="3943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618005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25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45D60562-028E-4B92-BB2B-E55173015A53}"/>
              </a:ext>
            </a:extLst>
          </p:cNvPr>
          <p:cNvSpPr/>
          <p:nvPr/>
        </p:nvSpPr>
        <p:spPr>
          <a:xfrm>
            <a:off x="112542" y="99607"/>
            <a:ext cx="11943219" cy="6658786"/>
          </a:xfrm>
          <a:custGeom>
            <a:avLst/>
            <a:gdLst>
              <a:gd name="connsiteX0" fmla="*/ 0 w 11943219"/>
              <a:gd name="connsiteY0" fmla="*/ 0 h 6658786"/>
              <a:gd name="connsiteX1" fmla="*/ 11943219 w 11943219"/>
              <a:gd name="connsiteY1" fmla="*/ 0 h 6658786"/>
              <a:gd name="connsiteX2" fmla="*/ 11943219 w 11943219"/>
              <a:gd name="connsiteY2" fmla="*/ 6658786 h 6658786"/>
              <a:gd name="connsiteX3" fmla="*/ 0 w 11943219"/>
              <a:gd name="connsiteY3" fmla="*/ 6658786 h 6658786"/>
              <a:gd name="connsiteX4" fmla="*/ 0 w 11943219"/>
              <a:gd name="connsiteY4" fmla="*/ 0 h 665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943219" h="6658786" extrusionOk="0">
                <a:moveTo>
                  <a:pt x="0" y="0"/>
                </a:moveTo>
                <a:cubicBezTo>
                  <a:pt x="4310450" y="118645"/>
                  <a:pt x="8658619" y="116012"/>
                  <a:pt x="11943219" y="0"/>
                </a:cubicBezTo>
                <a:cubicBezTo>
                  <a:pt x="11810337" y="1360470"/>
                  <a:pt x="12028170" y="5310941"/>
                  <a:pt x="11943219" y="6658786"/>
                </a:cubicBezTo>
                <a:cubicBezTo>
                  <a:pt x="10454998" y="6793386"/>
                  <a:pt x="2886094" y="6501590"/>
                  <a:pt x="0" y="6658786"/>
                </a:cubicBezTo>
                <a:cubicBezTo>
                  <a:pt x="-20187" y="5944707"/>
                  <a:pt x="-152480" y="740150"/>
                  <a:pt x="0" y="0"/>
                </a:cubicBezTo>
                <a:close/>
              </a:path>
            </a:pathLst>
          </a:custGeom>
          <a:noFill/>
          <a:ln w="69850">
            <a:solidFill>
              <a:srgbClr val="1F4E79"/>
            </a:solidFill>
            <a:extLst>
              <a:ext uri="{C807C97D-BFC1-408E-A445-0C87EB9F89A2}">
                <ask:lineSketchStyleProps xmlns="" xmlns:ask="http://schemas.microsoft.com/office/drawing/2018/sketchyshapes" sd="1219033472">
                  <a:prstGeom prst="rect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3318494" y="1211611"/>
            <a:ext cx="5717294" cy="956117"/>
          </a:xfrm>
          <a:prstGeom prst="roundRect">
            <a:avLst>
              <a:gd name="adj" fmla="val 50000"/>
            </a:avLst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Ở NHÀ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058975" y="2673519"/>
            <a:ext cx="8229600" cy="15729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Học thuộc dạng tổng quát phép nhân, chia hai lũy thừa cùng cơ số.</a:t>
            </a:r>
          </a:p>
          <a:p>
            <a:pPr marL="228600" marR="0" lvl="0" indent="-228600" algn="just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Làm bài tập: 5, 6,7  (SGK trang  25)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0" i="0" u="none" strike="noStrike" kern="1200" cap="none" spc="0" normalizeH="0" baseline="0" noProof="0" smtClean="0">
                <a:ln>
                  <a:noFill/>
                </a:ln>
                <a:solidFill>
                  <a:srgbClr val="0000CC"/>
                </a:solidFill>
                <a:effectLst/>
                <a:uLnTx/>
                <a:uFillTx/>
                <a:latin typeface="Arial" pitchFamily="34" charset="0"/>
                <a:cs typeface="Arial" pitchFamily="34" charset="0"/>
              </a:rPr>
              <a:t>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9527595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52207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Remember…</a:t>
            </a:r>
            <a:b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</a:br>
            <a:r>
              <a:rPr lang="en-US" sz="8000" dirty="0">
                <a:solidFill>
                  <a:schemeClr val="bg1"/>
                </a:solidFill>
                <a:latin typeface="Rockwell" panose="02060603020205020403" pitchFamily="18" charset="0"/>
              </a:rPr>
              <a:t>Safety First!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579677" y="3278339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65127" y="3620366"/>
            <a:ext cx="9144000" cy="1655762"/>
          </a:xfrm>
        </p:spPr>
        <p:txBody>
          <a:bodyPr>
            <a:normAutofit/>
          </a:bodyPr>
          <a:lstStyle/>
          <a:p>
            <a:r>
              <a:rPr lang="en-US" sz="200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you!</a:t>
            </a:r>
            <a:endParaRPr lang="en-US" sz="2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83518" y="49875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41947A2-8C4E-460E-A29C-30BD4B5DB041}"/>
              </a:ext>
            </a:extLst>
          </p:cNvPr>
          <p:cNvGrpSpPr/>
          <p:nvPr/>
        </p:nvGrpSpPr>
        <p:grpSpPr>
          <a:xfrm rot="19823548">
            <a:off x="10380265" y="-1758946"/>
            <a:ext cx="3136324" cy="8030311"/>
            <a:chOff x="9055676" y="0"/>
            <a:chExt cx="3136324" cy="6858000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A5BD8AB-C5E3-48B8-8244-650D432A9D70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A2DC627-8030-44BB-AF58-DA2E1D7FE52E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7E7C356-12CC-418B-92DE-C3D776E2F383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0E126EC2-82B8-4C28-8457-E91069573314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3612BE79-8E59-4846-9676-1838738481B9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244204" y="107270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C55A1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MỞ ĐẦU</a:t>
            </a:r>
            <a:endParaRPr lang="en-US" sz="2800">
              <a:solidFill>
                <a:srgbClr val="C55A11"/>
              </a:solidFill>
            </a:endParaRPr>
          </a:p>
        </p:txBody>
      </p:sp>
      <p:sp>
        <p:nvSpPr>
          <p:cNvPr id="17" name="Text Box 54"/>
          <p:cNvSpPr txBox="1">
            <a:spLocks noChangeArrowheads="1"/>
          </p:cNvSpPr>
          <p:nvPr/>
        </p:nvSpPr>
        <p:spPr bwMode="auto">
          <a:xfrm>
            <a:off x="263525" y="2005013"/>
            <a:ext cx="86756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H Đ 2: So sánh: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và 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 b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 Box 61"/>
          <p:cNvSpPr txBox="1">
            <a:spLocks noChangeArrowheads="1"/>
          </p:cNvSpPr>
          <p:nvPr/>
        </p:nvSpPr>
        <p:spPr bwMode="auto">
          <a:xfrm>
            <a:off x="5959475" y="3027363"/>
            <a:ext cx="30305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(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3+4 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)</a:t>
            </a:r>
          </a:p>
        </p:txBody>
      </p:sp>
      <p:sp>
        <p:nvSpPr>
          <p:cNvPr id="22" name="Text Box 66"/>
          <p:cNvSpPr txBox="1">
            <a:spLocks noChangeArrowheads="1"/>
          </p:cNvSpPr>
          <p:nvPr/>
        </p:nvSpPr>
        <p:spPr bwMode="auto">
          <a:xfrm>
            <a:off x="190500" y="2954338"/>
            <a:ext cx="76311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Ta có: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.2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 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2.2.2.2.2.2.2 = 2</a:t>
            </a:r>
            <a:r>
              <a:rPr lang="en-US" sz="2800" b="1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Rectangle 9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  <p:sp>
        <p:nvSpPr>
          <p:cNvPr id="25" name="Rectangle 10"/>
          <p:cNvSpPr>
            <a:spLocks noChangeArrowheads="1"/>
          </p:cNvSpPr>
          <p:nvPr/>
        </p:nvSpPr>
        <p:spPr bwMode="auto">
          <a:xfrm>
            <a:off x="0" y="1133475"/>
            <a:ext cx="18473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eaLnBrk="0" hangingPunct="0"/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6" name="Group 32"/>
          <p:cNvGrpSpPr>
            <a:grpSpLocks/>
          </p:cNvGrpSpPr>
          <p:nvPr/>
        </p:nvGrpSpPr>
        <p:grpSpPr bwMode="auto">
          <a:xfrm>
            <a:off x="3549650" y="471488"/>
            <a:ext cx="1679575" cy="1185862"/>
            <a:chOff x="2112" y="2496"/>
            <a:chExt cx="1776" cy="1824"/>
          </a:xfrm>
        </p:grpSpPr>
        <p:pic>
          <p:nvPicPr>
            <p:cNvPr id="32" name="Picture 33" descr="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451" y="2646"/>
              <a:ext cx="1245" cy="14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3" name="AutoShape 34">
              <a:hlinkClick r:id="rId3"/>
            </p:cNvPr>
            <p:cNvSpPr>
              <a:spLocks noChangeArrowheads="1"/>
            </p:cNvSpPr>
            <p:nvPr/>
          </p:nvSpPr>
          <p:spPr bwMode="auto">
            <a:xfrm>
              <a:off x="2112" y="2496"/>
              <a:ext cx="1776" cy="1824"/>
            </a:xfrm>
            <a:prstGeom prst="flowChartConnector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>
                <a:solidFill>
                  <a:srgbClr val="0000CC"/>
                </a:solidFill>
              </a:endParaRPr>
            </a:p>
          </p:txBody>
        </p:sp>
      </p:grpSp>
      <p:sp>
        <p:nvSpPr>
          <p:cNvPr id="34" name="Rectangle 2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>
              <a:solidFill>
                <a:srgbClr val="0000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utoUpdateAnimBg="0"/>
      <p:bldP spid="2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7567" y="3617189"/>
            <a:ext cx="2707878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AutoShape 5"/>
          <p:cNvSpPr>
            <a:spLocks noChangeArrowheads="1"/>
          </p:cNvSpPr>
          <p:nvPr/>
        </p:nvSpPr>
        <p:spPr bwMode="auto">
          <a:xfrm>
            <a:off x="109538" y="365125"/>
            <a:ext cx="8916987" cy="2917825"/>
          </a:xfrm>
          <a:prstGeom prst="cloudCallout">
            <a:avLst>
              <a:gd name="adj1" fmla="val -31954"/>
              <a:gd name="adj2" fmla="val 95088"/>
            </a:avLst>
          </a:prstGeom>
          <a:solidFill>
            <a:schemeClr val="bg1">
              <a:lumMod val="95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/>
          <a:lstStyle/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en-US" sz="36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Khi nhân hai lũy thừa cùng cơ số, ta làm như thế nào?</a:t>
            </a:r>
          </a:p>
        </p:txBody>
      </p:sp>
      <p:pic>
        <p:nvPicPr>
          <p:cNvPr id="14" name="Picture 21" descr="j023213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8113" y="3792538"/>
            <a:ext cx="2692400" cy="2338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832" y="0"/>
            <a:ext cx="2413381" cy="2172043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Rounded Rectangle 12"/>
          <p:cNvSpPr/>
          <p:nvPr/>
        </p:nvSpPr>
        <p:spPr>
          <a:xfrm>
            <a:off x="0" y="1749425"/>
            <a:ext cx="9144000" cy="1570038"/>
          </a:xfrm>
          <a:prstGeom prst="roundRect">
            <a:avLst/>
          </a:prstGeom>
          <a:solidFill>
            <a:srgbClr val="D2F0A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 Box 9"/>
          <p:cNvSpPr txBox="1">
            <a:spLocks noChangeArrowheads="1"/>
          </p:cNvSpPr>
          <p:nvPr/>
        </p:nvSpPr>
        <p:spPr bwMode="auto">
          <a:xfrm>
            <a:off x="0" y="3392488"/>
            <a:ext cx="9756775" cy="16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Ví dụ 5: 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Viết kết quả mỗi phép tính sau dưới dạng một lũy thừa:</a:t>
            </a: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                                      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  <p:sp>
        <p:nvSpPr>
          <p:cNvPr id="15" name="Text Box 18"/>
          <p:cNvSpPr txBox="1">
            <a:spLocks noChangeArrowheads="1"/>
          </p:cNvSpPr>
          <p:nvPr/>
        </p:nvSpPr>
        <p:spPr bwMode="auto">
          <a:xfrm>
            <a:off x="224589" y="1174082"/>
            <a:ext cx="62880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15142A"/>
                </a:solidFill>
                <a:latin typeface="Arial" pitchFamily="34" charset="0"/>
                <a:cs typeface="Arial" pitchFamily="34" charset="0"/>
              </a:rPr>
              <a:t>II. Nhân hai lũy thừa cùng cơ số.</a:t>
            </a:r>
          </a:p>
        </p:txBody>
      </p:sp>
      <p:sp>
        <p:nvSpPr>
          <p:cNvPr id="16" name="Text Box 26"/>
          <p:cNvSpPr txBox="1">
            <a:spLocks noChangeArrowheads="1"/>
          </p:cNvSpPr>
          <p:nvPr/>
        </p:nvSpPr>
        <p:spPr bwMode="auto">
          <a:xfrm>
            <a:off x="671513" y="1858963"/>
            <a:ext cx="820896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Khi nhân hai lũy thừa cùng cơ số, ta giữ nguyên cơ số và cộng các số mũ</a:t>
            </a:r>
          </a:p>
        </p:txBody>
      </p:sp>
      <p:sp>
        <p:nvSpPr>
          <p:cNvPr id="17" name="Text Box 27"/>
          <p:cNvSpPr txBox="1">
            <a:spLocks noChangeArrowheads="1"/>
          </p:cNvSpPr>
          <p:nvPr/>
        </p:nvSpPr>
        <p:spPr bwMode="auto">
          <a:xfrm>
            <a:off x="2344738" y="2808288"/>
            <a:ext cx="27908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.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 </a:t>
            </a:r>
            <a:r>
              <a:rPr lang="en-US" sz="28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= a</a:t>
            </a:r>
            <a:r>
              <a:rPr lang="en-US" sz="2800" baseline="3000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m+n</a:t>
            </a:r>
            <a:endParaRPr 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(T2)</a:t>
            </a: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1237260" y="4853762"/>
            <a:ext cx="9756775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i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Giải:</a:t>
            </a:r>
            <a:endParaRPr lang="en-US" sz="2800" i="1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a)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 3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8                   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5. 5 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1+6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 5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 i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6" grpId="0"/>
      <p:bldP spid="17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</a:t>
              </a:r>
              <a:r>
                <a:rPr lang="en-US" sz="2400" b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190500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3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 64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20.5 . 10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15" descr="Parchment"/>
          <p:cNvSpPr>
            <a:spLocks noChangeArrowheads="1"/>
          </p:cNvSpPr>
          <p:nvPr/>
        </p:nvSpPr>
        <p:spPr bwMode="gray">
          <a:xfrm>
            <a:off x="0" y="69850"/>
            <a:ext cx="11534274" cy="1066800"/>
          </a:xfrm>
          <a:prstGeom prst="roundRect">
            <a:avLst>
              <a:gd name="adj" fmla="val 49106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.64 =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. 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6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5+6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11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20.5 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100.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.10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2+3 </a:t>
            </a:r>
            <a:r>
              <a:rPr lang="en-US" sz="32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=10</a:t>
            </a:r>
            <a:r>
              <a:rPr lang="en-US" sz="32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endParaRPr lang="en-US" sz="32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A4ECA5A6-C929-4A8F-9482-CFCAB3A506FD}"/>
              </a:ext>
            </a:extLst>
          </p:cNvPr>
          <p:cNvSpPr txBox="1"/>
          <p:nvPr/>
        </p:nvSpPr>
        <p:spPr>
          <a:xfrm>
            <a:off x="-1735382" y="215855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II. Chia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lũy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thừa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4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F57558F-3BE5-470B-8EAC-405CD981C3B4}"/>
              </a:ext>
            </a:extLst>
          </p:cNvPr>
          <p:cNvCxnSpPr/>
          <p:nvPr/>
        </p:nvCxnSpPr>
        <p:spPr>
          <a:xfrm>
            <a:off x="6239725" y="2029271"/>
            <a:ext cx="0" cy="3842345"/>
          </a:xfrm>
          <a:prstGeom prst="line">
            <a:avLst/>
          </a:prstGeom>
          <a:ln w="3810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02B0A06-0071-4AF3-8308-CCBE20C24469}"/>
                  </a:ext>
                </a:extLst>
              </p:cNvPr>
              <p:cNvSpPr txBox="1"/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Cách 1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=2.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2.</m:t>
                    </m:r>
                    <m:r>
                      <a:rPr lang="en-US" sz="3200" b="0" i="1">
                        <a:latin typeface="Cambria Math" panose="02040503050406030204" pitchFamily="18" charset="0"/>
                      </a:rPr>
                      <m:t>2.2.2=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32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  <m:sup>
                          <m:r>
                            <a:rPr lang="en-US" sz="3200" b="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3200" b="0" i="1">
                          <a:latin typeface="Cambria Math" panose="02040503050406030204" pitchFamily="18" charset="0"/>
                        </a:rPr>
                        <m:t>=2.2.2=8</m:t>
                      </m:r>
                    </m:oMath>
                  </m:oMathPara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Nên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=32:8=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Ta có: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1">
                        <a:latin typeface="Cambria Math" panose="02040503050406030204" pitchFamily="18" charset="0"/>
                      </a:rPr>
                      <m:t>=2.2=</m:t>
                    </m:r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endParaRPr lang="en-US" sz="3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>
                  <a:lnSpc>
                    <a:spcPct val="150000"/>
                  </a:lnSpc>
                </a:pP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Suyra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E02B0A06-0071-4AF3-8308-CCBE20C244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78340" y="2093333"/>
                <a:ext cx="4900500" cy="4211922"/>
              </a:xfrm>
              <a:prstGeom prst="rect">
                <a:avLst/>
              </a:prstGeom>
              <a:blipFill>
                <a:blip r:embed="rId2"/>
                <a:stretch>
                  <a:fillRect l="-3109" t="-1881" b="-37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B532FB0-E17E-4DCF-B451-C5201235D33C}"/>
                  </a:ext>
                </a:extLst>
              </p:cNvPr>
              <p:cNvSpPr/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3200" dirty="0" err="1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Cách</a:t>
                </a:r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2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=2.2.2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.2.2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tíchcủanămthừasô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i="1">
                        <a:latin typeface="Cambria Math" panose="02040503050406030204" pitchFamily="18" charset="0"/>
                      </a:rPr>
                      <m:t>=2.2.2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tíchcủabathừasô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2.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Kết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quả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của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tíchcủahaithừasô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́ 2,</a:t>
                </a:r>
              </a:p>
              <a:p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tức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là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5−3</m:t>
                        </m:r>
                      </m:sup>
                    </m:sSup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B532FB0-E17E-4DCF-B451-C5201235D33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6052" y="1959157"/>
                <a:ext cx="4511052" cy="4546886"/>
              </a:xfrm>
              <a:prstGeom prst="rect">
                <a:avLst/>
              </a:prstGeom>
              <a:blipFill>
                <a:blip r:embed="rId3"/>
                <a:stretch>
                  <a:fillRect l="-3514" t="-1743" r="-55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Cloud Callout 11">
            <a:extLst>
              <a:ext uri="{FF2B5EF4-FFF2-40B4-BE49-F238E27FC236}">
                <a16:creationId xmlns:a16="http://schemas.microsoft.com/office/drawing/2014/main" id="{F0130659-4051-4E49-9CF5-F889A317EC09}"/>
              </a:ext>
            </a:extLst>
          </p:cNvPr>
          <p:cNvSpPr/>
          <p:nvPr/>
        </p:nvSpPr>
        <p:spPr>
          <a:xfrm>
            <a:off x="2657367" y="2585537"/>
            <a:ext cx="7438144" cy="3642770"/>
          </a:xfrm>
          <a:prstGeom prst="cloudCallout">
            <a:avLst>
              <a:gd name="adj1" fmla="val -44261"/>
              <a:gd name="adj2" fmla="val 68661"/>
            </a:avLst>
          </a:prstGeom>
          <a:ln>
            <a:solidFill>
              <a:srgbClr val="1306BA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dự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đoán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tắc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chia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hai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lũy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thừa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cùng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cơ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sô</a:t>
            </a:r>
            <a:r>
              <a:rPr lang="en-US" sz="2800" dirty="0">
                <a:solidFill>
                  <a:schemeClr val="accent6">
                    <a:lumMod val="1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́?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FC466A2-A377-4024-BBD1-C156DB1DFFE2}"/>
              </a:ext>
            </a:extLst>
          </p:cNvPr>
          <p:cNvSpPr/>
          <p:nvPr/>
        </p:nvSpPr>
        <p:spPr>
          <a:xfrm>
            <a:off x="3441375" y="1048075"/>
            <a:ext cx="5674929" cy="864548"/>
          </a:xfrm>
          <a:prstGeom prst="rect">
            <a:avLst/>
          </a:prstGeom>
          <a:noFill/>
          <a:ln w="38100" cap="flat" cmpd="sng" algn="ctr">
            <a:solidFill>
              <a:srgbClr val="1306BA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21CC262-BFDF-4A77-AD82-741C09D47AFC}"/>
                  </a:ext>
                </a:extLst>
              </p:cNvPr>
              <p:cNvSpPr txBox="1"/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 </a:t>
                </a:r>
                <a:r>
                  <a:rPr lang="en-US" sz="3200" dirty="0" err="1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sánh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: </m:t>
                        </m:r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  <m:r>
                      <a:rPr lang="en-US" sz="3200" i="1">
                        <a:solidFill>
                          <a:schemeClr val="accent6">
                            <a:lumMod val="10000"/>
                          </a:schemeClr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accent6">
                        <a:lumMod val="10000"/>
                      </a:schemeClr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và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sz="3200" i="1">
                            <a:solidFill>
                              <a:schemeClr val="accent6">
                                <a:lumMod val="10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3200" dirty="0">
                  <a:solidFill>
                    <a:schemeClr val="accent6">
                      <a:lumMod val="1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F21CC262-BFDF-4A77-AD82-741C09D47A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2369" y="1185140"/>
                <a:ext cx="4372523" cy="590418"/>
              </a:xfrm>
              <a:prstGeom prst="rect">
                <a:avLst/>
              </a:prstGeom>
              <a:blipFill>
                <a:blip r:embed="rId4"/>
                <a:stretch>
                  <a:fillRect l="-3487" t="-13402" b="-3195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1784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6" presetClass="exit" presetSubtype="2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6" grpId="1" animBg="1"/>
      <p:bldP spid="17" grpId="0" animBg="1"/>
      <p:bldP spid="17" grpId="1" animBg="1"/>
      <p:bldP spid="1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1488514" y="2915321"/>
            <a:ext cx="9288343" cy="2320892"/>
          </a:xfrm>
          <a:prstGeom prst="rect">
            <a:avLst/>
          </a:prstGeom>
          <a:blipFill>
            <a:blip r:embed="rId2"/>
            <a:stretch>
              <a:fillRect l="-1969" t="-3937" r="-1575" b="-8924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605326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>
            <a:spLocks noChangeArrowheads="1"/>
          </p:cNvSpPr>
          <p:nvPr/>
        </p:nvSpPr>
        <p:spPr bwMode="auto">
          <a:xfrm>
            <a:off x="-258763" y="-99207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400">
              <a:solidFill>
                <a:schemeClr val="accent6">
                  <a:lumMod val="10000"/>
                </a:schemeClr>
              </a:solidFill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F796E6D-4242-42C1-811D-FD7D320233E6}"/>
              </a:ext>
            </a:extLst>
          </p:cNvPr>
          <p:cNvSpPr txBox="1"/>
          <p:nvPr/>
        </p:nvSpPr>
        <p:spPr>
          <a:xfrm>
            <a:off x="1166579" y="299712"/>
            <a:ext cx="1791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Ví dụ 6:</a:t>
            </a:r>
            <a:r>
              <a:rPr lang="en-US" sz="3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FF4772BB-E112-4E95-BE7D-3B3FB6D929B0}"/>
              </a:ext>
            </a:extLst>
          </p:cNvPr>
          <p:cNvGrpSpPr/>
          <p:nvPr/>
        </p:nvGrpSpPr>
        <p:grpSpPr>
          <a:xfrm rot="8757556">
            <a:off x="-2365557" y="2986141"/>
            <a:ext cx="3136324" cy="6641366"/>
            <a:chOff x="9055676" y="0"/>
            <a:chExt cx="3136324" cy="6858000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5C57BB71-1BFD-4B4F-B580-5B034C024734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29F6F90-F9CF-411E-9B7B-C68C56814780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67A8B34-80AA-4167-BCEE-E4982AC0F9CA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B29F43FA-A0BB-49A3-BB8B-6A111A0B04CC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E7D1706D-98EB-478D-96A1-8FC5B84F9441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" name="Group 23">
            <a:extLst>
              <a:ext uri="{FF2B5EF4-FFF2-40B4-BE49-F238E27FC236}">
                <a16:creationId xmlns:a16="http://schemas.microsoft.com/office/drawing/2014/main" id="{A3BA8BCA-ED9D-423C-94D3-B055511E6F9D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5" name="Rectangle: Rounded Corners 24">
              <a:extLst>
                <a:ext uri="{FF2B5EF4-FFF2-40B4-BE49-F238E27FC236}">
                  <a16:creationId xmlns:a16="http://schemas.microsoft.com/office/drawing/2014/main" id="{CC34290A-B3B2-4532-8AFE-E76A5E663003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45EE1F7-0738-4448-B2F9-F834676A0CF3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 dirty="0">
                <a:solidFill>
                  <a:srgbClr val="FFFF00"/>
                </a:solidFill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4C14BD5-79DF-49CC-A2DB-D34EE5BA5A5F}"/>
              </a:ext>
            </a:extLst>
          </p:cNvPr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37671" y="1055038"/>
            <a:ext cx="11818188" cy="1478290"/>
          </a:xfrm>
          <a:prstGeom prst="rect">
            <a:avLst/>
          </a:prstGeom>
          <a:blipFill>
            <a:blip r:embed="rId2"/>
            <a:stretch>
              <a:fillRect l="-1289" b="-12346"/>
            </a:stretch>
          </a:blipFill>
        </p:spPr>
        <p:txBody>
          <a:bodyPr/>
          <a:lstStyle/>
          <a:p>
            <a:r>
              <a:rPr lang="en-US">
                <a:solidFill>
                  <a:srgbClr val="0000CC"/>
                </a:solidFill>
              </a:rPr>
              <a:t> 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FC348BF9-F13C-43D9-926B-A2251E56B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41" y="21278"/>
            <a:ext cx="1036520" cy="108749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id="{A641A643-9AC9-4775-94E4-7B7404DE56F1}"/>
                  </a:ext>
                </a:extLst>
              </p:cNvPr>
              <p:cNvSpPr/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noFill/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accent1"/>
              </a:fontRef>
            </p:style>
            <p:txBody>
              <a:bodyPr rtlCol="0" anchor="ctr"/>
              <a:lstStyle/>
              <a:p>
                <a:pPr>
                  <a:lnSpc>
                    <a:spcPct val="150000"/>
                  </a:lnSpc>
                </a:pPr>
                <a:r>
                  <a:rPr lang="en-US" sz="3200" i="1" dirty="0">
                    <a:solidFill>
                      <a:srgbClr val="0070C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Giải: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6−2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marL="287338" indent="-287338">
                  <a:lnSpc>
                    <a:spcPct val="150000"/>
                  </a:lnSpc>
                </a:pPr>
                <a:r>
                  <a:rPr lang="en-US" sz="32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:125=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: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3−3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32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</m:e>
                      <m:sup>
                        <m:r>
                          <a:rPr lang="en-US" sz="32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0</m:t>
                        </m:r>
                      </m:sup>
                    </m:sSup>
                    <m:r>
                      <a:rPr lang="en-US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32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0" name="Rounded Rectangle 91">
                <a:extLst>
                  <a:ext uri="{FF2B5EF4-FFF2-40B4-BE49-F238E27FC236}">
                    <a16:creationId xmlns:a16="http://schemas.microsoft.com/office/drawing/2014/main" xmlns="" xmlns:a14="http://schemas.microsoft.com/office/drawing/2010/main" id="{A641A643-9AC9-4775-94E4-7B7404DE56F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3001" y="2782045"/>
                <a:ext cx="6418044" cy="2788085"/>
              </a:xfrm>
              <a:prstGeom prst="roundRect">
                <a:avLst/>
              </a:prstGeom>
              <a:blipFill>
                <a:blip r:embed="rId4"/>
                <a:stretch>
                  <a:fillRect l="-189"/>
                </a:stretch>
              </a:blipFill>
              <a:ln w="28575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57081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13369864">
            <a:off x="-2696134" y="-2064954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1185104" y="1274763"/>
            <a:ext cx="8316913" cy="289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50000"/>
              </a:spcBef>
            </a:pPr>
            <a:r>
              <a:rPr lang="en-US" sz="2800" b="1" u="sng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Luyện tập 4</a:t>
            </a:r>
            <a:r>
              <a:rPr lang="en-US" sz="2800" b="1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Viết  kết quả mỗi phép tính sau dưới dạng một lũy thừa:</a:t>
            </a:r>
          </a:p>
          <a:p>
            <a:pPr marL="342900" indent="-342900">
              <a:spcBef>
                <a:spcPct val="50000"/>
              </a:spcBef>
              <a:buFontTx/>
              <a:buAutoNum type="alphaLcParenR"/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                    </a:t>
            </a:r>
          </a:p>
          <a:p>
            <a:pPr marL="342900" indent="-342900"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b) 128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spcBef>
                <a:spcPct val="50000"/>
              </a:spcBef>
            </a:pP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5" descr="Parchment"/>
          <p:cNvSpPr>
            <a:spLocks noChangeArrowheads="1"/>
          </p:cNvSpPr>
          <p:nvPr/>
        </p:nvSpPr>
        <p:spPr bwMode="gray">
          <a:xfrm>
            <a:off x="2390274" y="0"/>
            <a:ext cx="9144000" cy="1066800"/>
          </a:xfrm>
          <a:prstGeom prst="roundRect">
            <a:avLst>
              <a:gd name="adj" fmla="val 49106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28575">
            <a:solidFill>
              <a:srgbClr val="00C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FF0000"/>
                </a:solidFill>
                <a:cs typeface="Arial" pitchFamily="34" charset="0"/>
              </a:rPr>
              <a:t>PHÉP TÍNH LŨY THỪA VỚI SỐ MŨ TỰ NHIÊN (T1)</a:t>
            </a:r>
          </a:p>
        </p:txBody>
      </p:sp>
      <p:sp>
        <p:nvSpPr>
          <p:cNvPr id="16" name="Text Box 5"/>
          <p:cNvSpPr txBox="1">
            <a:spLocks noChangeArrowheads="1"/>
          </p:cNvSpPr>
          <p:nvPr/>
        </p:nvSpPr>
        <p:spPr bwMode="auto">
          <a:xfrm>
            <a:off x="0" y="4013200"/>
            <a:ext cx="58134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a)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6 = 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5-1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 =6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0" y="4670425"/>
            <a:ext cx="91805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b) 128: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: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7-3 </a:t>
            </a:r>
            <a:r>
              <a:rPr lang="en-US" sz="28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  =2</a:t>
            </a:r>
            <a:r>
              <a:rPr lang="en-US" sz="2800" baseline="30000">
                <a:solidFill>
                  <a:srgbClr val="0000CC"/>
                </a:solidFill>
                <a:latin typeface="Arial" pitchFamily="34" charset="0"/>
                <a:cs typeface="Arial" pitchFamily="34" charset="0"/>
              </a:rPr>
              <a:t>4</a:t>
            </a:r>
            <a:endParaRPr lang="en-US" sz="2800">
              <a:solidFill>
                <a:srgbClr val="0000CC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9496637" y="2105286"/>
            <a:ext cx="4664758" cy="653685"/>
            <a:chOff x="4871257" y="83128"/>
            <a:chExt cx="7501721" cy="653685"/>
          </a:xfrm>
        </p:grpSpPr>
        <p:sp>
          <p:nvSpPr>
            <p:cNvPr id="1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</a:t>
              </a:r>
              <a:r>
                <a:rPr lang="en-US" sz="2400" b="1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LUYỆN TẬP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613862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71af3243-3dd4-4a8d-8c0d-dd76da1f02a5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terms/"/>
    <ds:schemaRef ds:uri="16c05727-aa75-4e4a-9b5f-8a80a1165891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478</TotalTime>
  <Words>611</Words>
  <Application>Microsoft Office PowerPoint</Application>
  <PresentationFormat>Widescreen</PresentationFormat>
  <Paragraphs>94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.Vn3DH</vt:lpstr>
      <vt:lpstr>.VnTime</vt:lpstr>
      <vt:lpstr>Arial</vt:lpstr>
      <vt:lpstr>Calibri</vt:lpstr>
      <vt:lpstr>Calibri Light</vt:lpstr>
      <vt:lpstr>Cambria Math</vt:lpstr>
      <vt:lpstr>Rockwell</vt:lpstr>
      <vt:lpstr>Tahoma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VẬN DỤNG</vt:lpstr>
      <vt:lpstr>PowerPoint Presentation</vt:lpstr>
      <vt:lpstr>Remember… Safety First!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VA</cp:lastModifiedBy>
  <cp:revision>29</cp:revision>
  <dcterms:created xsi:type="dcterms:W3CDTF">2021-06-07T13:44:30Z</dcterms:created>
  <dcterms:modified xsi:type="dcterms:W3CDTF">2023-10-14T06:12:08Z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