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media/media1.wav" ContentType="audio/x-wav"/>
  <Override PartName="/ppt/notesSlides/notesSlide1.xml" ContentType="application/vnd.openxmlformats-officedocument.presentationml.notesSlide+xml"/>
  <Override PartName="/ppt/media/media2.wav" ContentType="audio/x-wav"/>
  <Override PartName="/ppt/media/media3.wav" ContentType="audio/x-wav"/>
  <Override PartName="/ppt/media/media4.wav" ContentType="audio/x-wav"/>
  <Override PartName="/ppt/media/media5.wav" ContentType="audio/x-wav"/>
  <Override PartName="/ppt/media/media6.wav" ContentType="audio/x-wav"/>
  <Override PartName="/ppt/media/media7.wav" ContentType="audio/x-wav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698" r:id="rId4"/>
  </p:sldMasterIdLst>
  <p:notesMasterIdLst>
    <p:notesMasterId r:id="rId36"/>
  </p:notesMasterIdLst>
  <p:sldIdLst>
    <p:sldId id="299" r:id="rId5"/>
    <p:sldId id="275" r:id="rId6"/>
    <p:sldId id="257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85" r:id="rId15"/>
    <p:sldId id="286" r:id="rId16"/>
    <p:sldId id="287" r:id="rId17"/>
    <p:sldId id="258" r:id="rId18"/>
    <p:sldId id="259" r:id="rId19"/>
    <p:sldId id="277" r:id="rId20"/>
    <p:sldId id="291" r:id="rId21"/>
    <p:sldId id="290" r:id="rId22"/>
    <p:sldId id="260" r:id="rId23"/>
    <p:sldId id="261" r:id="rId24"/>
    <p:sldId id="274" r:id="rId25"/>
    <p:sldId id="273" r:id="rId26"/>
    <p:sldId id="288" r:id="rId27"/>
    <p:sldId id="298" r:id="rId28"/>
    <p:sldId id="293" r:id="rId29"/>
    <p:sldId id="295" r:id="rId30"/>
    <p:sldId id="294" r:id="rId31"/>
    <p:sldId id="297" r:id="rId32"/>
    <p:sldId id="296" r:id="rId33"/>
    <p:sldId id="289" r:id="rId34"/>
    <p:sldId id="276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92DBF8"/>
    <a:srgbClr val="CFD5EA"/>
    <a:srgbClr val="FFFFFF"/>
    <a:srgbClr val="6ECFF6"/>
    <a:srgbClr val="FAC5BE"/>
    <a:srgbClr val="F8ACA2"/>
    <a:srgbClr val="F47A69"/>
    <a:srgbClr val="F09456"/>
    <a:srgbClr val="F490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30" autoAdjust="0"/>
    <p:restoredTop sz="95501" autoAdjust="0"/>
  </p:normalViewPr>
  <p:slideViewPr>
    <p:cSldViewPr snapToGrid="0" showGuides="1">
      <p:cViewPr varScale="1">
        <p:scale>
          <a:sx n="65" d="100"/>
          <a:sy n="65" d="100"/>
        </p:scale>
        <p:origin x="1292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2F04CE-1EC4-4129-AA9C-BCF50C9578F3}" type="slidenum">
              <a:rPr lang="en-GB" smtClean="0">
                <a:solidFill>
                  <a:prstClr val="black"/>
                </a:solidFill>
              </a:rPr>
              <a:pPr/>
              <a:t>31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35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CC335-DC0F-4FEB-B8A8-71E6DC2453B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09/02/2023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742919"/>
      </p:ext>
    </p:extLst>
  </p:cSld>
  <p:clrMapOvr>
    <a:masterClrMapping/>
  </p:clrMapOvr>
  <p:transition spd="slow"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E7534-FDDE-4F0D-8773-796601AA49A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09/02/2023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991686"/>
      </p:ext>
    </p:extLst>
  </p:cSld>
  <p:clrMapOvr>
    <a:masterClrMapping/>
  </p:clrMapOvr>
  <p:transition spd="slow">
    <p:cov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9DB2F-1C69-4F17-BE66-793F45D2230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09/02/2023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882853"/>
      </p:ext>
    </p:extLst>
  </p:cSld>
  <p:clrMapOvr>
    <a:masterClrMapping/>
  </p:clrMapOvr>
  <p:transition spd="slow">
    <p:cove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B4FC5-A2A2-4408-BFAE-68EC5F9383E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09/02/2023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929121"/>
      </p:ext>
    </p:extLst>
  </p:cSld>
  <p:clrMapOvr>
    <a:masterClrMapping/>
  </p:clrMapOvr>
  <p:transition spd="slow">
    <p:cov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96C7E-1E53-4DFB-BA91-3BF268E505E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09/02/2023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141852"/>
      </p:ext>
    </p:extLst>
  </p:cSld>
  <p:clrMapOvr>
    <a:masterClrMapping/>
  </p:clrMapOvr>
  <p:transition spd="slow">
    <p:cove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E13D1-6B1F-4D21-A866-7E27DBBF8C2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09/02/2023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185866"/>
      </p:ext>
    </p:extLst>
  </p:cSld>
  <p:clrMapOvr>
    <a:masterClrMapping/>
  </p:clrMapOvr>
  <p:transition spd="slow">
    <p:cove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AA670-9342-4CAE-9B80-CF5C3503175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09/02/2023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066733"/>
      </p:ext>
    </p:extLst>
  </p:cSld>
  <p:clrMapOvr>
    <a:masterClrMapping/>
  </p:clrMapOvr>
  <p:transition spd="slow">
    <p:cove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4A7BE-2E23-4031-BFEA-8651A90C8250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09/02/2023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964814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12170-831E-4DDB-9074-FAB047C5B05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09/02/2023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291280"/>
      </p:ext>
    </p:extLst>
  </p:cSld>
  <p:clrMapOvr>
    <a:masterClrMapping/>
  </p:clrMapOvr>
  <p:transition spd="slow">
    <p:cover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E4397-6156-4024-94B1-858ED112A9F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09/02/2023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52033"/>
      </p:ext>
    </p:extLst>
  </p:cSld>
  <p:clrMapOvr>
    <a:masterClrMapping/>
  </p:clrMapOvr>
  <p:transition spd="slow">
    <p:cove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3EDAF-D377-45D7-8B02-9EEB82F7CF9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09/02/2023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267673"/>
      </p:ext>
    </p:extLst>
  </p:cSld>
  <p:clrMapOvr>
    <a:masterClrMapping/>
  </p:clrMapOvr>
  <p:transition spd="slow">
    <p:cover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6255D-17F7-43F0-8E8B-F2A26B20E467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09/02/2023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383007"/>
      </p:ext>
    </p:extLst>
  </p:cSld>
  <p:clrMapOvr>
    <a:masterClrMapping/>
  </p:clrMapOvr>
  <p:transition spd="slow">
    <p:cover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CC335-DC0F-4FEB-B8A8-71E6DC2453B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09/02/2023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843137"/>
      </p:ext>
    </p:extLst>
  </p:cSld>
  <p:clrMapOvr>
    <a:masterClrMapping/>
  </p:clrMapOvr>
  <p:transition spd="slow">
    <p:cover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E7534-FDDE-4F0D-8773-796601AA49A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09/02/2023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429999"/>
      </p:ext>
    </p:extLst>
  </p:cSld>
  <p:clrMapOvr>
    <a:masterClrMapping/>
  </p:clrMapOvr>
  <p:transition spd="slow">
    <p:cover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9DB2F-1C69-4F17-BE66-793F45D2230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09/02/2023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001970"/>
      </p:ext>
    </p:extLst>
  </p:cSld>
  <p:clrMapOvr>
    <a:masterClrMapping/>
  </p:clrMapOvr>
  <p:transition spd="slow">
    <p:cover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B4FC5-A2A2-4408-BFAE-68EC5F9383E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09/02/2023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483758"/>
      </p:ext>
    </p:extLst>
  </p:cSld>
  <p:clrMapOvr>
    <a:masterClrMapping/>
  </p:clrMapOvr>
  <p:transition spd="slow">
    <p:cover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96C7E-1E53-4DFB-BA91-3BF268E505E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09/02/2023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077699"/>
      </p:ext>
    </p:extLst>
  </p:cSld>
  <p:clrMapOvr>
    <a:masterClrMapping/>
  </p:clrMapOvr>
  <p:transition spd="slow">
    <p:cover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E13D1-6B1F-4D21-A866-7E27DBBF8C2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09/02/2023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761397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AA670-9342-4CAE-9B80-CF5C3503175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09/02/2023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175560"/>
      </p:ext>
    </p:extLst>
  </p:cSld>
  <p:clrMapOvr>
    <a:masterClrMapping/>
  </p:clrMapOvr>
  <p:transition spd="slow">
    <p:cover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4A7BE-2E23-4031-BFEA-8651A90C8250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09/02/2023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953244"/>
      </p:ext>
    </p:extLst>
  </p:cSld>
  <p:clrMapOvr>
    <a:masterClrMapping/>
  </p:clrMapOvr>
  <p:transition spd="slow">
    <p:cover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12170-831E-4DDB-9074-FAB047C5B05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09/02/2023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120063"/>
      </p:ext>
    </p:extLst>
  </p:cSld>
  <p:clrMapOvr>
    <a:masterClrMapping/>
  </p:clrMapOvr>
  <p:transition spd="slow">
    <p:cover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E4397-6156-4024-94B1-858ED112A9F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09/02/2023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114206"/>
      </p:ext>
    </p:extLst>
  </p:cSld>
  <p:clrMapOvr>
    <a:masterClrMapping/>
  </p:clrMapOvr>
  <p:transition spd="slow">
    <p:cover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3EDAF-D377-45D7-8B02-9EEB82F7CF9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09/02/2023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690321"/>
      </p:ext>
    </p:extLst>
  </p:cSld>
  <p:clrMapOvr>
    <a:masterClrMapping/>
  </p:clrMapOvr>
  <p:transition spd="slow">
    <p:cover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6255D-17F7-43F0-8E8B-F2A26B20E467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09/02/2023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052291"/>
      </p:ext>
    </p:extLst>
  </p:cSld>
  <p:clrMapOvr>
    <a:masterClrMapping/>
  </p:clrMapOvr>
  <p:transition spd="slow">
    <p:cover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E76E6-8BED-4A93-9EE6-A74CD8683008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09/02/2023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69D23-490E-4BF6-9CCB-B65B2D1A0B8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27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E76E6-8BED-4A93-9EE6-A74CD8683008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09/02/2023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69D23-490E-4BF6-9CCB-B65B2D1A0B8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34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E76E6-8BED-4A93-9EE6-A74CD8683008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09/02/2023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69D23-490E-4BF6-9CCB-B65B2D1A0B8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03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E76E6-8BED-4A93-9EE6-A74CD8683008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09/02/2023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69D23-490E-4BF6-9CCB-B65B2D1A0B8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48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E76E6-8BED-4A93-9EE6-A74CD8683008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09/02/2023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69D23-490E-4BF6-9CCB-B65B2D1A0B8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13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E76E6-8BED-4A93-9EE6-A74CD8683008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09/02/2023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69D23-490E-4BF6-9CCB-B65B2D1A0B8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32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E76E6-8BED-4A93-9EE6-A74CD8683008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09/02/2023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69D23-490E-4BF6-9CCB-B65B2D1A0B8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87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E76E6-8BED-4A93-9EE6-A74CD8683008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09/02/2023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69D23-490E-4BF6-9CCB-B65B2D1A0B8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91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E76E6-8BED-4A93-9EE6-A74CD8683008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09/02/2023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69D23-490E-4BF6-9CCB-B65B2D1A0B8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56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E76E6-8BED-4A93-9EE6-A74CD8683008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09/02/2023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69D23-490E-4BF6-9CCB-B65B2D1A0B8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90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E76E6-8BED-4A93-9EE6-A74CD8683008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09/02/2023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69D23-490E-4BF6-9CCB-B65B2D1A0B8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19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  <a:alpha val="1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fld id="{5488B4E8-806E-46AD-86E4-990571E66A2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09/02/2023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25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spd="slow">
    <p:cover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  <a:alpha val="1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fld id="{5488B4E8-806E-46AD-86E4-990571E66A2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09/02/2023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79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ransition spd="slow">
    <p:cover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EE76E6-8BED-4A93-9EE6-A74CD8683008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09/02/2023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169D23-490E-4BF6-9CCB-B65B2D1A0B8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395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openxmlformats.org/officeDocument/2006/relationships/slideLayout" Target="../slideLayouts/slideLayout2.xml"/><Relationship Id="rId3" Type="http://schemas.microsoft.com/office/2007/relationships/media" Target="../media/media3.wav"/><Relationship Id="rId7" Type="http://schemas.microsoft.com/office/2007/relationships/media" Target="../media/media5.wav"/><Relationship Id="rId12" Type="http://schemas.openxmlformats.org/officeDocument/2006/relationships/audio" Target="../media/media7.wav"/><Relationship Id="rId2" Type="http://schemas.openxmlformats.org/officeDocument/2006/relationships/audio" Target="../media/media2.wav"/><Relationship Id="rId16" Type="http://schemas.openxmlformats.org/officeDocument/2006/relationships/image" Target="../media/image22.jpeg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microsoft.com/office/2007/relationships/media" Target="../media/media7.wav"/><Relationship Id="rId5" Type="http://schemas.microsoft.com/office/2007/relationships/media" Target="../media/media4.wav"/><Relationship Id="rId15" Type="http://schemas.openxmlformats.org/officeDocument/2006/relationships/image" Target="../media/image21.png"/><Relationship Id="rId10" Type="http://schemas.openxmlformats.org/officeDocument/2006/relationships/audio" Target="../media/media6.wav"/><Relationship Id="rId4" Type="http://schemas.openxmlformats.org/officeDocument/2006/relationships/audio" Target="../media/media3.wav"/><Relationship Id="rId9" Type="http://schemas.microsoft.com/office/2007/relationships/media" Target="../media/media6.wav"/><Relationship Id="rId1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7.wav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0.wav"/><Relationship Id="rId7" Type="http://schemas.openxmlformats.org/officeDocument/2006/relationships/image" Target="../media/image28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0.wav"/><Relationship Id="rId7" Type="http://schemas.openxmlformats.org/officeDocument/2006/relationships/image" Target="../media/image28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9.jpg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0.wav"/><Relationship Id="rId7" Type="http://schemas.openxmlformats.org/officeDocument/2006/relationships/image" Target="../media/image28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30.png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0.wav"/><Relationship Id="rId7" Type="http://schemas.openxmlformats.org/officeDocument/2006/relationships/image" Target="../media/image28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31.jpg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0.wav"/><Relationship Id="rId7" Type="http://schemas.openxmlformats.org/officeDocument/2006/relationships/image" Target="../media/image28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32.jp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làm Slide chào hỏi 10 - Kinh nghiệm dạy học">
            <a:extLst>
              <a:ext uri="{FF2B5EF4-FFF2-40B4-BE49-F238E27FC236}">
                <a16:creationId xmlns:a16="http://schemas.microsoft.com/office/drawing/2014/main" id="{894BBEDC-F54C-EE29-9D33-3E8854AFB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09994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7DD1AF-1262-2A13-C784-A99C0C12842A}"/>
              </a:ext>
            </a:extLst>
          </p:cNvPr>
          <p:cNvSpPr txBox="1"/>
          <p:nvPr/>
        </p:nvSpPr>
        <p:spPr>
          <a:xfrm>
            <a:off x="2247223" y="2042629"/>
            <a:ext cx="4745209" cy="13157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 </a:t>
            </a:r>
            <a:r>
              <a:rPr lang="en-US" b="1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</a:t>
            </a:r>
            <a:r>
              <a:rPr lang="en-US" b="1" smtClean="0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ANH 6</a:t>
            </a:r>
            <a:endParaRPr lang="en-US" b="1">
              <a:ln w="3810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350" b="1">
              <a:ln w="3810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smtClean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7: TELEVISION </a:t>
            </a:r>
          </a:p>
          <a:p>
            <a:pPr algn="ctr"/>
            <a:r>
              <a:rPr lang="en-US" sz="2400" b="1" smtClean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1: GETTING STARTED</a:t>
            </a:r>
            <a:endParaRPr lang="en-VN" sz="2400" b="1" dirty="0">
              <a:ln w="38100">
                <a:noFill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ED2715-3602-A60F-684E-9517794324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23" t="7012" r="8375" b="3760"/>
          <a:stretch/>
        </p:blipFill>
        <p:spPr>
          <a:xfrm>
            <a:off x="284991" y="1036901"/>
            <a:ext cx="770866" cy="776474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2703794" y="3528047"/>
            <a:ext cx="233749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sz="2100" b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0" b="1" smtClean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 Thị Liên</a:t>
            </a:r>
            <a:endParaRPr lang="en-US" sz="2100" b="1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100" b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</a:t>
            </a:r>
            <a:r>
              <a:rPr lang="en-US" sz="2100" b="1" smtClean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NK-NN</a:t>
            </a:r>
            <a:endParaRPr lang="en-VN" sz="2100" b="1" dirty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2631370" y="1319602"/>
            <a:ext cx="4023474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50" b="1">
                <a:ln w="381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LONG BIÊN</a:t>
            </a:r>
            <a:endParaRPr lang="en-VN" sz="2250" b="1" dirty="0">
              <a:ln w="38100">
                <a:noFill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07186"/>
      </p:ext>
    </p:extLst>
  </p:cSld>
  <p:clrMapOvr>
    <a:masterClrMapping/>
  </p:clrMapOvr>
  <p:transition spd="slow">
    <p:cov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608559" y="313752"/>
            <a:ext cx="5987777" cy="81099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0" h="38100" prst="coolSlant"/>
            </a:sp3d>
          </a:bodyPr>
          <a:lstStyle/>
          <a:p>
            <a:pPr algn="ctr"/>
            <a:r>
              <a:rPr lang="es-ES_tradnl" sz="4400" b="1" dirty="0" err="1" smtClean="0">
                <a:solidFill>
                  <a:srgbClr val="FFC000"/>
                </a:solidFill>
                <a:effectLst>
                  <a:glow rad="139700">
                    <a:srgbClr val="F79646">
                      <a:satMod val="175000"/>
                      <a:alpha val="40000"/>
                    </a:srgbClr>
                  </a:glow>
                </a:effectLst>
                <a:latin typeface="Showcard Gothic" pitchFamily="82" charset="0"/>
              </a:rPr>
              <a:t>talk</a:t>
            </a:r>
            <a:r>
              <a:rPr lang="es-ES_tradnl" sz="4400" b="1" dirty="0" smtClean="0">
                <a:solidFill>
                  <a:srgbClr val="FFC000"/>
                </a:solidFill>
                <a:effectLst>
                  <a:glow rad="139700">
                    <a:srgbClr val="F79646">
                      <a:satMod val="175000"/>
                      <a:alpha val="40000"/>
                    </a:srgbClr>
                  </a:glow>
                </a:effectLst>
                <a:latin typeface="Showcard Gothic" pitchFamily="82" charset="0"/>
              </a:rPr>
              <a:t>  SHOW</a:t>
            </a:r>
            <a:endParaRPr lang="es-ES" sz="4400" b="1" dirty="0">
              <a:solidFill>
                <a:srgbClr val="FFC000"/>
              </a:solidFill>
              <a:effectLst>
                <a:glow rad="139700">
                  <a:srgbClr val="F79646">
                    <a:satMod val="175000"/>
                    <a:alpha val="40000"/>
                  </a:srgbClr>
                </a:glow>
              </a:effectLst>
              <a:latin typeface="Showcard Gothic" pitchFamily="82" charset="0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965" y="1106448"/>
            <a:ext cx="6132069" cy="54188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470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115616" y="241744"/>
            <a:ext cx="6840760" cy="955008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74650" h="38100" prst="coolSlant"/>
            </a:sp3d>
          </a:bodyPr>
          <a:lstStyle/>
          <a:p>
            <a:pPr algn="ctr"/>
            <a:r>
              <a:rPr lang="es-ES_tradnl" sz="4400" b="1" dirty="0" err="1" smtClean="0">
                <a:solidFill>
                  <a:srgbClr val="FFC000"/>
                </a:solidFill>
                <a:effectLst>
                  <a:glow rad="139700">
                    <a:srgbClr val="F79646">
                      <a:satMod val="175000"/>
                      <a:alpha val="40000"/>
                    </a:srgbClr>
                  </a:glow>
                </a:effectLst>
                <a:latin typeface="Showcard Gothic" pitchFamily="82" charset="0"/>
              </a:rPr>
              <a:t>Quiz</a:t>
            </a:r>
            <a:r>
              <a:rPr lang="es-ES_tradnl" sz="4400" b="1" dirty="0" smtClean="0">
                <a:solidFill>
                  <a:srgbClr val="FFC000"/>
                </a:solidFill>
                <a:effectLst>
                  <a:glow rad="139700">
                    <a:srgbClr val="F79646">
                      <a:satMod val="175000"/>
                      <a:alpha val="40000"/>
                    </a:srgbClr>
                  </a:glow>
                </a:effectLst>
                <a:latin typeface="Showcard Gothic" pitchFamily="82" charset="0"/>
              </a:rPr>
              <a:t>  show</a:t>
            </a:r>
            <a:endParaRPr lang="es-ES" sz="4400" b="1" dirty="0">
              <a:solidFill>
                <a:srgbClr val="FFC000"/>
              </a:solidFill>
              <a:effectLst>
                <a:glow rad="139700">
                  <a:srgbClr val="F79646">
                    <a:satMod val="175000"/>
                    <a:alpha val="40000"/>
                  </a:srgbClr>
                </a:glow>
              </a:effectLst>
              <a:latin typeface="Showcard Gothic" pitchFamily="82" charset="0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965" y="1106448"/>
            <a:ext cx="6132069" cy="54188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407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971600" y="241744"/>
            <a:ext cx="7128791" cy="955008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412750" h="38100" prst="coolSlant"/>
            </a:sp3d>
          </a:bodyPr>
          <a:lstStyle/>
          <a:p>
            <a:pPr algn="ctr"/>
            <a:r>
              <a:rPr lang="es-ES_tradnl" sz="4400" b="1" dirty="0" smtClean="0">
                <a:solidFill>
                  <a:srgbClr val="FFC000"/>
                </a:solidFill>
                <a:effectLst>
                  <a:glow rad="139700">
                    <a:srgbClr val="F79646">
                      <a:satMod val="175000"/>
                      <a:alpha val="40000"/>
                    </a:srgbClr>
                  </a:glow>
                </a:effectLst>
                <a:latin typeface="Showcard Gothic" pitchFamily="82" charset="0"/>
              </a:rPr>
              <a:t>ANIMAL PROGRAMME</a:t>
            </a:r>
            <a:endParaRPr lang="es-ES" sz="4400" b="1" dirty="0">
              <a:solidFill>
                <a:srgbClr val="FFC000"/>
              </a:solidFill>
              <a:effectLst>
                <a:glow rad="139700">
                  <a:srgbClr val="F79646">
                    <a:satMod val="175000"/>
                    <a:alpha val="40000"/>
                  </a:srgbClr>
                </a:glow>
              </a:effectLst>
              <a:latin typeface="Showcard Gothic" pitchFamily="82" charset="0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965" y="1106448"/>
            <a:ext cx="6132069" cy="54188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990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899591" y="332656"/>
            <a:ext cx="7344815" cy="81099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298450" h="38100" prst="coolSlant"/>
            </a:sp3d>
          </a:bodyPr>
          <a:lstStyle/>
          <a:p>
            <a:pPr algn="ctr"/>
            <a:r>
              <a:rPr lang="es-ES_tradnl" sz="4400" b="1" dirty="0" err="1" smtClean="0">
                <a:solidFill>
                  <a:srgbClr val="FFC000"/>
                </a:solidFill>
                <a:effectLst>
                  <a:glow rad="139700">
                    <a:srgbClr val="F79646">
                      <a:satMod val="175000"/>
                      <a:alpha val="40000"/>
                    </a:srgbClr>
                  </a:glow>
                </a:effectLst>
                <a:latin typeface="Showcard Gothic" pitchFamily="82" charset="0"/>
              </a:rPr>
              <a:t>Music</a:t>
            </a:r>
            <a:r>
              <a:rPr lang="es-ES_tradnl" sz="4400" b="1" dirty="0" smtClean="0">
                <a:solidFill>
                  <a:srgbClr val="FFC000"/>
                </a:solidFill>
                <a:effectLst>
                  <a:glow rad="139700">
                    <a:srgbClr val="F79646">
                      <a:satMod val="175000"/>
                      <a:alpha val="40000"/>
                    </a:srgbClr>
                  </a:glow>
                </a:effectLst>
                <a:latin typeface="Showcard Gothic" pitchFamily="82" charset="0"/>
              </a:rPr>
              <a:t>  </a:t>
            </a:r>
            <a:r>
              <a:rPr lang="es-ES_tradnl" sz="4400" b="1" dirty="0" err="1" smtClean="0">
                <a:solidFill>
                  <a:srgbClr val="FFC000"/>
                </a:solidFill>
                <a:effectLst>
                  <a:glow rad="139700">
                    <a:srgbClr val="F79646">
                      <a:satMod val="175000"/>
                      <a:alpha val="40000"/>
                    </a:srgbClr>
                  </a:glow>
                </a:effectLst>
                <a:latin typeface="Showcard Gothic" pitchFamily="82" charset="0"/>
              </a:rPr>
              <a:t>programme</a:t>
            </a:r>
            <a:endParaRPr lang="es-ES" sz="4400" b="1" dirty="0">
              <a:solidFill>
                <a:srgbClr val="FFC000"/>
              </a:solidFill>
              <a:effectLst>
                <a:glow rad="139700">
                  <a:srgbClr val="F79646">
                    <a:satMod val="175000"/>
                    <a:alpha val="40000"/>
                  </a:srgbClr>
                </a:glow>
              </a:effectLst>
              <a:latin typeface="Showcard Gothic" pitchFamily="82" charset="0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965" y="1106448"/>
            <a:ext cx="6132069" cy="54188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871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" y="1801789"/>
            <a:ext cx="9139044" cy="516573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31196" y="271884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48957" y="861441"/>
            <a:ext cx="44213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48DA4"/>
                </a:solidFill>
              </a:rPr>
              <a:t>What’s on today?</a:t>
            </a:r>
          </a:p>
        </p:txBody>
      </p:sp>
      <p:pic>
        <p:nvPicPr>
          <p:cNvPr id="2" name="B2_02">
            <a:hlinkClick r:id="" action="ppaction://media"/>
            <a:extLst>
              <a:ext uri="{FF2B5EF4-FFF2-40B4-BE49-F238E27FC236}">
                <a16:creationId xmlns:a16="http://schemas.microsoft.com/office/drawing/2014/main" id="{F3DFFE2B-D1D4-419A-9CCA-E091F50882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1622" y="365797"/>
            <a:ext cx="487363" cy="487363"/>
          </a:xfrm>
          <a:prstGeom prst="rect">
            <a:avLst/>
          </a:prstGeom>
        </p:spPr>
      </p:pic>
      <p:sp>
        <p:nvSpPr>
          <p:cNvPr id="8" name="Rounded Rectangle 7"/>
          <p:cNvSpPr>
            <a:spLocks noChangeAspect="1"/>
          </p:cNvSpPr>
          <p:nvPr/>
        </p:nvSpPr>
        <p:spPr>
          <a:xfrm>
            <a:off x="609600" y="292716"/>
            <a:ext cx="457200" cy="457200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b="1" kern="0" dirty="0" smtClean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2800" b="1" kern="0" dirty="0">
              <a:solidFill>
                <a:sysClr val="window" lastClr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08984" y="1587876"/>
            <a:ext cx="4221179" cy="224676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solidFill>
                  <a:srgbClr val="FF0000"/>
                </a:solidFill>
                <a:ea typeface="Calibri"/>
                <a:cs typeface="Calibri"/>
              </a:rPr>
              <a:t>What do you think they are talking about?</a:t>
            </a:r>
            <a:endParaRPr lang="en-US" sz="2000" dirty="0">
              <a:solidFill>
                <a:srgbClr val="FF0000"/>
              </a:solidFill>
              <a:ea typeface="Times New Roman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solidFill>
                  <a:srgbClr val="FF0000"/>
                </a:solidFill>
                <a:ea typeface="Calibri"/>
                <a:cs typeface="Calibri"/>
              </a:rPr>
              <a:t>Do you like watching TV? Why/Why not?</a:t>
            </a:r>
            <a:endParaRPr lang="en-US" sz="2000" dirty="0">
              <a:solidFill>
                <a:srgbClr val="FF0000"/>
              </a:solidFill>
              <a:ea typeface="Times New Roman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solidFill>
                  <a:srgbClr val="FF0000"/>
                </a:solidFill>
                <a:ea typeface="Calibri"/>
                <a:cs typeface="Calibri"/>
              </a:rPr>
              <a:t>How many hours a day do you watch TV?</a:t>
            </a:r>
            <a:endParaRPr lang="en-US" sz="2000" dirty="0">
              <a:solidFill>
                <a:srgbClr val="FF0000"/>
              </a:solidFill>
              <a:ea typeface="Times New Roman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solidFill>
                  <a:srgbClr val="FF0000"/>
                </a:solidFill>
                <a:ea typeface="Calibri"/>
                <a:cs typeface="Calibri"/>
              </a:rPr>
              <a:t>What channel do you like best?</a:t>
            </a:r>
            <a:endParaRPr lang="en-US" sz="2000" dirty="0">
              <a:solidFill>
                <a:srgbClr val="FF0000"/>
              </a:solidFill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48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3718" y="841935"/>
            <a:ext cx="8695211" cy="5752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What are you watching, Hung?  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Hung: </a:t>
            </a:r>
            <a:r>
              <a:rPr lang="en-US" sz="2200" i="1" dirty="0"/>
              <a:t>The Voice Kids</a:t>
            </a:r>
            <a:r>
              <a:rPr lang="en-US" sz="2200" dirty="0"/>
              <a:t>.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That music talent show is very interesting.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Hung: </a:t>
            </a:r>
            <a:r>
              <a:rPr lang="en-US" sz="2200" dirty="0"/>
              <a:t>It is. What </a:t>
            </a:r>
            <a:r>
              <a:rPr lang="en-US" sz="2200" dirty="0" err="1"/>
              <a:t>programme</a:t>
            </a:r>
            <a:r>
              <a:rPr lang="en-US" sz="2200" dirty="0"/>
              <a:t> do you often watch, </a:t>
            </a:r>
            <a:r>
              <a:rPr lang="en-US" sz="2200" dirty="0" err="1"/>
              <a:t>Phong</a:t>
            </a:r>
            <a:r>
              <a:rPr lang="en-US" sz="2200" dirty="0"/>
              <a:t>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Films. I like animated films like </a:t>
            </a:r>
            <a:r>
              <a:rPr lang="en-US" sz="2200" i="1" dirty="0"/>
              <a:t>The Lion King</a:t>
            </a:r>
            <a:r>
              <a:rPr lang="en-US" sz="2200" dirty="0"/>
              <a:t>. 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Hung: </a:t>
            </a:r>
            <a:r>
              <a:rPr lang="en-US" sz="2200" dirty="0"/>
              <a:t>I love them, too. They’re wonderful.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I often watch them with my little brother, but he prefers cartoons.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Hung: </a:t>
            </a:r>
            <a:r>
              <a:rPr lang="en-US" sz="2200" i="1" dirty="0"/>
              <a:t>Tom and Jerry?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Ha ... ha ... Yes, he loves Jerry the mouse. 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Hung: </a:t>
            </a:r>
            <a:r>
              <a:rPr lang="en-US" sz="2200" dirty="0"/>
              <a:t>Jerry’s a clever character. Do you know any English </a:t>
            </a:r>
            <a:r>
              <a:rPr lang="en-US" sz="2200" dirty="0" err="1"/>
              <a:t>programmes</a:t>
            </a:r>
            <a:r>
              <a:rPr lang="en-US" sz="2200" dirty="0"/>
              <a:t> for children?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Yes. I watch </a:t>
            </a:r>
            <a:r>
              <a:rPr lang="en-US" sz="2200" i="1" dirty="0"/>
              <a:t>English in a Minute</a:t>
            </a:r>
            <a:r>
              <a:rPr lang="en-US" sz="2200" dirty="0"/>
              <a:t> on </a:t>
            </a:r>
            <a:r>
              <a:rPr lang="en-US" sz="2200" i="1" dirty="0"/>
              <a:t>VTV7</a:t>
            </a:r>
            <a:r>
              <a:rPr lang="en-US" sz="2200" dirty="0"/>
              <a:t>. </a:t>
            </a:r>
          </a:p>
          <a:p>
            <a:pPr>
              <a:lnSpc>
                <a:spcPct val="120000"/>
              </a:lnSpc>
            </a:pPr>
            <a:r>
              <a:rPr lang="en-US" sz="2200" dirty="0"/>
              <a:t>This channel has many educational </a:t>
            </a:r>
            <a:r>
              <a:rPr lang="en-US" sz="2200" dirty="0" err="1"/>
              <a:t>programmes</a:t>
            </a:r>
            <a:r>
              <a:rPr lang="en-US" sz="2200" dirty="0"/>
              <a:t>. 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Hung: </a:t>
            </a:r>
            <a:r>
              <a:rPr lang="en-US" sz="2200" dirty="0"/>
              <a:t>Great. I’ll watch it, too</a:t>
            </a:r>
            <a:r>
              <a:rPr lang="en-US" sz="2200" dirty="0" smtClean="0"/>
              <a:t>.</a:t>
            </a:r>
            <a:endParaRPr lang="en-US" sz="2200" dirty="0"/>
          </a:p>
        </p:txBody>
      </p:sp>
      <p:sp>
        <p:nvSpPr>
          <p:cNvPr id="4" name="TextBox 3"/>
          <p:cNvSpPr txBox="1"/>
          <p:nvPr/>
        </p:nvSpPr>
        <p:spPr>
          <a:xfrm>
            <a:off x="1933451" y="87192"/>
            <a:ext cx="5277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48DA4"/>
                </a:solidFill>
              </a:rPr>
              <a:t>What’s on today?</a:t>
            </a:r>
          </a:p>
        </p:txBody>
      </p:sp>
      <p:pic>
        <p:nvPicPr>
          <p:cNvPr id="5" name="B2_02">
            <a:hlinkClick r:id="" action="ppaction://media"/>
            <a:extLst>
              <a:ext uri="{FF2B5EF4-FFF2-40B4-BE49-F238E27FC236}">
                <a16:creationId xmlns:a16="http://schemas.microsoft.com/office/drawing/2014/main" id="{A0D64EA1-199B-4F42-B454-558A753BE04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849" end="1107.401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59467" y="110261"/>
            <a:ext cx="487363" cy="487363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2679700" y="2006600"/>
            <a:ext cx="736600" cy="127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2527300" y="2451100"/>
            <a:ext cx="1333500" cy="127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2679700" y="2832100"/>
            <a:ext cx="1181100" cy="127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6934200" y="3644900"/>
            <a:ext cx="838200" cy="127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022600" y="4838700"/>
            <a:ext cx="1117600" cy="127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175000" y="6057900"/>
            <a:ext cx="13081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15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08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918936" y="1208280"/>
            <a:ext cx="2825750" cy="647595"/>
          </a:xfrm>
          <a:custGeom>
            <a:avLst/>
            <a:gdLst>
              <a:gd name="connsiteX0" fmla="*/ 0 w 7886700"/>
              <a:gd name="connsiteY0" fmla="*/ 107935 h 647595"/>
              <a:gd name="connsiteX1" fmla="*/ 107935 w 7886700"/>
              <a:gd name="connsiteY1" fmla="*/ 0 h 647595"/>
              <a:gd name="connsiteX2" fmla="*/ 7778765 w 7886700"/>
              <a:gd name="connsiteY2" fmla="*/ 0 h 647595"/>
              <a:gd name="connsiteX3" fmla="*/ 7886700 w 7886700"/>
              <a:gd name="connsiteY3" fmla="*/ 107935 h 647595"/>
              <a:gd name="connsiteX4" fmla="*/ 7886700 w 7886700"/>
              <a:gd name="connsiteY4" fmla="*/ 539660 h 647595"/>
              <a:gd name="connsiteX5" fmla="*/ 7778765 w 7886700"/>
              <a:gd name="connsiteY5" fmla="*/ 647595 h 647595"/>
              <a:gd name="connsiteX6" fmla="*/ 107935 w 7886700"/>
              <a:gd name="connsiteY6" fmla="*/ 647595 h 647595"/>
              <a:gd name="connsiteX7" fmla="*/ 0 w 7886700"/>
              <a:gd name="connsiteY7" fmla="*/ 539660 h 647595"/>
              <a:gd name="connsiteX8" fmla="*/ 0 w 7886700"/>
              <a:gd name="connsiteY8" fmla="*/ 107935 h 647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86700" h="647595">
                <a:moveTo>
                  <a:pt x="0" y="107935"/>
                </a:moveTo>
                <a:cubicBezTo>
                  <a:pt x="0" y="48324"/>
                  <a:pt x="48324" y="0"/>
                  <a:pt x="107935" y="0"/>
                </a:cubicBezTo>
                <a:lnTo>
                  <a:pt x="7778765" y="0"/>
                </a:lnTo>
                <a:cubicBezTo>
                  <a:pt x="7838376" y="0"/>
                  <a:pt x="7886700" y="48324"/>
                  <a:pt x="7886700" y="107935"/>
                </a:cubicBezTo>
                <a:lnTo>
                  <a:pt x="7886700" y="539660"/>
                </a:lnTo>
                <a:cubicBezTo>
                  <a:pt x="7886700" y="599271"/>
                  <a:pt x="7838376" y="647595"/>
                  <a:pt x="7778765" y="647595"/>
                </a:cubicBezTo>
                <a:lnTo>
                  <a:pt x="107935" y="647595"/>
                </a:lnTo>
                <a:cubicBezTo>
                  <a:pt x="48324" y="647595"/>
                  <a:pt x="0" y="599271"/>
                  <a:pt x="0" y="539660"/>
                </a:cubicBezTo>
                <a:lnTo>
                  <a:pt x="0" y="10793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4483" tIns="134483" rIns="134483" bIns="134483" numCol="1" spcCol="1270" anchor="ctr" anchorCtr="0">
            <a:noAutofit/>
          </a:bodyPr>
          <a:lstStyle/>
          <a:p>
            <a:pPr marL="342900" lvl="0" indent="-342900" algn="l" defTabSz="12001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b="1" kern="1200" dirty="0" smtClean="0">
                <a:solidFill>
                  <a:srgbClr val="FF0000"/>
                </a:solidFill>
              </a:rPr>
              <a:t>‘</a:t>
            </a:r>
            <a:r>
              <a:rPr lang="en-US" sz="2400" kern="1200" dirty="0" smtClean="0">
                <a:solidFill>
                  <a:schemeClr val="tx1"/>
                </a:solidFill>
              </a:rPr>
              <a:t>talent (n) 	</a:t>
            </a:r>
            <a:endParaRPr lang="en-US" sz="2400" kern="1200" dirty="0">
              <a:solidFill>
                <a:schemeClr val="tx1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918936" y="1933635"/>
            <a:ext cx="2825750" cy="647595"/>
          </a:xfrm>
          <a:custGeom>
            <a:avLst/>
            <a:gdLst>
              <a:gd name="connsiteX0" fmla="*/ 0 w 7886700"/>
              <a:gd name="connsiteY0" fmla="*/ 107935 h 647595"/>
              <a:gd name="connsiteX1" fmla="*/ 107935 w 7886700"/>
              <a:gd name="connsiteY1" fmla="*/ 0 h 647595"/>
              <a:gd name="connsiteX2" fmla="*/ 7778765 w 7886700"/>
              <a:gd name="connsiteY2" fmla="*/ 0 h 647595"/>
              <a:gd name="connsiteX3" fmla="*/ 7886700 w 7886700"/>
              <a:gd name="connsiteY3" fmla="*/ 107935 h 647595"/>
              <a:gd name="connsiteX4" fmla="*/ 7886700 w 7886700"/>
              <a:gd name="connsiteY4" fmla="*/ 539660 h 647595"/>
              <a:gd name="connsiteX5" fmla="*/ 7778765 w 7886700"/>
              <a:gd name="connsiteY5" fmla="*/ 647595 h 647595"/>
              <a:gd name="connsiteX6" fmla="*/ 107935 w 7886700"/>
              <a:gd name="connsiteY6" fmla="*/ 647595 h 647595"/>
              <a:gd name="connsiteX7" fmla="*/ 0 w 7886700"/>
              <a:gd name="connsiteY7" fmla="*/ 539660 h 647595"/>
              <a:gd name="connsiteX8" fmla="*/ 0 w 7886700"/>
              <a:gd name="connsiteY8" fmla="*/ 107935 h 647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86700" h="647595">
                <a:moveTo>
                  <a:pt x="0" y="107935"/>
                </a:moveTo>
                <a:cubicBezTo>
                  <a:pt x="0" y="48324"/>
                  <a:pt x="48324" y="0"/>
                  <a:pt x="107935" y="0"/>
                </a:cubicBezTo>
                <a:lnTo>
                  <a:pt x="7778765" y="0"/>
                </a:lnTo>
                <a:cubicBezTo>
                  <a:pt x="7838376" y="0"/>
                  <a:pt x="7886700" y="48324"/>
                  <a:pt x="7886700" y="107935"/>
                </a:cubicBezTo>
                <a:lnTo>
                  <a:pt x="7886700" y="539660"/>
                </a:lnTo>
                <a:cubicBezTo>
                  <a:pt x="7886700" y="599271"/>
                  <a:pt x="7838376" y="647595"/>
                  <a:pt x="7778765" y="647595"/>
                </a:cubicBezTo>
                <a:lnTo>
                  <a:pt x="107935" y="647595"/>
                </a:lnTo>
                <a:cubicBezTo>
                  <a:pt x="48324" y="647595"/>
                  <a:pt x="0" y="599271"/>
                  <a:pt x="0" y="539660"/>
                </a:cubicBezTo>
                <a:lnTo>
                  <a:pt x="0" y="10793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4483" tIns="134483" rIns="134483" bIns="134483" numCol="1" spcCol="1270" anchor="ctr" anchorCtr="0">
            <a:noAutofit/>
          </a:bodyPr>
          <a:lstStyle/>
          <a:p>
            <a:pPr marL="342900" lvl="0" indent="-342900" algn="l" defTabSz="12001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b="1" kern="1200" dirty="0" smtClean="0">
                <a:solidFill>
                  <a:srgbClr val="FF0000"/>
                </a:solidFill>
              </a:rPr>
              <a:t>‘</a:t>
            </a:r>
            <a:r>
              <a:rPr lang="en-US" sz="2400" kern="1200" dirty="0" err="1" smtClean="0">
                <a:solidFill>
                  <a:schemeClr val="tx1"/>
                </a:solidFill>
              </a:rPr>
              <a:t>programme</a:t>
            </a:r>
            <a:r>
              <a:rPr lang="en-US" sz="2400" kern="1200" dirty="0" smtClean="0">
                <a:solidFill>
                  <a:schemeClr val="tx1"/>
                </a:solidFill>
              </a:rPr>
              <a:t> (n)</a:t>
            </a:r>
            <a:endParaRPr lang="en-US" sz="2400" kern="1200" dirty="0">
              <a:solidFill>
                <a:schemeClr val="tx1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918936" y="2658990"/>
            <a:ext cx="2825750" cy="647595"/>
          </a:xfrm>
          <a:custGeom>
            <a:avLst/>
            <a:gdLst>
              <a:gd name="connsiteX0" fmla="*/ 0 w 7886700"/>
              <a:gd name="connsiteY0" fmla="*/ 107935 h 647595"/>
              <a:gd name="connsiteX1" fmla="*/ 107935 w 7886700"/>
              <a:gd name="connsiteY1" fmla="*/ 0 h 647595"/>
              <a:gd name="connsiteX2" fmla="*/ 7778765 w 7886700"/>
              <a:gd name="connsiteY2" fmla="*/ 0 h 647595"/>
              <a:gd name="connsiteX3" fmla="*/ 7886700 w 7886700"/>
              <a:gd name="connsiteY3" fmla="*/ 107935 h 647595"/>
              <a:gd name="connsiteX4" fmla="*/ 7886700 w 7886700"/>
              <a:gd name="connsiteY4" fmla="*/ 539660 h 647595"/>
              <a:gd name="connsiteX5" fmla="*/ 7778765 w 7886700"/>
              <a:gd name="connsiteY5" fmla="*/ 647595 h 647595"/>
              <a:gd name="connsiteX6" fmla="*/ 107935 w 7886700"/>
              <a:gd name="connsiteY6" fmla="*/ 647595 h 647595"/>
              <a:gd name="connsiteX7" fmla="*/ 0 w 7886700"/>
              <a:gd name="connsiteY7" fmla="*/ 539660 h 647595"/>
              <a:gd name="connsiteX8" fmla="*/ 0 w 7886700"/>
              <a:gd name="connsiteY8" fmla="*/ 107935 h 647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86700" h="647595">
                <a:moveTo>
                  <a:pt x="0" y="107935"/>
                </a:moveTo>
                <a:cubicBezTo>
                  <a:pt x="0" y="48324"/>
                  <a:pt x="48324" y="0"/>
                  <a:pt x="107935" y="0"/>
                </a:cubicBezTo>
                <a:lnTo>
                  <a:pt x="7778765" y="0"/>
                </a:lnTo>
                <a:cubicBezTo>
                  <a:pt x="7838376" y="0"/>
                  <a:pt x="7886700" y="48324"/>
                  <a:pt x="7886700" y="107935"/>
                </a:cubicBezTo>
                <a:lnTo>
                  <a:pt x="7886700" y="539660"/>
                </a:lnTo>
                <a:cubicBezTo>
                  <a:pt x="7886700" y="599271"/>
                  <a:pt x="7838376" y="647595"/>
                  <a:pt x="7778765" y="647595"/>
                </a:cubicBezTo>
                <a:lnTo>
                  <a:pt x="107935" y="647595"/>
                </a:lnTo>
                <a:cubicBezTo>
                  <a:pt x="48324" y="647595"/>
                  <a:pt x="0" y="599271"/>
                  <a:pt x="0" y="539660"/>
                </a:cubicBezTo>
                <a:lnTo>
                  <a:pt x="0" y="10793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4483" tIns="134483" rIns="134483" bIns="134483" numCol="1" spcCol="1270" anchor="ctr" anchorCtr="0">
            <a:noAutofit/>
          </a:bodyPr>
          <a:lstStyle/>
          <a:p>
            <a:pPr marL="342900" lvl="0" indent="-342900" algn="l" defTabSz="12001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b="1" kern="1200" dirty="0" smtClean="0">
                <a:solidFill>
                  <a:srgbClr val="FF0000"/>
                </a:solidFill>
              </a:rPr>
              <a:t>‘</a:t>
            </a:r>
            <a:r>
              <a:rPr lang="en-US" sz="2400" kern="1200" dirty="0" smtClean="0">
                <a:solidFill>
                  <a:schemeClr val="tx1"/>
                </a:solidFill>
              </a:rPr>
              <a:t>animated (</a:t>
            </a:r>
            <a:r>
              <a:rPr lang="en-US" sz="2400" kern="1200" dirty="0" err="1" smtClean="0">
                <a:solidFill>
                  <a:schemeClr val="tx1"/>
                </a:solidFill>
              </a:rPr>
              <a:t>adj</a:t>
            </a:r>
            <a:r>
              <a:rPr lang="en-US" sz="2400" kern="1200" dirty="0" smtClean="0">
                <a:solidFill>
                  <a:schemeClr val="tx1"/>
                </a:solidFill>
              </a:rPr>
              <a:t>)</a:t>
            </a:r>
            <a:endParaRPr lang="en-US" sz="2400" kern="1200" dirty="0">
              <a:solidFill>
                <a:schemeClr val="tx1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936" y="3384345"/>
            <a:ext cx="2825750" cy="647595"/>
          </a:xfrm>
          <a:custGeom>
            <a:avLst/>
            <a:gdLst>
              <a:gd name="connsiteX0" fmla="*/ 0 w 7886700"/>
              <a:gd name="connsiteY0" fmla="*/ 107935 h 647595"/>
              <a:gd name="connsiteX1" fmla="*/ 107935 w 7886700"/>
              <a:gd name="connsiteY1" fmla="*/ 0 h 647595"/>
              <a:gd name="connsiteX2" fmla="*/ 7778765 w 7886700"/>
              <a:gd name="connsiteY2" fmla="*/ 0 h 647595"/>
              <a:gd name="connsiteX3" fmla="*/ 7886700 w 7886700"/>
              <a:gd name="connsiteY3" fmla="*/ 107935 h 647595"/>
              <a:gd name="connsiteX4" fmla="*/ 7886700 w 7886700"/>
              <a:gd name="connsiteY4" fmla="*/ 539660 h 647595"/>
              <a:gd name="connsiteX5" fmla="*/ 7778765 w 7886700"/>
              <a:gd name="connsiteY5" fmla="*/ 647595 h 647595"/>
              <a:gd name="connsiteX6" fmla="*/ 107935 w 7886700"/>
              <a:gd name="connsiteY6" fmla="*/ 647595 h 647595"/>
              <a:gd name="connsiteX7" fmla="*/ 0 w 7886700"/>
              <a:gd name="connsiteY7" fmla="*/ 539660 h 647595"/>
              <a:gd name="connsiteX8" fmla="*/ 0 w 7886700"/>
              <a:gd name="connsiteY8" fmla="*/ 107935 h 647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86700" h="647595">
                <a:moveTo>
                  <a:pt x="0" y="107935"/>
                </a:moveTo>
                <a:cubicBezTo>
                  <a:pt x="0" y="48324"/>
                  <a:pt x="48324" y="0"/>
                  <a:pt x="107935" y="0"/>
                </a:cubicBezTo>
                <a:lnTo>
                  <a:pt x="7778765" y="0"/>
                </a:lnTo>
                <a:cubicBezTo>
                  <a:pt x="7838376" y="0"/>
                  <a:pt x="7886700" y="48324"/>
                  <a:pt x="7886700" y="107935"/>
                </a:cubicBezTo>
                <a:lnTo>
                  <a:pt x="7886700" y="539660"/>
                </a:lnTo>
                <a:cubicBezTo>
                  <a:pt x="7886700" y="599271"/>
                  <a:pt x="7838376" y="647595"/>
                  <a:pt x="7778765" y="647595"/>
                </a:cubicBezTo>
                <a:lnTo>
                  <a:pt x="107935" y="647595"/>
                </a:lnTo>
                <a:cubicBezTo>
                  <a:pt x="48324" y="647595"/>
                  <a:pt x="0" y="599271"/>
                  <a:pt x="0" y="539660"/>
                </a:cubicBezTo>
                <a:lnTo>
                  <a:pt x="0" y="10793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4483" tIns="134483" rIns="134483" bIns="134483" numCol="1" spcCol="1270" anchor="ctr" anchorCtr="0">
            <a:noAutofit/>
          </a:bodyPr>
          <a:lstStyle/>
          <a:p>
            <a:pPr marL="342900" lvl="0" indent="-342900" algn="l" defTabSz="12001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kern="1200" dirty="0" err="1" smtClean="0">
                <a:solidFill>
                  <a:schemeClr val="tx1"/>
                </a:solidFill>
              </a:rPr>
              <a:t>pre</a:t>
            </a:r>
            <a:r>
              <a:rPr lang="en-US" sz="2400" b="1" kern="1200" dirty="0" err="1" smtClean="0">
                <a:solidFill>
                  <a:srgbClr val="FF0000"/>
                </a:solidFill>
              </a:rPr>
              <a:t>‘</a:t>
            </a:r>
            <a:r>
              <a:rPr lang="en-US" sz="2400" kern="1200" dirty="0" err="1" smtClean="0">
                <a:solidFill>
                  <a:schemeClr val="tx1"/>
                </a:solidFill>
              </a:rPr>
              <a:t>fer</a:t>
            </a:r>
            <a:r>
              <a:rPr lang="en-US" sz="2400" kern="1200" dirty="0" smtClean="0">
                <a:solidFill>
                  <a:schemeClr val="tx1"/>
                </a:solidFill>
              </a:rPr>
              <a:t> (v)</a:t>
            </a:r>
            <a:endParaRPr lang="en-US" sz="2400" kern="1200" dirty="0">
              <a:solidFill>
                <a:schemeClr val="tx1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918936" y="4109700"/>
            <a:ext cx="2825750" cy="647595"/>
          </a:xfrm>
          <a:custGeom>
            <a:avLst/>
            <a:gdLst>
              <a:gd name="connsiteX0" fmla="*/ 0 w 7886700"/>
              <a:gd name="connsiteY0" fmla="*/ 107935 h 647595"/>
              <a:gd name="connsiteX1" fmla="*/ 107935 w 7886700"/>
              <a:gd name="connsiteY1" fmla="*/ 0 h 647595"/>
              <a:gd name="connsiteX2" fmla="*/ 7778765 w 7886700"/>
              <a:gd name="connsiteY2" fmla="*/ 0 h 647595"/>
              <a:gd name="connsiteX3" fmla="*/ 7886700 w 7886700"/>
              <a:gd name="connsiteY3" fmla="*/ 107935 h 647595"/>
              <a:gd name="connsiteX4" fmla="*/ 7886700 w 7886700"/>
              <a:gd name="connsiteY4" fmla="*/ 539660 h 647595"/>
              <a:gd name="connsiteX5" fmla="*/ 7778765 w 7886700"/>
              <a:gd name="connsiteY5" fmla="*/ 647595 h 647595"/>
              <a:gd name="connsiteX6" fmla="*/ 107935 w 7886700"/>
              <a:gd name="connsiteY6" fmla="*/ 647595 h 647595"/>
              <a:gd name="connsiteX7" fmla="*/ 0 w 7886700"/>
              <a:gd name="connsiteY7" fmla="*/ 539660 h 647595"/>
              <a:gd name="connsiteX8" fmla="*/ 0 w 7886700"/>
              <a:gd name="connsiteY8" fmla="*/ 107935 h 647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86700" h="647595">
                <a:moveTo>
                  <a:pt x="0" y="107935"/>
                </a:moveTo>
                <a:cubicBezTo>
                  <a:pt x="0" y="48324"/>
                  <a:pt x="48324" y="0"/>
                  <a:pt x="107935" y="0"/>
                </a:cubicBezTo>
                <a:lnTo>
                  <a:pt x="7778765" y="0"/>
                </a:lnTo>
                <a:cubicBezTo>
                  <a:pt x="7838376" y="0"/>
                  <a:pt x="7886700" y="48324"/>
                  <a:pt x="7886700" y="107935"/>
                </a:cubicBezTo>
                <a:lnTo>
                  <a:pt x="7886700" y="539660"/>
                </a:lnTo>
                <a:cubicBezTo>
                  <a:pt x="7886700" y="599271"/>
                  <a:pt x="7838376" y="647595"/>
                  <a:pt x="7778765" y="647595"/>
                </a:cubicBezTo>
                <a:lnTo>
                  <a:pt x="107935" y="647595"/>
                </a:lnTo>
                <a:cubicBezTo>
                  <a:pt x="48324" y="647595"/>
                  <a:pt x="0" y="599271"/>
                  <a:pt x="0" y="539660"/>
                </a:cubicBezTo>
                <a:lnTo>
                  <a:pt x="0" y="10793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4483" tIns="134483" rIns="134483" bIns="134483" numCol="1" spcCol="1270" anchor="ctr" anchorCtr="0">
            <a:noAutofit/>
          </a:bodyPr>
          <a:lstStyle/>
          <a:p>
            <a:pPr marL="342900" lvl="0" indent="-342900" algn="l" defTabSz="12001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b="1" kern="1200" dirty="0" smtClean="0">
                <a:solidFill>
                  <a:srgbClr val="FF0000"/>
                </a:solidFill>
              </a:rPr>
              <a:t>‘</a:t>
            </a:r>
            <a:r>
              <a:rPr lang="en-US" sz="2400" kern="1200" dirty="0" smtClean="0">
                <a:solidFill>
                  <a:schemeClr val="tx1"/>
                </a:solidFill>
              </a:rPr>
              <a:t>character (n)</a:t>
            </a:r>
            <a:endParaRPr lang="en-US" sz="2400" kern="1200" dirty="0">
              <a:solidFill>
                <a:schemeClr val="tx1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918936" y="4835055"/>
            <a:ext cx="2825750" cy="647595"/>
          </a:xfrm>
          <a:custGeom>
            <a:avLst/>
            <a:gdLst>
              <a:gd name="connsiteX0" fmla="*/ 0 w 7886700"/>
              <a:gd name="connsiteY0" fmla="*/ 107935 h 647595"/>
              <a:gd name="connsiteX1" fmla="*/ 107935 w 7886700"/>
              <a:gd name="connsiteY1" fmla="*/ 0 h 647595"/>
              <a:gd name="connsiteX2" fmla="*/ 7778765 w 7886700"/>
              <a:gd name="connsiteY2" fmla="*/ 0 h 647595"/>
              <a:gd name="connsiteX3" fmla="*/ 7886700 w 7886700"/>
              <a:gd name="connsiteY3" fmla="*/ 107935 h 647595"/>
              <a:gd name="connsiteX4" fmla="*/ 7886700 w 7886700"/>
              <a:gd name="connsiteY4" fmla="*/ 539660 h 647595"/>
              <a:gd name="connsiteX5" fmla="*/ 7778765 w 7886700"/>
              <a:gd name="connsiteY5" fmla="*/ 647595 h 647595"/>
              <a:gd name="connsiteX6" fmla="*/ 107935 w 7886700"/>
              <a:gd name="connsiteY6" fmla="*/ 647595 h 647595"/>
              <a:gd name="connsiteX7" fmla="*/ 0 w 7886700"/>
              <a:gd name="connsiteY7" fmla="*/ 539660 h 647595"/>
              <a:gd name="connsiteX8" fmla="*/ 0 w 7886700"/>
              <a:gd name="connsiteY8" fmla="*/ 107935 h 647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86700" h="647595">
                <a:moveTo>
                  <a:pt x="0" y="107935"/>
                </a:moveTo>
                <a:cubicBezTo>
                  <a:pt x="0" y="48324"/>
                  <a:pt x="48324" y="0"/>
                  <a:pt x="107935" y="0"/>
                </a:cubicBezTo>
                <a:lnTo>
                  <a:pt x="7778765" y="0"/>
                </a:lnTo>
                <a:cubicBezTo>
                  <a:pt x="7838376" y="0"/>
                  <a:pt x="7886700" y="48324"/>
                  <a:pt x="7886700" y="107935"/>
                </a:cubicBezTo>
                <a:lnTo>
                  <a:pt x="7886700" y="539660"/>
                </a:lnTo>
                <a:cubicBezTo>
                  <a:pt x="7886700" y="599271"/>
                  <a:pt x="7838376" y="647595"/>
                  <a:pt x="7778765" y="647595"/>
                </a:cubicBezTo>
                <a:lnTo>
                  <a:pt x="107935" y="647595"/>
                </a:lnTo>
                <a:cubicBezTo>
                  <a:pt x="48324" y="647595"/>
                  <a:pt x="0" y="599271"/>
                  <a:pt x="0" y="539660"/>
                </a:cubicBezTo>
                <a:lnTo>
                  <a:pt x="0" y="10793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4483" tIns="134483" rIns="134483" bIns="134483" numCol="1" spcCol="1270" anchor="ctr" anchorCtr="0">
            <a:noAutofit/>
          </a:bodyPr>
          <a:lstStyle/>
          <a:p>
            <a:pPr marL="342900" lvl="0" indent="-342900" algn="l" defTabSz="12001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kern="1200" dirty="0" err="1" smtClean="0">
                <a:solidFill>
                  <a:schemeClr val="tx1"/>
                </a:solidFill>
              </a:rPr>
              <a:t>edu</a:t>
            </a:r>
            <a:r>
              <a:rPr lang="en-US" sz="2400" b="1" kern="1200" dirty="0" err="1" smtClean="0">
                <a:solidFill>
                  <a:srgbClr val="FF0000"/>
                </a:solidFill>
              </a:rPr>
              <a:t>‘</a:t>
            </a:r>
            <a:r>
              <a:rPr lang="en-US" sz="2400" kern="1200" dirty="0" err="1" smtClean="0">
                <a:solidFill>
                  <a:schemeClr val="tx1"/>
                </a:solidFill>
              </a:rPr>
              <a:t>cational</a:t>
            </a:r>
            <a:r>
              <a:rPr lang="en-US" sz="2400" kern="1200" dirty="0" smtClean="0">
                <a:solidFill>
                  <a:schemeClr val="tx1"/>
                </a:solidFill>
              </a:rPr>
              <a:t> (</a:t>
            </a:r>
            <a:r>
              <a:rPr lang="en-US" sz="2400" kern="1200" dirty="0" err="1" smtClean="0">
                <a:solidFill>
                  <a:schemeClr val="tx1"/>
                </a:solidFill>
              </a:rPr>
              <a:t>adj</a:t>
            </a:r>
            <a:r>
              <a:rPr lang="en-US" sz="2400" kern="1200" dirty="0" smtClean="0">
                <a:solidFill>
                  <a:schemeClr val="tx1"/>
                </a:solidFill>
              </a:rPr>
              <a:t>)</a:t>
            </a:r>
            <a:endParaRPr lang="en-US" sz="2400" kern="1200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731520"/>
          </a:xfrm>
          <a:prstGeom prst="rect">
            <a:avLst/>
          </a:prstGeom>
          <a:solidFill>
            <a:srgbClr val="4BACC6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13" name="3 Imagen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30" y="51359"/>
            <a:ext cx="994747" cy="10058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Freeform 13"/>
          <p:cNvSpPr/>
          <p:nvPr/>
        </p:nvSpPr>
        <p:spPr>
          <a:xfrm>
            <a:off x="4572000" y="1208280"/>
            <a:ext cx="2825750" cy="647595"/>
          </a:xfrm>
          <a:custGeom>
            <a:avLst/>
            <a:gdLst>
              <a:gd name="connsiteX0" fmla="*/ 0 w 7886700"/>
              <a:gd name="connsiteY0" fmla="*/ 107935 h 647595"/>
              <a:gd name="connsiteX1" fmla="*/ 107935 w 7886700"/>
              <a:gd name="connsiteY1" fmla="*/ 0 h 647595"/>
              <a:gd name="connsiteX2" fmla="*/ 7778765 w 7886700"/>
              <a:gd name="connsiteY2" fmla="*/ 0 h 647595"/>
              <a:gd name="connsiteX3" fmla="*/ 7886700 w 7886700"/>
              <a:gd name="connsiteY3" fmla="*/ 107935 h 647595"/>
              <a:gd name="connsiteX4" fmla="*/ 7886700 w 7886700"/>
              <a:gd name="connsiteY4" fmla="*/ 539660 h 647595"/>
              <a:gd name="connsiteX5" fmla="*/ 7778765 w 7886700"/>
              <a:gd name="connsiteY5" fmla="*/ 647595 h 647595"/>
              <a:gd name="connsiteX6" fmla="*/ 107935 w 7886700"/>
              <a:gd name="connsiteY6" fmla="*/ 647595 h 647595"/>
              <a:gd name="connsiteX7" fmla="*/ 0 w 7886700"/>
              <a:gd name="connsiteY7" fmla="*/ 539660 h 647595"/>
              <a:gd name="connsiteX8" fmla="*/ 0 w 7886700"/>
              <a:gd name="connsiteY8" fmla="*/ 107935 h 647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86700" h="647595">
                <a:moveTo>
                  <a:pt x="0" y="107935"/>
                </a:moveTo>
                <a:cubicBezTo>
                  <a:pt x="0" y="48324"/>
                  <a:pt x="48324" y="0"/>
                  <a:pt x="107935" y="0"/>
                </a:cubicBezTo>
                <a:lnTo>
                  <a:pt x="7778765" y="0"/>
                </a:lnTo>
                <a:cubicBezTo>
                  <a:pt x="7838376" y="0"/>
                  <a:pt x="7886700" y="48324"/>
                  <a:pt x="7886700" y="107935"/>
                </a:cubicBezTo>
                <a:lnTo>
                  <a:pt x="7886700" y="539660"/>
                </a:lnTo>
                <a:cubicBezTo>
                  <a:pt x="7886700" y="599271"/>
                  <a:pt x="7838376" y="647595"/>
                  <a:pt x="7778765" y="647595"/>
                </a:cubicBezTo>
                <a:lnTo>
                  <a:pt x="107935" y="647595"/>
                </a:lnTo>
                <a:cubicBezTo>
                  <a:pt x="48324" y="647595"/>
                  <a:pt x="0" y="599271"/>
                  <a:pt x="0" y="539660"/>
                </a:cubicBezTo>
                <a:lnTo>
                  <a:pt x="0" y="10793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4483" tIns="134483" rIns="134483" bIns="134483" numCol="1" spcCol="1270" anchor="ctr" anchorCtr="0">
            <a:noAutofit/>
          </a:bodyPr>
          <a:lstStyle/>
          <a:p>
            <a:pPr lvl="0" algn="l" defTabSz="12001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</a:pPr>
            <a:r>
              <a:rPr lang="en-US" sz="2400" kern="1200" dirty="0" err="1" smtClean="0">
                <a:solidFill>
                  <a:schemeClr val="tx1"/>
                </a:solidFill>
              </a:rPr>
              <a:t>tài</a:t>
            </a:r>
            <a:r>
              <a:rPr lang="en-US" sz="2400" kern="1200" dirty="0" smtClean="0">
                <a:solidFill>
                  <a:schemeClr val="tx1"/>
                </a:solidFill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</a:rPr>
              <a:t>năng</a:t>
            </a:r>
            <a:endParaRPr lang="en-US" sz="2400" kern="1200" dirty="0">
              <a:solidFill>
                <a:schemeClr val="tx1"/>
              </a:solidFill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4572000" y="1933635"/>
            <a:ext cx="2825750" cy="647595"/>
          </a:xfrm>
          <a:custGeom>
            <a:avLst/>
            <a:gdLst>
              <a:gd name="connsiteX0" fmla="*/ 0 w 7886700"/>
              <a:gd name="connsiteY0" fmla="*/ 107935 h 647595"/>
              <a:gd name="connsiteX1" fmla="*/ 107935 w 7886700"/>
              <a:gd name="connsiteY1" fmla="*/ 0 h 647595"/>
              <a:gd name="connsiteX2" fmla="*/ 7778765 w 7886700"/>
              <a:gd name="connsiteY2" fmla="*/ 0 h 647595"/>
              <a:gd name="connsiteX3" fmla="*/ 7886700 w 7886700"/>
              <a:gd name="connsiteY3" fmla="*/ 107935 h 647595"/>
              <a:gd name="connsiteX4" fmla="*/ 7886700 w 7886700"/>
              <a:gd name="connsiteY4" fmla="*/ 539660 h 647595"/>
              <a:gd name="connsiteX5" fmla="*/ 7778765 w 7886700"/>
              <a:gd name="connsiteY5" fmla="*/ 647595 h 647595"/>
              <a:gd name="connsiteX6" fmla="*/ 107935 w 7886700"/>
              <a:gd name="connsiteY6" fmla="*/ 647595 h 647595"/>
              <a:gd name="connsiteX7" fmla="*/ 0 w 7886700"/>
              <a:gd name="connsiteY7" fmla="*/ 539660 h 647595"/>
              <a:gd name="connsiteX8" fmla="*/ 0 w 7886700"/>
              <a:gd name="connsiteY8" fmla="*/ 107935 h 647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86700" h="647595">
                <a:moveTo>
                  <a:pt x="0" y="107935"/>
                </a:moveTo>
                <a:cubicBezTo>
                  <a:pt x="0" y="48324"/>
                  <a:pt x="48324" y="0"/>
                  <a:pt x="107935" y="0"/>
                </a:cubicBezTo>
                <a:lnTo>
                  <a:pt x="7778765" y="0"/>
                </a:lnTo>
                <a:cubicBezTo>
                  <a:pt x="7838376" y="0"/>
                  <a:pt x="7886700" y="48324"/>
                  <a:pt x="7886700" y="107935"/>
                </a:cubicBezTo>
                <a:lnTo>
                  <a:pt x="7886700" y="539660"/>
                </a:lnTo>
                <a:cubicBezTo>
                  <a:pt x="7886700" y="599271"/>
                  <a:pt x="7838376" y="647595"/>
                  <a:pt x="7778765" y="647595"/>
                </a:cubicBezTo>
                <a:lnTo>
                  <a:pt x="107935" y="647595"/>
                </a:lnTo>
                <a:cubicBezTo>
                  <a:pt x="48324" y="647595"/>
                  <a:pt x="0" y="599271"/>
                  <a:pt x="0" y="539660"/>
                </a:cubicBezTo>
                <a:lnTo>
                  <a:pt x="0" y="10793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4483" tIns="134483" rIns="134483" bIns="134483" numCol="1" spcCol="1270" anchor="ctr" anchorCtr="0">
            <a:noAutofit/>
          </a:bodyPr>
          <a:lstStyle/>
          <a:p>
            <a:pPr lvl="0" algn="l" defTabSz="12001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</a:pPr>
            <a:r>
              <a:rPr lang="en-US" sz="2400" kern="1200" dirty="0" err="1" smtClean="0">
                <a:solidFill>
                  <a:schemeClr val="tx1"/>
                </a:solidFill>
              </a:rPr>
              <a:t>chương</a:t>
            </a:r>
            <a:r>
              <a:rPr lang="en-US" sz="2400" kern="1200" dirty="0" smtClean="0">
                <a:solidFill>
                  <a:schemeClr val="tx1"/>
                </a:solidFill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</a:rPr>
              <a:t>trình</a:t>
            </a:r>
            <a:endParaRPr lang="en-US" sz="2400" kern="1200" dirty="0">
              <a:solidFill>
                <a:schemeClr val="tx1"/>
              </a:solidFill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4572000" y="2658990"/>
            <a:ext cx="2825750" cy="647595"/>
          </a:xfrm>
          <a:custGeom>
            <a:avLst/>
            <a:gdLst>
              <a:gd name="connsiteX0" fmla="*/ 0 w 7886700"/>
              <a:gd name="connsiteY0" fmla="*/ 107935 h 647595"/>
              <a:gd name="connsiteX1" fmla="*/ 107935 w 7886700"/>
              <a:gd name="connsiteY1" fmla="*/ 0 h 647595"/>
              <a:gd name="connsiteX2" fmla="*/ 7778765 w 7886700"/>
              <a:gd name="connsiteY2" fmla="*/ 0 h 647595"/>
              <a:gd name="connsiteX3" fmla="*/ 7886700 w 7886700"/>
              <a:gd name="connsiteY3" fmla="*/ 107935 h 647595"/>
              <a:gd name="connsiteX4" fmla="*/ 7886700 w 7886700"/>
              <a:gd name="connsiteY4" fmla="*/ 539660 h 647595"/>
              <a:gd name="connsiteX5" fmla="*/ 7778765 w 7886700"/>
              <a:gd name="connsiteY5" fmla="*/ 647595 h 647595"/>
              <a:gd name="connsiteX6" fmla="*/ 107935 w 7886700"/>
              <a:gd name="connsiteY6" fmla="*/ 647595 h 647595"/>
              <a:gd name="connsiteX7" fmla="*/ 0 w 7886700"/>
              <a:gd name="connsiteY7" fmla="*/ 539660 h 647595"/>
              <a:gd name="connsiteX8" fmla="*/ 0 w 7886700"/>
              <a:gd name="connsiteY8" fmla="*/ 107935 h 647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86700" h="647595">
                <a:moveTo>
                  <a:pt x="0" y="107935"/>
                </a:moveTo>
                <a:cubicBezTo>
                  <a:pt x="0" y="48324"/>
                  <a:pt x="48324" y="0"/>
                  <a:pt x="107935" y="0"/>
                </a:cubicBezTo>
                <a:lnTo>
                  <a:pt x="7778765" y="0"/>
                </a:lnTo>
                <a:cubicBezTo>
                  <a:pt x="7838376" y="0"/>
                  <a:pt x="7886700" y="48324"/>
                  <a:pt x="7886700" y="107935"/>
                </a:cubicBezTo>
                <a:lnTo>
                  <a:pt x="7886700" y="539660"/>
                </a:lnTo>
                <a:cubicBezTo>
                  <a:pt x="7886700" y="599271"/>
                  <a:pt x="7838376" y="647595"/>
                  <a:pt x="7778765" y="647595"/>
                </a:cubicBezTo>
                <a:lnTo>
                  <a:pt x="107935" y="647595"/>
                </a:lnTo>
                <a:cubicBezTo>
                  <a:pt x="48324" y="647595"/>
                  <a:pt x="0" y="599271"/>
                  <a:pt x="0" y="539660"/>
                </a:cubicBezTo>
                <a:lnTo>
                  <a:pt x="0" y="10793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4483" tIns="134483" rIns="134483" bIns="134483" numCol="1" spcCol="1270" anchor="ctr" anchorCtr="0">
            <a:noAutofit/>
          </a:bodyPr>
          <a:lstStyle/>
          <a:p>
            <a:pPr lvl="0" algn="l" defTabSz="12001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</a:pPr>
            <a:r>
              <a:rPr lang="en-US" sz="2400" kern="1200" dirty="0" err="1" smtClean="0">
                <a:solidFill>
                  <a:schemeClr val="tx1"/>
                </a:solidFill>
              </a:rPr>
              <a:t>hoạt</a:t>
            </a:r>
            <a:r>
              <a:rPr lang="en-US" sz="2400" kern="1200" dirty="0" smtClean="0">
                <a:solidFill>
                  <a:schemeClr val="tx1"/>
                </a:solidFill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</a:rPr>
              <a:t>hình</a:t>
            </a:r>
            <a:r>
              <a:rPr lang="en-US" sz="2400" dirty="0" smtClean="0">
                <a:solidFill>
                  <a:schemeClr val="tx1"/>
                </a:solidFill>
              </a:rPr>
              <a:t>,</a:t>
            </a:r>
            <a:endParaRPr lang="en-US" sz="2400" kern="1200" dirty="0">
              <a:solidFill>
                <a:schemeClr val="tx1"/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4572000" y="3384345"/>
            <a:ext cx="2825750" cy="647595"/>
          </a:xfrm>
          <a:custGeom>
            <a:avLst/>
            <a:gdLst>
              <a:gd name="connsiteX0" fmla="*/ 0 w 7886700"/>
              <a:gd name="connsiteY0" fmla="*/ 107935 h 647595"/>
              <a:gd name="connsiteX1" fmla="*/ 107935 w 7886700"/>
              <a:gd name="connsiteY1" fmla="*/ 0 h 647595"/>
              <a:gd name="connsiteX2" fmla="*/ 7778765 w 7886700"/>
              <a:gd name="connsiteY2" fmla="*/ 0 h 647595"/>
              <a:gd name="connsiteX3" fmla="*/ 7886700 w 7886700"/>
              <a:gd name="connsiteY3" fmla="*/ 107935 h 647595"/>
              <a:gd name="connsiteX4" fmla="*/ 7886700 w 7886700"/>
              <a:gd name="connsiteY4" fmla="*/ 539660 h 647595"/>
              <a:gd name="connsiteX5" fmla="*/ 7778765 w 7886700"/>
              <a:gd name="connsiteY5" fmla="*/ 647595 h 647595"/>
              <a:gd name="connsiteX6" fmla="*/ 107935 w 7886700"/>
              <a:gd name="connsiteY6" fmla="*/ 647595 h 647595"/>
              <a:gd name="connsiteX7" fmla="*/ 0 w 7886700"/>
              <a:gd name="connsiteY7" fmla="*/ 539660 h 647595"/>
              <a:gd name="connsiteX8" fmla="*/ 0 w 7886700"/>
              <a:gd name="connsiteY8" fmla="*/ 107935 h 647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86700" h="647595">
                <a:moveTo>
                  <a:pt x="0" y="107935"/>
                </a:moveTo>
                <a:cubicBezTo>
                  <a:pt x="0" y="48324"/>
                  <a:pt x="48324" y="0"/>
                  <a:pt x="107935" y="0"/>
                </a:cubicBezTo>
                <a:lnTo>
                  <a:pt x="7778765" y="0"/>
                </a:lnTo>
                <a:cubicBezTo>
                  <a:pt x="7838376" y="0"/>
                  <a:pt x="7886700" y="48324"/>
                  <a:pt x="7886700" y="107935"/>
                </a:cubicBezTo>
                <a:lnTo>
                  <a:pt x="7886700" y="539660"/>
                </a:lnTo>
                <a:cubicBezTo>
                  <a:pt x="7886700" y="599271"/>
                  <a:pt x="7838376" y="647595"/>
                  <a:pt x="7778765" y="647595"/>
                </a:cubicBezTo>
                <a:lnTo>
                  <a:pt x="107935" y="647595"/>
                </a:lnTo>
                <a:cubicBezTo>
                  <a:pt x="48324" y="647595"/>
                  <a:pt x="0" y="599271"/>
                  <a:pt x="0" y="539660"/>
                </a:cubicBezTo>
                <a:lnTo>
                  <a:pt x="0" y="10793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4483" tIns="134483" rIns="134483" bIns="134483" numCol="1" spcCol="1270" anchor="ctr" anchorCtr="0">
            <a:noAutofit/>
          </a:bodyPr>
          <a:lstStyle/>
          <a:p>
            <a:pPr lvl="0" algn="l" defTabSz="12001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</a:pPr>
            <a:r>
              <a:rPr lang="en-US" sz="2400" kern="1200" dirty="0" err="1" smtClean="0">
                <a:solidFill>
                  <a:schemeClr val="tx1"/>
                </a:solidFill>
              </a:rPr>
              <a:t>thích</a:t>
            </a:r>
            <a:r>
              <a:rPr lang="en-US" sz="2400" kern="1200" dirty="0" smtClean="0">
                <a:solidFill>
                  <a:schemeClr val="tx1"/>
                </a:solidFill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</a:rPr>
              <a:t>hơn</a:t>
            </a:r>
            <a:endParaRPr lang="en-US" sz="2400" kern="1200" dirty="0">
              <a:solidFill>
                <a:schemeClr val="tx1"/>
              </a:solidFill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4572000" y="4109700"/>
            <a:ext cx="2825750" cy="647595"/>
          </a:xfrm>
          <a:custGeom>
            <a:avLst/>
            <a:gdLst>
              <a:gd name="connsiteX0" fmla="*/ 0 w 7886700"/>
              <a:gd name="connsiteY0" fmla="*/ 107935 h 647595"/>
              <a:gd name="connsiteX1" fmla="*/ 107935 w 7886700"/>
              <a:gd name="connsiteY1" fmla="*/ 0 h 647595"/>
              <a:gd name="connsiteX2" fmla="*/ 7778765 w 7886700"/>
              <a:gd name="connsiteY2" fmla="*/ 0 h 647595"/>
              <a:gd name="connsiteX3" fmla="*/ 7886700 w 7886700"/>
              <a:gd name="connsiteY3" fmla="*/ 107935 h 647595"/>
              <a:gd name="connsiteX4" fmla="*/ 7886700 w 7886700"/>
              <a:gd name="connsiteY4" fmla="*/ 539660 h 647595"/>
              <a:gd name="connsiteX5" fmla="*/ 7778765 w 7886700"/>
              <a:gd name="connsiteY5" fmla="*/ 647595 h 647595"/>
              <a:gd name="connsiteX6" fmla="*/ 107935 w 7886700"/>
              <a:gd name="connsiteY6" fmla="*/ 647595 h 647595"/>
              <a:gd name="connsiteX7" fmla="*/ 0 w 7886700"/>
              <a:gd name="connsiteY7" fmla="*/ 539660 h 647595"/>
              <a:gd name="connsiteX8" fmla="*/ 0 w 7886700"/>
              <a:gd name="connsiteY8" fmla="*/ 107935 h 647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86700" h="647595">
                <a:moveTo>
                  <a:pt x="0" y="107935"/>
                </a:moveTo>
                <a:cubicBezTo>
                  <a:pt x="0" y="48324"/>
                  <a:pt x="48324" y="0"/>
                  <a:pt x="107935" y="0"/>
                </a:cubicBezTo>
                <a:lnTo>
                  <a:pt x="7778765" y="0"/>
                </a:lnTo>
                <a:cubicBezTo>
                  <a:pt x="7838376" y="0"/>
                  <a:pt x="7886700" y="48324"/>
                  <a:pt x="7886700" y="107935"/>
                </a:cubicBezTo>
                <a:lnTo>
                  <a:pt x="7886700" y="539660"/>
                </a:lnTo>
                <a:cubicBezTo>
                  <a:pt x="7886700" y="599271"/>
                  <a:pt x="7838376" y="647595"/>
                  <a:pt x="7778765" y="647595"/>
                </a:cubicBezTo>
                <a:lnTo>
                  <a:pt x="107935" y="647595"/>
                </a:lnTo>
                <a:cubicBezTo>
                  <a:pt x="48324" y="647595"/>
                  <a:pt x="0" y="599271"/>
                  <a:pt x="0" y="539660"/>
                </a:cubicBezTo>
                <a:lnTo>
                  <a:pt x="0" y="10793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4483" tIns="134483" rIns="134483" bIns="134483" numCol="1" spcCol="1270" anchor="ctr" anchorCtr="0">
            <a:noAutofit/>
          </a:bodyPr>
          <a:lstStyle/>
          <a:p>
            <a:pPr lvl="0" algn="l" defTabSz="12001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</a:pPr>
            <a:r>
              <a:rPr lang="en-US" sz="2400" kern="1200" dirty="0" err="1" smtClean="0">
                <a:solidFill>
                  <a:schemeClr val="tx1"/>
                </a:solidFill>
              </a:rPr>
              <a:t>tính</a:t>
            </a:r>
            <a:r>
              <a:rPr lang="en-US" sz="2400" kern="1200" dirty="0" smtClean="0">
                <a:solidFill>
                  <a:schemeClr val="tx1"/>
                </a:solidFill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</a:rPr>
              <a:t>cách</a:t>
            </a:r>
            <a:r>
              <a:rPr lang="en-US" sz="2400" kern="1200" dirty="0" smtClean="0">
                <a:solidFill>
                  <a:schemeClr val="tx1"/>
                </a:solidFill>
              </a:rPr>
              <a:t>, </a:t>
            </a:r>
            <a:r>
              <a:rPr lang="en-US" sz="2400" kern="1200" dirty="0" err="1" smtClean="0">
                <a:solidFill>
                  <a:schemeClr val="tx1"/>
                </a:solidFill>
              </a:rPr>
              <a:t>nhân</a:t>
            </a:r>
            <a:r>
              <a:rPr lang="en-US" sz="2400" kern="1200" dirty="0" smtClean="0">
                <a:solidFill>
                  <a:schemeClr val="tx1"/>
                </a:solidFill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</a:rPr>
              <a:t>vật</a:t>
            </a:r>
            <a:endParaRPr lang="en-US" sz="2400" kern="1200" dirty="0">
              <a:solidFill>
                <a:schemeClr val="tx1"/>
              </a:solidFill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4572000" y="4835055"/>
            <a:ext cx="2825750" cy="647595"/>
          </a:xfrm>
          <a:custGeom>
            <a:avLst/>
            <a:gdLst>
              <a:gd name="connsiteX0" fmla="*/ 0 w 7886700"/>
              <a:gd name="connsiteY0" fmla="*/ 107935 h 647595"/>
              <a:gd name="connsiteX1" fmla="*/ 107935 w 7886700"/>
              <a:gd name="connsiteY1" fmla="*/ 0 h 647595"/>
              <a:gd name="connsiteX2" fmla="*/ 7778765 w 7886700"/>
              <a:gd name="connsiteY2" fmla="*/ 0 h 647595"/>
              <a:gd name="connsiteX3" fmla="*/ 7886700 w 7886700"/>
              <a:gd name="connsiteY3" fmla="*/ 107935 h 647595"/>
              <a:gd name="connsiteX4" fmla="*/ 7886700 w 7886700"/>
              <a:gd name="connsiteY4" fmla="*/ 539660 h 647595"/>
              <a:gd name="connsiteX5" fmla="*/ 7778765 w 7886700"/>
              <a:gd name="connsiteY5" fmla="*/ 647595 h 647595"/>
              <a:gd name="connsiteX6" fmla="*/ 107935 w 7886700"/>
              <a:gd name="connsiteY6" fmla="*/ 647595 h 647595"/>
              <a:gd name="connsiteX7" fmla="*/ 0 w 7886700"/>
              <a:gd name="connsiteY7" fmla="*/ 539660 h 647595"/>
              <a:gd name="connsiteX8" fmla="*/ 0 w 7886700"/>
              <a:gd name="connsiteY8" fmla="*/ 107935 h 647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86700" h="647595">
                <a:moveTo>
                  <a:pt x="0" y="107935"/>
                </a:moveTo>
                <a:cubicBezTo>
                  <a:pt x="0" y="48324"/>
                  <a:pt x="48324" y="0"/>
                  <a:pt x="107935" y="0"/>
                </a:cubicBezTo>
                <a:lnTo>
                  <a:pt x="7778765" y="0"/>
                </a:lnTo>
                <a:cubicBezTo>
                  <a:pt x="7838376" y="0"/>
                  <a:pt x="7886700" y="48324"/>
                  <a:pt x="7886700" y="107935"/>
                </a:cubicBezTo>
                <a:lnTo>
                  <a:pt x="7886700" y="539660"/>
                </a:lnTo>
                <a:cubicBezTo>
                  <a:pt x="7886700" y="599271"/>
                  <a:pt x="7838376" y="647595"/>
                  <a:pt x="7778765" y="647595"/>
                </a:cubicBezTo>
                <a:lnTo>
                  <a:pt x="107935" y="647595"/>
                </a:lnTo>
                <a:cubicBezTo>
                  <a:pt x="48324" y="647595"/>
                  <a:pt x="0" y="599271"/>
                  <a:pt x="0" y="539660"/>
                </a:cubicBezTo>
                <a:lnTo>
                  <a:pt x="0" y="10793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4483" tIns="134483" rIns="134483" bIns="134483" numCol="1" spcCol="1270" anchor="ctr" anchorCtr="0">
            <a:noAutofit/>
          </a:bodyPr>
          <a:lstStyle/>
          <a:p>
            <a:pPr lvl="0" algn="l" defTabSz="12001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</a:pPr>
            <a:r>
              <a:rPr lang="en-US" sz="2400" kern="1200" dirty="0" err="1" smtClean="0">
                <a:solidFill>
                  <a:schemeClr val="tx1"/>
                </a:solidFill>
              </a:rPr>
              <a:t>tính</a:t>
            </a:r>
            <a:r>
              <a:rPr lang="en-US" sz="2400" kern="1200" dirty="0" smtClean="0">
                <a:solidFill>
                  <a:schemeClr val="tx1"/>
                </a:solidFill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</a:rPr>
              <a:t>giáo</a:t>
            </a:r>
            <a:r>
              <a:rPr lang="en-US" sz="2400" kern="1200" dirty="0" smtClean="0">
                <a:solidFill>
                  <a:schemeClr val="tx1"/>
                </a:solidFill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</a:rPr>
              <a:t>dục</a:t>
            </a:r>
            <a:endParaRPr lang="en-US" sz="2400" kern="1200" dirty="0">
              <a:solidFill>
                <a:schemeClr val="tx1"/>
              </a:solidFill>
            </a:endParaRPr>
          </a:p>
        </p:txBody>
      </p:sp>
      <p:pic>
        <p:nvPicPr>
          <p:cNvPr id="2" name="- animated__gb_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816" y="2804849"/>
            <a:ext cx="365760" cy="365760"/>
          </a:xfrm>
          <a:prstGeom prst="rect">
            <a:avLst/>
          </a:prstGeom>
        </p:spPr>
      </p:pic>
      <p:pic>
        <p:nvPicPr>
          <p:cNvPr id="3" name="- character__gb_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816" y="4260501"/>
            <a:ext cx="365760" cy="365760"/>
          </a:xfrm>
          <a:prstGeom prst="rect">
            <a:avLst/>
          </a:prstGeom>
        </p:spPr>
      </p:pic>
      <p:pic>
        <p:nvPicPr>
          <p:cNvPr id="4" name="- educational__gb_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816" y="4988329"/>
            <a:ext cx="365760" cy="365760"/>
          </a:xfrm>
          <a:prstGeom prst="rect">
            <a:avLst/>
          </a:prstGeom>
        </p:spPr>
      </p:pic>
      <p:pic>
        <p:nvPicPr>
          <p:cNvPr id="5" name="- prefer__gb_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816" y="3532675"/>
            <a:ext cx="365760" cy="365760"/>
          </a:xfrm>
          <a:prstGeom prst="rect">
            <a:avLst/>
          </a:prstGeom>
        </p:spPr>
      </p:pic>
      <p:pic>
        <p:nvPicPr>
          <p:cNvPr id="20" name="- programme__gb_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816" y="2077023"/>
            <a:ext cx="365760" cy="365760"/>
          </a:xfrm>
          <a:prstGeom prst="rect">
            <a:avLst/>
          </a:prstGeom>
        </p:spPr>
      </p:pic>
      <p:pic>
        <p:nvPicPr>
          <p:cNvPr id="21" name="- talent__gb_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816" y="1349197"/>
            <a:ext cx="365760" cy="36576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194060" y="5671367"/>
            <a:ext cx="5101252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animated film: for kids and adults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cartoon: for kids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23" name="Picture 22" descr="https://tienganhphothong.tienganh123.com/file/phothong/lop6/bai7/vocab1/img/character.jpg"/>
          <p:cNvPicPr/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5716" y="4671242"/>
            <a:ext cx="2724150" cy="2000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8630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10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9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11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9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96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96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4" grpId="0"/>
      <p:bldP spid="15" grpId="0"/>
      <p:bldP spid="16" grpId="0"/>
      <p:bldP spid="17" grpId="0"/>
      <p:bldP spid="18" grpId="0"/>
      <p:bldP spid="19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920031" y="297195"/>
            <a:ext cx="5308854" cy="545908"/>
          </a:xfrm>
          <a:prstGeom prst="rect">
            <a:avLst/>
          </a:prstGeom>
          <a:noFill/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smtClean="0">
                <a:solidFill>
                  <a:srgbClr val="0070C0"/>
                </a:solidFill>
                <a:latin typeface="Forte" panose="03060902040502070203" pitchFamily="66" charset="0"/>
                <a:cs typeface="Times New Roman" pitchFamily="18" charset="0"/>
              </a:rPr>
              <a:t>Rub out and remember</a:t>
            </a:r>
            <a:endParaRPr lang="en-GB" sz="4000" dirty="0">
              <a:solidFill>
                <a:srgbClr val="0070C0"/>
              </a:solidFill>
              <a:latin typeface="Forte" panose="03060902040502070203" pitchFamily="66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947964" y="1208280"/>
            <a:ext cx="2564493" cy="647595"/>
          </a:xfrm>
          <a:prstGeom prst="roundRect">
            <a:avLst/>
          </a:prstGeom>
          <a:solidFill>
            <a:srgbClr val="92DBF8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4483" tIns="134483" rIns="134483" bIns="134483" numCol="1" spcCol="1270" anchor="ctr" anchorCtr="0">
            <a:noAutofit/>
          </a:bodyPr>
          <a:lstStyle/>
          <a:p>
            <a:pPr lvl="0" algn="l" defTabSz="12001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</a:pPr>
            <a:r>
              <a:rPr lang="en-US" sz="2400" b="1" kern="1200" dirty="0" smtClean="0">
                <a:solidFill>
                  <a:schemeClr val="tx1"/>
                </a:solidFill>
              </a:rPr>
              <a:t>talent (n</a:t>
            </a:r>
            <a:endParaRPr lang="en-US" sz="2400" b="1" kern="1200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47964" y="2058455"/>
            <a:ext cx="2564493" cy="647595"/>
          </a:xfrm>
          <a:prstGeom prst="roundRect">
            <a:avLst/>
          </a:prstGeom>
          <a:solidFill>
            <a:srgbClr val="92DBF8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4483" tIns="134483" rIns="134483" bIns="134483" numCol="1" spcCol="1270" anchor="ctr" anchorCtr="0">
            <a:noAutofit/>
          </a:bodyPr>
          <a:lstStyle/>
          <a:p>
            <a:pPr lvl="0" algn="l" defTabSz="12001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</a:pPr>
            <a:r>
              <a:rPr lang="en-US" sz="2400" b="1" kern="1200" dirty="0" err="1" smtClean="0">
                <a:solidFill>
                  <a:schemeClr val="tx1"/>
                </a:solidFill>
              </a:rPr>
              <a:t>programme</a:t>
            </a:r>
            <a:r>
              <a:rPr lang="en-US" sz="2400" b="1" kern="1200" dirty="0" smtClean="0">
                <a:solidFill>
                  <a:schemeClr val="tx1"/>
                </a:solidFill>
              </a:rPr>
              <a:t> (n)</a:t>
            </a:r>
            <a:endParaRPr lang="en-US" sz="2400" b="1" kern="1200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47964" y="2908630"/>
            <a:ext cx="2564493" cy="647595"/>
          </a:xfrm>
          <a:prstGeom prst="roundRect">
            <a:avLst/>
          </a:prstGeom>
          <a:solidFill>
            <a:srgbClr val="92DBF8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4483" tIns="134483" rIns="134483" bIns="134483" numCol="1" spcCol="1270" anchor="ctr" anchorCtr="0">
            <a:noAutofit/>
          </a:bodyPr>
          <a:lstStyle/>
          <a:p>
            <a:pPr lvl="0" algn="l" defTabSz="12001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</a:pPr>
            <a:r>
              <a:rPr lang="en-US" sz="2400" b="1" kern="1200" dirty="0" smtClean="0">
                <a:solidFill>
                  <a:schemeClr val="tx1"/>
                </a:solidFill>
              </a:rPr>
              <a:t>animated (</a:t>
            </a:r>
            <a:r>
              <a:rPr lang="en-US" sz="2400" b="1" kern="1200" dirty="0" err="1" smtClean="0">
                <a:solidFill>
                  <a:schemeClr val="tx1"/>
                </a:solidFill>
              </a:rPr>
              <a:t>adj</a:t>
            </a:r>
            <a:r>
              <a:rPr lang="en-US" sz="2400" b="1" kern="1200" dirty="0" smtClean="0">
                <a:solidFill>
                  <a:schemeClr val="tx1"/>
                </a:solidFill>
              </a:rPr>
              <a:t>)</a:t>
            </a:r>
            <a:endParaRPr lang="en-US" sz="2400" b="1" kern="12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47964" y="3758805"/>
            <a:ext cx="2564493" cy="647595"/>
          </a:xfrm>
          <a:prstGeom prst="roundRect">
            <a:avLst/>
          </a:prstGeom>
          <a:solidFill>
            <a:srgbClr val="92DBF8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4483" tIns="134483" rIns="134483" bIns="134483" numCol="1" spcCol="1270" anchor="ctr" anchorCtr="0">
            <a:noAutofit/>
          </a:bodyPr>
          <a:lstStyle/>
          <a:p>
            <a:pPr lvl="0" algn="l" defTabSz="12001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</a:pPr>
            <a:r>
              <a:rPr lang="en-US" sz="2400" b="1" kern="1200" dirty="0" smtClean="0">
                <a:solidFill>
                  <a:schemeClr val="tx1"/>
                </a:solidFill>
              </a:rPr>
              <a:t>prefer (v)</a:t>
            </a:r>
            <a:endParaRPr lang="en-US" sz="2400" b="1" kern="1200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47964" y="4608980"/>
            <a:ext cx="2564493" cy="647595"/>
          </a:xfrm>
          <a:prstGeom prst="roundRect">
            <a:avLst/>
          </a:prstGeom>
          <a:solidFill>
            <a:srgbClr val="92DBF8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4483" tIns="134483" rIns="134483" bIns="134483" numCol="1" spcCol="1270" anchor="ctr" anchorCtr="0">
            <a:noAutofit/>
          </a:bodyPr>
          <a:lstStyle/>
          <a:p>
            <a:pPr lvl="0" algn="l" defTabSz="12001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</a:pPr>
            <a:r>
              <a:rPr lang="en-US" sz="2400" b="1" kern="1200" dirty="0" smtClean="0">
                <a:solidFill>
                  <a:schemeClr val="tx1"/>
                </a:solidFill>
              </a:rPr>
              <a:t>character (n)</a:t>
            </a:r>
            <a:endParaRPr lang="en-US" sz="2400" b="1" kern="12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947964" y="5459157"/>
            <a:ext cx="2564493" cy="647595"/>
          </a:xfrm>
          <a:prstGeom prst="roundRect">
            <a:avLst/>
          </a:prstGeom>
          <a:solidFill>
            <a:srgbClr val="92DBF8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4483" tIns="134483" rIns="134483" bIns="134483" numCol="1" spcCol="1270" anchor="ctr" anchorCtr="0">
            <a:noAutofit/>
          </a:bodyPr>
          <a:lstStyle/>
          <a:p>
            <a:pPr lvl="0" algn="l" defTabSz="12001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</a:pPr>
            <a:r>
              <a:rPr lang="en-US" sz="2400" b="1" kern="1200" dirty="0" smtClean="0">
                <a:solidFill>
                  <a:schemeClr val="tx1"/>
                </a:solidFill>
              </a:rPr>
              <a:t>educational (</a:t>
            </a:r>
            <a:r>
              <a:rPr lang="en-US" sz="2400" b="1" kern="1200" dirty="0" err="1" smtClean="0">
                <a:solidFill>
                  <a:schemeClr val="tx1"/>
                </a:solidFill>
              </a:rPr>
              <a:t>adj</a:t>
            </a:r>
            <a:r>
              <a:rPr lang="en-US" sz="2400" b="1" kern="1200" dirty="0" smtClean="0">
                <a:solidFill>
                  <a:schemeClr val="tx1"/>
                </a:solidFill>
              </a:rPr>
              <a:t>)</a:t>
            </a:r>
            <a:endParaRPr lang="en-US" sz="2400" b="1" kern="12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601028" y="1208280"/>
            <a:ext cx="2825750" cy="64759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4483" tIns="134483" rIns="134483" bIns="134483" numCol="1" spcCol="1270" anchor="ctr" anchorCtr="0">
            <a:noAutofit/>
          </a:bodyPr>
          <a:lstStyle/>
          <a:p>
            <a:pPr lvl="0" algn="l" defTabSz="12001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</a:pPr>
            <a:r>
              <a:rPr lang="en-US" sz="2400" b="1" kern="1200" dirty="0" err="1" smtClean="0">
                <a:solidFill>
                  <a:schemeClr val="tx1"/>
                </a:solidFill>
              </a:rPr>
              <a:t>tài</a:t>
            </a:r>
            <a:r>
              <a:rPr lang="en-US" sz="2400" b="1" kern="1200" dirty="0" smtClean="0">
                <a:solidFill>
                  <a:schemeClr val="tx1"/>
                </a:solidFill>
              </a:rPr>
              <a:t> </a:t>
            </a:r>
            <a:r>
              <a:rPr lang="en-US" sz="2400" b="1" kern="1200" dirty="0" err="1" smtClean="0">
                <a:solidFill>
                  <a:schemeClr val="tx1"/>
                </a:solidFill>
              </a:rPr>
              <a:t>năng</a:t>
            </a:r>
            <a:endParaRPr lang="en-US" sz="2400" b="1" kern="1200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601028" y="2058455"/>
            <a:ext cx="2825750" cy="64759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4483" tIns="134483" rIns="134483" bIns="134483" numCol="1" spcCol="1270" anchor="ctr" anchorCtr="0">
            <a:noAutofit/>
          </a:bodyPr>
          <a:lstStyle/>
          <a:p>
            <a:pPr lvl="0" algn="l" defTabSz="12001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</a:pPr>
            <a:r>
              <a:rPr lang="en-US" sz="2400" b="1" kern="1200" dirty="0" err="1" smtClean="0">
                <a:solidFill>
                  <a:schemeClr val="tx1"/>
                </a:solidFill>
              </a:rPr>
              <a:t>chương</a:t>
            </a:r>
            <a:r>
              <a:rPr lang="en-US" sz="2400" b="1" kern="1200" dirty="0" smtClean="0">
                <a:solidFill>
                  <a:schemeClr val="tx1"/>
                </a:solidFill>
              </a:rPr>
              <a:t> </a:t>
            </a:r>
            <a:r>
              <a:rPr lang="en-US" sz="2400" b="1" kern="1200" dirty="0" err="1" smtClean="0">
                <a:solidFill>
                  <a:schemeClr val="tx1"/>
                </a:solidFill>
              </a:rPr>
              <a:t>trình</a:t>
            </a:r>
            <a:endParaRPr lang="en-US" sz="2400" b="1" kern="1200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601028" y="2908630"/>
            <a:ext cx="2825750" cy="64759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4483" tIns="134483" rIns="134483" bIns="134483" numCol="1" spcCol="1270" anchor="ctr" anchorCtr="0">
            <a:noAutofit/>
          </a:bodyPr>
          <a:lstStyle/>
          <a:p>
            <a:pPr lvl="0" algn="l" defTabSz="12001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</a:pPr>
            <a:r>
              <a:rPr lang="en-US" sz="2400" b="1" kern="1200" dirty="0" err="1" smtClean="0">
                <a:solidFill>
                  <a:schemeClr val="tx1"/>
                </a:solidFill>
              </a:rPr>
              <a:t>hoạt</a:t>
            </a:r>
            <a:r>
              <a:rPr lang="en-US" sz="2400" b="1" kern="1200" dirty="0" smtClean="0">
                <a:solidFill>
                  <a:schemeClr val="tx1"/>
                </a:solidFill>
              </a:rPr>
              <a:t> </a:t>
            </a:r>
            <a:r>
              <a:rPr lang="en-US" sz="2400" b="1" kern="1200" dirty="0" err="1" smtClean="0">
                <a:solidFill>
                  <a:schemeClr val="tx1"/>
                </a:solidFill>
              </a:rPr>
              <a:t>hình</a:t>
            </a:r>
            <a:endParaRPr lang="en-US" sz="2400" b="1" kern="1200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601028" y="3758805"/>
            <a:ext cx="2825750" cy="64759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4483" tIns="134483" rIns="134483" bIns="134483" numCol="1" spcCol="1270" anchor="ctr" anchorCtr="0">
            <a:noAutofit/>
          </a:bodyPr>
          <a:lstStyle/>
          <a:p>
            <a:pPr lvl="0" algn="l" defTabSz="12001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</a:pPr>
            <a:r>
              <a:rPr lang="en-US" sz="2400" b="1" kern="1200" dirty="0" err="1" smtClean="0">
                <a:solidFill>
                  <a:schemeClr val="tx1"/>
                </a:solidFill>
              </a:rPr>
              <a:t>thích</a:t>
            </a:r>
            <a:r>
              <a:rPr lang="en-US" sz="2400" b="1" kern="1200" dirty="0" smtClean="0">
                <a:solidFill>
                  <a:schemeClr val="tx1"/>
                </a:solidFill>
              </a:rPr>
              <a:t> </a:t>
            </a:r>
            <a:r>
              <a:rPr lang="en-US" sz="2400" b="1" kern="1200" dirty="0" err="1" smtClean="0">
                <a:solidFill>
                  <a:schemeClr val="tx1"/>
                </a:solidFill>
              </a:rPr>
              <a:t>hơn</a:t>
            </a:r>
            <a:endParaRPr lang="en-US" sz="2400" b="1" kern="1200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601028" y="4608980"/>
            <a:ext cx="2825750" cy="64759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4483" tIns="134483" rIns="134483" bIns="134483" numCol="1" spcCol="1270" anchor="ctr" anchorCtr="0">
            <a:noAutofit/>
          </a:bodyPr>
          <a:lstStyle/>
          <a:p>
            <a:pPr lvl="0" algn="l" defTabSz="12001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</a:pPr>
            <a:r>
              <a:rPr lang="en-US" sz="2400" b="1" kern="1200" dirty="0" err="1" smtClean="0">
                <a:solidFill>
                  <a:schemeClr val="tx1"/>
                </a:solidFill>
              </a:rPr>
              <a:t>tính</a:t>
            </a:r>
            <a:r>
              <a:rPr lang="en-US" sz="2400" b="1" kern="1200" dirty="0" smtClean="0">
                <a:solidFill>
                  <a:schemeClr val="tx1"/>
                </a:solidFill>
              </a:rPr>
              <a:t> </a:t>
            </a:r>
            <a:r>
              <a:rPr lang="en-US" sz="2400" b="1" kern="1200" dirty="0" err="1" smtClean="0">
                <a:solidFill>
                  <a:schemeClr val="tx1"/>
                </a:solidFill>
              </a:rPr>
              <a:t>cách</a:t>
            </a:r>
            <a:r>
              <a:rPr lang="en-US" sz="2400" b="1" kern="1200" dirty="0" smtClean="0">
                <a:solidFill>
                  <a:schemeClr val="tx1"/>
                </a:solidFill>
              </a:rPr>
              <a:t>, </a:t>
            </a:r>
            <a:r>
              <a:rPr lang="en-US" sz="2400" b="1" kern="1200" dirty="0" err="1" smtClean="0">
                <a:solidFill>
                  <a:schemeClr val="tx1"/>
                </a:solidFill>
              </a:rPr>
              <a:t>nhân</a:t>
            </a:r>
            <a:r>
              <a:rPr lang="en-US" sz="2400" b="1" kern="1200" dirty="0" smtClean="0">
                <a:solidFill>
                  <a:schemeClr val="tx1"/>
                </a:solidFill>
              </a:rPr>
              <a:t> </a:t>
            </a:r>
            <a:r>
              <a:rPr lang="en-US" sz="2400" b="1" kern="1200" dirty="0" err="1" smtClean="0">
                <a:solidFill>
                  <a:schemeClr val="tx1"/>
                </a:solidFill>
              </a:rPr>
              <a:t>vật</a:t>
            </a:r>
            <a:endParaRPr lang="en-US" sz="2400" b="1" kern="1200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601028" y="5459157"/>
            <a:ext cx="2825750" cy="64759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4483" tIns="134483" rIns="134483" bIns="134483" numCol="1" spcCol="1270" anchor="ctr" anchorCtr="0">
            <a:noAutofit/>
          </a:bodyPr>
          <a:lstStyle/>
          <a:p>
            <a:pPr lvl="0" algn="l" defTabSz="12001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</a:pPr>
            <a:r>
              <a:rPr lang="en-US" sz="2400" b="1" kern="1200" dirty="0" err="1" smtClean="0">
                <a:solidFill>
                  <a:schemeClr val="tx1"/>
                </a:solidFill>
              </a:rPr>
              <a:t>giáo</a:t>
            </a:r>
            <a:r>
              <a:rPr lang="en-US" sz="2400" b="1" kern="1200" dirty="0" smtClean="0">
                <a:solidFill>
                  <a:schemeClr val="tx1"/>
                </a:solidFill>
              </a:rPr>
              <a:t> </a:t>
            </a:r>
            <a:r>
              <a:rPr lang="en-US" sz="2400" b="1" kern="1200" dirty="0" err="1" smtClean="0">
                <a:solidFill>
                  <a:schemeClr val="tx1"/>
                </a:solidFill>
              </a:rPr>
              <a:t>dục</a:t>
            </a:r>
            <a:endParaRPr lang="en-US" sz="2400" b="1" kern="1200" dirty="0">
              <a:solidFill>
                <a:schemeClr val="tx1"/>
              </a:solidFill>
            </a:endParaRPr>
          </a:p>
        </p:txBody>
      </p:sp>
      <p:pic>
        <p:nvPicPr>
          <p:cNvPr id="17" name="3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30" y="51359"/>
            <a:ext cx="994747" cy="10058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8345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- talent__gb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- programme__gb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- animated__gb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- prefer__gb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- character__gb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- educational__gb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731520"/>
          </a:xfrm>
          <a:prstGeom prst="rect">
            <a:avLst/>
          </a:prstGeom>
          <a:solidFill>
            <a:srgbClr val="4BACC6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Structure</a:t>
            </a:r>
          </a:p>
        </p:txBody>
      </p:sp>
      <p:sp>
        <p:nvSpPr>
          <p:cNvPr id="5" name="Rectangle 4"/>
          <p:cNvSpPr/>
          <p:nvPr/>
        </p:nvSpPr>
        <p:spPr>
          <a:xfrm>
            <a:off x="423718" y="841935"/>
            <a:ext cx="8695211" cy="5752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What are you watching, Hung?  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Hung: </a:t>
            </a:r>
            <a:r>
              <a:rPr lang="en-US" sz="2200" i="1" dirty="0"/>
              <a:t>The Voice Kids</a:t>
            </a:r>
            <a:r>
              <a:rPr lang="en-US" sz="2200" dirty="0"/>
              <a:t>.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That music talent show is very interesting.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Hung: </a:t>
            </a:r>
            <a:r>
              <a:rPr lang="en-US" sz="2200" dirty="0"/>
              <a:t>It is. What </a:t>
            </a:r>
            <a:r>
              <a:rPr lang="en-US" sz="2200" dirty="0" err="1"/>
              <a:t>programme</a:t>
            </a:r>
            <a:r>
              <a:rPr lang="en-US" sz="2200" dirty="0"/>
              <a:t> do you often watch, </a:t>
            </a:r>
            <a:r>
              <a:rPr lang="en-US" sz="2200" dirty="0" err="1"/>
              <a:t>Phong</a:t>
            </a:r>
            <a:r>
              <a:rPr lang="en-US" sz="2200" dirty="0"/>
              <a:t>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Films. I like animated films like </a:t>
            </a:r>
            <a:r>
              <a:rPr lang="en-US" sz="2200" i="1" dirty="0"/>
              <a:t>The Lion King</a:t>
            </a:r>
            <a:r>
              <a:rPr lang="en-US" sz="2200" dirty="0"/>
              <a:t>. 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Hung: </a:t>
            </a:r>
            <a:r>
              <a:rPr lang="en-US" sz="2200" dirty="0"/>
              <a:t>I love them, too. They’re wonderful.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I often watch them with my little brother, but he prefers cartoons.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Hung: </a:t>
            </a:r>
            <a:r>
              <a:rPr lang="en-US" sz="2200" i="1" dirty="0"/>
              <a:t>Tom and Jerry?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Ha ... ha ... Yes, he loves Jerry the mouse. 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Hung: </a:t>
            </a:r>
            <a:r>
              <a:rPr lang="en-US" sz="2200" dirty="0"/>
              <a:t>Jerry’s a clever character. Do you know any English </a:t>
            </a:r>
            <a:r>
              <a:rPr lang="en-US" sz="2200" dirty="0" err="1"/>
              <a:t>programmes</a:t>
            </a:r>
            <a:r>
              <a:rPr lang="en-US" sz="2200" dirty="0"/>
              <a:t> for children?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Yes. I watch </a:t>
            </a:r>
            <a:r>
              <a:rPr lang="en-US" sz="2200" i="1" dirty="0"/>
              <a:t>English in a Minute</a:t>
            </a:r>
            <a:r>
              <a:rPr lang="en-US" sz="2200" dirty="0"/>
              <a:t> on </a:t>
            </a:r>
            <a:r>
              <a:rPr lang="en-US" sz="2200" i="1" dirty="0"/>
              <a:t>VTV7</a:t>
            </a:r>
            <a:r>
              <a:rPr lang="en-US" sz="2200" dirty="0"/>
              <a:t>. </a:t>
            </a:r>
          </a:p>
          <a:p>
            <a:pPr>
              <a:lnSpc>
                <a:spcPct val="120000"/>
              </a:lnSpc>
            </a:pPr>
            <a:r>
              <a:rPr lang="en-US" sz="2200" dirty="0"/>
              <a:t>This channel has many educational </a:t>
            </a:r>
            <a:r>
              <a:rPr lang="en-US" sz="2200" dirty="0" err="1"/>
              <a:t>programmes</a:t>
            </a:r>
            <a:r>
              <a:rPr lang="en-US" sz="2200" dirty="0"/>
              <a:t>. 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Hung: </a:t>
            </a:r>
            <a:r>
              <a:rPr lang="en-US" sz="2200" dirty="0"/>
              <a:t>Great. I’ll watch it, too</a:t>
            </a:r>
            <a:r>
              <a:rPr lang="en-US" sz="2200" dirty="0" smtClean="0"/>
              <a:t>.</a:t>
            </a:r>
            <a:endParaRPr lang="en-US" sz="2200" dirty="0"/>
          </a:p>
        </p:txBody>
      </p:sp>
      <p:sp>
        <p:nvSpPr>
          <p:cNvPr id="6" name="Rectangle 5"/>
          <p:cNvSpPr/>
          <p:nvPr/>
        </p:nvSpPr>
        <p:spPr>
          <a:xfrm>
            <a:off x="1415141" y="928915"/>
            <a:ext cx="2634345" cy="365760"/>
          </a:xfrm>
          <a:prstGeom prst="rect">
            <a:avLst/>
          </a:prstGeom>
          <a:solidFill>
            <a:srgbClr val="FFC000">
              <a:alpha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02991" y="2126341"/>
            <a:ext cx="4365579" cy="365760"/>
          </a:xfrm>
          <a:prstGeom prst="rect">
            <a:avLst/>
          </a:prstGeom>
          <a:solidFill>
            <a:srgbClr val="FFC000">
              <a:alpha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15140" y="3343233"/>
            <a:ext cx="7424059" cy="365760"/>
          </a:xfrm>
          <a:prstGeom prst="rect">
            <a:avLst/>
          </a:prstGeom>
          <a:solidFill>
            <a:srgbClr val="FFC000">
              <a:alpha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1980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95490" y="263688"/>
            <a:ext cx="7546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Choose the correct answer A, B, or C.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039811" y="1446635"/>
            <a:ext cx="4548254" cy="461665"/>
            <a:chOff x="1230086" y="1785257"/>
            <a:chExt cx="4548254" cy="461665"/>
          </a:xfrm>
        </p:grpSpPr>
        <p:sp>
          <p:nvSpPr>
            <p:cNvPr id="15" name="TextBox 14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611086" y="1785257"/>
              <a:ext cx="41672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/>
                <a:t> The Voice Kids </a:t>
              </a:r>
              <a:r>
                <a:rPr lang="en-US" sz="2400"/>
                <a:t>programme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039811" y="1856995"/>
            <a:ext cx="6092928" cy="461665"/>
            <a:chOff x="1230086" y="1785257"/>
            <a:chExt cx="6092928" cy="461665"/>
          </a:xfrm>
        </p:grpSpPr>
        <p:sp>
          <p:nvSpPr>
            <p:cNvPr id="18" name="TextBox 17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611086" y="1785257"/>
              <a:ext cx="57119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/>
                <a:t>English in a Minute </a:t>
              </a:r>
              <a:r>
                <a:rPr lang="en-US" sz="2400"/>
                <a:t>programme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048312" y="2291674"/>
            <a:ext cx="6185074" cy="461665"/>
            <a:chOff x="1230086" y="1785257"/>
            <a:chExt cx="6185074" cy="461665"/>
          </a:xfrm>
        </p:grpSpPr>
        <p:sp>
          <p:nvSpPr>
            <p:cNvPr id="21" name="TextBox 20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611086" y="1785257"/>
              <a:ext cx="58040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different TV programmes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839605" y="2854521"/>
            <a:ext cx="7180427" cy="461665"/>
            <a:chOff x="369902" y="2142097"/>
            <a:chExt cx="7180427" cy="461665"/>
          </a:xfrm>
        </p:grpSpPr>
        <p:sp>
          <p:nvSpPr>
            <p:cNvPr id="26" name="TextBox 25"/>
            <p:cNvSpPr txBox="1"/>
            <p:nvPr/>
          </p:nvSpPr>
          <p:spPr>
            <a:xfrm>
              <a:off x="369902" y="214209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44733" y="2142097"/>
              <a:ext cx="67055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Phong likes _______.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013774" y="3362297"/>
            <a:ext cx="2916793" cy="461665"/>
            <a:chOff x="1230086" y="1785257"/>
            <a:chExt cx="2916793" cy="461665"/>
          </a:xfrm>
        </p:grpSpPr>
        <p:sp>
          <p:nvSpPr>
            <p:cNvPr id="29" name="TextBox 28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611086" y="1785257"/>
              <a:ext cx="25357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animated  films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676240" y="3355959"/>
            <a:ext cx="1796143" cy="461665"/>
            <a:chOff x="1230086" y="1785257"/>
            <a:chExt cx="1796143" cy="461665"/>
          </a:xfrm>
        </p:grpSpPr>
        <p:sp>
          <p:nvSpPr>
            <p:cNvPr id="41" name="TextBox 40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611086" y="1785257"/>
              <a:ext cx="14151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cartoons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5650411" y="3355959"/>
            <a:ext cx="2841162" cy="461665"/>
            <a:chOff x="1230086" y="1785257"/>
            <a:chExt cx="2841162" cy="461665"/>
          </a:xfrm>
        </p:grpSpPr>
        <p:sp>
          <p:nvSpPr>
            <p:cNvPr id="44" name="TextBox 43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611086" y="1785257"/>
              <a:ext cx="24601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talent shows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839605" y="4013890"/>
            <a:ext cx="7061016" cy="830997"/>
            <a:chOff x="363373" y="4026312"/>
            <a:chExt cx="7061016" cy="830997"/>
          </a:xfrm>
        </p:grpSpPr>
        <p:sp>
          <p:nvSpPr>
            <p:cNvPr id="49" name="TextBox 48"/>
            <p:cNvSpPr txBox="1"/>
            <p:nvPr/>
          </p:nvSpPr>
          <p:spPr>
            <a:xfrm>
              <a:off x="363373" y="403496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838203" y="4026312"/>
              <a:ext cx="65861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When you’re viewing a TV programme, you say: “I’m _______ TV.”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981115" y="4805326"/>
            <a:ext cx="3374583" cy="461665"/>
            <a:chOff x="1230086" y="1785257"/>
            <a:chExt cx="3374583" cy="461665"/>
          </a:xfrm>
        </p:grpSpPr>
        <p:sp>
          <p:nvSpPr>
            <p:cNvPr id="52" name="TextBox 51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611086" y="1785257"/>
              <a:ext cx="29935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watching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692170" y="4798988"/>
            <a:ext cx="3002378" cy="461665"/>
            <a:chOff x="1230086" y="1785257"/>
            <a:chExt cx="3002378" cy="461665"/>
          </a:xfrm>
        </p:grpSpPr>
        <p:sp>
          <p:nvSpPr>
            <p:cNvPr id="55" name="TextBox 54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611085" y="1785257"/>
              <a:ext cx="26213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seeing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5641909" y="4790335"/>
            <a:ext cx="2333698" cy="461665"/>
            <a:chOff x="1230086" y="1785257"/>
            <a:chExt cx="2333698" cy="461665"/>
          </a:xfrm>
        </p:grpSpPr>
        <p:sp>
          <p:nvSpPr>
            <p:cNvPr id="58" name="TextBox 57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611086" y="1785257"/>
              <a:ext cx="19526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looking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850491" y="5384926"/>
            <a:ext cx="7931136" cy="470318"/>
            <a:chOff x="363373" y="3312302"/>
            <a:chExt cx="7931136" cy="470318"/>
          </a:xfrm>
        </p:grpSpPr>
        <p:sp>
          <p:nvSpPr>
            <p:cNvPr id="63" name="TextBox 62"/>
            <p:cNvSpPr txBox="1"/>
            <p:nvPr/>
          </p:nvSpPr>
          <p:spPr>
            <a:xfrm>
              <a:off x="363373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38203" y="3312302"/>
              <a:ext cx="74563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When a </a:t>
              </a:r>
              <a:r>
                <a:rPr lang="en-US" sz="2400" dirty="0" err="1"/>
                <a:t>programme</a:t>
              </a:r>
              <a:r>
                <a:rPr lang="en-US" sz="2400" dirty="0"/>
                <a:t> </a:t>
              </a:r>
              <a:r>
                <a:rPr lang="en-US" sz="2400" dirty="0" smtClean="0"/>
                <a:t>teaches you </a:t>
              </a:r>
              <a:r>
                <a:rPr lang="en-US" sz="2400" dirty="0"/>
                <a:t>something, it’s _______.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987858" y="5958283"/>
            <a:ext cx="2688784" cy="461665"/>
            <a:chOff x="1230086" y="1785257"/>
            <a:chExt cx="2688784" cy="461665"/>
          </a:xfrm>
        </p:grpSpPr>
        <p:sp>
          <p:nvSpPr>
            <p:cNvPr id="66" name="TextBox 65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611086" y="1785257"/>
              <a:ext cx="23077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educational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3694515" y="5941321"/>
            <a:ext cx="1711122" cy="461665"/>
            <a:chOff x="1230086" y="1785257"/>
            <a:chExt cx="1711122" cy="461665"/>
          </a:xfrm>
        </p:grpSpPr>
        <p:sp>
          <p:nvSpPr>
            <p:cNvPr id="69" name="TextBox 68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611086" y="1785257"/>
              <a:ext cx="13301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funny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5650511" y="5958282"/>
            <a:ext cx="1544574" cy="461665"/>
            <a:chOff x="1230086" y="1785257"/>
            <a:chExt cx="1544574" cy="461665"/>
          </a:xfrm>
        </p:grpSpPr>
        <p:sp>
          <p:nvSpPr>
            <p:cNvPr id="72" name="TextBox 71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611085" y="1785257"/>
              <a:ext cx="11635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clever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839605" y="1005455"/>
            <a:ext cx="6973597" cy="470318"/>
            <a:chOff x="363373" y="1262747"/>
            <a:chExt cx="6973597" cy="470318"/>
          </a:xfrm>
        </p:grpSpPr>
        <p:sp>
          <p:nvSpPr>
            <p:cNvPr id="77" name="TextBox 76"/>
            <p:cNvSpPr txBox="1"/>
            <p:nvPr/>
          </p:nvSpPr>
          <p:spPr>
            <a:xfrm>
              <a:off x="363373" y="126274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827313" y="1271400"/>
              <a:ext cx="65096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/>
                <a:t>Phong</a:t>
              </a:r>
              <a:r>
                <a:rPr lang="en-US" sz="2400" dirty="0"/>
                <a:t> and Hung are talking about _______.</a:t>
              </a:r>
              <a:endParaRPr lang="en-US" sz="2400" i="1" dirty="0"/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E3DEF8E4-F00B-4E80-A5C4-B50948CDC576}"/>
              </a:ext>
            </a:extLst>
          </p:cNvPr>
          <p:cNvSpPr/>
          <p:nvPr/>
        </p:nvSpPr>
        <p:spPr>
          <a:xfrm>
            <a:off x="1052930" y="2307400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029C0F92-824C-4354-B574-C9554A8167A6}"/>
              </a:ext>
            </a:extLst>
          </p:cNvPr>
          <p:cNvSpPr/>
          <p:nvPr/>
        </p:nvSpPr>
        <p:spPr>
          <a:xfrm>
            <a:off x="1008548" y="3374502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C854EF38-380E-4A5B-94BA-418131CEF604}"/>
              </a:ext>
            </a:extLst>
          </p:cNvPr>
          <p:cNvSpPr/>
          <p:nvPr/>
        </p:nvSpPr>
        <p:spPr>
          <a:xfrm>
            <a:off x="972112" y="4832996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D1875FA4-C026-42CD-BAF7-CD0C09D6CD3E}"/>
              </a:ext>
            </a:extLst>
          </p:cNvPr>
          <p:cNvSpPr/>
          <p:nvPr/>
        </p:nvSpPr>
        <p:spPr>
          <a:xfrm>
            <a:off x="981115" y="5974661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ounded Rectangle 75"/>
          <p:cNvSpPr>
            <a:spLocks noChangeAspect="1"/>
          </p:cNvSpPr>
          <p:nvPr/>
        </p:nvSpPr>
        <p:spPr>
          <a:xfrm>
            <a:off x="609600" y="292716"/>
            <a:ext cx="457200" cy="457200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b="1" kern="0" dirty="0" smtClean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2800" b="1" kern="0" dirty="0">
              <a:solidFill>
                <a:sysClr val="window" lastClr="FFFF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0" grpId="0" animBg="1"/>
      <p:bldP spid="62" grpId="0" animBg="1"/>
      <p:bldP spid="7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-2628" y="0"/>
            <a:ext cx="9124950" cy="18288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3" algn="ctr">
              <a:spcBef>
                <a:spcPct val="0"/>
              </a:spcBef>
            </a:pPr>
            <a:r>
              <a:rPr lang="en-US" sz="4400" b="1" spc="150" dirty="0" smtClean="0">
                <a:ln w="11430"/>
                <a:solidFill>
                  <a:prstClr val="black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UNIT </a:t>
            </a:r>
            <a:r>
              <a:rPr lang="en-US" sz="4400" b="1" spc="150" dirty="0">
                <a:ln w="11430"/>
                <a:solidFill>
                  <a:prstClr val="black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7</a:t>
            </a:r>
            <a:r>
              <a:rPr lang="en-US" sz="4400" b="1" spc="150" dirty="0" smtClean="0">
                <a:ln w="11430"/>
                <a:solidFill>
                  <a:prstClr val="black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 TELEVISION</a:t>
            </a:r>
          </a:p>
          <a:p>
            <a:pPr marL="0" lvl="3" algn="ctr">
              <a:spcBef>
                <a:spcPct val="0"/>
              </a:spcBef>
            </a:pPr>
            <a:r>
              <a:rPr lang="en-GB" sz="3200" b="1" spc="150" dirty="0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LESSON 1: GETTING STARTED</a:t>
            </a:r>
            <a:endParaRPr lang="en-US" sz="3200" b="1" spc="150" dirty="0">
              <a:ln w="11430"/>
              <a:solidFill>
                <a:srgbClr val="FF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00900" y="6331852"/>
            <a:ext cx="1943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English 6</a:t>
            </a:r>
            <a:endParaRPr lang="en-GB" sz="2800" b="1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0081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BABAA57-6AA2-48A4-8445-455D79488848}"/>
              </a:ext>
            </a:extLst>
          </p:cNvPr>
          <p:cNvGrpSpPr/>
          <p:nvPr/>
        </p:nvGrpSpPr>
        <p:grpSpPr>
          <a:xfrm>
            <a:off x="5153892" y="1597813"/>
            <a:ext cx="3483864" cy="4527342"/>
            <a:chOff x="5153892" y="1597813"/>
            <a:chExt cx="3655979" cy="4527342"/>
          </a:xfrm>
        </p:grpSpPr>
        <p:graphicFrame>
          <p:nvGraphicFramePr>
            <p:cNvPr id="14" name="Content Placeholder 3">
              <a:extLst>
                <a:ext uri="{FF2B5EF4-FFF2-40B4-BE49-F238E27FC236}">
                  <a16:creationId xmlns:a16="http://schemas.microsoft.com/office/drawing/2014/main" id="{B29D7F45-EE90-4663-8635-B832C88C366D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715741971"/>
                </p:ext>
              </p:extLst>
            </p:nvPr>
          </p:nvGraphicFramePr>
          <p:xfrm>
            <a:off x="5153892" y="2509408"/>
            <a:ext cx="3655979" cy="902566"/>
          </p:xfrm>
          <a:graphic>
            <a:graphicData uri="http://schemas.openxmlformats.org/drawingml/2006/table">
              <a:tbl>
                <a:tblPr firstRow="1" bandRow="1">
                  <a:tableStyleId>{22838BEF-8BB2-4498-84A7-C5851F593DF1}</a:tableStyleId>
                </a:tblPr>
                <a:tblGrid>
                  <a:gridCol w="3483864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</a:tblGrid>
                <a:tr h="902566">
                  <a:tc>
                    <a:txBody>
                      <a:bodyPr/>
                      <a:lstStyle/>
                      <a:p>
                        <a:r>
                          <a:rPr lang="en-US" sz="2400" b="1" dirty="0">
                            <a:solidFill>
                              <a:srgbClr val="0070C0"/>
                            </a:solidFill>
                          </a:rPr>
                          <a:t>a. </a:t>
                        </a:r>
                        <a:r>
                          <a:rPr lang="en-US" sz="2400" b="0" dirty="0"/>
                          <a:t>animated</a:t>
                        </a:r>
                        <a:r>
                          <a:rPr lang="en-US" sz="2400" b="0" baseline="0" dirty="0"/>
                          <a:t> film</a:t>
                        </a:r>
                        <a:endParaRPr lang="en-US" sz="2400" b="0" dirty="0"/>
                      </a:p>
                    </a:txBody>
                    <a:tcPr anchor="ctr"/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</a:tbl>
            </a:graphicData>
          </a:graphic>
        </p:graphicFrame>
        <p:graphicFrame>
          <p:nvGraphicFramePr>
            <p:cNvPr id="15" name="Content Placeholder 3">
              <a:extLst>
                <a:ext uri="{FF2B5EF4-FFF2-40B4-BE49-F238E27FC236}">
                  <a16:creationId xmlns:a16="http://schemas.microsoft.com/office/drawing/2014/main" id="{A2619383-B122-43EC-B366-DCCBCB8487E4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835289377"/>
                </p:ext>
              </p:extLst>
            </p:nvPr>
          </p:nvGraphicFramePr>
          <p:xfrm>
            <a:off x="5153892" y="4314540"/>
            <a:ext cx="3655979" cy="902566"/>
          </p:xfrm>
          <a:graphic>
            <a:graphicData uri="http://schemas.openxmlformats.org/drawingml/2006/table">
              <a:tbl>
                <a:tblPr firstRow="1" bandRow="1">
                  <a:tableStyleId>{22838BEF-8BB2-4498-84A7-C5851F593DF1}</a:tableStyleId>
                </a:tblPr>
                <a:tblGrid>
                  <a:gridCol w="3483864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</a:tblGrid>
                <a:tr h="902566">
                  <a:tc>
                    <a:txBody>
                      <a:bodyPr/>
                      <a:lstStyle/>
                      <a:p>
                        <a:r>
                          <a:rPr lang="en-US" sz="2400" b="1" kern="1200" dirty="0">
                            <a:solidFill>
                              <a:srgbClr val="0070C0"/>
                            </a:solidFill>
                            <a:latin typeface="+mn-lt"/>
                            <a:ea typeface="+mn-ea"/>
                            <a:cs typeface="+mn-cs"/>
                          </a:rPr>
                          <a:t>b. </a:t>
                        </a:r>
                        <a:r>
                          <a:rPr lang="en-US" sz="2400" b="0" dirty="0"/>
                          <a:t>channel</a:t>
                        </a:r>
                      </a:p>
                    </a:txBody>
                    <a:tcPr anchor="ctr">
                      <a:solidFill>
                        <a:srgbClr val="CFD5EA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graphicFrame>
          <p:nvGraphicFramePr>
            <p:cNvPr id="16" name="Content Placeholder 3">
              <a:extLst>
                <a:ext uri="{FF2B5EF4-FFF2-40B4-BE49-F238E27FC236}">
                  <a16:creationId xmlns:a16="http://schemas.microsoft.com/office/drawing/2014/main" id="{3308382A-8AE6-445D-A632-3C3AB79D08C7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962108218"/>
                </p:ext>
              </p:extLst>
            </p:nvPr>
          </p:nvGraphicFramePr>
          <p:xfrm>
            <a:off x="5153892" y="1597813"/>
            <a:ext cx="3655979" cy="902566"/>
          </p:xfrm>
          <a:graphic>
            <a:graphicData uri="http://schemas.openxmlformats.org/drawingml/2006/table">
              <a:tbl>
                <a:tblPr firstRow="1" bandRow="1">
                  <a:tableStyleId>{22838BEF-8BB2-4498-84A7-C5851F593DF1}</a:tableStyleId>
                </a:tblPr>
                <a:tblGrid>
                  <a:gridCol w="3483864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</a:tblGrid>
                <a:tr h="902566">
                  <a:tc>
                    <a:txBody>
                      <a:bodyPr/>
                      <a:lstStyle/>
                      <a:p>
                        <a:r>
                          <a:rPr lang="en-US" sz="2400" b="1" kern="1200" dirty="0">
                            <a:solidFill>
                              <a:srgbClr val="0070C0"/>
                            </a:solidFill>
                            <a:latin typeface="+mn-lt"/>
                            <a:ea typeface="+mn-ea"/>
                            <a:cs typeface="+mn-cs"/>
                          </a:rPr>
                          <a:t>c. </a:t>
                        </a:r>
                        <a:r>
                          <a:rPr lang="en-US" sz="2400" b="0" dirty="0"/>
                          <a:t>music</a:t>
                        </a:r>
                        <a:r>
                          <a:rPr lang="en-US" sz="2400" b="0" baseline="0" dirty="0"/>
                          <a:t> talent show</a:t>
                        </a:r>
                        <a:endParaRPr lang="en-US" sz="2400" b="0" dirty="0"/>
                      </a:p>
                    </a:txBody>
                    <a:tcPr anchor="ctr"/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</a:tbl>
            </a:graphicData>
          </a:graphic>
        </p:graphicFrame>
        <p:graphicFrame>
          <p:nvGraphicFramePr>
            <p:cNvPr id="17" name="Content Placeholder 3">
              <a:extLst>
                <a:ext uri="{FF2B5EF4-FFF2-40B4-BE49-F238E27FC236}">
                  <a16:creationId xmlns:a16="http://schemas.microsoft.com/office/drawing/2014/main" id="{9C873A5F-A45E-4ABE-B8CD-57A3FA2DDA90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846981889"/>
                </p:ext>
              </p:extLst>
            </p:nvPr>
          </p:nvGraphicFramePr>
          <p:xfrm>
            <a:off x="5153892" y="5222589"/>
            <a:ext cx="3655979" cy="902566"/>
          </p:xfrm>
          <a:graphic>
            <a:graphicData uri="http://schemas.openxmlformats.org/drawingml/2006/table">
              <a:tbl>
                <a:tblPr firstRow="1" bandRow="1">
                  <a:tableStyleId>{22838BEF-8BB2-4498-84A7-C5851F593DF1}</a:tableStyleId>
                </a:tblPr>
                <a:tblGrid>
                  <a:gridCol w="3483864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</a:tblGrid>
                <a:tr h="902566">
                  <a:tc>
                    <a:txBody>
                      <a:bodyPr/>
                      <a:lstStyle/>
                      <a:p>
                        <a:r>
                          <a:rPr lang="en-US" sz="2400" b="1" kern="1200" dirty="0">
                            <a:solidFill>
                              <a:srgbClr val="0070C0"/>
                            </a:solidFill>
                            <a:latin typeface="+mn-lt"/>
                            <a:ea typeface="+mn-ea"/>
                            <a:cs typeface="+mn-cs"/>
                          </a:rPr>
                          <a:t>d.</a:t>
                        </a:r>
                        <a:r>
                          <a:rPr lang="en-US" sz="2400" b="0" dirty="0"/>
                          <a:t> educational </a:t>
                        </a:r>
                        <a:r>
                          <a:rPr lang="en-US" sz="2400" b="0" dirty="0" err="1"/>
                          <a:t>programme</a:t>
                        </a:r>
                        <a:endParaRPr lang="en-US" sz="2400" b="0" dirty="0"/>
                      </a:p>
                    </a:txBody>
                    <a:tcPr anchor="ctr">
                      <a:solidFill>
                        <a:srgbClr val="CFD5EA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3"/>
                    </a:ext>
                  </a:extLst>
                </a:tr>
              </a:tbl>
            </a:graphicData>
          </a:graphic>
        </p:graphicFrame>
        <p:graphicFrame>
          <p:nvGraphicFramePr>
            <p:cNvPr id="18" name="Content Placeholder 3">
              <a:extLst>
                <a:ext uri="{FF2B5EF4-FFF2-40B4-BE49-F238E27FC236}">
                  <a16:creationId xmlns:a16="http://schemas.microsoft.com/office/drawing/2014/main" id="{C7315B66-A3BD-444F-A791-C1BD04F97071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589463759"/>
                </p:ext>
              </p:extLst>
            </p:nvPr>
          </p:nvGraphicFramePr>
          <p:xfrm>
            <a:off x="5153892" y="3415727"/>
            <a:ext cx="3655979" cy="902566"/>
          </p:xfrm>
          <a:graphic>
            <a:graphicData uri="http://schemas.openxmlformats.org/drawingml/2006/table">
              <a:tbl>
                <a:tblPr firstRow="1" bandRow="1">
                  <a:tableStyleId>{22838BEF-8BB2-4498-84A7-C5851F593DF1}</a:tableStyleId>
                </a:tblPr>
                <a:tblGrid>
                  <a:gridCol w="3483864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</a:tblGrid>
                <a:tr h="902566">
                  <a:tc>
                    <a:txBody>
                      <a:bodyPr/>
                      <a:lstStyle/>
                      <a:p>
                        <a:r>
                          <a:rPr lang="en-US" sz="2400" b="1" kern="1200" dirty="0">
                            <a:solidFill>
                              <a:srgbClr val="0070C0"/>
                            </a:solidFill>
                            <a:latin typeface="+mn-lt"/>
                            <a:ea typeface="+mn-ea"/>
                            <a:cs typeface="+mn-cs"/>
                          </a:rPr>
                          <a:t>e.</a:t>
                        </a:r>
                        <a:r>
                          <a:rPr lang="en-US" sz="2400" b="0" dirty="0"/>
                          <a:t> cartoon</a:t>
                        </a:r>
                      </a:p>
                    </a:txBody>
                    <a:tcPr anchor="ctr"/>
                  </a:tc>
                  <a:extLst>
                    <a:ext uri="{0D108BD9-81ED-4DB2-BD59-A6C34878D82A}">
                      <a16:rowId xmlns:a16="http://schemas.microsoft.com/office/drawing/2014/main" val="10004"/>
                    </a:ext>
                  </a:extLst>
                </a:tr>
              </a:tbl>
            </a:graphicData>
          </a:graphic>
        </p:graphicFrame>
      </p:grpSp>
      <p:sp>
        <p:nvSpPr>
          <p:cNvPr id="8" name="TextBox 7"/>
          <p:cNvSpPr txBox="1"/>
          <p:nvPr/>
        </p:nvSpPr>
        <p:spPr>
          <a:xfrm>
            <a:off x="1066800" y="234660"/>
            <a:ext cx="79175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 and match 1-5 with a-e.</a:t>
            </a:r>
          </a:p>
        </p:txBody>
      </p:sp>
      <p:graphicFrame>
        <p:nvGraphicFramePr>
          <p:cNvPr id="35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2811720"/>
              </p:ext>
            </p:extLst>
          </p:nvPr>
        </p:nvGraphicFramePr>
        <p:xfrm>
          <a:off x="941026" y="1606842"/>
          <a:ext cx="2926080" cy="451283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926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02566">
                <a:tc>
                  <a:txBody>
                    <a:bodyPr/>
                    <a:lstStyle/>
                    <a:p>
                      <a:pPr algn="l"/>
                      <a:r>
                        <a:rPr lang="en-US" sz="2400" b="1" i="0" dirty="0">
                          <a:solidFill>
                            <a:srgbClr val="0070C0"/>
                          </a:solidFill>
                        </a:rPr>
                        <a:t>1. </a:t>
                      </a:r>
                      <a:r>
                        <a:rPr lang="en-US" sz="2400" b="0" i="1" dirty="0"/>
                        <a:t>The Voice</a:t>
                      </a:r>
                      <a:r>
                        <a:rPr lang="en-US" sz="2400" b="0" i="1" baseline="0" dirty="0"/>
                        <a:t> Kids</a:t>
                      </a:r>
                      <a:endParaRPr lang="en-US" sz="2400" b="0" i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2566">
                <a:tc>
                  <a:txBody>
                    <a:bodyPr/>
                    <a:lstStyle/>
                    <a:p>
                      <a:pPr algn="l"/>
                      <a:r>
                        <a:rPr lang="en-US" sz="2400" b="1" i="0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2.</a:t>
                      </a:r>
                      <a:r>
                        <a:rPr lang="en-US" sz="2400" b="0" i="1"/>
                        <a:t> The Lion King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2566">
                <a:tc>
                  <a:txBody>
                    <a:bodyPr/>
                    <a:lstStyle/>
                    <a:p>
                      <a:pPr algn="l"/>
                      <a:r>
                        <a:rPr lang="en-US" sz="2400" b="1" i="0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3. </a:t>
                      </a:r>
                      <a:r>
                        <a:rPr lang="en-US" sz="2400" b="0" i="1"/>
                        <a:t>Tom and Jery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2566">
                <a:tc>
                  <a:txBody>
                    <a:bodyPr/>
                    <a:lstStyle/>
                    <a:p>
                      <a:pPr algn="l"/>
                      <a:r>
                        <a:rPr lang="en-US" sz="2400" b="1" i="0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4.</a:t>
                      </a:r>
                      <a:r>
                        <a:rPr lang="en-US" sz="2400" b="0" i="1"/>
                        <a:t> VTV7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2566">
                <a:tc>
                  <a:txBody>
                    <a:bodyPr/>
                    <a:lstStyle/>
                    <a:p>
                      <a:pPr algn="l"/>
                      <a:r>
                        <a:rPr lang="en-US" sz="2400" b="1" i="0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5.</a:t>
                      </a:r>
                      <a:r>
                        <a:rPr lang="en-US" sz="2400" b="0" i="1" dirty="0"/>
                        <a:t> English in a Minute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3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1078084"/>
              </p:ext>
            </p:extLst>
          </p:nvPr>
        </p:nvGraphicFramePr>
        <p:xfrm>
          <a:off x="5153892" y="1610489"/>
          <a:ext cx="3483864" cy="90256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4838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02566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a. </a:t>
                      </a:r>
                      <a:r>
                        <a:rPr lang="en-US" sz="2400" b="0" dirty="0"/>
                        <a:t>animated</a:t>
                      </a:r>
                      <a:r>
                        <a:rPr lang="en-US" sz="2400" b="0" baseline="0" dirty="0"/>
                        <a:t> film</a:t>
                      </a:r>
                      <a:endParaRPr lang="en-US" sz="24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Content Placeholder 3">
            <a:extLst>
              <a:ext uri="{FF2B5EF4-FFF2-40B4-BE49-F238E27FC236}">
                <a16:creationId xmlns:a16="http://schemas.microsoft.com/office/drawing/2014/main" id="{C0D225B4-5DE7-444C-9658-C63CAA3A2E1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9688335"/>
              </p:ext>
            </p:extLst>
          </p:nvPr>
        </p:nvGraphicFramePr>
        <p:xfrm>
          <a:off x="5153892" y="2524346"/>
          <a:ext cx="3483864" cy="90256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4838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02566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b. </a:t>
                      </a:r>
                      <a:r>
                        <a:rPr lang="en-US" sz="2400" b="0" dirty="0"/>
                        <a:t>channel</a:t>
                      </a:r>
                    </a:p>
                  </a:txBody>
                  <a:tcPr anchor="ctr"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0" name="Content Placeholder 3">
            <a:extLst>
              <a:ext uri="{FF2B5EF4-FFF2-40B4-BE49-F238E27FC236}">
                <a16:creationId xmlns:a16="http://schemas.microsoft.com/office/drawing/2014/main" id="{4DB52B05-D9E1-443D-B533-252DA0C178C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9749149"/>
              </p:ext>
            </p:extLst>
          </p:nvPr>
        </p:nvGraphicFramePr>
        <p:xfrm>
          <a:off x="5153892" y="3426912"/>
          <a:ext cx="3482108" cy="90256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4821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02566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c. </a:t>
                      </a:r>
                      <a:r>
                        <a:rPr lang="en-US" sz="2400" b="0" dirty="0"/>
                        <a:t>music</a:t>
                      </a:r>
                      <a:r>
                        <a:rPr lang="en-US" sz="2400" b="0" baseline="0" dirty="0"/>
                        <a:t> talent show</a:t>
                      </a:r>
                      <a:endParaRPr lang="en-US" sz="24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1" name="Content Placeholder 3">
            <a:extLst>
              <a:ext uri="{FF2B5EF4-FFF2-40B4-BE49-F238E27FC236}">
                <a16:creationId xmlns:a16="http://schemas.microsoft.com/office/drawing/2014/main" id="{0A90643F-69BB-4233-A5A7-44C16F6C72E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8095297"/>
              </p:ext>
            </p:extLst>
          </p:nvPr>
        </p:nvGraphicFramePr>
        <p:xfrm>
          <a:off x="5153892" y="4314540"/>
          <a:ext cx="3482108" cy="90256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4821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02566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d.</a:t>
                      </a:r>
                      <a:r>
                        <a:rPr lang="en-US" sz="2400" b="0" dirty="0"/>
                        <a:t> educational </a:t>
                      </a:r>
                      <a:r>
                        <a:rPr lang="en-US" sz="2400" b="0" dirty="0" err="1"/>
                        <a:t>programme</a:t>
                      </a:r>
                      <a:endParaRPr lang="en-US" sz="2400" b="0" dirty="0"/>
                    </a:p>
                  </a:txBody>
                  <a:tcPr anchor="ctr"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2" name="Content Placeholder 3">
            <a:extLst>
              <a:ext uri="{FF2B5EF4-FFF2-40B4-BE49-F238E27FC236}">
                <a16:creationId xmlns:a16="http://schemas.microsoft.com/office/drawing/2014/main" id="{55F6C881-6C68-43E6-B04B-C5508E020C2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3859607"/>
              </p:ext>
            </p:extLst>
          </p:nvPr>
        </p:nvGraphicFramePr>
        <p:xfrm>
          <a:off x="5153892" y="5217106"/>
          <a:ext cx="3482108" cy="90256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4821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02566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e.</a:t>
                      </a:r>
                      <a:r>
                        <a:rPr lang="en-US" sz="2400" b="0" dirty="0"/>
                        <a:t> cartoon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8E7DC67-8EF6-4650-86A1-74F17CEBAB0E}"/>
              </a:ext>
            </a:extLst>
          </p:cNvPr>
          <p:cNvCxnSpPr>
            <a:endCxn id="37" idx="1"/>
          </p:cNvCxnSpPr>
          <p:nvPr/>
        </p:nvCxnSpPr>
        <p:spPr>
          <a:xfrm>
            <a:off x="3904343" y="2061033"/>
            <a:ext cx="1249549" cy="7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E2825F8-40BB-449F-9E6F-C8D48B1B3870}"/>
              </a:ext>
            </a:extLst>
          </p:cNvPr>
          <p:cNvCxnSpPr/>
          <p:nvPr/>
        </p:nvCxnSpPr>
        <p:spPr>
          <a:xfrm>
            <a:off x="3904343" y="2972652"/>
            <a:ext cx="12495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81695AF-7B3D-4399-8126-461E71F92CED}"/>
              </a:ext>
            </a:extLst>
          </p:cNvPr>
          <p:cNvCxnSpPr/>
          <p:nvPr/>
        </p:nvCxnSpPr>
        <p:spPr>
          <a:xfrm>
            <a:off x="3904343" y="3899185"/>
            <a:ext cx="12495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B0AE8C0-1C64-41D7-81C8-37FBF8304D27}"/>
              </a:ext>
            </a:extLst>
          </p:cNvPr>
          <p:cNvCxnSpPr/>
          <p:nvPr/>
        </p:nvCxnSpPr>
        <p:spPr>
          <a:xfrm>
            <a:off x="3904343" y="4767301"/>
            <a:ext cx="12495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F4414F0-10B3-4484-A3EF-69794E254F4D}"/>
              </a:ext>
            </a:extLst>
          </p:cNvPr>
          <p:cNvCxnSpPr/>
          <p:nvPr/>
        </p:nvCxnSpPr>
        <p:spPr>
          <a:xfrm>
            <a:off x="3904343" y="5675350"/>
            <a:ext cx="12495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/>
          <p:cNvSpPr>
            <a:spLocks noChangeAspect="1"/>
          </p:cNvSpPr>
          <p:nvPr/>
        </p:nvSpPr>
        <p:spPr>
          <a:xfrm>
            <a:off x="609600" y="292716"/>
            <a:ext cx="457200" cy="457200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b="1" kern="0" dirty="0" smtClean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2800" b="1" kern="0" dirty="0">
              <a:solidFill>
                <a:sysClr val="window" lastClr="FFFF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96296E-6 L -3.33333E-6 0.133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657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7037E-6 L -1.94444E-6 0.2611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1256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7.40741E-7 L -3.33333E-6 -0.2650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131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59259E-6 L -3.33333E-6 0.1314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657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11111E-6 L 1.94444E-6 -0.2608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5A29278-23EB-421A-A758-4CD3D15C20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4449926"/>
              </p:ext>
            </p:extLst>
          </p:nvPr>
        </p:nvGraphicFramePr>
        <p:xfrm>
          <a:off x="1050427" y="2089645"/>
          <a:ext cx="6717625" cy="36559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86133">
                  <a:extLst>
                    <a:ext uri="{9D8B030D-6E8A-4147-A177-3AD203B41FA5}">
                      <a16:colId xmlns:a16="http://schemas.microsoft.com/office/drawing/2014/main" val="3916398556"/>
                    </a:ext>
                  </a:extLst>
                </a:gridCol>
                <a:gridCol w="2931492">
                  <a:extLst>
                    <a:ext uri="{9D8B030D-6E8A-4147-A177-3AD203B41FA5}">
                      <a16:colId xmlns:a16="http://schemas.microsoft.com/office/drawing/2014/main" val="1602143791"/>
                    </a:ext>
                  </a:extLst>
                </a:gridCol>
              </a:tblGrid>
              <a:tr h="91397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0789429"/>
                  </a:ext>
                </a:extLst>
              </a:tr>
              <a:tr h="9139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5267922"/>
                  </a:ext>
                </a:extLst>
              </a:tr>
              <a:tr h="91397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673635"/>
                  </a:ext>
                </a:extLst>
              </a:tr>
              <a:tr h="9139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7808058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110342" y="249174"/>
            <a:ext cx="79320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Find and write the adjectives in the conversation which describe the </a:t>
            </a:r>
            <a:r>
              <a:rPr lang="en-US" sz="2800" b="1" spc="-50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programmes</a:t>
            </a:r>
            <a:r>
              <a:rPr lang="en-US" sz="28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and characters below.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7A86676-CA53-4D06-BA0D-494D8624CB0E}"/>
              </a:ext>
            </a:extLst>
          </p:cNvPr>
          <p:cNvGrpSpPr/>
          <p:nvPr/>
        </p:nvGrpSpPr>
        <p:grpSpPr>
          <a:xfrm>
            <a:off x="1073179" y="2360242"/>
            <a:ext cx="3252249" cy="531987"/>
            <a:chOff x="1392487" y="2360242"/>
            <a:chExt cx="3252249" cy="531987"/>
          </a:xfrm>
        </p:grpSpPr>
        <p:sp>
          <p:nvSpPr>
            <p:cNvPr id="23" name="TextBox 22"/>
            <p:cNvSpPr txBox="1"/>
            <p:nvPr/>
          </p:nvSpPr>
          <p:spPr>
            <a:xfrm>
              <a:off x="1392487" y="2369009"/>
              <a:ext cx="474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867317" y="2360242"/>
              <a:ext cx="27774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i="1" dirty="0"/>
                <a:t>The Voice Kids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6DFFB63-D8DE-4F63-8970-78B20EB4B681}"/>
              </a:ext>
            </a:extLst>
          </p:cNvPr>
          <p:cNvGrpSpPr/>
          <p:nvPr/>
        </p:nvGrpSpPr>
        <p:grpSpPr>
          <a:xfrm>
            <a:off x="1073179" y="4160983"/>
            <a:ext cx="3252248" cy="531873"/>
            <a:chOff x="1392487" y="3917909"/>
            <a:chExt cx="3252248" cy="531873"/>
          </a:xfrm>
        </p:grpSpPr>
        <p:sp>
          <p:nvSpPr>
            <p:cNvPr id="26" name="TextBox 25"/>
            <p:cNvSpPr txBox="1"/>
            <p:nvPr/>
          </p:nvSpPr>
          <p:spPr>
            <a:xfrm>
              <a:off x="1392487" y="3926562"/>
              <a:ext cx="474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867317" y="3917909"/>
              <a:ext cx="27774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Jerry the mouse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7D3C1B3-BB06-472E-BDF9-EE572490E38E}"/>
              </a:ext>
            </a:extLst>
          </p:cNvPr>
          <p:cNvGrpSpPr/>
          <p:nvPr/>
        </p:nvGrpSpPr>
        <p:grpSpPr>
          <a:xfrm>
            <a:off x="1073179" y="5112062"/>
            <a:ext cx="4063432" cy="531873"/>
            <a:chOff x="1392487" y="4776393"/>
            <a:chExt cx="4063432" cy="531873"/>
          </a:xfrm>
        </p:grpSpPr>
        <p:sp>
          <p:nvSpPr>
            <p:cNvPr id="28" name="TextBox 27"/>
            <p:cNvSpPr txBox="1"/>
            <p:nvPr/>
          </p:nvSpPr>
          <p:spPr>
            <a:xfrm>
              <a:off x="1392487" y="4785046"/>
              <a:ext cx="474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867316" y="4776393"/>
              <a:ext cx="35886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programmes</a:t>
              </a:r>
              <a:r>
                <a:rPr lang="en-US" sz="2800" dirty="0"/>
                <a:t> on VTV7</a:t>
              </a:r>
              <a:endParaRPr lang="en-US" sz="28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6794AB8-5A79-4E3B-9D38-617220FB274D}"/>
              </a:ext>
            </a:extLst>
          </p:cNvPr>
          <p:cNvGrpSpPr/>
          <p:nvPr/>
        </p:nvGrpSpPr>
        <p:grpSpPr>
          <a:xfrm>
            <a:off x="1073179" y="3242068"/>
            <a:ext cx="3179513" cy="544244"/>
            <a:chOff x="1392487" y="3137893"/>
            <a:chExt cx="3179513" cy="544244"/>
          </a:xfrm>
        </p:grpSpPr>
        <p:sp>
          <p:nvSpPr>
            <p:cNvPr id="25" name="TextBox 24"/>
            <p:cNvSpPr txBox="1"/>
            <p:nvPr/>
          </p:nvSpPr>
          <p:spPr>
            <a:xfrm>
              <a:off x="1392487" y="3158917"/>
              <a:ext cx="474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867317" y="3137893"/>
              <a:ext cx="27046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animated  films</a:t>
              </a:r>
              <a:endParaRPr lang="en-US" sz="2800" b="1" dirty="0">
                <a:solidFill>
                  <a:srgbClr val="0070C0"/>
                </a:solidFill>
              </a:endParaRPr>
            </a:p>
          </p:txBody>
        </p:sp>
      </p:grpSp>
      <p:cxnSp>
        <p:nvCxnSpPr>
          <p:cNvPr id="33" name="Straight Connector 32"/>
          <p:cNvCxnSpPr/>
          <p:nvPr/>
        </p:nvCxnSpPr>
        <p:spPr>
          <a:xfrm>
            <a:off x="5396791" y="2794091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5396791" y="3683644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396791" y="4581646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396791" y="5513492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DE36CA0-E2C6-4070-A26C-7C16BA4D0FB7}"/>
              </a:ext>
            </a:extLst>
          </p:cNvPr>
          <p:cNvSpPr txBox="1"/>
          <p:nvPr/>
        </p:nvSpPr>
        <p:spPr>
          <a:xfrm>
            <a:off x="5484345" y="2338603"/>
            <a:ext cx="17412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interesting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801E4CE-EF79-42F5-BE1F-B60AFDA51C05}"/>
              </a:ext>
            </a:extLst>
          </p:cNvPr>
          <p:cNvSpPr txBox="1"/>
          <p:nvPr/>
        </p:nvSpPr>
        <p:spPr>
          <a:xfrm>
            <a:off x="5537437" y="3242068"/>
            <a:ext cx="16881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wonderful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2A2B13B-20B5-4FDB-9508-8EA44CFB5C67}"/>
              </a:ext>
            </a:extLst>
          </p:cNvPr>
          <p:cNvSpPr txBox="1"/>
          <p:nvPr/>
        </p:nvSpPr>
        <p:spPr>
          <a:xfrm>
            <a:off x="5783065" y="4160983"/>
            <a:ext cx="10562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clever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F1A2869-E790-4AFC-9024-51071D9F0F2C}"/>
              </a:ext>
            </a:extLst>
          </p:cNvPr>
          <p:cNvSpPr txBox="1"/>
          <p:nvPr/>
        </p:nvSpPr>
        <p:spPr>
          <a:xfrm>
            <a:off x="5435517" y="5120715"/>
            <a:ext cx="18919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educational</a:t>
            </a:r>
          </a:p>
        </p:txBody>
      </p:sp>
      <p:sp>
        <p:nvSpPr>
          <p:cNvPr id="38" name="Rounded Rectangle 37"/>
          <p:cNvSpPr>
            <a:spLocks noChangeAspect="1"/>
          </p:cNvSpPr>
          <p:nvPr/>
        </p:nvSpPr>
        <p:spPr>
          <a:xfrm>
            <a:off x="609600" y="292716"/>
            <a:ext cx="457200" cy="457200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b="1" kern="0" dirty="0" smtClean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2800" b="1" kern="0" dirty="0">
              <a:solidFill>
                <a:sysClr val="window" lastClr="FFFF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61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0" grpId="0"/>
      <p:bldP spid="31" grpId="0"/>
      <p:bldP spid="3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104685" y="263414"/>
            <a:ext cx="79957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Interview your partners about their </a:t>
            </a:r>
            <a:r>
              <a:rPr lang="en-US" sz="2800" b="1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favourite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TV </a:t>
            </a:r>
            <a:r>
              <a:rPr lang="en-US" sz="2800" b="1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programmes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and report to the class.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66800" y="1892641"/>
            <a:ext cx="1585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10458" y="2550707"/>
            <a:ext cx="7323941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In our group, Mai likes sports </a:t>
            </a:r>
            <a:r>
              <a:rPr lang="en-US" sz="2400" dirty="0" err="1"/>
              <a:t>programmes</a:t>
            </a:r>
            <a:r>
              <a:rPr lang="en-US" sz="2400" dirty="0"/>
              <a:t> on TV. </a:t>
            </a:r>
            <a:r>
              <a:rPr lang="en-US" sz="2400" dirty="0" err="1"/>
              <a:t>Binh</a:t>
            </a:r>
            <a:r>
              <a:rPr lang="en-US" sz="2400" dirty="0"/>
              <a:t> likes ...</a:t>
            </a:r>
          </a:p>
        </p:txBody>
      </p:sp>
      <p:sp>
        <p:nvSpPr>
          <p:cNvPr id="6" name="Rounded Rectangle 5"/>
          <p:cNvSpPr>
            <a:spLocks noChangeAspect="1"/>
          </p:cNvSpPr>
          <p:nvPr/>
        </p:nvSpPr>
        <p:spPr>
          <a:xfrm>
            <a:off x="609600" y="292716"/>
            <a:ext cx="457200" cy="457200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b="1" kern="0" dirty="0" smtClean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2800" b="1" kern="0" dirty="0">
              <a:solidFill>
                <a:sysClr val="window" lastClr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10457" y="4140075"/>
            <a:ext cx="7323941" cy="83099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I like </a:t>
            </a:r>
            <a:r>
              <a:rPr lang="en-US" sz="2400" dirty="0" smtClean="0">
                <a:solidFill>
                  <a:srgbClr val="FF0000"/>
                </a:solidFill>
              </a:rPr>
              <a:t>films about </a:t>
            </a:r>
            <a:r>
              <a:rPr lang="en-US" sz="2400" dirty="0">
                <a:solidFill>
                  <a:srgbClr val="FF0000"/>
                </a:solidFill>
              </a:rPr>
              <a:t>animals in faraway countries like Kenya or India. They are on the Animal Planet. </a:t>
            </a:r>
          </a:p>
        </p:txBody>
      </p:sp>
    </p:spTree>
    <p:extLst>
      <p:ext uri="{BB962C8B-B14F-4D97-AF65-F5344CB8AC3E}">
        <p14:creationId xmlns:p14="http://schemas.microsoft.com/office/powerpoint/2010/main" val="1092559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9343" y="301171"/>
            <a:ext cx="23230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a Alloy Ink" pitchFamily="50" charset="0"/>
                <a:ea typeface="Times New Roman"/>
                <a:cs typeface="Times New Roman"/>
              </a:rPr>
              <a:t>P</a:t>
            </a:r>
            <a:r>
              <a:rPr lang="en-US" sz="2800" dirty="0">
                <a:solidFill>
                  <a:srgbClr val="FF0000"/>
                </a:solidFill>
                <a:latin typeface="a Alloy Ink" pitchFamily="50" charset="0"/>
                <a:ea typeface="Times New Roman"/>
                <a:cs typeface="Times New Roman"/>
              </a:rPr>
              <a:t>r</a:t>
            </a:r>
            <a:r>
              <a:rPr lang="en-US" sz="2800" dirty="0">
                <a:solidFill>
                  <a:srgbClr val="FFC000"/>
                </a:solidFill>
                <a:latin typeface="a Alloy Ink" pitchFamily="50" charset="0"/>
                <a:ea typeface="Times New Roman"/>
                <a:cs typeface="Times New Roman"/>
              </a:rPr>
              <a:t>o</a:t>
            </a:r>
            <a:r>
              <a:rPr lang="en-US" sz="2800" dirty="0">
                <a:solidFill>
                  <a:srgbClr val="00B050"/>
                </a:solidFill>
                <a:latin typeface="a Alloy Ink" pitchFamily="50" charset="0"/>
                <a:ea typeface="Times New Roman"/>
                <a:cs typeface="Times New Roman"/>
              </a:rPr>
              <a:t>d</a:t>
            </a:r>
            <a:r>
              <a:rPr lang="en-US" sz="2800" dirty="0">
                <a:solidFill>
                  <a:srgbClr val="7030A0"/>
                </a:solidFill>
                <a:latin typeface="a Alloy Ink" pitchFamily="50" charset="0"/>
                <a:ea typeface="Times New Roman"/>
                <a:cs typeface="Times New Roman"/>
              </a:rPr>
              <a:t>u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a Alloy Ink" pitchFamily="50" charset="0"/>
                <a:ea typeface="Times New Roman"/>
                <a:cs typeface="Times New Roman"/>
              </a:rPr>
              <a:t>c</a:t>
            </a:r>
            <a:r>
              <a:rPr lang="en-US" sz="2800" dirty="0">
                <a:solidFill>
                  <a:srgbClr val="00FFCC"/>
                </a:solidFill>
                <a:latin typeface="a Alloy Ink" pitchFamily="50" charset="0"/>
                <a:ea typeface="Times New Roman"/>
                <a:cs typeface="Times New Roman"/>
              </a:rPr>
              <a:t>t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a Alloy Ink" pitchFamily="50" charset="0"/>
                <a:ea typeface="Times New Roman"/>
                <a:cs typeface="Times New Roman"/>
              </a:rPr>
              <a:t>i</a:t>
            </a:r>
            <a:r>
              <a:rPr lang="en-US" sz="2800" dirty="0">
                <a:solidFill>
                  <a:srgbClr val="CC0099"/>
                </a:solidFill>
                <a:latin typeface="a Alloy Ink" pitchFamily="50" charset="0"/>
                <a:ea typeface="Times New Roman"/>
                <a:cs typeface="Times New Roman"/>
              </a:rPr>
              <a:t>o</a:t>
            </a:r>
            <a:r>
              <a:rPr lang="en-US" sz="2800" dirty="0">
                <a:solidFill>
                  <a:srgbClr val="C00000"/>
                </a:solidFill>
                <a:latin typeface="a Alloy Ink" pitchFamily="50" charset="0"/>
                <a:ea typeface="Times New Roman"/>
                <a:cs typeface="Times New Roman"/>
              </a:rPr>
              <a:t>n</a:t>
            </a:r>
            <a:endParaRPr lang="en-US" sz="2800" dirty="0">
              <a:solidFill>
                <a:srgbClr val="C00000"/>
              </a:solidFill>
              <a:latin typeface="a Alloy Ink" pitchFamily="50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453109"/>
              </p:ext>
            </p:extLst>
          </p:nvPr>
        </p:nvGraphicFramePr>
        <p:xfrm>
          <a:off x="682171" y="1164767"/>
          <a:ext cx="7955280" cy="384048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07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Question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Yes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No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… like sports </a:t>
                      </a:r>
                      <a:r>
                        <a:rPr lang="en-US" sz="2400" dirty="0" err="1" smtClean="0"/>
                        <a:t>programmes</a:t>
                      </a:r>
                      <a:r>
                        <a:rPr lang="en-US" sz="2400" dirty="0" smtClean="0"/>
                        <a:t> on TV. 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… like music talent shows.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3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… like animated films.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4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… like cartoons.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5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… like English </a:t>
                      </a:r>
                      <a:r>
                        <a:rPr lang="en-US" sz="2400" dirty="0" err="1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programmes</a:t>
                      </a:r>
                      <a:r>
                        <a:rPr lang="en-US" sz="24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.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3274415" y="304798"/>
            <a:ext cx="33158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800" dirty="0">
                <a:solidFill>
                  <a:srgbClr val="0070C0"/>
                </a:solidFill>
                <a:latin typeface="Forte" panose="03060902040502070203" pitchFamily="66" charset="0"/>
                <a:ea typeface="Calibri"/>
                <a:cs typeface="Calibri"/>
              </a:rPr>
              <a:t>Find someone who…</a:t>
            </a:r>
            <a:endParaRPr lang="en-US" sz="2800" dirty="0">
              <a:solidFill>
                <a:srgbClr val="0070C0"/>
              </a:solidFill>
              <a:latin typeface="Forte" panose="03060902040502070203" pitchFamily="66" charset="0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6992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n de MOVI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2060" y="0"/>
            <a:ext cx="91660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347" y="3309710"/>
            <a:ext cx="5784850" cy="103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8613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043" y="1049556"/>
            <a:ext cx="5598367" cy="5486400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955" y="2449731"/>
            <a:ext cx="3932237" cy="3200400"/>
          </a:xfrm>
          <a:prstGeom prst="round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2365829" y="243114"/>
            <a:ext cx="4441371" cy="692696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orte" panose="03060902040502070203" pitchFamily="66" charset="0"/>
              </a:rPr>
              <a:t>Like</a:t>
            </a:r>
            <a:r>
              <a:rPr kumimoji="0" lang="fr-FR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orte" panose="03060902040502070203" pitchFamily="66" charset="0"/>
              </a:rPr>
              <a:t>   &amp;   </a:t>
            </a:r>
            <a:r>
              <a:rPr kumimoji="0" lang="fr-FR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orte" panose="03060902040502070203" pitchFamily="66" charset="0"/>
              </a:rPr>
              <a:t>Dislike</a:t>
            </a:r>
            <a:r>
              <a:rPr kumimoji="0" lang="fr-FR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orte" panose="03060902040502070203" pitchFamily="66" charset="0"/>
              </a:rPr>
              <a:t>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883" y="939800"/>
            <a:ext cx="840260" cy="7315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9712" y1="10289" x2="29968" y2="17870"/>
                        <a14:foregroundMark x1="12660" y1="17870" x2="13622" y2="24549"/>
                        <a14:foregroundMark x1="12019" y1="23827" x2="10577" y2="29603"/>
                        <a14:foregroundMark x1="77564" y1="55957" x2="79327" y2="613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608" y="2143664"/>
            <a:ext cx="824535" cy="73152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DE36CA0-E2C6-4070-A26C-7C16BA4D0FB7}"/>
              </a:ext>
            </a:extLst>
          </p:cNvPr>
          <p:cNvSpPr txBox="1"/>
          <p:nvPr/>
        </p:nvSpPr>
        <p:spPr>
          <a:xfrm>
            <a:off x="113110" y="2391680"/>
            <a:ext cx="1463040" cy="442674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interesting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801E4CE-EF79-42F5-BE1F-B60AFDA51C05}"/>
              </a:ext>
            </a:extLst>
          </p:cNvPr>
          <p:cNvSpPr txBox="1"/>
          <p:nvPr/>
        </p:nvSpPr>
        <p:spPr>
          <a:xfrm>
            <a:off x="113110" y="3295145"/>
            <a:ext cx="1463040" cy="442674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wonderful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A2B13B-20B5-4FDB-9508-8EA44CFB5C67}"/>
              </a:ext>
            </a:extLst>
          </p:cNvPr>
          <p:cNvSpPr txBox="1"/>
          <p:nvPr/>
        </p:nvSpPr>
        <p:spPr>
          <a:xfrm>
            <a:off x="113110" y="4214060"/>
            <a:ext cx="1463040" cy="442674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clever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F1A2869-E790-4AFC-9024-51071D9F0F2C}"/>
              </a:ext>
            </a:extLst>
          </p:cNvPr>
          <p:cNvSpPr txBox="1"/>
          <p:nvPr/>
        </p:nvSpPr>
        <p:spPr>
          <a:xfrm>
            <a:off x="113110" y="5173792"/>
            <a:ext cx="1463040" cy="442674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educational</a:t>
            </a:r>
          </a:p>
        </p:txBody>
      </p:sp>
      <p:sp>
        <p:nvSpPr>
          <p:cNvPr id="11" name="3 Elipse"/>
          <p:cNvSpPr/>
          <p:nvPr/>
        </p:nvSpPr>
        <p:spPr>
          <a:xfrm>
            <a:off x="286721" y="259904"/>
            <a:ext cx="587038" cy="587038"/>
          </a:xfrm>
          <a:prstGeom prst="ellipse">
            <a:avLst/>
          </a:prstGeom>
          <a:solidFill>
            <a:sysClr val="window" lastClr="FFFFFF">
              <a:lumMod val="95000"/>
            </a:sysClr>
          </a:solidFill>
          <a:ln w="25400" cap="flat" cmpd="sng" algn="ctr">
            <a:noFill/>
            <a:prstDash val="solid"/>
          </a:ln>
          <a:effectLst>
            <a:innerShdw blurRad="165100">
              <a:prstClr val="black"/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12" name="9 Anillo"/>
          <p:cNvSpPr/>
          <p:nvPr/>
        </p:nvSpPr>
        <p:spPr>
          <a:xfrm>
            <a:off x="188882" y="162064"/>
            <a:ext cx="782718" cy="782718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13" name="10 Anillo"/>
          <p:cNvSpPr/>
          <p:nvPr/>
        </p:nvSpPr>
        <p:spPr>
          <a:xfrm>
            <a:off x="188882" y="162064"/>
            <a:ext cx="782718" cy="782718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14" name="11 Anillo"/>
          <p:cNvSpPr/>
          <p:nvPr/>
        </p:nvSpPr>
        <p:spPr>
          <a:xfrm>
            <a:off x="81258" y="54441"/>
            <a:ext cx="997965" cy="997965"/>
          </a:xfrm>
          <a:prstGeom prst="donut">
            <a:avLst>
              <a:gd name="adj" fmla="val 11444"/>
            </a:avLst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22" name="55 CuadroTexto"/>
          <p:cNvSpPr txBox="1"/>
          <p:nvPr/>
        </p:nvSpPr>
        <p:spPr>
          <a:xfrm>
            <a:off x="115610" y="261155"/>
            <a:ext cx="963613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53375" y="6334780"/>
            <a:ext cx="24099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ea typeface="Times New Roman"/>
                <a:cs typeface="Times New Roman"/>
              </a:rPr>
              <a:t>animated films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534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13" grpId="0" animBg="1"/>
      <p:bldP spid="22" grpId="0"/>
      <p:bldP spid="3" grpId="0"/>
      <p:bldP spid="3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043" y="1049556"/>
            <a:ext cx="5598367" cy="5486400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3600" y="2523937"/>
            <a:ext cx="4057649" cy="3200400"/>
          </a:xfrm>
          <a:prstGeom prst="round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2365829" y="243114"/>
            <a:ext cx="4441371" cy="692696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orte" panose="03060902040502070203" pitchFamily="66" charset="0"/>
              </a:rPr>
              <a:t>Like</a:t>
            </a:r>
            <a:r>
              <a:rPr kumimoji="0" lang="fr-FR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orte" panose="03060902040502070203" pitchFamily="66" charset="0"/>
              </a:rPr>
              <a:t>   &amp;   </a:t>
            </a:r>
            <a:r>
              <a:rPr kumimoji="0" lang="fr-FR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orte" panose="03060902040502070203" pitchFamily="66" charset="0"/>
              </a:rPr>
              <a:t>Dislike</a:t>
            </a:r>
            <a:r>
              <a:rPr kumimoji="0" lang="fr-FR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orte" panose="03060902040502070203" pitchFamily="66" charset="0"/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883" y="939800"/>
            <a:ext cx="840260" cy="7315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9712" y1="10289" x2="29968" y2="17870"/>
                        <a14:foregroundMark x1="12660" y1="17870" x2="13622" y2="24549"/>
                        <a14:foregroundMark x1="12019" y1="23827" x2="10577" y2="29603"/>
                        <a14:foregroundMark x1="77564" y1="55957" x2="79327" y2="613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608" y="2143664"/>
            <a:ext cx="824535" cy="7315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E36CA0-E2C6-4070-A26C-7C16BA4D0FB7}"/>
              </a:ext>
            </a:extLst>
          </p:cNvPr>
          <p:cNvSpPr txBox="1"/>
          <p:nvPr/>
        </p:nvSpPr>
        <p:spPr>
          <a:xfrm>
            <a:off x="113110" y="2391680"/>
            <a:ext cx="1463040" cy="442674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interesting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01E4CE-EF79-42F5-BE1F-B60AFDA51C05}"/>
              </a:ext>
            </a:extLst>
          </p:cNvPr>
          <p:cNvSpPr txBox="1"/>
          <p:nvPr/>
        </p:nvSpPr>
        <p:spPr>
          <a:xfrm>
            <a:off x="113110" y="3295145"/>
            <a:ext cx="1463040" cy="442674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wonderful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A2B13B-20B5-4FDB-9508-8EA44CFB5C67}"/>
              </a:ext>
            </a:extLst>
          </p:cNvPr>
          <p:cNvSpPr txBox="1"/>
          <p:nvPr/>
        </p:nvSpPr>
        <p:spPr>
          <a:xfrm>
            <a:off x="113110" y="4214060"/>
            <a:ext cx="1463040" cy="442674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clever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1A2869-E790-4AFC-9024-51071D9F0F2C}"/>
              </a:ext>
            </a:extLst>
          </p:cNvPr>
          <p:cNvSpPr txBox="1"/>
          <p:nvPr/>
        </p:nvSpPr>
        <p:spPr>
          <a:xfrm>
            <a:off x="113110" y="5173792"/>
            <a:ext cx="1463040" cy="442674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educational</a:t>
            </a:r>
          </a:p>
        </p:txBody>
      </p:sp>
      <p:sp>
        <p:nvSpPr>
          <p:cNvPr id="12" name="3 Elipse"/>
          <p:cNvSpPr/>
          <p:nvPr/>
        </p:nvSpPr>
        <p:spPr>
          <a:xfrm>
            <a:off x="286721" y="259904"/>
            <a:ext cx="587038" cy="587038"/>
          </a:xfrm>
          <a:prstGeom prst="ellipse">
            <a:avLst/>
          </a:prstGeom>
          <a:solidFill>
            <a:sysClr val="window" lastClr="FFFFFF">
              <a:lumMod val="95000"/>
            </a:sysClr>
          </a:solidFill>
          <a:ln w="25400" cap="flat" cmpd="sng" algn="ctr">
            <a:noFill/>
            <a:prstDash val="solid"/>
          </a:ln>
          <a:effectLst>
            <a:innerShdw blurRad="165100">
              <a:prstClr val="black"/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13" name="9 Anillo"/>
          <p:cNvSpPr/>
          <p:nvPr/>
        </p:nvSpPr>
        <p:spPr>
          <a:xfrm>
            <a:off x="188882" y="162064"/>
            <a:ext cx="782718" cy="782718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14" name="10 Anillo"/>
          <p:cNvSpPr/>
          <p:nvPr/>
        </p:nvSpPr>
        <p:spPr>
          <a:xfrm>
            <a:off x="188882" y="162064"/>
            <a:ext cx="782718" cy="782718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16" name="11 Anillo"/>
          <p:cNvSpPr/>
          <p:nvPr/>
        </p:nvSpPr>
        <p:spPr>
          <a:xfrm>
            <a:off x="81258" y="54441"/>
            <a:ext cx="997965" cy="997965"/>
          </a:xfrm>
          <a:prstGeom prst="donut">
            <a:avLst>
              <a:gd name="adj" fmla="val 11444"/>
            </a:avLst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17" name="55 CuadroTexto"/>
          <p:cNvSpPr txBox="1"/>
          <p:nvPr/>
        </p:nvSpPr>
        <p:spPr>
          <a:xfrm>
            <a:off x="115610" y="261155"/>
            <a:ext cx="963613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837253" y="6331527"/>
            <a:ext cx="34985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ea typeface="Times New Roman"/>
                <a:cs typeface="Times New Roman"/>
              </a:rPr>
              <a:t>English </a:t>
            </a:r>
            <a:r>
              <a:rPr lang="en-US" sz="2800" b="1" dirty="0" err="1" smtClean="0">
                <a:solidFill>
                  <a:srgbClr val="FFFF00"/>
                </a:solidFill>
                <a:ea typeface="Times New Roman"/>
                <a:cs typeface="Times New Roman"/>
              </a:rPr>
              <a:t>progrmammes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322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4" grpId="0" animBg="1"/>
      <p:bldP spid="17" grpId="0"/>
      <p:bldP spid="18" grpId="0"/>
      <p:bldP spid="18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043" y="1049556"/>
            <a:ext cx="5598367" cy="5486400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5" r="17929"/>
          <a:stretch/>
        </p:blipFill>
        <p:spPr bwMode="auto">
          <a:xfrm>
            <a:off x="2104574" y="2509424"/>
            <a:ext cx="4114800" cy="3200400"/>
          </a:xfrm>
          <a:prstGeom prst="round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883" y="939800"/>
            <a:ext cx="840260" cy="73152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365829" y="243114"/>
            <a:ext cx="4441371" cy="692696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orte" panose="03060902040502070203" pitchFamily="66" charset="0"/>
              </a:rPr>
              <a:t>Like</a:t>
            </a:r>
            <a:r>
              <a:rPr kumimoji="0" lang="fr-FR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orte" panose="03060902040502070203" pitchFamily="66" charset="0"/>
              </a:rPr>
              <a:t>   &amp;   </a:t>
            </a:r>
            <a:r>
              <a:rPr kumimoji="0" lang="fr-FR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orte" panose="03060902040502070203" pitchFamily="66" charset="0"/>
              </a:rPr>
              <a:t>Dislike</a:t>
            </a:r>
            <a:r>
              <a:rPr kumimoji="0" lang="fr-FR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orte" panose="03060902040502070203" pitchFamily="66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9712" y1="10289" x2="29968" y2="17870"/>
                        <a14:foregroundMark x1="12660" y1="17870" x2="13622" y2="24549"/>
                        <a14:foregroundMark x1="12019" y1="23827" x2="10577" y2="29603"/>
                        <a14:foregroundMark x1="77564" y1="55957" x2="79327" y2="613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608" y="2143664"/>
            <a:ext cx="824535" cy="7315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E36CA0-E2C6-4070-A26C-7C16BA4D0FB7}"/>
              </a:ext>
            </a:extLst>
          </p:cNvPr>
          <p:cNvSpPr txBox="1"/>
          <p:nvPr/>
        </p:nvSpPr>
        <p:spPr>
          <a:xfrm>
            <a:off x="113110" y="2391680"/>
            <a:ext cx="1463040" cy="442674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interesting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01E4CE-EF79-42F5-BE1F-B60AFDA51C05}"/>
              </a:ext>
            </a:extLst>
          </p:cNvPr>
          <p:cNvSpPr txBox="1"/>
          <p:nvPr/>
        </p:nvSpPr>
        <p:spPr>
          <a:xfrm>
            <a:off x="113110" y="3295145"/>
            <a:ext cx="1463040" cy="442674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wonderful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A2B13B-20B5-4FDB-9508-8EA44CFB5C67}"/>
              </a:ext>
            </a:extLst>
          </p:cNvPr>
          <p:cNvSpPr txBox="1"/>
          <p:nvPr/>
        </p:nvSpPr>
        <p:spPr>
          <a:xfrm>
            <a:off x="113110" y="4214060"/>
            <a:ext cx="1463040" cy="442674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clever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1A2869-E790-4AFC-9024-51071D9F0F2C}"/>
              </a:ext>
            </a:extLst>
          </p:cNvPr>
          <p:cNvSpPr txBox="1"/>
          <p:nvPr/>
        </p:nvSpPr>
        <p:spPr>
          <a:xfrm>
            <a:off x="113110" y="5173792"/>
            <a:ext cx="1463040" cy="442674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educational</a:t>
            </a:r>
          </a:p>
        </p:txBody>
      </p:sp>
      <p:sp>
        <p:nvSpPr>
          <p:cNvPr id="11" name="3 Elipse"/>
          <p:cNvSpPr/>
          <p:nvPr/>
        </p:nvSpPr>
        <p:spPr>
          <a:xfrm>
            <a:off x="286721" y="259904"/>
            <a:ext cx="587038" cy="587038"/>
          </a:xfrm>
          <a:prstGeom prst="ellipse">
            <a:avLst/>
          </a:prstGeom>
          <a:solidFill>
            <a:sysClr val="window" lastClr="FFFFFF">
              <a:lumMod val="95000"/>
            </a:sysClr>
          </a:solidFill>
          <a:ln w="25400" cap="flat" cmpd="sng" algn="ctr">
            <a:noFill/>
            <a:prstDash val="solid"/>
          </a:ln>
          <a:effectLst>
            <a:innerShdw blurRad="165100">
              <a:prstClr val="black"/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12" name="9 Anillo"/>
          <p:cNvSpPr/>
          <p:nvPr/>
        </p:nvSpPr>
        <p:spPr>
          <a:xfrm>
            <a:off x="188882" y="162064"/>
            <a:ext cx="782718" cy="782718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13" name="10 Anillo"/>
          <p:cNvSpPr/>
          <p:nvPr/>
        </p:nvSpPr>
        <p:spPr>
          <a:xfrm>
            <a:off x="188882" y="162064"/>
            <a:ext cx="782718" cy="782718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16" name="11 Anillo"/>
          <p:cNvSpPr/>
          <p:nvPr/>
        </p:nvSpPr>
        <p:spPr>
          <a:xfrm>
            <a:off x="81258" y="54441"/>
            <a:ext cx="997965" cy="997965"/>
          </a:xfrm>
          <a:prstGeom prst="donut">
            <a:avLst>
              <a:gd name="adj" fmla="val 11444"/>
            </a:avLst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17" name="55 CuadroTexto"/>
          <p:cNvSpPr txBox="1"/>
          <p:nvPr/>
        </p:nvSpPr>
        <p:spPr>
          <a:xfrm>
            <a:off x="115610" y="261155"/>
            <a:ext cx="963613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25087" y="6334780"/>
            <a:ext cx="15228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Cartoons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597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7" grpId="0"/>
      <p:bldP spid="18" grpId="0"/>
      <p:bldP spid="18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043" y="1049556"/>
            <a:ext cx="5598367" cy="5486400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1" r="12011"/>
          <a:stretch/>
        </p:blipFill>
        <p:spPr bwMode="auto">
          <a:xfrm>
            <a:off x="2119086" y="2510593"/>
            <a:ext cx="4023360" cy="3200400"/>
          </a:xfrm>
          <a:prstGeom prst="round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2365829" y="243114"/>
            <a:ext cx="4441371" cy="692696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orte" panose="03060902040502070203" pitchFamily="66" charset="0"/>
              </a:rPr>
              <a:t>Like</a:t>
            </a:r>
            <a:r>
              <a:rPr kumimoji="0" lang="fr-FR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orte" panose="03060902040502070203" pitchFamily="66" charset="0"/>
              </a:rPr>
              <a:t>   &amp;   </a:t>
            </a:r>
            <a:r>
              <a:rPr kumimoji="0" lang="fr-FR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orte" panose="03060902040502070203" pitchFamily="66" charset="0"/>
              </a:rPr>
              <a:t>Dislike</a:t>
            </a:r>
            <a:r>
              <a:rPr kumimoji="0" lang="fr-FR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orte" panose="03060902040502070203" pitchFamily="66" charset="0"/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883" y="939800"/>
            <a:ext cx="840260" cy="7315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9712" y1="10289" x2="29968" y2="17870"/>
                        <a14:foregroundMark x1="12660" y1="17870" x2="13622" y2="24549"/>
                        <a14:foregroundMark x1="12019" y1="23827" x2="10577" y2="29603"/>
                        <a14:foregroundMark x1="77564" y1="55957" x2="79327" y2="613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608" y="2143664"/>
            <a:ext cx="824535" cy="7315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E36CA0-E2C6-4070-A26C-7C16BA4D0FB7}"/>
              </a:ext>
            </a:extLst>
          </p:cNvPr>
          <p:cNvSpPr txBox="1"/>
          <p:nvPr/>
        </p:nvSpPr>
        <p:spPr>
          <a:xfrm>
            <a:off x="113110" y="2391680"/>
            <a:ext cx="1463040" cy="442674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interesting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01E4CE-EF79-42F5-BE1F-B60AFDA51C05}"/>
              </a:ext>
            </a:extLst>
          </p:cNvPr>
          <p:cNvSpPr txBox="1"/>
          <p:nvPr/>
        </p:nvSpPr>
        <p:spPr>
          <a:xfrm>
            <a:off x="113110" y="3295145"/>
            <a:ext cx="1463040" cy="442674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wonderful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A2B13B-20B5-4FDB-9508-8EA44CFB5C67}"/>
              </a:ext>
            </a:extLst>
          </p:cNvPr>
          <p:cNvSpPr txBox="1"/>
          <p:nvPr/>
        </p:nvSpPr>
        <p:spPr>
          <a:xfrm>
            <a:off x="113110" y="4214060"/>
            <a:ext cx="1463040" cy="442674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clever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1A2869-E790-4AFC-9024-51071D9F0F2C}"/>
              </a:ext>
            </a:extLst>
          </p:cNvPr>
          <p:cNvSpPr txBox="1"/>
          <p:nvPr/>
        </p:nvSpPr>
        <p:spPr>
          <a:xfrm>
            <a:off x="113110" y="5173792"/>
            <a:ext cx="1463040" cy="442674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educational</a:t>
            </a:r>
          </a:p>
        </p:txBody>
      </p:sp>
      <p:sp>
        <p:nvSpPr>
          <p:cNvPr id="12" name="3 Elipse"/>
          <p:cNvSpPr/>
          <p:nvPr/>
        </p:nvSpPr>
        <p:spPr>
          <a:xfrm>
            <a:off x="286721" y="259904"/>
            <a:ext cx="587038" cy="587038"/>
          </a:xfrm>
          <a:prstGeom prst="ellipse">
            <a:avLst/>
          </a:prstGeom>
          <a:solidFill>
            <a:sysClr val="window" lastClr="FFFFFF">
              <a:lumMod val="95000"/>
            </a:sysClr>
          </a:solidFill>
          <a:ln w="25400" cap="flat" cmpd="sng" algn="ctr">
            <a:noFill/>
            <a:prstDash val="solid"/>
          </a:ln>
          <a:effectLst>
            <a:innerShdw blurRad="165100">
              <a:prstClr val="black"/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13" name="9 Anillo"/>
          <p:cNvSpPr/>
          <p:nvPr/>
        </p:nvSpPr>
        <p:spPr>
          <a:xfrm>
            <a:off x="188882" y="162064"/>
            <a:ext cx="782718" cy="782718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14" name="10 Anillo"/>
          <p:cNvSpPr/>
          <p:nvPr/>
        </p:nvSpPr>
        <p:spPr>
          <a:xfrm>
            <a:off x="188882" y="162064"/>
            <a:ext cx="782718" cy="782718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16" name="11 Anillo"/>
          <p:cNvSpPr/>
          <p:nvPr/>
        </p:nvSpPr>
        <p:spPr>
          <a:xfrm>
            <a:off x="81258" y="54441"/>
            <a:ext cx="997965" cy="997965"/>
          </a:xfrm>
          <a:prstGeom prst="donut">
            <a:avLst>
              <a:gd name="adj" fmla="val 11444"/>
            </a:avLst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17" name="55 CuadroTexto"/>
          <p:cNvSpPr txBox="1"/>
          <p:nvPr/>
        </p:nvSpPr>
        <p:spPr>
          <a:xfrm>
            <a:off x="115610" y="261155"/>
            <a:ext cx="963613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41554" y="6334780"/>
            <a:ext cx="30537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Music </a:t>
            </a:r>
            <a:r>
              <a:rPr lang="en-US" sz="2800" b="1" dirty="0">
                <a:solidFill>
                  <a:srgbClr val="FFFF00"/>
                </a:solidFill>
              </a:rPr>
              <a:t>talent shows</a:t>
            </a:r>
          </a:p>
        </p:txBody>
      </p:sp>
    </p:spTree>
    <p:extLst>
      <p:ext uri="{BB962C8B-B14F-4D97-AF65-F5344CB8AC3E}">
        <p14:creationId xmlns:p14="http://schemas.microsoft.com/office/powerpoint/2010/main" val="461940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4" grpId="0" animBg="1"/>
      <p:bldP spid="17" grpId="0"/>
      <p:bldP spid="18" grpId="0"/>
      <p:bldP spid="18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043" y="1049556"/>
            <a:ext cx="5598367" cy="5486400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9" r="6592"/>
          <a:stretch/>
        </p:blipFill>
        <p:spPr bwMode="auto">
          <a:xfrm>
            <a:off x="2191664" y="2437760"/>
            <a:ext cx="4023360" cy="3200400"/>
          </a:xfrm>
          <a:prstGeom prst="round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2365829" y="243114"/>
            <a:ext cx="4441371" cy="692696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orte" panose="03060902040502070203" pitchFamily="66" charset="0"/>
              </a:rPr>
              <a:t>Like</a:t>
            </a:r>
            <a:r>
              <a:rPr kumimoji="0" lang="fr-FR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orte" panose="03060902040502070203" pitchFamily="66" charset="0"/>
              </a:rPr>
              <a:t>   &amp;   </a:t>
            </a:r>
            <a:r>
              <a:rPr kumimoji="0" lang="fr-FR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orte" panose="03060902040502070203" pitchFamily="66" charset="0"/>
              </a:rPr>
              <a:t>Dislike</a:t>
            </a:r>
            <a:r>
              <a:rPr kumimoji="0" lang="fr-FR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orte" panose="03060902040502070203" pitchFamily="66" charset="0"/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883" y="939800"/>
            <a:ext cx="840260" cy="7315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9712" y1="10289" x2="29968" y2="17870"/>
                        <a14:foregroundMark x1="12660" y1="17870" x2="13622" y2="24549"/>
                        <a14:foregroundMark x1="12019" y1="23827" x2="10577" y2="29603"/>
                        <a14:foregroundMark x1="77564" y1="55957" x2="79327" y2="613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608" y="2143664"/>
            <a:ext cx="824535" cy="7315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E36CA0-E2C6-4070-A26C-7C16BA4D0FB7}"/>
              </a:ext>
            </a:extLst>
          </p:cNvPr>
          <p:cNvSpPr txBox="1"/>
          <p:nvPr/>
        </p:nvSpPr>
        <p:spPr>
          <a:xfrm>
            <a:off x="113110" y="2391680"/>
            <a:ext cx="1463040" cy="442674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interesting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01E4CE-EF79-42F5-BE1F-B60AFDA51C05}"/>
              </a:ext>
            </a:extLst>
          </p:cNvPr>
          <p:cNvSpPr txBox="1"/>
          <p:nvPr/>
        </p:nvSpPr>
        <p:spPr>
          <a:xfrm>
            <a:off x="113110" y="3295145"/>
            <a:ext cx="1463040" cy="442674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wonderful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A2B13B-20B5-4FDB-9508-8EA44CFB5C67}"/>
              </a:ext>
            </a:extLst>
          </p:cNvPr>
          <p:cNvSpPr txBox="1"/>
          <p:nvPr/>
        </p:nvSpPr>
        <p:spPr>
          <a:xfrm>
            <a:off x="113110" y="4214060"/>
            <a:ext cx="1463040" cy="442674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sporty</a:t>
            </a:r>
            <a:endParaRPr lang="en-US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1A2869-E790-4AFC-9024-51071D9F0F2C}"/>
              </a:ext>
            </a:extLst>
          </p:cNvPr>
          <p:cNvSpPr txBox="1"/>
          <p:nvPr/>
        </p:nvSpPr>
        <p:spPr>
          <a:xfrm>
            <a:off x="113110" y="5173792"/>
            <a:ext cx="1463040" cy="442674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educational</a:t>
            </a:r>
          </a:p>
        </p:txBody>
      </p:sp>
      <p:sp>
        <p:nvSpPr>
          <p:cNvPr id="12" name="3 Elipse"/>
          <p:cNvSpPr/>
          <p:nvPr/>
        </p:nvSpPr>
        <p:spPr>
          <a:xfrm>
            <a:off x="286721" y="259904"/>
            <a:ext cx="587038" cy="587038"/>
          </a:xfrm>
          <a:prstGeom prst="ellipse">
            <a:avLst/>
          </a:prstGeom>
          <a:solidFill>
            <a:sysClr val="window" lastClr="FFFFFF">
              <a:lumMod val="95000"/>
            </a:sysClr>
          </a:solidFill>
          <a:ln w="25400" cap="flat" cmpd="sng" algn="ctr">
            <a:noFill/>
            <a:prstDash val="solid"/>
          </a:ln>
          <a:effectLst>
            <a:innerShdw blurRad="165100">
              <a:prstClr val="black"/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13" name="9 Anillo"/>
          <p:cNvSpPr/>
          <p:nvPr/>
        </p:nvSpPr>
        <p:spPr>
          <a:xfrm>
            <a:off x="188882" y="162064"/>
            <a:ext cx="782718" cy="782718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14" name="10 Anillo"/>
          <p:cNvSpPr/>
          <p:nvPr/>
        </p:nvSpPr>
        <p:spPr>
          <a:xfrm>
            <a:off x="188882" y="162064"/>
            <a:ext cx="782718" cy="782718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16" name="11 Anillo"/>
          <p:cNvSpPr/>
          <p:nvPr/>
        </p:nvSpPr>
        <p:spPr>
          <a:xfrm>
            <a:off x="81258" y="54441"/>
            <a:ext cx="997965" cy="997965"/>
          </a:xfrm>
          <a:prstGeom prst="donut">
            <a:avLst>
              <a:gd name="adj" fmla="val 11444"/>
            </a:avLst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17" name="55 CuadroTexto"/>
          <p:cNvSpPr txBox="1"/>
          <p:nvPr/>
        </p:nvSpPr>
        <p:spPr>
          <a:xfrm>
            <a:off x="115610" y="261155"/>
            <a:ext cx="963613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41554" y="6334780"/>
            <a:ext cx="30401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Sport </a:t>
            </a:r>
            <a:r>
              <a:rPr lang="en-US" sz="2800" b="1" dirty="0" err="1">
                <a:solidFill>
                  <a:srgbClr val="FFFF00"/>
                </a:solidFill>
              </a:rPr>
              <a:t>programmes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18936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4" grpId="0" animBg="1"/>
      <p:bldP spid="17" grpId="0"/>
      <p:bldP spid="18" grpId="0"/>
      <p:bldP spid="1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84" y="178678"/>
            <a:ext cx="4491358" cy="830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56" y="205274"/>
            <a:ext cx="961782" cy="77761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30583" y="1892406"/>
            <a:ext cx="786384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59783" y="2652223"/>
            <a:ext cx="786384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Choose the correct answer A, B, or C.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6468" y="4171857"/>
            <a:ext cx="786384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Find and write the adjectives in the conversation which describe the programmes and characters below.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16469" y="5239452"/>
            <a:ext cx="786384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Work in groups. Interview your partners about their favourite TV programmes and report to the class.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42173" y="1009479"/>
            <a:ext cx="3510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48DA4"/>
                </a:solidFill>
              </a:rPr>
              <a:t>What’s on today?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30582" y="3412040"/>
            <a:ext cx="786384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Read the conversation again and match 1-5 with a-e.</a:t>
            </a:r>
          </a:p>
        </p:txBody>
      </p:sp>
      <p:sp>
        <p:nvSpPr>
          <p:cNvPr id="17" name="Oval 16"/>
          <p:cNvSpPr>
            <a:spLocks noChangeAspect="1"/>
          </p:cNvSpPr>
          <p:nvPr/>
        </p:nvSpPr>
        <p:spPr>
          <a:xfrm>
            <a:off x="711186" y="1926756"/>
            <a:ext cx="365760" cy="365760"/>
          </a:xfrm>
          <a:prstGeom prst="ellipse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</a:t>
            </a:r>
          </a:p>
        </p:txBody>
      </p:sp>
      <p:sp>
        <p:nvSpPr>
          <p:cNvPr id="18" name="Oval 17"/>
          <p:cNvSpPr>
            <a:spLocks noChangeAspect="1"/>
          </p:cNvSpPr>
          <p:nvPr/>
        </p:nvSpPr>
        <p:spPr>
          <a:xfrm>
            <a:off x="711186" y="2666973"/>
            <a:ext cx="365760" cy="365760"/>
          </a:xfrm>
          <a:prstGeom prst="ellipse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</a:p>
        </p:txBody>
      </p:sp>
      <p:sp>
        <p:nvSpPr>
          <p:cNvPr id="21" name="Oval 20"/>
          <p:cNvSpPr>
            <a:spLocks noChangeAspect="1"/>
          </p:cNvSpPr>
          <p:nvPr/>
        </p:nvSpPr>
        <p:spPr>
          <a:xfrm>
            <a:off x="711186" y="3465246"/>
            <a:ext cx="365760" cy="365760"/>
          </a:xfrm>
          <a:prstGeom prst="ellipse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</a:t>
            </a:r>
          </a:p>
        </p:txBody>
      </p:sp>
      <p:sp>
        <p:nvSpPr>
          <p:cNvPr id="22" name="Oval 21"/>
          <p:cNvSpPr>
            <a:spLocks noChangeAspect="1"/>
          </p:cNvSpPr>
          <p:nvPr/>
        </p:nvSpPr>
        <p:spPr>
          <a:xfrm>
            <a:off x="711186" y="4205463"/>
            <a:ext cx="365760" cy="365760"/>
          </a:xfrm>
          <a:prstGeom prst="ellipse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</a:t>
            </a:r>
          </a:p>
        </p:txBody>
      </p:sp>
      <p:sp>
        <p:nvSpPr>
          <p:cNvPr id="23" name="Oval 22"/>
          <p:cNvSpPr>
            <a:spLocks noChangeAspect="1"/>
          </p:cNvSpPr>
          <p:nvPr/>
        </p:nvSpPr>
        <p:spPr>
          <a:xfrm>
            <a:off x="711186" y="5410128"/>
            <a:ext cx="365760" cy="365760"/>
          </a:xfrm>
          <a:prstGeom prst="ellipse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20" grpId="0"/>
      <p:bldP spid="17" grpId="0" animBg="1"/>
      <p:bldP spid="18" grpId="0" animBg="1"/>
      <p:bldP spid="21" grpId="0" animBg="1"/>
      <p:bldP spid="22" grpId="0" animBg="1"/>
      <p:bldP spid="2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54314" y="738388"/>
            <a:ext cx="723537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spcAft>
                <a:spcPts val="120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ea typeface="Calibri"/>
                <a:cs typeface="Calibri"/>
              </a:rPr>
              <a:t>Hung likes sports </a:t>
            </a:r>
            <a:r>
              <a:rPr lang="en-US" sz="2800" dirty="0" err="1">
                <a:solidFill>
                  <a:srgbClr val="000000"/>
                </a:solidFill>
                <a:ea typeface="Calibri"/>
                <a:cs typeface="Calibri"/>
              </a:rPr>
              <a:t>programmes</a:t>
            </a:r>
            <a:r>
              <a:rPr lang="en-US" sz="2800" dirty="0">
                <a:solidFill>
                  <a:srgbClr val="000000"/>
                </a:solidFill>
                <a:ea typeface="Calibri"/>
                <a:cs typeface="Calibri"/>
              </a:rPr>
              <a:t> on TV. </a:t>
            </a:r>
            <a:endParaRPr lang="en-US" sz="2800" dirty="0" smtClean="0">
              <a:solidFill>
                <a:srgbClr val="000000"/>
              </a:solidFill>
              <a:ea typeface="Calibri"/>
              <a:cs typeface="Calibri"/>
            </a:endParaRP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000000"/>
                </a:solidFill>
                <a:ea typeface="Calibri"/>
                <a:cs typeface="Calibri"/>
              </a:rPr>
              <a:t>Lan </a:t>
            </a:r>
            <a:r>
              <a:rPr lang="en-US" sz="2800" dirty="0">
                <a:solidFill>
                  <a:srgbClr val="000000"/>
                </a:solidFill>
                <a:ea typeface="Calibri"/>
                <a:cs typeface="Calibri"/>
              </a:rPr>
              <a:t>likes music talent shows. </a:t>
            </a:r>
            <a:endParaRPr lang="en-US" sz="2800" dirty="0" smtClean="0">
              <a:solidFill>
                <a:srgbClr val="000000"/>
              </a:solidFill>
              <a:ea typeface="Calibri"/>
              <a:cs typeface="Calibri"/>
            </a:endParaRP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800" dirty="0" err="1" smtClean="0">
                <a:solidFill>
                  <a:srgbClr val="000000"/>
                </a:solidFill>
                <a:ea typeface="Calibri"/>
                <a:cs typeface="Calibri"/>
              </a:rPr>
              <a:t>Binh</a:t>
            </a:r>
            <a:r>
              <a:rPr lang="en-US" sz="2800" dirty="0" smtClean="0">
                <a:solidFill>
                  <a:srgbClr val="000000"/>
                </a:solidFill>
                <a:ea typeface="Calibri"/>
                <a:cs typeface="Calibri"/>
              </a:rPr>
              <a:t> </a:t>
            </a:r>
            <a:r>
              <a:rPr lang="en-US" sz="2800" dirty="0">
                <a:solidFill>
                  <a:srgbClr val="000000"/>
                </a:solidFill>
                <a:ea typeface="Calibri"/>
                <a:cs typeface="Calibri"/>
              </a:rPr>
              <a:t>likes animated films and Khoi likes cartoons. </a:t>
            </a:r>
            <a:endParaRPr lang="en-US" sz="2800" dirty="0" smtClean="0">
              <a:solidFill>
                <a:srgbClr val="000000"/>
              </a:solidFill>
              <a:ea typeface="Calibri"/>
              <a:cs typeface="Calibri"/>
            </a:endParaRP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800" dirty="0" err="1" smtClean="0">
                <a:solidFill>
                  <a:srgbClr val="000000"/>
                </a:solidFill>
                <a:ea typeface="Calibri"/>
                <a:cs typeface="Calibri"/>
              </a:rPr>
              <a:t>Hoa</a:t>
            </a:r>
            <a:r>
              <a:rPr lang="en-US" sz="2800" dirty="0" smtClean="0">
                <a:solidFill>
                  <a:srgbClr val="000000"/>
                </a:solidFill>
                <a:ea typeface="Calibri"/>
                <a:cs typeface="Calibri"/>
              </a:rPr>
              <a:t> </a:t>
            </a:r>
            <a:r>
              <a:rPr lang="en-US" sz="2800" dirty="0">
                <a:solidFill>
                  <a:srgbClr val="000000"/>
                </a:solidFill>
                <a:ea typeface="Calibri"/>
                <a:cs typeface="Calibri"/>
              </a:rPr>
              <a:t>likes English </a:t>
            </a:r>
            <a:r>
              <a:rPr lang="en-US" sz="2800" dirty="0" err="1">
                <a:solidFill>
                  <a:srgbClr val="000000"/>
                </a:solidFill>
                <a:ea typeface="Calibri"/>
                <a:cs typeface="Calibri"/>
              </a:rPr>
              <a:t>programmes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6926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R="0" rtl="0"/>
            <a:r>
              <a:rPr lang="en-GB" b="1" dirty="0" smtClean="0">
                <a:solidFill>
                  <a:srgbClr val="C00000"/>
                </a:solidFill>
              </a:rPr>
              <a:t>Homework</a:t>
            </a:r>
            <a:endParaRPr lang="en-GB" b="1" i="0" u="none" strike="noStrike" baseline="0" dirty="0" smtClean="0">
              <a:solidFill>
                <a:srgbClr val="C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3372"/>
            <a:ext cx="8229600" cy="4732792"/>
          </a:xfrm>
        </p:spPr>
        <p:txBody>
          <a:bodyPr/>
          <a:lstStyle/>
          <a:p>
            <a:pPr marL="285750" lvl="1" algn="just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Font typeface="Arial" pitchFamily="34" charset="0"/>
              <a:buChar char="•"/>
            </a:pPr>
            <a:r>
              <a:rPr lang="en-US" dirty="0" smtClean="0">
                <a:latin typeface="+mn-lt"/>
              </a:rPr>
              <a:t>Learn vocabulary </a:t>
            </a:r>
            <a:r>
              <a:rPr lang="en-US" dirty="0">
                <a:latin typeface="+mn-lt"/>
              </a:rPr>
              <a:t>and the </a:t>
            </a:r>
            <a:r>
              <a:rPr lang="en-US" dirty="0" smtClean="0">
                <a:latin typeface="+mn-lt"/>
              </a:rPr>
              <a:t>structure by heart</a:t>
            </a:r>
            <a:r>
              <a:rPr lang="en-US" dirty="0">
                <a:latin typeface="+mn-lt"/>
              </a:rPr>
              <a:t>. </a:t>
            </a:r>
          </a:p>
          <a:p>
            <a:pPr marL="285750" lvl="1" algn="just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Font typeface="Arial" pitchFamily="34" charset="0"/>
              <a:buChar char="•"/>
            </a:pPr>
            <a:r>
              <a:rPr lang="en-US" dirty="0" smtClean="0">
                <a:latin typeface="+mn-lt"/>
              </a:rPr>
              <a:t>Do </a:t>
            </a:r>
            <a:r>
              <a:rPr lang="en-US" dirty="0">
                <a:latin typeface="+mn-lt"/>
              </a:rPr>
              <a:t>exercise </a:t>
            </a:r>
            <a:r>
              <a:rPr lang="en-US" dirty="0" smtClean="0">
                <a:latin typeface="+mn-lt"/>
              </a:rPr>
              <a:t>in </a:t>
            </a:r>
            <a:r>
              <a:rPr lang="en-US" dirty="0">
                <a:latin typeface="+mn-lt"/>
              </a:rPr>
              <a:t>your work book</a:t>
            </a:r>
          </a:p>
          <a:p>
            <a:pPr marL="285750" lvl="1" algn="just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Font typeface="Arial" pitchFamily="34" charset="0"/>
              <a:buChar char="•"/>
            </a:pPr>
            <a:r>
              <a:rPr lang="en-US" dirty="0" smtClean="0">
                <a:latin typeface="+mn-lt"/>
              </a:rPr>
              <a:t>Prepare </a:t>
            </a:r>
            <a:r>
              <a:rPr lang="en-US" dirty="0">
                <a:latin typeface="+mn-lt"/>
              </a:rPr>
              <a:t>the next </a:t>
            </a:r>
            <a:r>
              <a:rPr lang="en-US" dirty="0" smtClean="0">
                <a:latin typeface="+mn-lt"/>
              </a:rPr>
              <a:t>lesson: </a:t>
            </a:r>
            <a:r>
              <a:rPr lang="en-US" dirty="0" smtClean="0">
                <a:solidFill>
                  <a:srgbClr val="C00000"/>
                </a:solidFill>
                <a:latin typeface="+mn-lt"/>
              </a:rPr>
              <a:t>A 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closer look </a:t>
            </a:r>
            <a:r>
              <a:rPr lang="en-US" dirty="0" smtClean="0">
                <a:solidFill>
                  <a:srgbClr val="C00000"/>
                </a:solidFill>
                <a:latin typeface="+mn-lt"/>
              </a:rPr>
              <a:t>1</a:t>
            </a:r>
          </a:p>
          <a:p>
            <a:pPr marL="285750" lvl="1" algn="just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Font typeface="Arial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+mn-lt"/>
                <a:ea typeface="Calibri"/>
                <a:cs typeface="Times New Roman"/>
              </a:rPr>
              <a:t>Write about 5 sentences to describe </a:t>
            </a:r>
            <a:r>
              <a:rPr lang="vi-VN" dirty="0">
                <a:solidFill>
                  <a:srgbClr val="000000"/>
                </a:solidFill>
                <a:latin typeface="+mn-lt"/>
                <a:ea typeface="Calibri"/>
                <a:cs typeface="Times New Roman"/>
              </a:rPr>
              <a:t>a</a:t>
            </a:r>
            <a:r>
              <a:rPr lang="en-US" dirty="0">
                <a:solidFill>
                  <a:srgbClr val="000000"/>
                </a:solidFill>
                <a:latin typeface="+mn-lt"/>
                <a:ea typeface="Calibri"/>
                <a:cs typeface="Times New Roman"/>
              </a:rPr>
              <a:t> TV </a:t>
            </a:r>
            <a:r>
              <a:rPr lang="en-US" dirty="0" err="1">
                <a:solidFill>
                  <a:srgbClr val="000000"/>
                </a:solidFill>
                <a:latin typeface="+mn-lt"/>
                <a:ea typeface="Calibri"/>
                <a:cs typeface="Times New Roman"/>
              </a:rPr>
              <a:t>programme</a:t>
            </a:r>
            <a:r>
              <a:rPr lang="en-US" dirty="0">
                <a:solidFill>
                  <a:srgbClr val="000000"/>
                </a:solidFill>
                <a:latin typeface="+mn-lt"/>
                <a:ea typeface="Calibri"/>
                <a:cs typeface="Times New Roman"/>
              </a:rPr>
              <a:t> you like (name, type, channel, character</a:t>
            </a:r>
            <a:r>
              <a:rPr lang="vi-VN" dirty="0">
                <a:solidFill>
                  <a:srgbClr val="000000"/>
                </a:solidFill>
                <a:latin typeface="+mn-lt"/>
                <a:ea typeface="Calibri"/>
                <a:cs typeface="Times New Roman"/>
              </a:rPr>
              <a:t>(s)</a:t>
            </a:r>
            <a:r>
              <a:rPr lang="en-US" dirty="0">
                <a:solidFill>
                  <a:srgbClr val="000000"/>
                </a:solidFill>
                <a:latin typeface="+mn-lt"/>
                <a:ea typeface="Calibri"/>
                <a:cs typeface="Times New Roman"/>
              </a:rPr>
              <a:t> and characteristics…)</a:t>
            </a:r>
            <a:endParaRPr lang="en-US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251" y="457200"/>
            <a:ext cx="914400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568018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1691680" y="1207995"/>
            <a:ext cx="6052828" cy="1088046"/>
          </a:xfrm>
          <a:prstGeom prst="rect">
            <a:avLst/>
          </a:prstGeom>
        </p:spPr>
      </p:pic>
      <p:pic>
        <p:nvPicPr>
          <p:cNvPr id="1028" name="Picture 4" descr="http://www.todoiphone.net/wp-content/uploads/2012/02/retro-tv-icon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72" b="95182" l="3516" r="94727">
                        <a14:foregroundMark x1="38086" y1="7031" x2="46777" y2="16927"/>
                        <a14:foregroundMark x1="61133" y1="7813" x2="53027" y2="17708"/>
                        <a14:foregroundMark x1="25586" y1="32031" x2="25000" y2="79427"/>
                        <a14:backgroundMark x1="34082" y1="89453" x2="58984" y2="89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17" t="2787" r="12494" b="9078"/>
          <a:stretch/>
        </p:blipFill>
        <p:spPr bwMode="auto">
          <a:xfrm>
            <a:off x="2768921" y="2708920"/>
            <a:ext cx="3606159" cy="3187256"/>
          </a:xfrm>
          <a:prstGeom prst="rect">
            <a:avLst/>
          </a:prstGeom>
          <a:noFill/>
          <a:effectLst>
            <a:reflection blurRad="6350" stA="52000" endA="300" endPos="27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8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67" r="39543" b="57003"/>
          <a:stretch/>
        </p:blipFill>
        <p:spPr>
          <a:xfrm>
            <a:off x="3131840" y="155138"/>
            <a:ext cx="2736304" cy="105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04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41"/>
          <a:stretch/>
        </p:blipFill>
        <p:spPr>
          <a:xfrm>
            <a:off x="1505965" y="332656"/>
            <a:ext cx="6132069" cy="5429515"/>
          </a:xfrm>
          <a:prstGeom prst="rect">
            <a:avLst/>
          </a:prstGeom>
          <a:effectLst>
            <a:reflection stA="45000" endPos="11000" dir="5400000" sy="-100000" algn="bl" rotWithShape="0"/>
          </a:effectLst>
        </p:spPr>
      </p:pic>
      <p:sp>
        <p:nvSpPr>
          <p:cNvPr id="2" name="1 Llamada ovalada"/>
          <p:cNvSpPr/>
          <p:nvPr/>
        </p:nvSpPr>
        <p:spPr>
          <a:xfrm>
            <a:off x="4499992" y="260648"/>
            <a:ext cx="3672408" cy="1824503"/>
          </a:xfrm>
          <a:prstGeom prst="wedgeEllipseCallout">
            <a:avLst>
              <a:gd name="adj1" fmla="val -43756"/>
              <a:gd name="adj2" fmla="val 77615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 err="1" smtClean="0">
                <a:solidFill>
                  <a:prstClr val="black"/>
                </a:solidFill>
              </a:rPr>
              <a:t>What’s</a:t>
            </a:r>
            <a:r>
              <a:rPr lang="es-ES_tradnl" sz="2400" b="1" dirty="0" smtClean="0">
                <a:solidFill>
                  <a:prstClr val="black"/>
                </a:solidFill>
              </a:rPr>
              <a:t> </a:t>
            </a:r>
            <a:r>
              <a:rPr lang="es-ES_tradnl" sz="2400" b="1" dirty="0" err="1" smtClean="0">
                <a:solidFill>
                  <a:prstClr val="black"/>
                </a:solidFill>
              </a:rPr>
              <a:t>your</a:t>
            </a:r>
            <a:r>
              <a:rPr lang="es-ES_tradnl" sz="2400" b="1" dirty="0" smtClean="0">
                <a:solidFill>
                  <a:prstClr val="black"/>
                </a:solidFill>
              </a:rPr>
              <a:t> </a:t>
            </a:r>
            <a:r>
              <a:rPr lang="es-ES_tradnl" sz="2400" b="1" dirty="0" err="1" smtClean="0">
                <a:solidFill>
                  <a:prstClr val="black"/>
                </a:solidFill>
              </a:rPr>
              <a:t>favourite</a:t>
            </a:r>
            <a:endParaRPr lang="es-ES_tradnl" sz="2400" b="1" dirty="0" smtClean="0">
              <a:solidFill>
                <a:prstClr val="black"/>
              </a:solidFill>
            </a:endParaRPr>
          </a:p>
          <a:p>
            <a:pPr algn="ctr"/>
            <a:r>
              <a:rPr lang="es-ES_tradnl" sz="2400" b="1" dirty="0" smtClean="0">
                <a:solidFill>
                  <a:prstClr val="black"/>
                </a:solidFill>
              </a:rPr>
              <a:t>TV </a:t>
            </a:r>
            <a:r>
              <a:rPr lang="es-ES_tradnl" sz="2400" b="1" dirty="0" err="1" smtClean="0">
                <a:solidFill>
                  <a:prstClr val="black"/>
                </a:solidFill>
              </a:rPr>
              <a:t>programme</a:t>
            </a:r>
            <a:r>
              <a:rPr lang="es-ES_tradnl" sz="2400" b="1" dirty="0" smtClean="0">
                <a:solidFill>
                  <a:prstClr val="black"/>
                </a:solidFill>
              </a:rPr>
              <a:t>?</a:t>
            </a:r>
            <a:endParaRPr lang="es-ES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27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835696" y="260648"/>
            <a:ext cx="5400600" cy="81099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0" h="38100" prst="coolSlant"/>
            </a:sp3d>
          </a:bodyPr>
          <a:lstStyle/>
          <a:p>
            <a:pPr algn="ctr"/>
            <a:r>
              <a:rPr lang="es-ES_tradnl" sz="4400" b="1" dirty="0" smtClean="0">
                <a:solidFill>
                  <a:srgbClr val="FFC000"/>
                </a:solidFill>
                <a:effectLst>
                  <a:glow rad="139700">
                    <a:srgbClr val="F79646">
                      <a:satMod val="175000"/>
                      <a:alpha val="40000"/>
                    </a:srgbClr>
                  </a:glow>
                </a:effectLst>
                <a:latin typeface="Showcard Gothic" pitchFamily="82" charset="0"/>
              </a:rPr>
              <a:t>CARTOONS</a:t>
            </a:r>
            <a:endParaRPr lang="es-ES" sz="4400" b="1" dirty="0">
              <a:solidFill>
                <a:srgbClr val="FFC000"/>
              </a:solidFill>
              <a:effectLst>
                <a:glow rad="139700">
                  <a:srgbClr val="F79646">
                    <a:satMod val="175000"/>
                    <a:alpha val="40000"/>
                  </a:srgbClr>
                </a:glow>
              </a:effectLst>
              <a:latin typeface="Showcard Gothic" pitchFamily="82" charset="0"/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965" y="1124744"/>
            <a:ext cx="6132069" cy="54188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166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83568" y="332656"/>
            <a:ext cx="7704856" cy="81099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292100" h="38100" prst="coolSlant"/>
            </a:sp3d>
          </a:bodyPr>
          <a:lstStyle/>
          <a:p>
            <a:pPr algn="ctr"/>
            <a:r>
              <a:rPr lang="es-ES_tradnl" sz="4400" b="1" dirty="0" smtClean="0">
                <a:solidFill>
                  <a:srgbClr val="FFC000"/>
                </a:solidFill>
                <a:effectLst>
                  <a:glow rad="139700">
                    <a:srgbClr val="F79646">
                      <a:satMod val="175000"/>
                      <a:alpha val="40000"/>
                    </a:srgbClr>
                  </a:glow>
                </a:effectLst>
                <a:latin typeface="Showcard Gothic" pitchFamily="82" charset="0"/>
              </a:rPr>
              <a:t>SPORTS  PROGRAMME</a:t>
            </a:r>
            <a:endParaRPr lang="es-ES" sz="4400" b="1" dirty="0">
              <a:solidFill>
                <a:srgbClr val="FFC000"/>
              </a:solidFill>
              <a:effectLst>
                <a:glow rad="139700">
                  <a:srgbClr val="F79646">
                    <a:satMod val="175000"/>
                    <a:alpha val="40000"/>
                  </a:srgbClr>
                </a:glow>
              </a:effectLst>
              <a:latin typeface="Showcard Gothic" pitchFamily="82" charset="0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965" y="1124744"/>
            <a:ext cx="6132069" cy="54188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3311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2267744" y="313752"/>
            <a:ext cx="4608512" cy="81099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30200" h="38100" prst="coolSlant"/>
            </a:sp3d>
          </a:bodyPr>
          <a:lstStyle/>
          <a:p>
            <a:pPr algn="ctr"/>
            <a:r>
              <a:rPr lang="es-ES_tradnl" sz="4400" b="1" dirty="0" smtClean="0">
                <a:solidFill>
                  <a:srgbClr val="FFC000"/>
                </a:solidFill>
                <a:effectLst>
                  <a:glow rad="139700">
                    <a:srgbClr val="F79646">
                      <a:satMod val="175000"/>
                      <a:alpha val="40000"/>
                    </a:srgbClr>
                  </a:glow>
                </a:effectLst>
                <a:latin typeface="Showcard Gothic" pitchFamily="82" charset="0"/>
              </a:rPr>
              <a:t>NEWS</a:t>
            </a:r>
            <a:endParaRPr lang="es-ES" sz="4400" b="1" dirty="0">
              <a:solidFill>
                <a:srgbClr val="FFC000"/>
              </a:solidFill>
              <a:effectLst>
                <a:glow rad="139700">
                  <a:srgbClr val="F79646">
                    <a:satMod val="175000"/>
                    <a:alpha val="40000"/>
                  </a:srgbClr>
                </a:glow>
              </a:effectLst>
              <a:latin typeface="Showcard Gothic" pitchFamily="82" charset="0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965" y="1106448"/>
            <a:ext cx="6132069" cy="54188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67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83568" y="313752"/>
            <a:ext cx="7848872" cy="81099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11150" h="38100" prst="coolSlant"/>
            </a:sp3d>
          </a:bodyPr>
          <a:lstStyle/>
          <a:p>
            <a:pPr algn="ctr"/>
            <a:r>
              <a:rPr lang="es-ES_tradnl" sz="4400" b="1" dirty="0" err="1" smtClean="0">
                <a:solidFill>
                  <a:srgbClr val="FFC000"/>
                </a:solidFill>
                <a:effectLst>
                  <a:glow rad="139700">
                    <a:srgbClr val="F79646">
                      <a:satMod val="175000"/>
                      <a:alpha val="40000"/>
                    </a:srgbClr>
                  </a:glow>
                </a:effectLst>
                <a:latin typeface="Showcard Gothic" pitchFamily="82" charset="0"/>
              </a:rPr>
              <a:t>Weather</a:t>
            </a:r>
            <a:r>
              <a:rPr lang="es-ES_tradnl" sz="4400" b="1" dirty="0" smtClean="0">
                <a:solidFill>
                  <a:srgbClr val="FFC000"/>
                </a:solidFill>
                <a:effectLst>
                  <a:glow rad="139700">
                    <a:srgbClr val="F79646">
                      <a:satMod val="175000"/>
                      <a:alpha val="40000"/>
                    </a:srgbClr>
                  </a:glow>
                </a:effectLst>
                <a:latin typeface="Showcard Gothic" pitchFamily="82" charset="0"/>
              </a:rPr>
              <a:t> </a:t>
            </a:r>
            <a:r>
              <a:rPr lang="es-ES_tradnl" sz="4400" b="1" dirty="0" err="1" smtClean="0">
                <a:solidFill>
                  <a:srgbClr val="FFC000"/>
                </a:solidFill>
                <a:effectLst>
                  <a:glow rad="139700">
                    <a:srgbClr val="F79646">
                      <a:satMod val="175000"/>
                      <a:alpha val="40000"/>
                    </a:srgbClr>
                  </a:glow>
                </a:effectLst>
                <a:latin typeface="Showcard Gothic" pitchFamily="82" charset="0"/>
              </a:rPr>
              <a:t>forecast</a:t>
            </a:r>
            <a:endParaRPr lang="es-ES" sz="4400" b="1" dirty="0">
              <a:solidFill>
                <a:srgbClr val="FFC000"/>
              </a:solidFill>
              <a:effectLst>
                <a:glow rad="139700">
                  <a:srgbClr val="F79646">
                    <a:satMod val="175000"/>
                    <a:alpha val="40000"/>
                  </a:srgbClr>
                </a:glow>
              </a:effectLst>
              <a:latin typeface="Showcard Gothic" pitchFamily="82" charset="0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965" y="1106448"/>
            <a:ext cx="6132069" cy="54188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689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1788</TotalTime>
  <Words>1007</Words>
  <Application>Microsoft Office PowerPoint</Application>
  <PresentationFormat>On-screen Show (4:3)</PresentationFormat>
  <Paragraphs>226</Paragraphs>
  <Slides>31</Slides>
  <Notes>2</Notes>
  <HiddenSlides>0</HiddenSlides>
  <MMClips>8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31</vt:i4>
      </vt:variant>
    </vt:vector>
  </HeadingPairs>
  <TitlesOfParts>
    <vt:vector size="45" baseType="lpstr">
      <vt:lpstr>a Alloy Ink</vt:lpstr>
      <vt:lpstr>arial</vt:lpstr>
      <vt:lpstr>arial</vt:lpstr>
      <vt:lpstr>Calibri</vt:lpstr>
      <vt:lpstr>Calibri Light</vt:lpstr>
      <vt:lpstr>Forte</vt:lpstr>
      <vt:lpstr>Impact</vt:lpstr>
      <vt:lpstr>Showcard Gothic</vt:lpstr>
      <vt:lpstr>Tahoma</vt:lpstr>
      <vt:lpstr>Times New Roman</vt:lpstr>
      <vt:lpstr>Office Theme</vt:lpstr>
      <vt:lpstr>1_Office Theme</vt:lpstr>
      <vt:lpstr>2_Office Theme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Homework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hp</cp:lastModifiedBy>
  <cp:revision>145</cp:revision>
  <dcterms:created xsi:type="dcterms:W3CDTF">2020-12-09T02:04:09Z</dcterms:created>
  <dcterms:modified xsi:type="dcterms:W3CDTF">2023-02-09T02:59:36Z</dcterms:modified>
</cp:coreProperties>
</file>