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305" r:id="rId4"/>
    <p:sldId id="298" r:id="rId5"/>
    <p:sldId id="257" r:id="rId6"/>
    <p:sldId id="300" r:id="rId7"/>
    <p:sldId id="301" r:id="rId8"/>
    <p:sldId id="304" r:id="rId9"/>
    <p:sldId id="303" r:id="rId10"/>
    <p:sldId id="302" r:id="rId11"/>
    <p:sldId id="276" r:id="rId12"/>
    <p:sldId id="258" r:id="rId13"/>
    <p:sldId id="273" r:id="rId14"/>
    <p:sldId id="260" r:id="rId15"/>
    <p:sldId id="295" r:id="rId16"/>
    <p:sldId id="294" r:id="rId17"/>
    <p:sldId id="296" r:id="rId18"/>
    <p:sldId id="277" r:id="rId19"/>
    <p:sldId id="262" r:id="rId20"/>
    <p:sldId id="292" r:id="rId21"/>
    <p:sldId id="297" r:id="rId22"/>
    <p:sldId id="29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A6DBE8"/>
    <a:srgbClr val="CCFFFF"/>
    <a:srgbClr val="CC00FF"/>
    <a:srgbClr val="FF99FF"/>
    <a:srgbClr val="C0E6EA"/>
    <a:srgbClr val="FBDFEB"/>
    <a:srgbClr val="F16649"/>
    <a:srgbClr val="76ABDC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288" y="56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52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91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7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725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44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8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95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28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11164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63010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90404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23284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70063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9080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48361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1865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63516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997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44681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97792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3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1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slide" Target="slide1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slide" Target="slide1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739841" y="2042629"/>
            <a:ext cx="5759975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6</a:t>
            </a:r>
            <a:endParaRPr lang="en-US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10:OUR HOUSE IN THE FUTURE</a:t>
            </a: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6: Skills 2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3528047"/>
            <a:ext cx="2337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sz="2100" b="1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NK-NN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7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59329" y="211319"/>
            <a:ext cx="79737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E192F5-80F3-49D4-97AB-67D18080003F}"/>
              </a:ext>
            </a:extLst>
          </p:cNvPr>
          <p:cNvGrpSpPr/>
          <p:nvPr/>
        </p:nvGrpSpPr>
        <p:grpSpPr>
          <a:xfrm>
            <a:off x="124690" y="1641766"/>
            <a:ext cx="4935684" cy="1728510"/>
            <a:chOff x="124690" y="1974273"/>
            <a:chExt cx="4935684" cy="17285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2082686"/>
              <a:ext cx="4860290" cy="1620097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124690" y="197427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558AF25-0469-488D-8B44-29E66B3C1A64}"/>
              </a:ext>
            </a:extLst>
          </p:cNvPr>
          <p:cNvGrpSpPr/>
          <p:nvPr/>
        </p:nvGrpSpPr>
        <p:grpSpPr>
          <a:xfrm>
            <a:off x="5628408" y="2632363"/>
            <a:ext cx="3266210" cy="2276210"/>
            <a:chOff x="5628408" y="2632363"/>
            <a:chExt cx="3266210" cy="22762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25" y="2812227"/>
              <a:ext cx="3140593" cy="2096346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5628408" y="2632363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691AEE-EFEA-4756-9195-104093F8D417}"/>
              </a:ext>
            </a:extLst>
          </p:cNvPr>
          <p:cNvGrpSpPr/>
          <p:nvPr/>
        </p:nvGrpSpPr>
        <p:grpSpPr>
          <a:xfrm>
            <a:off x="56498" y="3974710"/>
            <a:ext cx="5003876" cy="1975842"/>
            <a:chOff x="56498" y="4556592"/>
            <a:chExt cx="5003876" cy="19758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84" y="4735582"/>
              <a:ext cx="4860290" cy="179685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6498" y="4556592"/>
              <a:ext cx="457200" cy="4572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c</a:t>
              </a:r>
            </a:p>
          </p:txBody>
        </p:sp>
      </p:grpSp>
      <p:pic>
        <p:nvPicPr>
          <p:cNvPr id="6" name="B2_28">
            <a:hlinkClick r:id="" action="ppaction://media"/>
            <a:extLst>
              <a:ext uri="{FF2B5EF4-FFF2-40B4-BE49-F238E27FC236}">
                <a16:creationId xmlns:a16="http://schemas.microsoft.com/office/drawing/2014/main" id="{9A85E59D-8B05-463D-BDE2-FE70231E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1379" y="888422"/>
            <a:ext cx="487363" cy="487363"/>
          </a:xfrm>
          <a:prstGeom prst="rect">
            <a:avLst/>
          </a:prstGeom>
        </p:spPr>
      </p:pic>
      <p:sp>
        <p:nvSpPr>
          <p:cNvPr id="14" name="Rounded 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63BB3324-F560-4EC8-B8E2-971EAF86E61E}"/>
              </a:ext>
            </a:extLst>
          </p:cNvPr>
          <p:cNvSpPr/>
          <p:nvPr/>
        </p:nvSpPr>
        <p:spPr>
          <a:xfrm>
            <a:off x="7566749" y="6363855"/>
            <a:ext cx="1502200" cy="441194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5BAC0D-41FA-4850-95EB-7ED73C67DED6}"/>
              </a:ext>
            </a:extLst>
          </p:cNvPr>
          <p:cNvSpPr txBox="1"/>
          <p:nvPr/>
        </p:nvSpPr>
        <p:spPr>
          <a:xfrm>
            <a:off x="666019" y="5950552"/>
            <a:ext cx="40000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/>
              </a:rPr>
              <a:t>Linda: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villa by the sea, with a swimming pool and a garden)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4CD1E5-8B96-4833-A611-EF1B8D40CC34}"/>
              </a:ext>
            </a:extLst>
          </p:cNvPr>
          <p:cNvSpPr txBox="1"/>
          <p:nvPr/>
        </p:nvSpPr>
        <p:spPr>
          <a:xfrm>
            <a:off x="666019" y="3487725"/>
            <a:ext cx="2937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/>
              </a:rPr>
              <a:t>Nick: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a flat in the city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80407"/>
            <a:ext cx="80088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49208"/>
              </p:ext>
            </p:extLst>
          </p:nvPr>
        </p:nvGraphicFramePr>
        <p:xfrm>
          <a:off x="1066800" y="1787859"/>
          <a:ext cx="7455477" cy="43891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3649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2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Linda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Nick</a:t>
                      </a:r>
                      <a:endParaRPr lang="en-US" sz="28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dirty="0"/>
                        <a:t>park</a:t>
                      </a:r>
                      <a:r>
                        <a:rPr lang="en-US" sz="2400" baseline="0" dirty="0"/>
                        <a:t> view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dirty="0"/>
                        <a:t> city view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400" kern="1200" dirty="0"/>
                        <a:t> </a:t>
                      </a:r>
                      <a:r>
                        <a:rPr lang="en-US" sz="2400" dirty="0"/>
                        <a:t>sea view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dirty="0"/>
                        <a:t> swimming</a:t>
                      </a:r>
                      <a:r>
                        <a:rPr lang="en-US" sz="2400" baseline="0" dirty="0"/>
                        <a:t> pool</a:t>
                      </a:r>
                      <a:endParaRPr lang="en-US" sz="240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dirty="0"/>
                        <a:t> garden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DF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0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B2_29">
            <a:hlinkClick r:id="" action="ppaction://media"/>
            <a:extLst>
              <a:ext uri="{FF2B5EF4-FFF2-40B4-BE49-F238E27FC236}">
                <a16:creationId xmlns:a16="http://schemas.microsoft.com/office/drawing/2014/main" id="{DD654741-F178-4F36-91C8-CDB88A553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8428" y="108543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32C9E227-C83F-4773-A93D-169143F77197}"/>
              </a:ext>
            </a:extLst>
          </p:cNvPr>
          <p:cNvSpPr/>
          <p:nvPr/>
        </p:nvSpPr>
        <p:spPr>
          <a:xfrm>
            <a:off x="3875740" y="6416486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AF95-92B7-456C-93A2-F6E359A9CB7F}"/>
              </a:ext>
            </a:extLst>
          </p:cNvPr>
          <p:cNvSpPr txBox="1"/>
          <p:nvPr/>
        </p:nvSpPr>
        <p:spPr>
          <a:xfrm>
            <a:off x="7213600" y="250926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5BD85-0B37-42B9-B530-088D0A5CACA2}"/>
              </a:ext>
            </a:extLst>
          </p:cNvPr>
          <p:cNvSpPr txBox="1"/>
          <p:nvPr/>
        </p:nvSpPr>
        <p:spPr>
          <a:xfrm>
            <a:off x="7213600" y="3245830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AF2E9A-07F1-446C-A35B-94D414DF032E}"/>
              </a:ext>
            </a:extLst>
          </p:cNvPr>
          <p:cNvSpPr txBox="1"/>
          <p:nvPr/>
        </p:nvSpPr>
        <p:spPr>
          <a:xfrm>
            <a:off x="4979557" y="4004451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725C-6B6B-4851-8801-70C325904537}"/>
              </a:ext>
            </a:extLst>
          </p:cNvPr>
          <p:cNvSpPr txBox="1"/>
          <p:nvPr/>
        </p:nvSpPr>
        <p:spPr>
          <a:xfrm>
            <a:off x="4979557" y="47137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16404-234B-407E-A2F2-9118914D26C4}"/>
              </a:ext>
            </a:extLst>
          </p:cNvPr>
          <p:cNvSpPr txBox="1"/>
          <p:nvPr/>
        </p:nvSpPr>
        <p:spPr>
          <a:xfrm>
            <a:off x="4979557" y="546392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Well, it's a big villa by the sea.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view of the sea</a:t>
              </a:r>
              <a:r>
                <a:rPr lang="en-US" sz="2800" b="0" i="0" dirty="0">
                  <a:effectLst/>
                </a:rPr>
                <a:t>. 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swimming pool</a:t>
              </a:r>
              <a:r>
                <a:rPr lang="en-US" sz="2800" b="0" i="0" dirty="0">
                  <a:effectLst/>
                </a:rPr>
                <a:t>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garden</a:t>
              </a:r>
              <a:r>
                <a:rPr lang="en-US" sz="2800" b="0" i="0" dirty="0">
                  <a:effectLst/>
                </a:rPr>
                <a:t>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effectLst/>
                </a:rPr>
                <a:t>It's a beautiful flat in the city.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 </a:t>
              </a:r>
              <a:r>
                <a:rPr lang="en-US" sz="2800" b="0" i="0" dirty="0">
                  <a:effectLst/>
                </a:rPr>
                <a:t>It has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park view</a:t>
              </a:r>
              <a:r>
                <a:rPr lang="en-US" sz="2800" b="0" i="0" dirty="0">
                  <a:effectLst/>
                </a:rPr>
                <a:t> in front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a city view</a:t>
              </a:r>
              <a:r>
                <a:rPr lang="en-US" sz="2800" b="0" i="0" dirty="0">
                  <a:effectLst/>
                </a:rPr>
                <a:t>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5673" y="163678"/>
            <a:ext cx="790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18470" y="1282198"/>
            <a:ext cx="5728817" cy="470318"/>
            <a:chOff x="363373" y="1262747"/>
            <a:chExt cx="5728817" cy="470318"/>
          </a:xfrm>
        </p:grpSpPr>
        <p:sp>
          <p:nvSpPr>
            <p:cNvPr id="51" name="TextBox 5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Linda have?</a:t>
              </a:r>
              <a:endParaRPr lang="en-US" sz="2400" i="1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18470" y="2279217"/>
            <a:ext cx="6471767" cy="461665"/>
            <a:chOff x="369902" y="2142097"/>
            <a:chExt cx="647176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her house?</a:t>
              </a:r>
              <a:endParaRPr lang="en-US" sz="2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18470" y="3304527"/>
            <a:ext cx="6471767" cy="470318"/>
            <a:chOff x="363373" y="4026312"/>
            <a:chExt cx="6471767" cy="470318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around her house?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18470" y="4255949"/>
            <a:ext cx="6471767" cy="470318"/>
            <a:chOff x="363373" y="3312302"/>
            <a:chExt cx="6471767" cy="470318"/>
          </a:xfrm>
        </p:grpSpPr>
        <p:sp>
          <p:nvSpPr>
            <p:cNvPr id="60" name="TextBox 5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house does Nick have?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18470" y="5132317"/>
            <a:ext cx="6471767" cy="470318"/>
            <a:chOff x="363373" y="5669935"/>
            <a:chExt cx="6471767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4" y="5669935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Where is it?</a:t>
              </a:r>
            </a:p>
          </p:txBody>
        </p:sp>
      </p:grpSp>
      <p:cxnSp>
        <p:nvCxnSpPr>
          <p:cNvPr id="65" name="Straight Connector 64"/>
          <p:cNvCxnSpPr/>
          <p:nvPr/>
        </p:nvCxnSpPr>
        <p:spPr>
          <a:xfrm flipV="1">
            <a:off x="1376185" y="2120402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376185" y="31225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1380310" y="4194821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1380310" y="509536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1380310" y="5946737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829900" y="198581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829900" y="302224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829900" y="403559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829900" y="497042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829900" y="582179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2_30">
            <a:hlinkClick r:id="" action="ppaction://media"/>
            <a:extLst>
              <a:ext uri="{FF2B5EF4-FFF2-40B4-BE49-F238E27FC236}">
                <a16:creationId xmlns:a16="http://schemas.microsoft.com/office/drawing/2014/main" id="{696E3C4C-3F9E-4996-BD50-5A6627C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1452" y="1030894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FB92B83-4DBF-4344-B031-75E7D607964A}"/>
              </a:ext>
            </a:extLst>
          </p:cNvPr>
          <p:cNvSpPr txBox="1"/>
          <p:nvPr/>
        </p:nvSpPr>
        <p:spPr>
          <a:xfrm>
            <a:off x="1282411" y="1752516"/>
            <a:ext cx="2550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</a:rPr>
              <a:t>She has a big villa.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632E6D3-AED3-4667-A28B-7404E604AA19}"/>
              </a:ext>
            </a:extLst>
          </p:cNvPr>
          <p:cNvSpPr txBox="1"/>
          <p:nvPr/>
        </p:nvSpPr>
        <p:spPr>
          <a:xfrm>
            <a:off x="1282411" y="2752134"/>
            <a:ext cx="3603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</a:rPr>
              <a:t>Her house / It is by the sea.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ABB3A4-01F1-442E-ADE7-BEA2BBE535C9}"/>
              </a:ext>
            </a:extLst>
          </p:cNvPr>
          <p:cNvSpPr txBox="1"/>
          <p:nvPr/>
        </p:nvSpPr>
        <p:spPr>
          <a:xfrm>
            <a:off x="1282411" y="3766575"/>
            <a:ext cx="7621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</a:rPr>
              <a:t>There’s a swimming pool and a garden around her house.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4D9292-6C46-4769-886D-0F5285CDD2CF}"/>
              </a:ext>
            </a:extLst>
          </p:cNvPr>
          <p:cNvSpPr txBox="1"/>
          <p:nvPr/>
        </p:nvSpPr>
        <p:spPr>
          <a:xfrm>
            <a:off x="1282410" y="4687373"/>
            <a:ext cx="2319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</a:rPr>
              <a:t>He has a flat.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4ABF67A-72FC-44BC-8CC5-AA380B0B9516}"/>
              </a:ext>
            </a:extLst>
          </p:cNvPr>
          <p:cNvSpPr txBox="1"/>
          <p:nvPr/>
        </p:nvSpPr>
        <p:spPr>
          <a:xfrm>
            <a:off x="1282409" y="5545561"/>
            <a:ext cx="3015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</a:rPr>
              <a:t>It’s in the city.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1" name="Rounded 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D96B87A8-4134-4411-98F1-E79447F4BE81}"/>
              </a:ext>
            </a:extLst>
          </p:cNvPr>
          <p:cNvSpPr/>
          <p:nvPr/>
        </p:nvSpPr>
        <p:spPr>
          <a:xfrm>
            <a:off x="3875740" y="6351834"/>
            <a:ext cx="1392518" cy="404252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42" name="Rounded Rectangle 41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82343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 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Can you tell me about your dream house, Linda?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Well, it's a big villa by the sea. It has a view of the sea. It has a swimming pool and a garden.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My dream house is different.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Really? What's it like?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</a:t>
              </a:r>
              <a:r>
                <a:rPr lang="en-US" sz="2800" b="0" i="0" dirty="0">
                  <a:solidFill>
                    <a:srgbClr val="7030A0"/>
                  </a:solidFill>
                  <a:effectLst/>
                </a:rPr>
                <a:t>It's a beautiful flat in the city. </a:t>
              </a:r>
              <a:r>
                <a:rPr lang="en-US" sz="2800" b="0" i="0" dirty="0">
                  <a:effectLst/>
                </a:rPr>
                <a:t>It has a park view in front and a city view at the back.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Oh, sounds great!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Nick: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It has a super smart TV. I can watch films from other planets.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1" i="0" dirty="0">
                  <a:solidFill>
                    <a:srgbClr val="333333"/>
                  </a:solidFill>
                  <a:effectLst/>
                </a:rPr>
                <a:t>Linda:</a:t>
              </a:r>
              <a:r>
                <a:rPr lang="en-US" sz="2800" b="0" i="0" dirty="0">
                  <a:solidFill>
                    <a:srgbClr val="333333"/>
                  </a:solidFill>
                  <a:effectLst/>
                </a:rPr>
                <a:t> That sounds great, too. But I think it'll be...</a:t>
              </a:r>
              <a:endParaRPr lang="en-US" sz="2800" i="0" dirty="0">
                <a:effectLst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AUDIO SCRIPT</a:t>
              </a:r>
            </a:p>
          </p:txBody>
        </p:sp>
      </p:grpSp>
      <p:sp>
        <p:nvSpPr>
          <p:cNvPr id="8" name="Multiplication Sign 7">
            <a:hlinkClick r:id="rId4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28">
            <a:hlinkClick r:id="" action="ppaction://media"/>
            <a:extLst>
              <a:ext uri="{FF2B5EF4-FFF2-40B4-BE49-F238E27FC236}">
                <a16:creationId xmlns:a16="http://schemas.microsoft.com/office/drawing/2014/main" id="{533BDB5B-BD39-425B-BF02-3BF44295F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0" end="1082.124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6041" y="1037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96073" y="1226422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883" y="197180"/>
            <a:ext cx="7459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883" y="1707829"/>
            <a:ext cx="6203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A: </a:t>
            </a:r>
            <a:r>
              <a:rPr lang="en-US" sz="2400" dirty="0"/>
              <a:t>What type of dream house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a palace.</a:t>
            </a:r>
          </a:p>
          <a:p>
            <a:r>
              <a:rPr lang="en-US" sz="2400" b="1" i="1" dirty="0"/>
              <a:t>A: </a:t>
            </a:r>
            <a:r>
              <a:rPr lang="en-US" sz="2400" dirty="0"/>
              <a:t>Where is it?</a:t>
            </a:r>
          </a:p>
          <a:p>
            <a:r>
              <a:rPr lang="en-US" sz="2400" b="1" i="1" dirty="0"/>
              <a:t>B: </a:t>
            </a:r>
            <a:r>
              <a:rPr lang="en-US" sz="2400" dirty="0"/>
              <a:t>It’s in the mountains</a:t>
            </a:r>
          </a:p>
          <a:p>
            <a:r>
              <a:rPr lang="en-US" sz="2400" dirty="0"/>
              <a:t>....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883" y="1104822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37112"/>
              </p:ext>
            </p:extLst>
          </p:nvPr>
        </p:nvGraphicFramePr>
        <p:xfrm>
          <a:off x="1066799" y="3568725"/>
          <a:ext cx="7886132" cy="27298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23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3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2467">
                <a:tc>
                  <a:txBody>
                    <a:bodyPr/>
                    <a:lstStyle/>
                    <a:p>
                      <a:r>
                        <a:rPr lang="en-US" sz="2400" b="0" dirty="0"/>
                        <a:t>Types of</a:t>
                      </a:r>
                      <a:r>
                        <a:rPr lang="en-US" sz="2400" b="0" baseline="0" dirty="0"/>
                        <a:t> house: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F16649"/>
                          </a:solidFill>
                        </a:rPr>
                        <a:t>palace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 dirty="0"/>
                        <a:t>Location: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16649"/>
                          </a:solidFill>
                        </a:rPr>
                        <a:t>in the mountains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 dirty="0"/>
                        <a:t>Number of</a:t>
                      </a:r>
                      <a:r>
                        <a:rPr lang="en-US" sz="2400" b="0" baseline="0" dirty="0"/>
                        <a:t> rooms: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467">
                <a:tc>
                  <a:txBody>
                    <a:bodyPr/>
                    <a:lstStyle/>
                    <a:p>
                      <a:r>
                        <a:rPr lang="en-US" sz="2400" b="0"/>
                        <a:t>Appliances in the house: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_______________________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9159" y="5687278"/>
            <a:ext cx="4628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robot: cook three meals, talk, </a:t>
            </a:r>
            <a:r>
              <a:rPr lang="en-US" sz="2400" dirty="0" smtClean="0">
                <a:solidFill>
                  <a:srgbClr val="FF0000"/>
                </a:solidFill>
              </a:rPr>
              <a:t>sing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09159" y="610534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 smart TV: be controlled by voice, ask me for </a:t>
            </a:r>
            <a:r>
              <a:rPr lang="en-US" sz="2400" dirty="0" err="1">
                <a:solidFill>
                  <a:srgbClr val="FF0000"/>
                </a:solidFill>
              </a:rPr>
              <a:t>favourite</a:t>
            </a:r>
            <a:r>
              <a:rPr lang="en-US" sz="2400" dirty="0">
                <a:solidFill>
                  <a:srgbClr val="FF0000"/>
                </a:solidFill>
              </a:rPr>
              <a:t> channel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9159" y="4948831"/>
            <a:ext cx="409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7 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223493"/>
            <a:ext cx="767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800" y="16894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799" y="2339076"/>
            <a:ext cx="5704609" cy="398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/>
              <a:t>My dream house is a big palace. It is in the mountains. ___________________</a:t>
            </a:r>
          </a:p>
          <a:p>
            <a:pPr>
              <a:lnSpc>
                <a:spcPct val="200000"/>
              </a:lnSpc>
            </a:pP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  <a:br>
              <a:rPr lang="en-US" sz="2600" dirty="0"/>
            </a:br>
            <a:r>
              <a:rPr lang="en-US" sz="2600" dirty="0"/>
              <a:t>________________________________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21392" y="169884"/>
            <a:ext cx="7677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1392" y="1734948"/>
            <a:ext cx="3215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Sample paragraph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21392" y="2378241"/>
            <a:ext cx="7350413" cy="341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0" dirty="0">
                <a:solidFill>
                  <a:srgbClr val="242021"/>
                </a:solidFill>
                <a:effectLst/>
              </a:rPr>
              <a:t>My dream house is a big palace. It is in the mountains. It is surrounded by lots of trees. It has seven rooms:</a:t>
            </a:r>
            <a:br>
              <a:rPr lang="en-US" sz="2400" b="0" dirty="0">
                <a:solidFill>
                  <a:srgbClr val="242021"/>
                </a:solidFill>
                <a:effectLst/>
              </a:rPr>
            </a:br>
            <a:r>
              <a:rPr lang="en-US" sz="2400" b="0" dirty="0">
                <a:solidFill>
                  <a:srgbClr val="242021"/>
                </a:solidFill>
                <a:effectLst/>
              </a:rPr>
              <a:t>three bedrooms, two bathrooms, one kitchen and one living room. There is a large swimming pool in</a:t>
            </a:r>
            <a:br>
              <a:rPr lang="en-US" sz="2400" b="0" dirty="0">
                <a:solidFill>
                  <a:srgbClr val="242021"/>
                </a:solidFill>
                <a:effectLst/>
              </a:rPr>
            </a:br>
            <a:r>
              <a:rPr lang="en-US" sz="2400" b="0" dirty="0">
                <a:solidFill>
                  <a:srgbClr val="242021"/>
                </a:solidFill>
                <a:effectLst/>
              </a:rPr>
              <a:t>front of it. I have some robots in the palace. They help me to clean the floor, cook meals, water flowers...</a:t>
            </a:r>
          </a:p>
          <a:p>
            <a:pPr algn="just">
              <a:lnSpc>
                <a:spcPct val="130000"/>
              </a:lnSpc>
            </a:pPr>
            <a:r>
              <a:rPr lang="en-US" sz="2400" b="0" dirty="0">
                <a:solidFill>
                  <a:srgbClr val="242021"/>
                </a:solidFill>
                <a:effectLst/>
              </a:rPr>
              <a:t>I am happy to live in my palace.</a:t>
            </a:r>
            <a:r>
              <a:rPr lang="en-US" sz="2400" dirty="0"/>
              <a:t> 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2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"/>
            <a:ext cx="9124950" cy="228600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  <a:defRPr/>
            </a:pPr>
            <a:r>
              <a:rPr lang="en-US" sz="4000" b="1" kern="0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10: OUR HOUSES IN THE FUTURE</a:t>
            </a:r>
          </a:p>
          <a:p>
            <a:pPr marL="0" lvl="3" algn="ctr">
              <a:spcBef>
                <a:spcPct val="0"/>
              </a:spcBef>
              <a:defRPr/>
            </a:pPr>
            <a:r>
              <a:rPr lang="en-GB" sz="3200" b="1" kern="0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6: SKILLS 2</a:t>
            </a:r>
            <a:endParaRPr lang="en-US" sz="3200" b="1" kern="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6764" y="6320608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in </a:t>
            </a:r>
            <a:r>
              <a:rPr lang="en-US" dirty="0"/>
              <a:t>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Looking back + Project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45" y="470848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868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28" y="26983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3" y="26674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5590" y="1701327"/>
            <a:ext cx="786384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house would each prefer? Write their names under the correct pictures.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5590" y="2896177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Listen to the conversation again. What is important to Linda? What is important to Nick? Tick (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) the columns.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5590" y="5372730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Work in pairs. Discuss your dream house, and fill the table.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1814" y="99892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1814" y="4670323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5590" y="3783250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5590" y="5952027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Use the information in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to write a paragraph of about 50 words about your dream house.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773376" y="178167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73376" y="2917679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73376" y="383639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73376" y="5409139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73376" y="600203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" grpId="0"/>
      <p:bldP spid="21" grpId="0"/>
      <p:bldP spid="22" grpId="0"/>
      <p:bldP spid="24" grpId="0"/>
      <p:bldP spid="16" grpId="0" animBg="1"/>
      <p:bldP spid="17" grpId="0" animBg="1"/>
      <p:bldP spid="19" grpId="0" animBg="1"/>
      <p:bldP spid="20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ular Callout 38"/>
          <p:cNvSpPr/>
          <p:nvPr/>
        </p:nvSpPr>
        <p:spPr>
          <a:xfrm>
            <a:off x="1290961" y="4776715"/>
            <a:ext cx="5665143" cy="914400"/>
          </a:xfrm>
          <a:prstGeom prst="wedgeRoundRectCallout">
            <a:avLst>
              <a:gd name="adj1" fmla="val 56802"/>
              <a:gd name="adj2" fmla="val 46758"/>
              <a:gd name="adj3" fmla="val 16667"/>
            </a:avLst>
          </a:prstGeom>
          <a:solidFill>
            <a:srgbClr val="CC66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87" y="332981"/>
            <a:ext cx="2797026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81" y="925163"/>
            <a:ext cx="2430837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93069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>
            <a:spLocks/>
          </p:cNvSpPr>
          <p:nvPr/>
        </p:nvSpPr>
        <p:spPr>
          <a:xfrm>
            <a:off x="1696874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>
            <a:spLocks/>
          </p:cNvSpPr>
          <p:nvPr/>
        </p:nvSpPr>
        <p:spPr>
          <a:xfrm>
            <a:off x="2670993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3656778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>
            <a:spLocks/>
          </p:cNvSpPr>
          <p:nvPr/>
        </p:nvSpPr>
        <p:spPr>
          <a:xfrm>
            <a:off x="4644681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>
            <a:spLocks/>
          </p:cNvSpPr>
          <p:nvPr/>
        </p:nvSpPr>
        <p:spPr>
          <a:xfrm>
            <a:off x="5632584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1069995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I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1859116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Y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2648237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C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>
            <a:spLocks noChangeAspect="1"/>
          </p:cNvSpPr>
          <p:nvPr/>
        </p:nvSpPr>
        <p:spPr>
          <a:xfrm>
            <a:off x="3437358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T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>
            <a:off x="4368363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I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0" name="Freeform 19"/>
          <p:cNvSpPr>
            <a:spLocks noChangeAspect="1"/>
          </p:cNvSpPr>
          <p:nvPr/>
        </p:nvSpPr>
        <p:spPr>
          <a:xfrm>
            <a:off x="5007356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W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1" name="Freeform 20"/>
          <p:cNvSpPr>
            <a:spLocks noChangeAspect="1"/>
          </p:cNvSpPr>
          <p:nvPr/>
        </p:nvSpPr>
        <p:spPr>
          <a:xfrm>
            <a:off x="5796477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E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2" name="Freeform 21"/>
          <p:cNvSpPr>
            <a:spLocks noChangeAspect="1"/>
          </p:cNvSpPr>
          <p:nvPr/>
        </p:nvSpPr>
        <p:spPr>
          <a:xfrm>
            <a:off x="6367233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V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6620487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>
            <a:spLocks/>
          </p:cNvSpPr>
          <p:nvPr/>
        </p:nvSpPr>
        <p:spPr>
          <a:xfrm>
            <a:off x="7608389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3702498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Y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1742594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I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>
            <a:spLocks noChangeAspect="1"/>
          </p:cNvSpPr>
          <p:nvPr/>
        </p:nvSpPr>
        <p:spPr>
          <a:xfrm>
            <a:off x="738789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C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2716713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T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1" name="Freeform 30"/>
          <p:cNvSpPr>
            <a:spLocks noChangeAspect="1"/>
          </p:cNvSpPr>
          <p:nvPr/>
        </p:nvSpPr>
        <p:spPr>
          <a:xfrm>
            <a:off x="5678304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I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2" name="Freeform 31"/>
          <p:cNvSpPr>
            <a:spLocks noChangeAspect="1"/>
          </p:cNvSpPr>
          <p:nvPr/>
        </p:nvSpPr>
        <p:spPr>
          <a:xfrm>
            <a:off x="7654109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W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3" name="Freeform 32"/>
          <p:cNvSpPr>
            <a:spLocks noChangeAspect="1"/>
          </p:cNvSpPr>
          <p:nvPr/>
        </p:nvSpPr>
        <p:spPr>
          <a:xfrm>
            <a:off x="6666207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E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4" name="Freeform 33"/>
          <p:cNvSpPr>
            <a:spLocks noChangeAspect="1"/>
          </p:cNvSpPr>
          <p:nvPr/>
        </p:nvSpPr>
        <p:spPr>
          <a:xfrm>
            <a:off x="4690401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V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272" y="166916"/>
            <a:ext cx="8724900" cy="6477000"/>
          </a:xfrm>
          <a:prstGeom prst="rect">
            <a:avLst/>
          </a:prstGeom>
          <a:noFill/>
          <a:ln w="1270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pic>
        <p:nvPicPr>
          <p:cNvPr id="37" name="Imagen 38">
            <a:extLst>
              <a:ext uri="{FF2B5EF4-FFF2-40B4-BE49-F238E27FC236}">
                <a16:creationId xmlns:a16="http://schemas.microsoft.com/office/drawing/2014/main" id="{62ACCF0A-6F48-418B-9E17-B701F9597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36" y="4907429"/>
            <a:ext cx="15904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0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ular Callout 38"/>
          <p:cNvSpPr/>
          <p:nvPr/>
        </p:nvSpPr>
        <p:spPr>
          <a:xfrm>
            <a:off x="1290961" y="4776715"/>
            <a:ext cx="5665143" cy="914400"/>
          </a:xfrm>
          <a:prstGeom prst="wedgeRoundRectCallout">
            <a:avLst>
              <a:gd name="adj1" fmla="val 56802"/>
              <a:gd name="adj2" fmla="val 46758"/>
              <a:gd name="adj3" fmla="val 16667"/>
            </a:avLst>
          </a:prstGeom>
          <a:solidFill>
            <a:srgbClr val="CC66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87" y="332981"/>
            <a:ext cx="2797026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81" y="925163"/>
            <a:ext cx="2430837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693069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>
            <a:spLocks/>
          </p:cNvSpPr>
          <p:nvPr/>
        </p:nvSpPr>
        <p:spPr>
          <a:xfrm>
            <a:off x="1696874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>
            <a:spLocks/>
          </p:cNvSpPr>
          <p:nvPr/>
        </p:nvSpPr>
        <p:spPr>
          <a:xfrm>
            <a:off x="2670993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3656778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>
            <a:spLocks/>
          </p:cNvSpPr>
          <p:nvPr/>
        </p:nvSpPr>
        <p:spPr>
          <a:xfrm>
            <a:off x="4644681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>
            <a:spLocks/>
          </p:cNvSpPr>
          <p:nvPr/>
        </p:nvSpPr>
        <p:spPr>
          <a:xfrm>
            <a:off x="5632584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1290961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M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2080082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A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2869203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R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>
            <a:spLocks noChangeAspect="1"/>
          </p:cNvSpPr>
          <p:nvPr/>
        </p:nvSpPr>
        <p:spPr>
          <a:xfrm>
            <a:off x="3658324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S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>
            <a:off x="4270021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T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20" name="Freeform 19"/>
          <p:cNvSpPr>
            <a:spLocks noChangeAspect="1"/>
          </p:cNvSpPr>
          <p:nvPr/>
        </p:nvSpPr>
        <p:spPr>
          <a:xfrm>
            <a:off x="5248032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V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21" name="Freeform 20"/>
          <p:cNvSpPr>
            <a:spLocks noChangeAspect="1"/>
          </p:cNvSpPr>
          <p:nvPr/>
        </p:nvSpPr>
        <p:spPr>
          <a:xfrm>
            <a:off x="6037153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T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22" name="Freeform 21"/>
          <p:cNvSpPr>
            <a:spLocks noChangeAspect="1"/>
          </p:cNvSpPr>
          <p:nvPr/>
        </p:nvSpPr>
        <p:spPr>
          <a:xfrm>
            <a:off x="6430485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-</a:t>
            </a:r>
            <a:endParaRPr lang="en-US" sz="4800" kern="12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6620487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>
            <a:spLocks/>
          </p:cNvSpPr>
          <p:nvPr/>
        </p:nvSpPr>
        <p:spPr>
          <a:xfrm>
            <a:off x="7608389" y="1955586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3702498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R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1742594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M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>
            <a:spLocks noChangeAspect="1"/>
          </p:cNvSpPr>
          <p:nvPr/>
        </p:nvSpPr>
        <p:spPr>
          <a:xfrm>
            <a:off x="738789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S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2716713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A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31" name="Freeform 30"/>
          <p:cNvSpPr>
            <a:spLocks noChangeAspect="1"/>
          </p:cNvSpPr>
          <p:nvPr/>
        </p:nvSpPr>
        <p:spPr>
          <a:xfrm>
            <a:off x="5678304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-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32" name="Freeform 31"/>
          <p:cNvSpPr>
            <a:spLocks noChangeAspect="1"/>
          </p:cNvSpPr>
          <p:nvPr/>
        </p:nvSpPr>
        <p:spPr>
          <a:xfrm>
            <a:off x="7654109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V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33" name="Freeform 32"/>
          <p:cNvSpPr>
            <a:spLocks noChangeAspect="1"/>
          </p:cNvSpPr>
          <p:nvPr/>
        </p:nvSpPr>
        <p:spPr>
          <a:xfrm>
            <a:off x="6666207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T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34" name="Freeform 33"/>
          <p:cNvSpPr>
            <a:spLocks noChangeAspect="1"/>
          </p:cNvSpPr>
          <p:nvPr/>
        </p:nvSpPr>
        <p:spPr>
          <a:xfrm>
            <a:off x="4690401" y="2047026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T</a:t>
            </a:r>
            <a:endParaRPr lang="en-US" sz="4800" kern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272" y="166916"/>
            <a:ext cx="8724900" cy="6477000"/>
          </a:xfrm>
          <a:prstGeom prst="rect">
            <a:avLst/>
          </a:prstGeom>
          <a:noFill/>
          <a:ln w="1270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pic>
        <p:nvPicPr>
          <p:cNvPr id="38" name="Imagen 38">
            <a:extLst>
              <a:ext uri="{FF2B5EF4-FFF2-40B4-BE49-F238E27FC236}">
                <a16:creationId xmlns:a16="http://schemas.microsoft.com/office/drawing/2014/main" id="{62ACCF0A-6F48-418B-9E17-B701F9597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36" y="4907429"/>
            <a:ext cx="15904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8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ular Callout 36"/>
          <p:cNvSpPr/>
          <p:nvPr/>
        </p:nvSpPr>
        <p:spPr>
          <a:xfrm>
            <a:off x="2402005" y="4776715"/>
            <a:ext cx="4554099" cy="914400"/>
          </a:xfrm>
          <a:prstGeom prst="wedgeRoundRectCallout">
            <a:avLst>
              <a:gd name="adj1" fmla="val 56802"/>
              <a:gd name="adj2" fmla="val 46758"/>
              <a:gd name="adj3" fmla="val 16667"/>
            </a:avLst>
          </a:prstGeom>
          <a:solidFill>
            <a:srgbClr val="CC66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87" y="332981"/>
            <a:ext cx="2797026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81" y="925163"/>
            <a:ext cx="2430837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1689373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>
            <a:spLocks/>
          </p:cNvSpPr>
          <p:nvPr/>
        </p:nvSpPr>
        <p:spPr>
          <a:xfrm>
            <a:off x="2693178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>
            <a:spLocks/>
          </p:cNvSpPr>
          <p:nvPr/>
        </p:nvSpPr>
        <p:spPr>
          <a:xfrm>
            <a:off x="3667297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4653082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>
            <a:spLocks/>
          </p:cNvSpPr>
          <p:nvPr/>
        </p:nvSpPr>
        <p:spPr>
          <a:xfrm>
            <a:off x="5640985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>
            <a:spLocks/>
          </p:cNvSpPr>
          <p:nvPr/>
        </p:nvSpPr>
        <p:spPr>
          <a:xfrm>
            <a:off x="6628888" y="201017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2257371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A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3046492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G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3835613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R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>
            <a:spLocks noChangeAspect="1"/>
          </p:cNvSpPr>
          <p:nvPr/>
        </p:nvSpPr>
        <p:spPr>
          <a:xfrm>
            <a:off x="4624734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N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>
            <a:off x="5337371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D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0" name="Freeform 19"/>
          <p:cNvSpPr>
            <a:spLocks noChangeAspect="1"/>
          </p:cNvSpPr>
          <p:nvPr/>
        </p:nvSpPr>
        <p:spPr>
          <a:xfrm>
            <a:off x="6126492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E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4698802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D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2738898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A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>
            <a:spLocks noChangeAspect="1"/>
          </p:cNvSpPr>
          <p:nvPr/>
        </p:nvSpPr>
        <p:spPr>
          <a:xfrm>
            <a:off x="1735093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G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3713017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R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1" name="Freeform 30"/>
          <p:cNvSpPr>
            <a:spLocks noChangeAspect="1"/>
          </p:cNvSpPr>
          <p:nvPr/>
        </p:nvSpPr>
        <p:spPr>
          <a:xfrm>
            <a:off x="6674608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N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4" name="Freeform 33"/>
          <p:cNvSpPr>
            <a:spLocks noChangeAspect="1"/>
          </p:cNvSpPr>
          <p:nvPr/>
        </p:nvSpPr>
        <p:spPr>
          <a:xfrm>
            <a:off x="5686705" y="210161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E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272" y="166916"/>
            <a:ext cx="8724900" cy="6477000"/>
          </a:xfrm>
          <a:prstGeom prst="rect">
            <a:avLst/>
          </a:prstGeom>
          <a:noFill/>
          <a:ln w="1270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pic>
        <p:nvPicPr>
          <p:cNvPr id="36" name="Imagen 38">
            <a:extLst>
              <a:ext uri="{FF2B5EF4-FFF2-40B4-BE49-F238E27FC236}">
                <a16:creationId xmlns:a16="http://schemas.microsoft.com/office/drawing/2014/main" id="{62ACCF0A-6F48-418B-9E17-B701F9597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36" y="4907429"/>
            <a:ext cx="15904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9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ular Callout 20"/>
          <p:cNvSpPr/>
          <p:nvPr/>
        </p:nvSpPr>
        <p:spPr>
          <a:xfrm>
            <a:off x="2402005" y="4776715"/>
            <a:ext cx="4554099" cy="914400"/>
          </a:xfrm>
          <a:prstGeom prst="wedgeRoundRectCallout">
            <a:avLst>
              <a:gd name="adj1" fmla="val 56802"/>
              <a:gd name="adj2" fmla="val 46758"/>
              <a:gd name="adj3" fmla="val 16667"/>
            </a:avLst>
          </a:prstGeom>
          <a:solidFill>
            <a:srgbClr val="CC66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87" y="332981"/>
            <a:ext cx="2797026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81" y="925163"/>
            <a:ext cx="2430837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2659213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>
            <a:spLocks/>
          </p:cNvSpPr>
          <p:nvPr/>
        </p:nvSpPr>
        <p:spPr>
          <a:xfrm>
            <a:off x="3663018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>
            <a:spLocks/>
          </p:cNvSpPr>
          <p:nvPr/>
        </p:nvSpPr>
        <p:spPr>
          <a:xfrm>
            <a:off x="4637137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5622922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3021625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L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3810746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F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4599867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T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>
            <a:spLocks noChangeAspect="1"/>
          </p:cNvSpPr>
          <p:nvPr/>
        </p:nvSpPr>
        <p:spPr>
          <a:xfrm>
            <a:off x="5388988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A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5668642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T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3708738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L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>
            <a:spLocks noChangeAspect="1"/>
          </p:cNvSpPr>
          <p:nvPr/>
        </p:nvSpPr>
        <p:spPr>
          <a:xfrm>
            <a:off x="2704933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F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4682857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A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272" y="166916"/>
            <a:ext cx="8724900" cy="6477000"/>
          </a:xfrm>
          <a:prstGeom prst="rect">
            <a:avLst/>
          </a:prstGeom>
          <a:noFill/>
          <a:ln w="1270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pic>
        <p:nvPicPr>
          <p:cNvPr id="20" name="Imagen 38">
            <a:extLst>
              <a:ext uri="{FF2B5EF4-FFF2-40B4-BE49-F238E27FC236}">
                <a16:creationId xmlns:a16="http://schemas.microsoft.com/office/drawing/2014/main" id="{62ACCF0A-6F48-418B-9E17-B701F9597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36" y="4907429"/>
            <a:ext cx="15904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402005" y="4776715"/>
            <a:ext cx="4554099" cy="914400"/>
          </a:xfrm>
          <a:prstGeom prst="wedgeRoundRectCallout">
            <a:avLst>
              <a:gd name="adj1" fmla="val 56802"/>
              <a:gd name="adj2" fmla="val 46758"/>
              <a:gd name="adj3" fmla="val 16667"/>
            </a:avLst>
          </a:prstGeom>
          <a:solidFill>
            <a:srgbClr val="CC66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87" y="332981"/>
            <a:ext cx="2797026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81" y="925163"/>
            <a:ext cx="2430837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/>
          </p:cNvSpPr>
          <p:nvPr/>
        </p:nvSpPr>
        <p:spPr>
          <a:xfrm>
            <a:off x="2181533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>
            <a:spLocks/>
          </p:cNvSpPr>
          <p:nvPr/>
        </p:nvSpPr>
        <p:spPr>
          <a:xfrm>
            <a:off x="3185338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>
            <a:spLocks/>
          </p:cNvSpPr>
          <p:nvPr/>
        </p:nvSpPr>
        <p:spPr>
          <a:xfrm>
            <a:off x="4159457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>
            <a:spLocks/>
          </p:cNvSpPr>
          <p:nvPr/>
        </p:nvSpPr>
        <p:spPr>
          <a:xfrm>
            <a:off x="5145242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>
            <a:spLocks/>
          </p:cNvSpPr>
          <p:nvPr/>
        </p:nvSpPr>
        <p:spPr>
          <a:xfrm>
            <a:off x="6133145" y="1941938"/>
            <a:ext cx="822960" cy="914400"/>
          </a:xfrm>
          <a:prstGeom prst="roundRect">
            <a:avLst/>
          </a:prstGeom>
          <a:solidFill>
            <a:srgbClr val="A6DBE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>
            <a:spLocks noChangeAspect="1"/>
          </p:cNvSpPr>
          <p:nvPr/>
        </p:nvSpPr>
        <p:spPr>
          <a:xfrm>
            <a:off x="2612185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I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6" name="Freeform 15"/>
          <p:cNvSpPr>
            <a:spLocks noChangeAspect="1"/>
          </p:cNvSpPr>
          <p:nvPr/>
        </p:nvSpPr>
        <p:spPr>
          <a:xfrm>
            <a:off x="3401306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L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7" name="Freeform 16"/>
          <p:cNvSpPr>
            <a:spLocks noChangeAspect="1"/>
          </p:cNvSpPr>
          <p:nvPr/>
        </p:nvSpPr>
        <p:spPr>
          <a:xfrm>
            <a:off x="4190427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V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8" name="Freeform 17"/>
          <p:cNvSpPr>
            <a:spLocks noChangeAspect="1"/>
          </p:cNvSpPr>
          <p:nvPr/>
        </p:nvSpPr>
        <p:spPr>
          <a:xfrm>
            <a:off x="4979548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L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19" name="Freeform 18"/>
          <p:cNvSpPr>
            <a:spLocks noChangeAspect="1"/>
          </p:cNvSpPr>
          <p:nvPr/>
        </p:nvSpPr>
        <p:spPr>
          <a:xfrm>
            <a:off x="5768669" y="4907429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bg1"/>
                </a:solidFill>
              </a:rPr>
              <a:t>A</a:t>
            </a:r>
            <a:endParaRPr lang="en-US" sz="4800" b="1" kern="1200" dirty="0">
              <a:solidFill>
                <a:schemeClr val="bg1"/>
              </a:solidFill>
            </a:endParaRPr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5190962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L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3231058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I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>
            <a:spLocks noChangeAspect="1"/>
          </p:cNvSpPr>
          <p:nvPr/>
        </p:nvSpPr>
        <p:spPr>
          <a:xfrm>
            <a:off x="2227253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V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4205177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L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4" name="Freeform 33"/>
          <p:cNvSpPr>
            <a:spLocks noChangeAspect="1"/>
          </p:cNvSpPr>
          <p:nvPr/>
        </p:nvSpPr>
        <p:spPr>
          <a:xfrm>
            <a:off x="6178865" y="2033378"/>
            <a:ext cx="731520" cy="731520"/>
          </a:xfrm>
          <a:custGeom>
            <a:avLst/>
            <a:gdLst>
              <a:gd name="connsiteX0" fmla="*/ 0 w 691215"/>
              <a:gd name="connsiteY0" fmla="*/ 93719 h 562302"/>
              <a:gd name="connsiteX1" fmla="*/ 93719 w 691215"/>
              <a:gd name="connsiteY1" fmla="*/ 0 h 562302"/>
              <a:gd name="connsiteX2" fmla="*/ 597496 w 691215"/>
              <a:gd name="connsiteY2" fmla="*/ 0 h 562302"/>
              <a:gd name="connsiteX3" fmla="*/ 691215 w 691215"/>
              <a:gd name="connsiteY3" fmla="*/ 93719 h 562302"/>
              <a:gd name="connsiteX4" fmla="*/ 691215 w 691215"/>
              <a:gd name="connsiteY4" fmla="*/ 468583 h 562302"/>
              <a:gd name="connsiteX5" fmla="*/ 597496 w 691215"/>
              <a:gd name="connsiteY5" fmla="*/ 562302 h 562302"/>
              <a:gd name="connsiteX6" fmla="*/ 93719 w 691215"/>
              <a:gd name="connsiteY6" fmla="*/ 562302 h 562302"/>
              <a:gd name="connsiteX7" fmla="*/ 0 w 691215"/>
              <a:gd name="connsiteY7" fmla="*/ 468583 h 562302"/>
              <a:gd name="connsiteX8" fmla="*/ 0 w 691215"/>
              <a:gd name="connsiteY8" fmla="*/ 93719 h 56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215" h="562302">
                <a:moveTo>
                  <a:pt x="0" y="93719"/>
                </a:moveTo>
                <a:cubicBezTo>
                  <a:pt x="0" y="41959"/>
                  <a:pt x="41959" y="0"/>
                  <a:pt x="93719" y="0"/>
                </a:cubicBezTo>
                <a:lnTo>
                  <a:pt x="597496" y="0"/>
                </a:lnTo>
                <a:cubicBezTo>
                  <a:pt x="649256" y="0"/>
                  <a:pt x="691215" y="41959"/>
                  <a:pt x="691215" y="93719"/>
                </a:cubicBezTo>
                <a:lnTo>
                  <a:pt x="691215" y="468583"/>
                </a:lnTo>
                <a:cubicBezTo>
                  <a:pt x="691215" y="520343"/>
                  <a:pt x="649256" y="562302"/>
                  <a:pt x="597496" y="562302"/>
                </a:cubicBezTo>
                <a:lnTo>
                  <a:pt x="93719" y="562302"/>
                </a:lnTo>
                <a:cubicBezTo>
                  <a:pt x="41959" y="562302"/>
                  <a:pt x="0" y="520343"/>
                  <a:pt x="0" y="468583"/>
                </a:cubicBezTo>
                <a:lnTo>
                  <a:pt x="0" y="93719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849" tIns="179849" rIns="179849" bIns="179849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800" b="1" kern="1200" dirty="0" smtClean="0">
                <a:solidFill>
                  <a:schemeClr val="tx1"/>
                </a:solidFill>
              </a:rPr>
              <a:t>A</a:t>
            </a:r>
            <a:endParaRPr lang="en-US" sz="4800" b="1" kern="1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272" y="166916"/>
            <a:ext cx="8724900" cy="6477000"/>
          </a:xfrm>
          <a:prstGeom prst="rect">
            <a:avLst/>
          </a:prstGeom>
          <a:noFill/>
          <a:ln w="1270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+mn-ea"/>
              <a:cs typeface="+mn-cs"/>
            </a:endParaRPr>
          </a:p>
        </p:txBody>
      </p:sp>
      <p:pic>
        <p:nvPicPr>
          <p:cNvPr id="36" name="Imagen 38">
            <a:extLst>
              <a:ext uri="{FF2B5EF4-FFF2-40B4-BE49-F238E27FC236}">
                <a16:creationId xmlns:a16="http://schemas.microsoft.com/office/drawing/2014/main" id="{62ACCF0A-6F48-418B-9E17-B701F9597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36" y="4907429"/>
            <a:ext cx="1590436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18485" y="1127211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1972</TotalTime>
  <Words>622</Words>
  <Application>Microsoft Office PowerPoint</Application>
  <PresentationFormat>On-screen Show (4:3)</PresentationFormat>
  <Paragraphs>188</Paragraphs>
  <Slides>20</Slides>
  <Notes>1</Notes>
  <HiddenSlides>3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맑은 고딕</vt:lpstr>
      <vt:lpstr>arial</vt:lpstr>
      <vt:lpstr>arial</vt:lpstr>
      <vt:lpstr>Calibri</vt:lpstr>
      <vt:lpstr>Calibri Light</vt:lpstr>
      <vt:lpstr>Tahoma</vt:lpstr>
      <vt:lpstr>Times New Roman</vt:lpstr>
      <vt:lpstr>Wingdings 2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153</cp:revision>
  <dcterms:created xsi:type="dcterms:W3CDTF">2020-12-09T02:04:09Z</dcterms:created>
  <dcterms:modified xsi:type="dcterms:W3CDTF">2023-04-11T11:29:01Z</dcterms:modified>
</cp:coreProperties>
</file>