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wav" ContentType="audio/wav"/>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314" r:id="rId4"/>
    <p:sldId id="306" r:id="rId5"/>
    <p:sldId id="257" r:id="rId6"/>
    <p:sldId id="310" r:id="rId7"/>
    <p:sldId id="281" r:id="rId8"/>
    <p:sldId id="308" r:id="rId9"/>
    <p:sldId id="312" r:id="rId10"/>
    <p:sldId id="258" r:id="rId11"/>
    <p:sldId id="309" r:id="rId12"/>
    <p:sldId id="260" r:id="rId13"/>
    <p:sldId id="303" r:id="rId14"/>
    <p:sldId id="291" r:id="rId15"/>
    <p:sldId id="283" r:id="rId16"/>
    <p:sldId id="262" r:id="rId17"/>
    <p:sldId id="305" r:id="rId18"/>
    <p:sldId id="301" r:id="rId19"/>
    <p:sldId id="307" r:id="rId20"/>
    <p:sldId id="31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F16649"/>
    <a:srgbClr val="FFCCFF"/>
    <a:srgbClr val="005AAB"/>
    <a:srgbClr val="FFE89F"/>
    <a:srgbClr val="0088EE"/>
    <a:srgbClr val="CFD5EA"/>
    <a:srgbClr val="75DBFF"/>
    <a:srgbClr val="57B7FF"/>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3" d="100"/>
          <a:sy n="63" d="100"/>
        </p:scale>
        <p:origin x="1288" y="5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9B08D-B9C2-4FBD-A154-96CB587C84B3}" type="datetimeFigureOut">
              <a:rPr lang="en-US" smtClean="0"/>
              <a:t>4/11/2023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1BFD9-899D-469F-85D5-F761DDE7EA3D}" type="slidenum">
              <a:rPr lang="en-US" smtClean="0"/>
              <a:t>‹#›</a:t>
            </a:fld>
            <a:endParaRPr lang="en-US"/>
          </a:p>
        </p:txBody>
      </p:sp>
    </p:spTree>
    <p:extLst>
      <p:ext uri="{BB962C8B-B14F-4D97-AF65-F5344CB8AC3E}">
        <p14:creationId xmlns:p14="http://schemas.microsoft.com/office/powerpoint/2010/main" val="270968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55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69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78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7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4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8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70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95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28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2533392"/>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900446"/>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87320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11/04/2023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4500942"/>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11/04/2023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963281"/>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11/04/2023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612623"/>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11/04/2023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357050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11/04/2023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3266142"/>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11/04/2023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0339569"/>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988562"/>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18688864"/>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443202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99" r:id="rId4"/>
    <p:sldLayoutId id="2147483698" r:id="rId5"/>
    <p:sldLayoutId id="2147483697"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39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11/04/2023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72033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2.xml"/><Relationship Id="rId18" Type="http://schemas.openxmlformats.org/officeDocument/2006/relationships/image" Target="../media/image11.jpeg"/><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image" Target="../media/image10.png"/><Relationship Id="rId2" Type="http://schemas.openxmlformats.org/officeDocument/2006/relationships/audio" Target="../media/media1.wav"/><Relationship Id="rId16" Type="http://schemas.openxmlformats.org/officeDocument/2006/relationships/image" Target="../media/image9.jpe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8.png"/><Relationship Id="rId10" Type="http://schemas.openxmlformats.org/officeDocument/2006/relationships/audio" Target="../media/media5.wav"/><Relationship Id="rId19" Type="http://schemas.openxmlformats.org/officeDocument/2006/relationships/image" Target="../media/image12.jpe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739841" y="2042629"/>
            <a:ext cx="5759975" cy="1315745"/>
          </a:xfrm>
          <a:prstGeom prst="rect">
            <a:avLst/>
          </a:prstGeom>
          <a:noFill/>
        </p:spPr>
        <p:txBody>
          <a:bodyPr wrap="none" rtlCol="0">
            <a:spAutoFit/>
          </a:bodyPr>
          <a:lstStyle/>
          <a:p>
            <a:pPr algn="ctr"/>
            <a:r>
              <a:rPr lang="en-US" b="1">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smtClean="0">
                <a:ln w="38100">
                  <a:noFill/>
                </a:ln>
                <a:solidFill>
                  <a:srgbClr val="FF0000"/>
                </a:solidFill>
                <a:latin typeface="Times New Roman" panose="02020603050405020304" pitchFamily="18" charset="0"/>
                <a:cs typeface="Times New Roman" panose="02020603050405020304" pitchFamily="18" charset="0"/>
              </a:rPr>
              <a:t>TIẾNG ANH 6</a:t>
            </a: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endParaRPr lang="en-US" sz="1350" b="1">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smtClean="0">
                <a:ln w="38100">
                  <a:noFill/>
                </a:ln>
                <a:solidFill>
                  <a:srgbClr val="FFFF00"/>
                </a:solidFill>
                <a:latin typeface="Times New Roman" panose="02020603050405020304" pitchFamily="18" charset="0"/>
                <a:cs typeface="Times New Roman" panose="02020603050405020304" pitchFamily="18" charset="0"/>
              </a:rPr>
              <a:t>UNIT 10:OUR HOUSE IN THE FUTURE</a:t>
            </a:r>
          </a:p>
          <a:p>
            <a:pPr algn="ctr"/>
            <a:r>
              <a:rPr lang="en-US" sz="2400" b="1" smtClean="0">
                <a:ln w="38100">
                  <a:noFill/>
                </a:ln>
                <a:solidFill>
                  <a:srgbClr val="FFFF00"/>
                </a:solidFill>
                <a:latin typeface="Times New Roman" panose="02020603050405020304" pitchFamily="18" charset="0"/>
                <a:cs typeface="Times New Roman" panose="02020603050405020304" pitchFamily="18" charset="0"/>
              </a:rPr>
              <a:t>LESSON </a:t>
            </a:r>
            <a:r>
              <a:rPr lang="en-US" sz="2400" b="1" smtClean="0">
                <a:ln w="38100">
                  <a:noFill/>
                </a:ln>
                <a:solidFill>
                  <a:srgbClr val="FFFF00"/>
                </a:solidFill>
                <a:latin typeface="Times New Roman" panose="02020603050405020304" pitchFamily="18" charset="0"/>
                <a:cs typeface="Times New Roman" panose="02020603050405020304" pitchFamily="18" charset="0"/>
              </a:rPr>
              <a:t>5: Skills 1</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03690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3528047"/>
            <a:ext cx="2337499" cy="738664"/>
          </a:xfrm>
          <a:prstGeom prst="rect">
            <a:avLst/>
          </a:prstGeom>
          <a:noFill/>
        </p:spPr>
        <p:txBody>
          <a:bodyPr wrap="none"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Trần Thị Liên</a:t>
            </a:r>
            <a:endPar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a:t>
            </a:r>
            <a:r>
              <a:rPr lang="en-US" sz="21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NK-NN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30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04835"/>
            <a:ext cx="7547760" cy="954107"/>
          </a:xfrm>
          <a:prstGeom prst="rect">
            <a:avLst/>
          </a:prstGeom>
          <a:noFill/>
        </p:spPr>
        <p:txBody>
          <a:bodyPr wrap="square" rtlCol="0">
            <a:spAutoFit/>
          </a:bodyPr>
          <a:lstStyle/>
          <a:p>
            <a:pPr algn="just"/>
            <a:r>
              <a:rPr lang="en-US" sz="28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8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800" b="1" spc="-50" dirty="0">
                <a:effectLst>
                  <a:glow rad="88900">
                    <a:schemeClr val="bg1"/>
                  </a:glow>
                </a:effectLst>
                <a:latin typeface="Arial" panose="020B0604020202020204" pitchFamily="34" charset="0"/>
                <a:cs typeface="Arial" panose="020B0604020202020204" pitchFamily="34" charset="0"/>
              </a:rPr>
              <a:t>.</a:t>
            </a:r>
          </a:p>
        </p:txBody>
      </p:sp>
      <p:sp>
        <p:nvSpPr>
          <p:cNvPr id="4" name="Rectangle 3"/>
          <p:cNvSpPr/>
          <p:nvPr/>
        </p:nvSpPr>
        <p:spPr>
          <a:xfrm>
            <a:off x="851221" y="1168290"/>
            <a:ext cx="8229600" cy="2251065"/>
          </a:xfrm>
          <a:prstGeom prst="rect">
            <a:avLst/>
          </a:prstGeom>
          <a:solidFill>
            <a:srgbClr val="A3E7FF"/>
          </a:solidFill>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r>
              <a:rPr lang="en-US" sz="2400" dirty="0" smtClean="0"/>
              <a:t>.</a:t>
            </a:r>
            <a:endParaRPr lang="en-US" sz="2400" dirty="0"/>
          </a:p>
        </p:txBody>
      </p:sp>
      <p:sp>
        <p:nvSpPr>
          <p:cNvPr id="9" name="Rectangle 8"/>
          <p:cNvSpPr/>
          <p:nvPr/>
        </p:nvSpPr>
        <p:spPr>
          <a:xfrm>
            <a:off x="851221" y="3375623"/>
            <a:ext cx="8229600" cy="1697068"/>
          </a:xfrm>
          <a:prstGeom prst="rect">
            <a:avLst/>
          </a:prstGeom>
          <a:solidFill>
            <a:srgbClr val="A3E7FF"/>
          </a:solidFill>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851221" y="5028958"/>
            <a:ext cx="8229600" cy="1697068"/>
          </a:xfrm>
          <a:prstGeom prst="rect">
            <a:avLst/>
          </a:prstGeom>
          <a:solidFill>
            <a:srgbClr val="A3E7FF"/>
          </a:solidFill>
        </p:spPr>
        <p:txBody>
          <a:bodyPr wrap="square">
            <a:spAutoFit/>
          </a:bodyPr>
          <a:lstStyle/>
          <a:p>
            <a:pPr algn="just">
              <a:lnSpc>
                <a:spcPct val="150000"/>
              </a:lnSpc>
            </a:pPr>
            <a:r>
              <a:rPr lang="en-US" sz="2400" dirty="0"/>
              <a:t>There will be a super smart TV. It will help me to send and receive emails, and contact my friends on other planets. It will also help me to buy food from the supermarket.</a:t>
            </a:r>
          </a:p>
        </p:txBody>
      </p:sp>
      <p:sp>
        <p:nvSpPr>
          <p:cNvPr id="11" name="Rounded Rectangle 10"/>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2</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cxnSp>
        <p:nvCxnSpPr>
          <p:cNvPr id="3" name="Straight Connector 2"/>
          <p:cNvCxnSpPr/>
          <p:nvPr/>
        </p:nvCxnSpPr>
        <p:spPr>
          <a:xfrm>
            <a:off x="6769290" y="1678675"/>
            <a:ext cx="13920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2786419"/>
            <a:ext cx="1091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26089" y="4988014"/>
            <a:ext cx="545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7975" y="5546814"/>
            <a:ext cx="545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G6 - U10L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extLst>
              <a:ext uri="{28A0092B-C50C-407E-A947-70E740481C1C}">
                <a14:useLocalDpi xmlns:a14="http://schemas.microsoft.com/office/drawing/2010/main" val="0"/>
              </a:ext>
            </a:extLst>
          </a:blip>
          <a:stretch>
            <a:fillRect/>
          </a:stretch>
        </p:blipFill>
        <p:spPr>
          <a:xfrm>
            <a:off x="6287588" y="790998"/>
            <a:ext cx="365760" cy="365760"/>
          </a:xfrm>
          <a:prstGeom prst="rect">
            <a:avLst/>
          </a:prstGeom>
        </p:spPr>
      </p:pic>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2914"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6848218"/>
              </p:ext>
            </p:extLst>
          </p:nvPr>
        </p:nvGraphicFramePr>
        <p:xfrm>
          <a:off x="502229" y="333408"/>
          <a:ext cx="2715490" cy="5511233"/>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2907">
                <a:tc>
                  <a:txBody>
                    <a:bodyPr/>
                    <a:lstStyle/>
                    <a:p>
                      <a:pPr algn="ctr"/>
                      <a:r>
                        <a:rPr lang="en-US" sz="4000" dirty="0">
                          <a:solidFill>
                            <a:srgbClr val="005AAB"/>
                          </a:solidFill>
                        </a:rPr>
                        <a:t>A</a:t>
                      </a:r>
                    </a:p>
                  </a:txBody>
                  <a:tcPr anchor="ctr">
                    <a:solidFill>
                      <a:srgbClr val="FFCCFF"/>
                    </a:solidFill>
                  </a:tcPr>
                </a:tc>
                <a:extLst>
                  <a:ext uri="{0D108BD9-81ED-4DB2-BD59-A6C34878D82A}">
                    <a16:rowId xmlns:a16="http://schemas.microsoft.com/office/drawing/2014/main" val="10000"/>
                  </a:ext>
                </a:extLst>
              </a:tr>
              <a:tr h="4778326">
                <a:tc>
                  <a:txBody>
                    <a:bodyPr/>
                    <a:lstStyle/>
                    <a:p>
                      <a:endParaRPr lang="en-US" dirty="0"/>
                    </a:p>
                  </a:txBody>
                  <a:tcPr>
                    <a:solidFill>
                      <a:srgbClr val="FFCCFF"/>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30" y="2006199"/>
            <a:ext cx="2612435" cy="839388"/>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3" y="4120135"/>
            <a:ext cx="2612435" cy="1208604"/>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53067098"/>
              </p:ext>
            </p:extLst>
          </p:nvPr>
        </p:nvGraphicFramePr>
        <p:xfrm>
          <a:off x="4145974" y="333633"/>
          <a:ext cx="4495801" cy="6241338"/>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81674">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682458">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682458">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682458">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682458">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682458">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682458">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682458">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682458">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CCF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698866868"/>
              </p:ext>
            </p:extLst>
          </p:nvPr>
        </p:nvGraphicFramePr>
        <p:xfrm>
          <a:off x="4145969" y="333828"/>
          <a:ext cx="4495801" cy="73290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2907">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CCFF"/>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3618618548"/>
              </p:ext>
            </p:extLst>
          </p:nvPr>
        </p:nvGraphicFramePr>
        <p:xfrm>
          <a:off x="4145973" y="1073678"/>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430078542"/>
              </p:ext>
            </p:extLst>
          </p:nvPr>
        </p:nvGraphicFramePr>
        <p:xfrm>
          <a:off x="4145973" y="1671155"/>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656280295"/>
              </p:ext>
            </p:extLst>
          </p:nvPr>
        </p:nvGraphicFramePr>
        <p:xfrm>
          <a:off x="4145973" y="2258325"/>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884188459"/>
              </p:ext>
            </p:extLst>
          </p:nvPr>
        </p:nvGraphicFramePr>
        <p:xfrm>
          <a:off x="4145972" y="2855848"/>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3323028572"/>
              </p:ext>
            </p:extLst>
          </p:nvPr>
        </p:nvGraphicFramePr>
        <p:xfrm>
          <a:off x="4145972" y="3454106"/>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133950759"/>
              </p:ext>
            </p:extLst>
          </p:nvPr>
        </p:nvGraphicFramePr>
        <p:xfrm>
          <a:off x="4145972" y="405484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735336769"/>
              </p:ext>
            </p:extLst>
          </p:nvPr>
        </p:nvGraphicFramePr>
        <p:xfrm>
          <a:off x="4145972" y="465289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2336692307"/>
              </p:ext>
            </p:extLst>
          </p:nvPr>
        </p:nvGraphicFramePr>
        <p:xfrm>
          <a:off x="4145970" y="5251221"/>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6398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F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5" y="1393718"/>
            <a:ext cx="980208" cy="10365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4" y="1991195"/>
            <a:ext cx="980209" cy="4388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3" y="2430088"/>
            <a:ext cx="980210" cy="1482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9" y="2411598"/>
            <a:ext cx="980213" cy="7642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7" y="2421905"/>
            <a:ext cx="980215" cy="13522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9" y="4374884"/>
            <a:ext cx="928253" cy="5026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6" y="4877556"/>
            <a:ext cx="950496" cy="953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6" y="4886209"/>
            <a:ext cx="950494" cy="6850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3556" y="190974"/>
            <a:ext cx="8223730"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1007644" y="1909666"/>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740425" y="1903328"/>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6274679" y="1922715"/>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851122" y="2564308"/>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dirty="0">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1018531" y="3042366"/>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714299" y="3036028"/>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6294273" y="3055415"/>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851121" y="3747840"/>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dirty="0">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985872" y="4292198"/>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699056" y="4285860"/>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6285771" y="4296594"/>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839978" y="4942071"/>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dirty="0">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992615" y="5442691"/>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701401" y="5425729"/>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6294373" y="5442690"/>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840497" y="1452397"/>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724492" y="191879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6" name="Oval 85">
            <a:extLst>
              <a:ext uri="{FF2B5EF4-FFF2-40B4-BE49-F238E27FC236}">
                <a16:creationId xmlns:a16="http://schemas.microsoft.com/office/drawing/2014/main" id="{90EB483C-F2A8-4A0E-BF88-B45660D34BC2}"/>
              </a:ext>
            </a:extLst>
          </p:cNvPr>
          <p:cNvSpPr/>
          <p:nvPr/>
        </p:nvSpPr>
        <p:spPr>
          <a:xfrm>
            <a:off x="6274679" y="307087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7" name="Oval 86">
            <a:extLst>
              <a:ext uri="{FF2B5EF4-FFF2-40B4-BE49-F238E27FC236}">
                <a16:creationId xmlns:a16="http://schemas.microsoft.com/office/drawing/2014/main" id="{C7C00878-3715-4858-8014-F7253003C58A}"/>
              </a:ext>
            </a:extLst>
          </p:cNvPr>
          <p:cNvSpPr/>
          <p:nvPr/>
        </p:nvSpPr>
        <p:spPr>
          <a:xfrm>
            <a:off x="3714299" y="42903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8" name="Oval 87">
            <a:extLst>
              <a:ext uri="{FF2B5EF4-FFF2-40B4-BE49-F238E27FC236}">
                <a16:creationId xmlns:a16="http://schemas.microsoft.com/office/drawing/2014/main" id="{14F9DEA4-397D-4426-AF46-62A52BD39881}"/>
              </a:ext>
            </a:extLst>
          </p:cNvPr>
          <p:cNvSpPr/>
          <p:nvPr/>
        </p:nvSpPr>
        <p:spPr>
          <a:xfrm>
            <a:off x="3699056" y="544715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9" name="Rounded Rectangle 88"/>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3</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75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7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animBg="1"/>
      <p:bldP spid="87"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
        <p:nvSpPr>
          <p:cNvPr id="7" name="Rounded Rectangle 6"/>
          <p:cNvSpPr/>
          <p:nvPr/>
        </p:nvSpPr>
        <p:spPr>
          <a:xfrm>
            <a:off x="213852" y="212221"/>
            <a:ext cx="8686800" cy="6400800"/>
          </a:xfrm>
          <a:prstGeom prst="roundRect">
            <a:avLst>
              <a:gd name="adj" fmla="val 7317"/>
            </a:avLst>
          </a:prstGeom>
          <a:noFill/>
          <a:ln w="190500">
            <a:solidFill>
              <a:schemeClr val="accent5">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809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7744" y="156928"/>
            <a:ext cx="7634560" cy="1384995"/>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1107744" y="2118294"/>
            <a:ext cx="1452257" cy="492443"/>
          </a:xfrm>
          <a:prstGeom prst="rect">
            <a:avLst/>
          </a:prstGeom>
        </p:spPr>
        <p:txBody>
          <a:bodyPr wrap="none">
            <a:spAutoFit/>
          </a:bodyPr>
          <a:lstStyle/>
          <a:p>
            <a:r>
              <a:rPr lang="en-US" sz="2600" b="1" dirty="0">
                <a:solidFill>
                  <a:srgbClr val="005AAB"/>
                </a:solidFill>
              </a:rPr>
              <a:t>Example:</a:t>
            </a:r>
          </a:p>
        </p:txBody>
      </p:sp>
      <p:sp>
        <p:nvSpPr>
          <p:cNvPr id="5" name="TextBox 4"/>
          <p:cNvSpPr txBox="1"/>
          <p:nvPr/>
        </p:nvSpPr>
        <p:spPr>
          <a:xfrm>
            <a:off x="1107744" y="2610737"/>
            <a:ext cx="6757179" cy="1569660"/>
          </a:xfrm>
          <a:prstGeom prst="rect">
            <a:avLst/>
          </a:prstGeom>
          <a:noFill/>
        </p:spPr>
        <p:txBody>
          <a:bodyPr wrap="square" rtlCol="0">
            <a:spAutoFit/>
          </a:bodyPr>
          <a:lstStyle/>
          <a:p>
            <a:pPr>
              <a:lnSpc>
                <a:spcPct val="200000"/>
              </a:lnSpc>
            </a:pPr>
            <a:r>
              <a:rPr lang="en-US" sz="2400" b="1" i="1" dirty="0"/>
              <a:t>A:  </a:t>
            </a:r>
            <a:r>
              <a:rPr lang="en-US" sz="2400" dirty="0"/>
              <a:t>What type of future house do you think it will be?</a:t>
            </a:r>
          </a:p>
          <a:p>
            <a:pPr>
              <a:lnSpc>
                <a:spcPct val="200000"/>
              </a:lnSpc>
            </a:pPr>
            <a:r>
              <a:rPr lang="en-US" sz="2400" b="1" i="1" dirty="0"/>
              <a:t>B:  </a:t>
            </a:r>
            <a:r>
              <a:rPr lang="en-US" sz="2400" dirty="0"/>
              <a:t>It’ll be a palace.</a:t>
            </a:r>
          </a:p>
        </p:txBody>
      </p:sp>
      <p:sp>
        <p:nvSpPr>
          <p:cNvPr id="9" name="Rounded Rectangle 8"/>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4</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6651" y="443661"/>
            <a:ext cx="6982389" cy="470318"/>
            <a:chOff x="363373" y="1262747"/>
            <a:chExt cx="6982389"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461665"/>
            </a:xfrm>
            <a:prstGeom prst="rect">
              <a:avLst/>
            </a:prstGeom>
            <a:noFill/>
          </p:spPr>
          <p:txBody>
            <a:bodyPr wrap="square" rtlCol="0">
              <a:spAutoFit/>
            </a:bodyPr>
            <a:lstStyle/>
            <a:p>
              <a:r>
                <a:rPr lang="en-US" sz="2400"/>
                <a:t>What type of future house do you think it will be?</a:t>
              </a:r>
              <a:endParaRPr lang="en-US" sz="2400" i="1"/>
            </a:p>
          </p:txBody>
        </p:sp>
      </p:grpSp>
      <p:grpSp>
        <p:nvGrpSpPr>
          <p:cNvPr id="9" name="Group 8"/>
          <p:cNvGrpSpPr/>
          <p:nvPr/>
        </p:nvGrpSpPr>
        <p:grpSpPr>
          <a:xfrm>
            <a:off x="966651" y="1544590"/>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Where will it be?</a:t>
              </a:r>
              <a:endParaRPr lang="en-US" sz="2400" dirty="0"/>
            </a:p>
          </p:txBody>
        </p:sp>
      </p:grpSp>
      <p:grpSp>
        <p:nvGrpSpPr>
          <p:cNvPr id="12" name="Group 11"/>
          <p:cNvGrpSpPr/>
          <p:nvPr/>
        </p:nvGrpSpPr>
        <p:grpSpPr>
          <a:xfrm>
            <a:off x="966651" y="2813513"/>
            <a:ext cx="6471767" cy="470318"/>
            <a:chOff x="363373" y="4026312"/>
            <a:chExt cx="647176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461665"/>
            </a:xfrm>
            <a:prstGeom prst="rect">
              <a:avLst/>
            </a:prstGeom>
            <a:noFill/>
          </p:spPr>
          <p:txBody>
            <a:bodyPr wrap="square" rtlCol="0">
              <a:spAutoFit/>
            </a:bodyPr>
            <a:lstStyle/>
            <a:p>
              <a:r>
                <a:rPr lang="en-US" sz="2400"/>
                <a:t>What will it look like?</a:t>
              </a:r>
            </a:p>
          </p:txBody>
        </p:sp>
      </p:grpSp>
      <p:grpSp>
        <p:nvGrpSpPr>
          <p:cNvPr id="15" name="Group 14"/>
          <p:cNvGrpSpPr/>
          <p:nvPr/>
        </p:nvGrpSpPr>
        <p:grpSpPr>
          <a:xfrm>
            <a:off x="966651" y="3988917"/>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rooms will it have?</a:t>
              </a:r>
            </a:p>
          </p:txBody>
        </p:sp>
      </p:grpSp>
      <p:grpSp>
        <p:nvGrpSpPr>
          <p:cNvPr id="18" name="Group 17"/>
          <p:cNvGrpSpPr/>
          <p:nvPr/>
        </p:nvGrpSpPr>
        <p:grpSpPr>
          <a:xfrm>
            <a:off x="966651" y="5264753"/>
            <a:ext cx="7190213" cy="830997"/>
            <a:chOff x="363373" y="5669935"/>
            <a:chExt cx="7190213"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6715382" cy="830997"/>
            </a:xfrm>
            <a:prstGeom prst="rect">
              <a:avLst/>
            </a:prstGeom>
            <a:noFill/>
          </p:spPr>
          <p:txBody>
            <a:bodyPr wrap="square" rtlCol="0">
              <a:spAutoFit/>
            </a:bodyPr>
            <a:lstStyle/>
            <a:p>
              <a:r>
                <a:rPr lang="en-US" sz="2400"/>
                <a:t>What appliances will it have and what will they help you to do?</a:t>
              </a:r>
            </a:p>
          </p:txBody>
        </p:sp>
      </p:grpSp>
      <p:cxnSp>
        <p:nvCxnSpPr>
          <p:cNvPr id="21" name="Straight Connector 20"/>
          <p:cNvCxnSpPr/>
          <p:nvPr/>
        </p:nvCxnSpPr>
        <p:spPr>
          <a:xfrm flipV="1">
            <a:off x="1561307" y="128186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45257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74075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499458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38974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14727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35227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58152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486964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81" y="62648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401653" y="919840"/>
            <a:ext cx="8001000" cy="457200"/>
          </a:xfrm>
          <a:custGeom>
            <a:avLst/>
            <a:gdLst>
              <a:gd name="connsiteX0" fmla="*/ 0 w 8229600"/>
              <a:gd name="connsiteY0" fmla="*/ 178767 h 1072579"/>
              <a:gd name="connsiteX1" fmla="*/ 178767 w 8229600"/>
              <a:gd name="connsiteY1" fmla="*/ 0 h 1072579"/>
              <a:gd name="connsiteX2" fmla="*/ 8050833 w 8229600"/>
              <a:gd name="connsiteY2" fmla="*/ 0 h 1072579"/>
              <a:gd name="connsiteX3" fmla="*/ 8229600 w 8229600"/>
              <a:gd name="connsiteY3" fmla="*/ 178767 h 1072579"/>
              <a:gd name="connsiteX4" fmla="*/ 8229600 w 8229600"/>
              <a:gd name="connsiteY4" fmla="*/ 893812 h 1072579"/>
              <a:gd name="connsiteX5" fmla="*/ 8050833 w 8229600"/>
              <a:gd name="connsiteY5" fmla="*/ 1072579 h 1072579"/>
              <a:gd name="connsiteX6" fmla="*/ 178767 w 8229600"/>
              <a:gd name="connsiteY6" fmla="*/ 1072579 h 1072579"/>
              <a:gd name="connsiteX7" fmla="*/ 0 w 8229600"/>
              <a:gd name="connsiteY7" fmla="*/ 893812 h 1072579"/>
              <a:gd name="connsiteX8" fmla="*/ 0 w 8229600"/>
              <a:gd name="connsiteY8" fmla="*/ 178767 h 10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2579">
                <a:moveTo>
                  <a:pt x="0" y="178767"/>
                </a:moveTo>
                <a:cubicBezTo>
                  <a:pt x="0" y="80037"/>
                  <a:pt x="80037" y="0"/>
                  <a:pt x="178767" y="0"/>
                </a:cubicBezTo>
                <a:lnTo>
                  <a:pt x="8050833" y="0"/>
                </a:lnTo>
                <a:cubicBezTo>
                  <a:pt x="8149563" y="0"/>
                  <a:pt x="8229600" y="80037"/>
                  <a:pt x="8229600" y="178767"/>
                </a:cubicBezTo>
                <a:lnTo>
                  <a:pt x="8229600" y="893812"/>
                </a:lnTo>
                <a:cubicBezTo>
                  <a:pt x="8229600" y="992542"/>
                  <a:pt x="8149563" y="1072579"/>
                  <a:pt x="8050833" y="1072579"/>
                </a:cubicBezTo>
                <a:lnTo>
                  <a:pt x="178767" y="1072579"/>
                </a:lnTo>
                <a:cubicBezTo>
                  <a:pt x="80037" y="1072579"/>
                  <a:pt x="0" y="992542"/>
                  <a:pt x="0" y="893812"/>
                </a:cubicBezTo>
                <a:lnTo>
                  <a:pt x="0" y="178767"/>
                </a:lnTo>
                <a:close/>
              </a:path>
            </a:pathLst>
          </a:custGeom>
          <a:noFill/>
          <a:ln w="25400" cap="flat" cmpd="sng" algn="ctr">
            <a:noFill/>
            <a:prstDash val="solid"/>
          </a:ln>
          <a:effectLst/>
        </p:spPr>
        <p:txBody>
          <a:bodyPr spcFirstLastPara="0" vert="horz" wrap="square" lIns="155229" tIns="155229" rIns="155229" bIns="155229" numCol="1" spcCol="1270" anchor="ctr" anchorCtr="0">
            <a:noAutofit/>
          </a:bodyPr>
          <a:lstStyle/>
          <a:p>
            <a:pPr marL="0" marR="0" lvl="0" indent="0" defTabSz="120015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It’s a villa.</a:t>
            </a:r>
            <a:endParaRPr kumimoji="0" lang="en-GB"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32" name="Freeform 31"/>
          <p:cNvSpPr/>
          <p:nvPr/>
        </p:nvSpPr>
        <p:spPr>
          <a:xfrm>
            <a:off x="1401653" y="2113721"/>
            <a:ext cx="8001000" cy="457200"/>
          </a:xfrm>
          <a:custGeom>
            <a:avLst/>
            <a:gdLst>
              <a:gd name="connsiteX0" fmla="*/ 0 w 8229600"/>
              <a:gd name="connsiteY0" fmla="*/ 178767 h 1072579"/>
              <a:gd name="connsiteX1" fmla="*/ 178767 w 8229600"/>
              <a:gd name="connsiteY1" fmla="*/ 0 h 1072579"/>
              <a:gd name="connsiteX2" fmla="*/ 8050833 w 8229600"/>
              <a:gd name="connsiteY2" fmla="*/ 0 h 1072579"/>
              <a:gd name="connsiteX3" fmla="*/ 8229600 w 8229600"/>
              <a:gd name="connsiteY3" fmla="*/ 178767 h 1072579"/>
              <a:gd name="connsiteX4" fmla="*/ 8229600 w 8229600"/>
              <a:gd name="connsiteY4" fmla="*/ 893812 h 1072579"/>
              <a:gd name="connsiteX5" fmla="*/ 8050833 w 8229600"/>
              <a:gd name="connsiteY5" fmla="*/ 1072579 h 1072579"/>
              <a:gd name="connsiteX6" fmla="*/ 178767 w 8229600"/>
              <a:gd name="connsiteY6" fmla="*/ 1072579 h 1072579"/>
              <a:gd name="connsiteX7" fmla="*/ 0 w 8229600"/>
              <a:gd name="connsiteY7" fmla="*/ 893812 h 1072579"/>
              <a:gd name="connsiteX8" fmla="*/ 0 w 8229600"/>
              <a:gd name="connsiteY8" fmla="*/ 178767 h 10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2579">
                <a:moveTo>
                  <a:pt x="0" y="178767"/>
                </a:moveTo>
                <a:cubicBezTo>
                  <a:pt x="0" y="80037"/>
                  <a:pt x="80037" y="0"/>
                  <a:pt x="178767" y="0"/>
                </a:cubicBezTo>
                <a:lnTo>
                  <a:pt x="8050833" y="0"/>
                </a:lnTo>
                <a:cubicBezTo>
                  <a:pt x="8149563" y="0"/>
                  <a:pt x="8229600" y="80037"/>
                  <a:pt x="8229600" y="178767"/>
                </a:cubicBezTo>
                <a:lnTo>
                  <a:pt x="8229600" y="893812"/>
                </a:lnTo>
                <a:cubicBezTo>
                  <a:pt x="8229600" y="992542"/>
                  <a:pt x="8149563" y="1072579"/>
                  <a:pt x="8050833" y="1072579"/>
                </a:cubicBezTo>
                <a:lnTo>
                  <a:pt x="178767" y="1072579"/>
                </a:lnTo>
                <a:cubicBezTo>
                  <a:pt x="80037" y="1072579"/>
                  <a:pt x="0" y="992542"/>
                  <a:pt x="0" y="893812"/>
                </a:cubicBezTo>
                <a:lnTo>
                  <a:pt x="0" y="178767"/>
                </a:lnTo>
                <a:close/>
              </a:path>
            </a:pathLst>
          </a:custGeom>
          <a:noFill/>
          <a:ln w="25400" cap="flat" cmpd="sng" algn="ctr">
            <a:noFill/>
            <a:prstDash val="solid"/>
          </a:ln>
          <a:effectLst/>
        </p:spPr>
        <p:txBody>
          <a:bodyPr spcFirstLastPara="0" vert="horz" wrap="square" lIns="155229" tIns="155229" rIns="155229" bIns="155229" numCol="1" spcCol="1270" anchor="ctr" anchorCtr="0">
            <a:noAutofit/>
          </a:bodyPr>
          <a:lstStyle/>
          <a:p>
            <a:pPr marL="0" marR="0" lvl="0" indent="0" defTabSz="120015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On the ocean. </a:t>
            </a:r>
            <a:endParaRPr kumimoji="0" lang="en-GB"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33" name="Freeform 32"/>
          <p:cNvSpPr/>
          <p:nvPr/>
        </p:nvSpPr>
        <p:spPr>
          <a:xfrm>
            <a:off x="1401653" y="3406392"/>
            <a:ext cx="8001000" cy="457200"/>
          </a:xfrm>
          <a:custGeom>
            <a:avLst/>
            <a:gdLst>
              <a:gd name="connsiteX0" fmla="*/ 0 w 8229600"/>
              <a:gd name="connsiteY0" fmla="*/ 178767 h 1072579"/>
              <a:gd name="connsiteX1" fmla="*/ 178767 w 8229600"/>
              <a:gd name="connsiteY1" fmla="*/ 0 h 1072579"/>
              <a:gd name="connsiteX2" fmla="*/ 8050833 w 8229600"/>
              <a:gd name="connsiteY2" fmla="*/ 0 h 1072579"/>
              <a:gd name="connsiteX3" fmla="*/ 8229600 w 8229600"/>
              <a:gd name="connsiteY3" fmla="*/ 178767 h 1072579"/>
              <a:gd name="connsiteX4" fmla="*/ 8229600 w 8229600"/>
              <a:gd name="connsiteY4" fmla="*/ 893812 h 1072579"/>
              <a:gd name="connsiteX5" fmla="*/ 8050833 w 8229600"/>
              <a:gd name="connsiteY5" fmla="*/ 1072579 h 1072579"/>
              <a:gd name="connsiteX6" fmla="*/ 178767 w 8229600"/>
              <a:gd name="connsiteY6" fmla="*/ 1072579 h 1072579"/>
              <a:gd name="connsiteX7" fmla="*/ 0 w 8229600"/>
              <a:gd name="connsiteY7" fmla="*/ 893812 h 1072579"/>
              <a:gd name="connsiteX8" fmla="*/ 0 w 8229600"/>
              <a:gd name="connsiteY8" fmla="*/ 178767 h 10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2579">
                <a:moveTo>
                  <a:pt x="0" y="178767"/>
                </a:moveTo>
                <a:cubicBezTo>
                  <a:pt x="0" y="80037"/>
                  <a:pt x="80037" y="0"/>
                  <a:pt x="178767" y="0"/>
                </a:cubicBezTo>
                <a:lnTo>
                  <a:pt x="8050833" y="0"/>
                </a:lnTo>
                <a:cubicBezTo>
                  <a:pt x="8149563" y="0"/>
                  <a:pt x="8229600" y="80037"/>
                  <a:pt x="8229600" y="178767"/>
                </a:cubicBezTo>
                <a:lnTo>
                  <a:pt x="8229600" y="893812"/>
                </a:lnTo>
                <a:cubicBezTo>
                  <a:pt x="8229600" y="992542"/>
                  <a:pt x="8149563" y="1072579"/>
                  <a:pt x="8050833" y="1072579"/>
                </a:cubicBezTo>
                <a:lnTo>
                  <a:pt x="178767" y="1072579"/>
                </a:lnTo>
                <a:cubicBezTo>
                  <a:pt x="80037" y="1072579"/>
                  <a:pt x="0" y="992542"/>
                  <a:pt x="0" y="893812"/>
                </a:cubicBezTo>
                <a:lnTo>
                  <a:pt x="0" y="178767"/>
                </a:lnTo>
                <a:close/>
              </a:path>
            </a:pathLst>
          </a:custGeom>
          <a:noFill/>
          <a:ln w="25400" cap="flat" cmpd="sng" algn="ctr">
            <a:noFill/>
            <a:prstDash val="solid"/>
          </a:ln>
          <a:effectLst/>
        </p:spPr>
        <p:txBody>
          <a:bodyPr spcFirstLastPara="0" vert="horz" wrap="square" lIns="155229" tIns="155229" rIns="155229" bIns="155229" numCol="1" spcCol="1270" anchor="ctr" anchorCtr="0">
            <a:noAutofit/>
          </a:bodyPr>
          <a:lstStyle/>
          <a:p>
            <a:pPr marL="0" marR="0" lvl="0" indent="0" defTabSz="120015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It will</a:t>
            </a:r>
            <a:r>
              <a:rPr kumimoji="0" lang="en-US" sz="2400" b="0" i="0" u="none" strike="noStrike" kern="0" cap="none" spc="0" normalizeH="0" noProof="0" dirty="0" smtClean="0">
                <a:ln>
                  <a:noFill/>
                </a:ln>
                <a:solidFill>
                  <a:srgbClr val="FF0000"/>
                </a:solidFill>
                <a:effectLst/>
                <a:uLnTx/>
                <a:uFillTx/>
                <a:latin typeface="Arial" pitchFamily="34" charset="0"/>
                <a:ea typeface="+mn-ea"/>
                <a:cs typeface="Arial" pitchFamily="34" charset="0"/>
              </a:rPr>
              <a:t> be surrounded by tall trees and green sea</a:t>
            </a:r>
            <a:endParaRPr kumimoji="0" lang="en-GB"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34" name="Freeform 33"/>
          <p:cNvSpPr/>
          <p:nvPr/>
        </p:nvSpPr>
        <p:spPr>
          <a:xfrm>
            <a:off x="1401653" y="4512253"/>
            <a:ext cx="8001000" cy="719120"/>
          </a:xfrm>
          <a:custGeom>
            <a:avLst/>
            <a:gdLst>
              <a:gd name="connsiteX0" fmla="*/ 0 w 8229600"/>
              <a:gd name="connsiteY0" fmla="*/ 178767 h 1072579"/>
              <a:gd name="connsiteX1" fmla="*/ 178767 w 8229600"/>
              <a:gd name="connsiteY1" fmla="*/ 0 h 1072579"/>
              <a:gd name="connsiteX2" fmla="*/ 8050833 w 8229600"/>
              <a:gd name="connsiteY2" fmla="*/ 0 h 1072579"/>
              <a:gd name="connsiteX3" fmla="*/ 8229600 w 8229600"/>
              <a:gd name="connsiteY3" fmla="*/ 178767 h 1072579"/>
              <a:gd name="connsiteX4" fmla="*/ 8229600 w 8229600"/>
              <a:gd name="connsiteY4" fmla="*/ 893812 h 1072579"/>
              <a:gd name="connsiteX5" fmla="*/ 8050833 w 8229600"/>
              <a:gd name="connsiteY5" fmla="*/ 1072579 h 1072579"/>
              <a:gd name="connsiteX6" fmla="*/ 178767 w 8229600"/>
              <a:gd name="connsiteY6" fmla="*/ 1072579 h 1072579"/>
              <a:gd name="connsiteX7" fmla="*/ 0 w 8229600"/>
              <a:gd name="connsiteY7" fmla="*/ 893812 h 1072579"/>
              <a:gd name="connsiteX8" fmla="*/ 0 w 8229600"/>
              <a:gd name="connsiteY8" fmla="*/ 178767 h 10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2579">
                <a:moveTo>
                  <a:pt x="0" y="178767"/>
                </a:moveTo>
                <a:cubicBezTo>
                  <a:pt x="0" y="80037"/>
                  <a:pt x="80037" y="0"/>
                  <a:pt x="178767" y="0"/>
                </a:cubicBezTo>
                <a:lnTo>
                  <a:pt x="8050833" y="0"/>
                </a:lnTo>
                <a:cubicBezTo>
                  <a:pt x="8149563" y="0"/>
                  <a:pt x="8229600" y="80037"/>
                  <a:pt x="8229600" y="178767"/>
                </a:cubicBezTo>
                <a:lnTo>
                  <a:pt x="8229600" y="893812"/>
                </a:lnTo>
                <a:cubicBezTo>
                  <a:pt x="8229600" y="992542"/>
                  <a:pt x="8149563" y="1072579"/>
                  <a:pt x="8050833" y="1072579"/>
                </a:cubicBezTo>
                <a:lnTo>
                  <a:pt x="178767" y="1072579"/>
                </a:lnTo>
                <a:cubicBezTo>
                  <a:pt x="80037" y="1072579"/>
                  <a:pt x="0" y="992542"/>
                  <a:pt x="0" y="893812"/>
                </a:cubicBezTo>
                <a:lnTo>
                  <a:pt x="0" y="178767"/>
                </a:lnTo>
                <a:close/>
              </a:path>
            </a:pathLst>
          </a:custGeom>
          <a:noFill/>
          <a:ln w="25400" cap="flat" cmpd="sng" algn="ctr">
            <a:noFill/>
            <a:prstDash val="solid"/>
          </a:ln>
          <a:effectLst/>
        </p:spPr>
        <p:txBody>
          <a:bodyPr spcFirstLastPara="0" vert="horz" wrap="square" lIns="155229" tIns="155229" rIns="155229" bIns="155229" numCol="1" spcCol="1270" anchor="ctr" anchorCtr="0">
            <a:noAutofit/>
          </a:bodyPr>
          <a:lstStyle/>
          <a:p>
            <a:pPr marL="0" marR="0" lvl="0" indent="0" defTabSz="120015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It will</a:t>
            </a:r>
            <a:r>
              <a:rPr kumimoji="0" lang="en-US" sz="2400" b="0" i="0" u="none" strike="noStrike" kern="0" cap="none" spc="0" normalizeH="0" noProof="0" dirty="0" smtClean="0">
                <a:ln>
                  <a:noFill/>
                </a:ln>
                <a:solidFill>
                  <a:srgbClr val="FF0000"/>
                </a:solidFill>
                <a:effectLst/>
                <a:uLnTx/>
                <a:uFillTx/>
                <a:latin typeface="Arial" pitchFamily="34" charset="0"/>
                <a:ea typeface="+mn-ea"/>
                <a:cs typeface="Arial" pitchFamily="34" charset="0"/>
              </a:rPr>
              <a:t> have 7 rooms</a:t>
            </a:r>
            <a:endParaRPr kumimoji="0" lang="en-GB"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39" name="Freeform 38"/>
          <p:cNvSpPr/>
          <p:nvPr/>
        </p:nvSpPr>
        <p:spPr>
          <a:xfrm>
            <a:off x="1554053" y="6030184"/>
            <a:ext cx="7169033" cy="719120"/>
          </a:xfrm>
          <a:custGeom>
            <a:avLst/>
            <a:gdLst>
              <a:gd name="connsiteX0" fmla="*/ 0 w 8229600"/>
              <a:gd name="connsiteY0" fmla="*/ 178767 h 1072579"/>
              <a:gd name="connsiteX1" fmla="*/ 178767 w 8229600"/>
              <a:gd name="connsiteY1" fmla="*/ 0 h 1072579"/>
              <a:gd name="connsiteX2" fmla="*/ 8050833 w 8229600"/>
              <a:gd name="connsiteY2" fmla="*/ 0 h 1072579"/>
              <a:gd name="connsiteX3" fmla="*/ 8229600 w 8229600"/>
              <a:gd name="connsiteY3" fmla="*/ 178767 h 1072579"/>
              <a:gd name="connsiteX4" fmla="*/ 8229600 w 8229600"/>
              <a:gd name="connsiteY4" fmla="*/ 893812 h 1072579"/>
              <a:gd name="connsiteX5" fmla="*/ 8050833 w 8229600"/>
              <a:gd name="connsiteY5" fmla="*/ 1072579 h 1072579"/>
              <a:gd name="connsiteX6" fmla="*/ 178767 w 8229600"/>
              <a:gd name="connsiteY6" fmla="*/ 1072579 h 1072579"/>
              <a:gd name="connsiteX7" fmla="*/ 0 w 8229600"/>
              <a:gd name="connsiteY7" fmla="*/ 893812 h 1072579"/>
              <a:gd name="connsiteX8" fmla="*/ 0 w 8229600"/>
              <a:gd name="connsiteY8" fmla="*/ 178767 h 10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2579">
                <a:moveTo>
                  <a:pt x="0" y="178767"/>
                </a:moveTo>
                <a:cubicBezTo>
                  <a:pt x="0" y="80037"/>
                  <a:pt x="80037" y="0"/>
                  <a:pt x="178767" y="0"/>
                </a:cubicBezTo>
                <a:lnTo>
                  <a:pt x="8050833" y="0"/>
                </a:lnTo>
                <a:cubicBezTo>
                  <a:pt x="8149563" y="0"/>
                  <a:pt x="8229600" y="80037"/>
                  <a:pt x="8229600" y="178767"/>
                </a:cubicBezTo>
                <a:lnTo>
                  <a:pt x="8229600" y="893812"/>
                </a:lnTo>
                <a:cubicBezTo>
                  <a:pt x="8229600" y="992542"/>
                  <a:pt x="8149563" y="1072579"/>
                  <a:pt x="8050833" y="1072579"/>
                </a:cubicBezTo>
                <a:lnTo>
                  <a:pt x="178767" y="1072579"/>
                </a:lnTo>
                <a:cubicBezTo>
                  <a:pt x="80037" y="1072579"/>
                  <a:pt x="0" y="992542"/>
                  <a:pt x="0" y="893812"/>
                </a:cubicBezTo>
                <a:lnTo>
                  <a:pt x="0" y="178767"/>
                </a:lnTo>
                <a:close/>
              </a:path>
            </a:pathLst>
          </a:custGeom>
          <a:noFill/>
          <a:ln w="25400" cap="flat" cmpd="sng" algn="ctr">
            <a:noFill/>
            <a:prstDash val="solid"/>
          </a:ln>
          <a:effectLst/>
        </p:spPr>
        <p:txBody>
          <a:bodyPr spcFirstLastPara="0" vert="horz" wrap="square" lIns="155229" tIns="155229" rIns="155229" bIns="155229" numCol="1" spcCol="1270" anchor="ctr" anchorCtr="0">
            <a:noAutofit/>
          </a:bodyPr>
          <a:lstStyle/>
          <a:p>
            <a:pPr marL="0" marR="0" lvl="0" indent="0" defTabSz="120015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It </a:t>
            </a:r>
            <a:r>
              <a:rPr lang="en-US" sz="2400" kern="0" noProof="0" dirty="0" smtClean="0">
                <a:solidFill>
                  <a:srgbClr val="FF0000"/>
                </a:solidFill>
                <a:latin typeface="Arial" pitchFamily="34" charset="0"/>
                <a:cs typeface="Arial" pitchFamily="34" charset="0"/>
              </a:rPr>
              <a:t>will have r</a:t>
            </a: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obots in the kitchen;</a:t>
            </a:r>
            <a:r>
              <a:rPr kumimoji="0" lang="en-US" sz="2400" b="0" i="0" u="none" strike="noStrike" kern="0" cap="none" spc="0" normalizeH="0" noProof="0" dirty="0" smtClean="0">
                <a:ln>
                  <a:noFill/>
                </a:ln>
                <a:solidFill>
                  <a:srgbClr val="FF0000"/>
                </a:solidFill>
                <a:effectLst/>
                <a:uLnTx/>
                <a:uFillTx/>
                <a:latin typeface="Arial" pitchFamily="34" charset="0"/>
                <a:ea typeface="+mn-ea"/>
                <a:cs typeface="Arial" pitchFamily="34" charset="0"/>
              </a:rPr>
              <a:t> </a:t>
            </a:r>
            <a:r>
              <a:rPr kumimoji="0" lang="en-US"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 a TV, a computer, a hi-fi stereo, … in the living room.</a:t>
            </a:r>
            <a:endParaRPr kumimoji="0" lang="en-GB" sz="24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862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0588" y="300158"/>
            <a:ext cx="8154106"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Choose one sportsperson in </a:t>
            </a:r>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8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110588" y="1879622"/>
            <a:ext cx="7086599" cy="1652760"/>
          </a:xfrm>
          <a:prstGeom prst="rect">
            <a:avLst/>
          </a:prstGeom>
          <a:noFill/>
        </p:spPr>
        <p:txBody>
          <a:bodyPr wrap="square" rtlCol="0">
            <a:spAutoFit/>
          </a:bodyPr>
          <a:lstStyle/>
          <a:p>
            <a:pPr algn="just">
              <a:lnSpc>
                <a:spcPct val="130000"/>
              </a:lnSpc>
            </a:pPr>
            <a:r>
              <a:rPr lang="en-US" sz="2600" dirty="0"/>
              <a:t>My future house will be a palace</a:t>
            </a:r>
            <a:r>
              <a:rPr lang="en-US" sz="2600" dirty="0" smtClean="0"/>
              <a:t>. It’ll </a:t>
            </a:r>
            <a:r>
              <a:rPr lang="en-US" sz="2600" dirty="0"/>
              <a:t>be on the Moon. There’ll be a super smart TV in the house. It’ll help me to talk to my friends on other planets.</a:t>
            </a:r>
          </a:p>
        </p:txBody>
      </p:sp>
      <p:sp>
        <p:nvSpPr>
          <p:cNvPr id="9" name="Rectangle 8"/>
          <p:cNvSpPr/>
          <p:nvPr/>
        </p:nvSpPr>
        <p:spPr>
          <a:xfrm>
            <a:off x="1110588" y="1319088"/>
            <a:ext cx="1452257" cy="492443"/>
          </a:xfrm>
          <a:prstGeom prst="rect">
            <a:avLst/>
          </a:prstGeom>
        </p:spPr>
        <p:txBody>
          <a:bodyPr wrap="none">
            <a:spAutoFit/>
          </a:bodyPr>
          <a:lstStyle/>
          <a:p>
            <a:r>
              <a:rPr lang="en-US" sz="2600" b="1" dirty="0">
                <a:solidFill>
                  <a:srgbClr val="005AAB"/>
                </a:solidFill>
              </a:rPr>
              <a:t>Example:</a:t>
            </a:r>
          </a:p>
        </p:txBody>
      </p:sp>
      <p:sp>
        <p:nvSpPr>
          <p:cNvPr id="11" name="Rounded Rectangle 10"/>
          <p:cNvSpPr>
            <a:spLocks noChangeAspect="1"/>
          </p:cNvSpPr>
          <p:nvPr/>
        </p:nvSpPr>
        <p:spPr>
          <a:xfrm>
            <a:off x="609600" y="415548"/>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5</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2834139" y="3768792"/>
            <a:ext cx="5364480"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840" y="4911792"/>
            <a:ext cx="1975414" cy="1463040"/>
          </a:xfrm>
          <a:prstGeom prst="rect">
            <a:avLst/>
          </a:prstGeom>
        </p:spPr>
      </p:pic>
    </p:spTree>
    <p:extLst>
      <p:ext uri="{BB962C8B-B14F-4D97-AF65-F5344CB8AC3E}">
        <p14:creationId xmlns:p14="http://schemas.microsoft.com/office/powerpoint/2010/main" val="1713773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dirty="0" smtClean="0">
                <a:solidFill>
                  <a:srgbClr val="C00000"/>
                </a:solidFill>
              </a:rPr>
              <a:t>Homework</a:t>
            </a:r>
            <a:endParaRPr lang="en-GB" b="1" i="0" u="none" strike="noStrike" baseline="0" dirty="0" smtClean="0">
              <a:solidFill>
                <a:srgbClr val="C00000"/>
              </a:solidFill>
            </a:endParaRPr>
          </a:p>
        </p:txBody>
      </p:sp>
      <p:sp>
        <p:nvSpPr>
          <p:cNvPr id="3" name="Text Placeholder 2"/>
          <p:cNvSpPr>
            <a:spLocks noGrp="1"/>
          </p:cNvSpPr>
          <p:nvPr>
            <p:ph type="body" idx="1"/>
          </p:nvPr>
        </p:nvSpPr>
        <p:spPr/>
        <p:txBody>
          <a:bodyPr/>
          <a:lstStyle/>
          <a:p>
            <a:pPr marL="285750" lvl="1" algn="just">
              <a:buClr>
                <a:srgbClr val="00B0F0"/>
              </a:buClr>
              <a:buFont typeface="Arial" pitchFamily="34" charset="0"/>
              <a:buChar char="•"/>
            </a:pPr>
            <a:r>
              <a:rPr lang="en-US" dirty="0" smtClean="0"/>
              <a:t>Learn vocabulary </a:t>
            </a:r>
            <a:r>
              <a:rPr lang="en-US" dirty="0"/>
              <a:t>and the </a:t>
            </a:r>
            <a:r>
              <a:rPr lang="en-US" dirty="0" smtClean="0"/>
              <a:t>structure by heart</a:t>
            </a:r>
            <a:r>
              <a:rPr lang="en-US" dirty="0"/>
              <a:t>. </a:t>
            </a:r>
          </a:p>
          <a:p>
            <a:pPr marL="285750" lvl="1" algn="just">
              <a:buClr>
                <a:srgbClr val="00B0F0"/>
              </a:buClr>
              <a:buFont typeface="Arial" pitchFamily="34" charset="0"/>
              <a:buChar char="•"/>
            </a:pPr>
            <a:r>
              <a:rPr lang="en-US" dirty="0" smtClean="0"/>
              <a:t>Do </a:t>
            </a:r>
            <a:r>
              <a:rPr lang="en-US" dirty="0"/>
              <a:t>exercise </a:t>
            </a:r>
            <a:r>
              <a:rPr lang="en-US" dirty="0" smtClean="0"/>
              <a:t>in </a:t>
            </a:r>
            <a:r>
              <a:rPr lang="en-US" dirty="0"/>
              <a:t>your work book</a:t>
            </a:r>
          </a:p>
          <a:p>
            <a:pPr marL="285750" lvl="1" algn="just">
              <a:buClr>
                <a:srgbClr val="00B0F0"/>
              </a:buClr>
              <a:buFont typeface="Arial" pitchFamily="34" charset="0"/>
              <a:buChar char="•"/>
            </a:pPr>
            <a:r>
              <a:rPr lang="en-US" dirty="0" smtClean="0"/>
              <a:t>Prepare </a:t>
            </a:r>
            <a:r>
              <a:rPr lang="en-US" dirty="0"/>
              <a:t>the next </a:t>
            </a:r>
            <a:r>
              <a:rPr lang="en-US" dirty="0" smtClean="0"/>
              <a:t>lesson: </a:t>
            </a:r>
            <a:r>
              <a:rPr lang="en-US" smtClean="0">
                <a:solidFill>
                  <a:srgbClr val="C00000"/>
                </a:solidFill>
              </a:rPr>
              <a:t>Skills 2</a:t>
            </a:r>
            <a:endParaRPr lang="en-US"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659" y="457200"/>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0432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598" y="0"/>
            <a:ext cx="6858000" cy="6858000"/>
          </a:xfrm>
          <a:prstGeom prst="rect">
            <a:avLst/>
          </a:prstGeom>
        </p:spPr>
      </p:pic>
    </p:spTree>
    <p:extLst>
      <p:ext uri="{BB962C8B-B14F-4D97-AF65-F5344CB8AC3E}">
        <p14:creationId xmlns:p14="http://schemas.microsoft.com/office/powerpoint/2010/main" val="224504626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15240"/>
            <a:ext cx="9124950" cy="2286000"/>
          </a:xfrm>
          <a:prstGeom prst="rect">
            <a:avLst/>
          </a:prstGeom>
          <a:solidFill>
            <a:sysClr val="window" lastClr="FFFFFF">
              <a:alpha val="80000"/>
            </a:sysClr>
          </a:solid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4000" b="1" kern="0" spc="150" dirty="0" smtClean="0">
                <a:ln w="11430"/>
                <a:solidFill>
                  <a:prstClr val="black"/>
                </a:solidFill>
                <a:effectLst>
                  <a:outerShdw blurRad="25400" algn="tl" rotWithShape="0">
                    <a:srgbClr val="000000">
                      <a:alpha val="43000"/>
                    </a:srgbClr>
                  </a:outerShdw>
                </a:effectLst>
                <a:latin typeface="Arial" pitchFamily="34" charset="0"/>
                <a:cs typeface="Arial" pitchFamily="34" charset="0"/>
              </a:rPr>
              <a:t>UNIT 10: OUR HOUSES IN THE FUTURE</a:t>
            </a:r>
          </a:p>
          <a:p>
            <a:pPr marL="0" lvl="3" algn="ctr">
              <a:spcBef>
                <a:spcPct val="0"/>
              </a:spcBef>
              <a:defRPr/>
            </a:pPr>
            <a:r>
              <a:rPr lang="en-GB" sz="3200" b="1" kern="0" spc="150" dirty="0" smtClean="0">
                <a:ln w="11430"/>
                <a:solidFill>
                  <a:srgbClr val="C00000"/>
                </a:solidFill>
                <a:effectLst>
                  <a:outerShdw blurRad="25400" algn="tl" rotWithShape="0">
                    <a:srgbClr val="000000">
                      <a:alpha val="43000"/>
                    </a:srgbClr>
                  </a:outerShdw>
                </a:effectLst>
                <a:latin typeface="Arial" pitchFamily="34" charset="0"/>
                <a:cs typeface="Arial" pitchFamily="34" charset="0"/>
              </a:rPr>
              <a:t>LESSON 5: SKILLS 1</a:t>
            </a:r>
            <a:endParaRPr lang="en-US" sz="3200" b="1" kern="0" spc="150" dirty="0">
              <a:ln w="11430"/>
              <a:solidFill>
                <a:srgbClr val="C00000"/>
              </a:solidFill>
              <a:effectLst>
                <a:outerShdw blurRad="25400" algn="tl" rotWithShape="0">
                  <a:srgbClr val="000000">
                    <a:alpha val="43000"/>
                  </a:srgbClr>
                </a:outerShdw>
              </a:effectLst>
              <a:latin typeface="Arial" pitchFamily="34" charset="0"/>
              <a:cs typeface="Arial" pitchFamily="34" charset="0"/>
            </a:endParaRPr>
          </a:p>
        </p:txBody>
      </p:sp>
      <p:sp>
        <p:nvSpPr>
          <p:cNvPr id="5" name="TextBox 4"/>
          <p:cNvSpPr txBox="1"/>
          <p:nvPr/>
        </p:nvSpPr>
        <p:spPr>
          <a:xfrm>
            <a:off x="7186764" y="6320608"/>
            <a:ext cx="1943100" cy="523220"/>
          </a:xfrm>
          <a:prstGeom prst="rect">
            <a:avLst/>
          </a:prstGeom>
          <a:noFill/>
        </p:spPr>
        <p:txBody>
          <a:bodyPr wrap="square" rtlCol="0">
            <a:spAutoFit/>
          </a:bodyPr>
          <a:lstStyle/>
          <a:p>
            <a:pPr algn="ctr"/>
            <a:r>
              <a:rPr lang="en-US" sz="2800" b="1" dirty="0" smtClean="0">
                <a:solidFill>
                  <a:srgbClr val="002060"/>
                </a:solidFill>
                <a:latin typeface="Tahoma" pitchFamily="34" charset="0"/>
                <a:ea typeface="Tahoma" pitchFamily="34" charset="0"/>
                <a:cs typeface="Tahoma" pitchFamily="34" charset="0"/>
              </a:rPr>
              <a:t>English 6</a:t>
            </a:r>
            <a:endParaRPr lang="en-GB" sz="28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94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355" y="261644"/>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40" y="268431"/>
            <a:ext cx="961782" cy="777611"/>
          </a:xfrm>
          <a:prstGeom prst="rect">
            <a:avLst/>
          </a:prstGeom>
        </p:spPr>
      </p:pic>
      <p:sp>
        <p:nvSpPr>
          <p:cNvPr id="13" name="TextBox 12"/>
          <p:cNvSpPr txBox="1"/>
          <p:nvPr/>
        </p:nvSpPr>
        <p:spPr>
          <a:xfrm>
            <a:off x="1089900" y="1740422"/>
            <a:ext cx="786384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Look at the picture and discuss it with a partner.</a:t>
            </a:r>
          </a:p>
        </p:txBody>
      </p:sp>
      <p:sp>
        <p:nvSpPr>
          <p:cNvPr id="14" name="TextBox 13"/>
          <p:cNvSpPr txBox="1"/>
          <p:nvPr/>
        </p:nvSpPr>
        <p:spPr>
          <a:xfrm>
            <a:off x="1089900" y="2365543"/>
            <a:ext cx="786384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Read the text and match the beginnings in A with the endings in B.</a:t>
            </a:r>
          </a:p>
        </p:txBody>
      </p:sp>
      <p:sp>
        <p:nvSpPr>
          <p:cNvPr id="2" name="TextBox 1"/>
          <p:cNvSpPr txBox="1"/>
          <p:nvPr/>
        </p:nvSpPr>
        <p:spPr>
          <a:xfrm>
            <a:off x="905377" y="992191"/>
            <a:ext cx="2689497" cy="523220"/>
          </a:xfrm>
          <a:prstGeom prst="rect">
            <a:avLst/>
          </a:prstGeom>
          <a:noFill/>
        </p:spPr>
        <p:txBody>
          <a:bodyPr wrap="square" rtlCol="0">
            <a:spAutoFit/>
          </a:bodyPr>
          <a:lstStyle/>
          <a:p>
            <a:r>
              <a:rPr lang="en-US" sz="2800" b="1" dirty="0">
                <a:solidFill>
                  <a:srgbClr val="0FB7BD"/>
                </a:solidFill>
              </a:rPr>
              <a:t>Reading</a:t>
            </a:r>
          </a:p>
        </p:txBody>
      </p:sp>
      <p:sp>
        <p:nvSpPr>
          <p:cNvPr id="21" name="TextBox 20"/>
          <p:cNvSpPr txBox="1"/>
          <p:nvPr/>
        </p:nvSpPr>
        <p:spPr>
          <a:xfrm>
            <a:off x="905377" y="4231337"/>
            <a:ext cx="2689497" cy="523220"/>
          </a:xfrm>
          <a:prstGeom prst="rect">
            <a:avLst/>
          </a:prstGeom>
          <a:noFill/>
        </p:spPr>
        <p:txBody>
          <a:bodyPr wrap="square" rtlCol="0">
            <a:spAutoFit/>
          </a:bodyPr>
          <a:lstStyle/>
          <a:p>
            <a:r>
              <a:rPr lang="en-US" sz="2800" b="1" dirty="0">
                <a:solidFill>
                  <a:srgbClr val="0FB7BD"/>
                </a:solidFill>
              </a:rPr>
              <a:t>Speaking</a:t>
            </a:r>
          </a:p>
        </p:txBody>
      </p:sp>
      <p:sp>
        <p:nvSpPr>
          <p:cNvPr id="20" name="TextBox 19"/>
          <p:cNvSpPr txBox="1"/>
          <p:nvPr/>
        </p:nvSpPr>
        <p:spPr>
          <a:xfrm>
            <a:off x="1089900" y="4979568"/>
            <a:ext cx="7863840"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Work in pairs. Ask your partner about his / her future house. Use the suggested questions.</a:t>
            </a:r>
          </a:p>
        </p:txBody>
      </p:sp>
      <p:sp>
        <p:nvSpPr>
          <p:cNvPr id="22" name="TextBox 21"/>
          <p:cNvSpPr txBox="1"/>
          <p:nvPr/>
        </p:nvSpPr>
        <p:spPr>
          <a:xfrm>
            <a:off x="1089900" y="3298440"/>
            <a:ext cx="786384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Read the text again and circle the option (A, B, or C) to complete the sentences.</a:t>
            </a:r>
          </a:p>
        </p:txBody>
      </p:sp>
      <p:sp>
        <p:nvSpPr>
          <p:cNvPr id="24" name="TextBox 23"/>
          <p:cNvSpPr txBox="1"/>
          <p:nvPr/>
        </p:nvSpPr>
        <p:spPr>
          <a:xfrm>
            <a:off x="1089900" y="5912465"/>
            <a:ext cx="7863840"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Work in groups. Tell your partners about your future house. You can use the information in </a:t>
            </a:r>
            <a:r>
              <a:rPr lang="en-US" sz="2000" b="1">
                <a:solidFill>
                  <a:srgbClr val="FF0000"/>
                </a:solidFill>
                <a:latin typeface="Arial" panose="020B0604020202020204" pitchFamily="34" charset="0"/>
                <a:cs typeface="Arial" panose="020B0604020202020204" pitchFamily="34" charset="0"/>
              </a:rPr>
              <a:t>4</a:t>
            </a:r>
            <a:r>
              <a:rPr lang="en-US" sz="2000" b="1">
                <a:latin typeface="Arial" panose="020B0604020202020204" pitchFamily="34" charset="0"/>
                <a:cs typeface="Arial" panose="020B0604020202020204" pitchFamily="34" charset="0"/>
              </a:rPr>
              <a:t>.</a:t>
            </a:r>
          </a:p>
        </p:txBody>
      </p:sp>
      <p:sp>
        <p:nvSpPr>
          <p:cNvPr id="16" name="Oval 15"/>
          <p:cNvSpPr>
            <a:spLocks noChangeAspect="1"/>
          </p:cNvSpPr>
          <p:nvPr/>
        </p:nvSpPr>
        <p:spPr>
          <a:xfrm>
            <a:off x="742413" y="1774772"/>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1</a:t>
            </a:r>
          </a:p>
        </p:txBody>
      </p:sp>
      <p:sp>
        <p:nvSpPr>
          <p:cNvPr id="17" name="Oval 16"/>
          <p:cNvSpPr>
            <a:spLocks noChangeAspect="1"/>
          </p:cNvSpPr>
          <p:nvPr/>
        </p:nvSpPr>
        <p:spPr>
          <a:xfrm>
            <a:off x="742413" y="2419453"/>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2</a:t>
            </a:r>
          </a:p>
        </p:txBody>
      </p:sp>
      <p:sp>
        <p:nvSpPr>
          <p:cNvPr id="18" name="Oval 17"/>
          <p:cNvSpPr>
            <a:spLocks noChangeAspect="1"/>
          </p:cNvSpPr>
          <p:nvPr/>
        </p:nvSpPr>
        <p:spPr>
          <a:xfrm>
            <a:off x="742413" y="3406408"/>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3</a:t>
            </a:r>
          </a:p>
        </p:txBody>
      </p:sp>
      <p:sp>
        <p:nvSpPr>
          <p:cNvPr id="26" name="Oval 25"/>
          <p:cNvSpPr>
            <a:spLocks noChangeAspect="1"/>
          </p:cNvSpPr>
          <p:nvPr/>
        </p:nvSpPr>
        <p:spPr>
          <a:xfrm>
            <a:off x="724140" y="5024268"/>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4</a:t>
            </a:r>
          </a:p>
        </p:txBody>
      </p:sp>
      <p:sp>
        <p:nvSpPr>
          <p:cNvPr id="27" name="Oval 26"/>
          <p:cNvSpPr>
            <a:spLocks noChangeAspect="1"/>
          </p:cNvSpPr>
          <p:nvPr/>
        </p:nvSpPr>
        <p:spPr>
          <a:xfrm>
            <a:off x="724140" y="5903771"/>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5</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21" grpId="0"/>
      <p:bldP spid="20" grpId="0"/>
      <p:bldP spid="22" grpId="0"/>
      <p:bldP spid="24" grpId="0"/>
      <p:bldP spid="16" grpId="0" animBg="1"/>
      <p:bldP spid="17" grpId="0" animBg="1"/>
      <p:bldP spid="18"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912" y="215415"/>
            <a:ext cx="5209185" cy="34757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86481189"/>
              </p:ext>
            </p:extLst>
          </p:nvPr>
        </p:nvGraphicFramePr>
        <p:xfrm>
          <a:off x="457200" y="3846285"/>
          <a:ext cx="8229600" cy="2830285"/>
        </p:xfrm>
        <a:graphic>
          <a:graphicData uri="http://schemas.openxmlformats.org/drawingml/2006/table">
            <a:tbl>
              <a:tblPr firstRow="1" bandRow="1">
                <a:tableStyleId>{5C22544A-7EE6-4342-B048-85BDC9FD1C3A}</a:tableStyleId>
              </a:tblPr>
              <a:tblGrid>
                <a:gridCol w="6799636">
                  <a:extLst>
                    <a:ext uri="{9D8B030D-6E8A-4147-A177-3AD203B41FA5}">
                      <a16:colId xmlns:a16="http://schemas.microsoft.com/office/drawing/2014/main" val="20000"/>
                    </a:ext>
                  </a:extLst>
                </a:gridCol>
                <a:gridCol w="612842">
                  <a:extLst>
                    <a:ext uri="{9D8B030D-6E8A-4147-A177-3AD203B41FA5}">
                      <a16:colId xmlns:a16="http://schemas.microsoft.com/office/drawing/2014/main" val="20001"/>
                    </a:ext>
                  </a:extLst>
                </a:gridCol>
                <a:gridCol w="817122">
                  <a:extLst>
                    <a:ext uri="{9D8B030D-6E8A-4147-A177-3AD203B41FA5}">
                      <a16:colId xmlns:a16="http://schemas.microsoft.com/office/drawing/2014/main" val="20002"/>
                    </a:ext>
                  </a:extLst>
                </a:gridCol>
              </a:tblGrid>
              <a:tr h="566057">
                <a:tc>
                  <a:txBody>
                    <a:bodyPr/>
                    <a:lstStyle/>
                    <a:p>
                      <a:pPr algn="ctr"/>
                      <a:endParaRPr lang="en-US" sz="2400" dirty="0"/>
                    </a:p>
                  </a:txBody>
                  <a:tcPr/>
                </a:tc>
                <a:tc>
                  <a:txBody>
                    <a:bodyPr/>
                    <a:lstStyle/>
                    <a:p>
                      <a:pPr algn="ctr"/>
                      <a:r>
                        <a:rPr lang="en-US" sz="2400" dirty="0" smtClean="0"/>
                        <a:t>T</a:t>
                      </a:r>
                      <a:endParaRPr lang="en-US" sz="2400" dirty="0"/>
                    </a:p>
                  </a:txBody>
                  <a:tcPr/>
                </a:tc>
                <a:tc>
                  <a:txBody>
                    <a:bodyPr/>
                    <a:lstStyle/>
                    <a:p>
                      <a:pPr algn="ctr"/>
                      <a:r>
                        <a:rPr lang="en-US" sz="2400" dirty="0" smtClean="0"/>
                        <a:t>F</a:t>
                      </a:r>
                      <a:endParaRPr lang="en-US" sz="2400" dirty="0"/>
                    </a:p>
                  </a:txBody>
                  <a:tcPr/>
                </a:tc>
                <a:extLst>
                  <a:ext uri="{0D108BD9-81ED-4DB2-BD59-A6C34878D82A}">
                    <a16:rowId xmlns:a16="http://schemas.microsoft.com/office/drawing/2014/main" val="10000"/>
                  </a:ext>
                </a:extLst>
              </a:tr>
              <a:tr h="566057">
                <a:tc>
                  <a:txBody>
                    <a:bodyPr/>
                    <a:lstStyle/>
                    <a:p>
                      <a:r>
                        <a:rPr lang="en-US" sz="2400" dirty="0" smtClean="0"/>
                        <a:t>The house will </a:t>
                      </a:r>
                      <a:r>
                        <a:rPr lang="en-US" sz="2400" smtClean="0"/>
                        <a:t>be surrounded </a:t>
                      </a:r>
                      <a:r>
                        <a:rPr lang="en-US" sz="2400" dirty="0" smtClean="0"/>
                        <a:t>by a jungle.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566057">
                <a:tc>
                  <a:txBody>
                    <a:bodyPr/>
                    <a:lstStyle/>
                    <a:p>
                      <a:r>
                        <a:rPr lang="en-US" sz="2400" dirty="0" smtClean="0">
                          <a:effectLst/>
                          <a:latin typeface="+mn-lt"/>
                          <a:ea typeface="Times New Roman"/>
                          <a:cs typeface="Times New Roman"/>
                        </a:rPr>
                        <a:t>Robots will help to do the housework.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2"/>
                  </a:ext>
                </a:extLst>
              </a:tr>
              <a:tr h="566057">
                <a:tc>
                  <a:txBody>
                    <a:bodyPr/>
                    <a:lstStyle/>
                    <a:p>
                      <a:r>
                        <a:rPr lang="en-US" sz="2400" dirty="0" smtClean="0">
                          <a:effectLst/>
                          <a:latin typeface="+mn-lt"/>
                          <a:ea typeface="Times New Roman"/>
                          <a:cs typeface="Times New Roman"/>
                        </a:rPr>
                        <a:t>There will be an UFO on the roof.</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3"/>
                  </a:ext>
                </a:extLst>
              </a:tr>
              <a:tr h="566057">
                <a:tc>
                  <a:txBody>
                    <a:bodyPr/>
                    <a:lstStyle/>
                    <a:p>
                      <a:r>
                        <a:rPr lang="en-US" sz="2400" dirty="0" smtClean="0">
                          <a:effectLst/>
                          <a:latin typeface="+mn-lt"/>
                          <a:ea typeface="Times New Roman"/>
                          <a:cs typeface="Times New Roman"/>
                        </a:rPr>
                        <a:t>There will be a swimming pool in the house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C8B1A6D0-B40E-4F08-8472-304E6F3ECDD5}"/>
              </a:ext>
            </a:extLst>
          </p:cNvPr>
          <p:cNvSpPr txBox="1"/>
          <p:nvPr/>
        </p:nvSpPr>
        <p:spPr>
          <a:xfrm>
            <a:off x="8013165" y="4364380"/>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8" name="TextBox 7">
            <a:extLst>
              <a:ext uri="{FF2B5EF4-FFF2-40B4-BE49-F238E27FC236}">
                <a16:creationId xmlns:a16="http://schemas.microsoft.com/office/drawing/2014/main" id="{C8B1A6D0-B40E-4F08-8472-304E6F3ECDD5}"/>
              </a:ext>
            </a:extLst>
          </p:cNvPr>
          <p:cNvSpPr txBox="1"/>
          <p:nvPr/>
        </p:nvSpPr>
        <p:spPr>
          <a:xfrm>
            <a:off x="7319097" y="494915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9" name="TextBox 8">
            <a:extLst>
              <a:ext uri="{FF2B5EF4-FFF2-40B4-BE49-F238E27FC236}">
                <a16:creationId xmlns:a16="http://schemas.microsoft.com/office/drawing/2014/main" id="{C8B1A6D0-B40E-4F08-8472-304E6F3ECDD5}"/>
              </a:ext>
            </a:extLst>
          </p:cNvPr>
          <p:cNvSpPr txBox="1"/>
          <p:nvPr/>
        </p:nvSpPr>
        <p:spPr>
          <a:xfrm>
            <a:off x="8013165" y="5497428"/>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10" name="TextBox 9">
            <a:extLst>
              <a:ext uri="{FF2B5EF4-FFF2-40B4-BE49-F238E27FC236}">
                <a16:creationId xmlns:a16="http://schemas.microsoft.com/office/drawing/2014/main" id="{C8B1A6D0-B40E-4F08-8472-304E6F3ECDD5}"/>
              </a:ext>
            </a:extLst>
          </p:cNvPr>
          <p:cNvSpPr txBox="1"/>
          <p:nvPr/>
        </p:nvSpPr>
        <p:spPr>
          <a:xfrm>
            <a:off x="7319246" y="6071460"/>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11" name="Rectangle 10"/>
          <p:cNvSpPr/>
          <p:nvPr/>
        </p:nvSpPr>
        <p:spPr>
          <a:xfrm>
            <a:off x="3342850" y="3882962"/>
            <a:ext cx="2158796" cy="523220"/>
          </a:xfrm>
          <a:prstGeom prst="rect">
            <a:avLst/>
          </a:prstGeom>
        </p:spPr>
        <p:txBody>
          <a:bodyPr wrap="none">
            <a:spAutoFit/>
          </a:bodyPr>
          <a:lstStyle/>
          <a:p>
            <a:r>
              <a:rPr lang="en-US" sz="2800" b="1" dirty="0">
                <a:solidFill>
                  <a:schemeClr val="bg1"/>
                </a:solidFill>
                <a:ea typeface="Times New Roman"/>
                <a:cs typeface="Calibri"/>
              </a:rPr>
              <a:t>True or False </a:t>
            </a:r>
            <a:endParaRPr lang="en-US" sz="2800" dirty="0">
              <a:solidFill>
                <a:schemeClr val="bg1"/>
              </a:solidFill>
            </a:endParaRPr>
          </a:p>
        </p:txBody>
      </p:sp>
    </p:spTree>
    <p:extLst>
      <p:ext uri="{BB962C8B-B14F-4D97-AF65-F5344CB8AC3E}">
        <p14:creationId xmlns:p14="http://schemas.microsoft.com/office/powerpoint/2010/main" val="9924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
        <p:nvSpPr>
          <p:cNvPr id="7" name="Rounded Rectangle 6"/>
          <p:cNvSpPr/>
          <p:nvPr/>
        </p:nvSpPr>
        <p:spPr>
          <a:xfrm>
            <a:off x="213852" y="212221"/>
            <a:ext cx="8686800" cy="6400800"/>
          </a:xfrm>
          <a:prstGeom prst="roundRect">
            <a:avLst>
              <a:gd name="adj" fmla="val 7317"/>
            </a:avLst>
          </a:prstGeom>
          <a:noFill/>
          <a:ln w="190500">
            <a:solidFill>
              <a:schemeClr val="accent5">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938283" y="912481"/>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surround (v)</a:t>
            </a:r>
            <a:endParaRPr lang="en-US" sz="2400" kern="1200" dirty="0">
              <a:solidFill>
                <a:schemeClr val="tx1"/>
              </a:solidFill>
            </a:endParaRPr>
          </a:p>
        </p:txBody>
      </p:sp>
      <p:sp>
        <p:nvSpPr>
          <p:cNvPr id="10" name="Freeform 9"/>
          <p:cNvSpPr/>
          <p:nvPr/>
        </p:nvSpPr>
        <p:spPr>
          <a:xfrm>
            <a:off x="938283" y="1548055"/>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helicopter (n)</a:t>
            </a:r>
            <a:endParaRPr lang="en-US" sz="2400" kern="1200" dirty="0">
              <a:solidFill>
                <a:schemeClr val="tx1"/>
              </a:solidFill>
            </a:endParaRPr>
          </a:p>
        </p:txBody>
      </p:sp>
      <p:sp>
        <p:nvSpPr>
          <p:cNvPr id="11" name="Freeform 10"/>
          <p:cNvSpPr/>
          <p:nvPr/>
        </p:nvSpPr>
        <p:spPr>
          <a:xfrm>
            <a:off x="938283" y="2183629"/>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feed (v)</a:t>
            </a:r>
            <a:endParaRPr lang="en-US" sz="2400" kern="1200" dirty="0">
              <a:solidFill>
                <a:schemeClr val="tx1"/>
              </a:solidFill>
            </a:endParaRPr>
          </a:p>
        </p:txBody>
      </p:sp>
      <p:sp>
        <p:nvSpPr>
          <p:cNvPr id="5" name="Rectangle 4"/>
          <p:cNvSpPr/>
          <p:nvPr/>
        </p:nvSpPr>
        <p:spPr>
          <a:xfrm>
            <a:off x="0" y="0"/>
            <a:ext cx="9144000" cy="731520"/>
          </a:xfrm>
          <a:prstGeom prst="rect">
            <a:avLst/>
          </a:prstGeom>
          <a:solidFill>
            <a:srgbClr val="4BACC6">
              <a:lumMod val="75000"/>
            </a:srgb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Arial"/>
                <a:ea typeface="+mn-ea"/>
                <a:cs typeface="Arial" panose="020B0604020202020204" pitchFamily="34" charset="0"/>
              </a:rPr>
              <a:t>Vocabulary</a:t>
            </a:r>
          </a:p>
        </p:txBody>
      </p:sp>
      <p:pic>
        <p:nvPicPr>
          <p:cNvPr id="6" name="3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630" y="51359"/>
            <a:ext cx="994747" cy="1005840"/>
          </a:xfrm>
          <a:prstGeom prst="rect">
            <a:avLst/>
          </a:prstGeom>
          <a:effectLst>
            <a:outerShdw blurRad="50800" dist="38100" dir="2700000" algn="tl" rotWithShape="0">
              <a:prstClr val="black">
                <a:alpha val="40000"/>
              </a:prstClr>
            </a:outerShdw>
          </a:effectLst>
        </p:spPr>
      </p:pic>
      <p:sp>
        <p:nvSpPr>
          <p:cNvPr id="12" name="Freeform 11"/>
          <p:cNvSpPr/>
          <p:nvPr/>
        </p:nvSpPr>
        <p:spPr>
          <a:xfrm>
            <a:off x="4572000" y="912481"/>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kern="1200" dirty="0" err="1" smtClean="0">
                <a:solidFill>
                  <a:schemeClr val="tx1"/>
                </a:solidFill>
              </a:rPr>
              <a:t>bao</a:t>
            </a:r>
            <a:r>
              <a:rPr lang="en-US" sz="2400" kern="1200" dirty="0" smtClean="0">
                <a:solidFill>
                  <a:schemeClr val="tx1"/>
                </a:solidFill>
              </a:rPr>
              <a:t> </a:t>
            </a:r>
            <a:r>
              <a:rPr lang="en-US" sz="2400" kern="1200" dirty="0" err="1" smtClean="0">
                <a:solidFill>
                  <a:schemeClr val="tx1"/>
                </a:solidFill>
              </a:rPr>
              <a:t>quanh</a:t>
            </a:r>
            <a:endParaRPr lang="en-US" sz="2400" kern="1200" dirty="0">
              <a:solidFill>
                <a:schemeClr val="tx1"/>
              </a:solidFill>
            </a:endParaRPr>
          </a:p>
        </p:txBody>
      </p:sp>
      <p:sp>
        <p:nvSpPr>
          <p:cNvPr id="13" name="Freeform 12"/>
          <p:cNvSpPr/>
          <p:nvPr/>
        </p:nvSpPr>
        <p:spPr>
          <a:xfrm>
            <a:off x="4572000" y="1548055"/>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dirty="0" err="1" smtClean="0">
                <a:solidFill>
                  <a:schemeClr val="tx1"/>
                </a:solidFill>
              </a:rPr>
              <a:t>máy</a:t>
            </a:r>
            <a:r>
              <a:rPr lang="en-US" sz="2400" dirty="0" smtClean="0">
                <a:solidFill>
                  <a:schemeClr val="tx1"/>
                </a:solidFill>
              </a:rPr>
              <a:t> bay </a:t>
            </a:r>
            <a:endParaRPr lang="en-US" sz="2400" kern="1200" dirty="0">
              <a:solidFill>
                <a:schemeClr val="tx1"/>
              </a:solidFill>
            </a:endParaRPr>
          </a:p>
        </p:txBody>
      </p:sp>
      <p:sp>
        <p:nvSpPr>
          <p:cNvPr id="14" name="Freeform 13"/>
          <p:cNvSpPr/>
          <p:nvPr/>
        </p:nvSpPr>
        <p:spPr>
          <a:xfrm>
            <a:off x="4572000" y="2183629"/>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dirty="0" err="1" smtClean="0">
                <a:solidFill>
                  <a:schemeClr val="tx1"/>
                </a:solidFill>
              </a:rPr>
              <a:t>nuôi</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ăn</a:t>
            </a:r>
            <a:endParaRPr lang="en-US" sz="2400" kern="1200" dirty="0">
              <a:solidFill>
                <a:schemeClr val="tx1"/>
              </a:solidFill>
            </a:endParaRPr>
          </a:p>
        </p:txBody>
      </p:sp>
      <p:sp>
        <p:nvSpPr>
          <p:cNvPr id="15" name="Freeform 14"/>
          <p:cNvSpPr/>
          <p:nvPr/>
        </p:nvSpPr>
        <p:spPr>
          <a:xfrm>
            <a:off x="938283" y="2819203"/>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ocean (n)</a:t>
            </a:r>
            <a:endParaRPr lang="en-US" sz="2400" kern="1200" dirty="0">
              <a:solidFill>
                <a:schemeClr val="tx1"/>
              </a:solidFill>
            </a:endParaRPr>
          </a:p>
        </p:txBody>
      </p:sp>
      <p:sp>
        <p:nvSpPr>
          <p:cNvPr id="16" name="Freeform 15"/>
          <p:cNvSpPr/>
          <p:nvPr/>
        </p:nvSpPr>
        <p:spPr>
          <a:xfrm>
            <a:off x="938283" y="3454777"/>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super (</a:t>
            </a:r>
            <a:r>
              <a:rPr lang="en-US" sz="2400" kern="1200" dirty="0" err="1" smtClean="0">
                <a:solidFill>
                  <a:schemeClr val="tx1"/>
                </a:solidFill>
              </a:rPr>
              <a:t>adj</a:t>
            </a:r>
            <a:r>
              <a:rPr lang="en-US" sz="2400" kern="1200" dirty="0" smtClean="0">
                <a:solidFill>
                  <a:schemeClr val="tx1"/>
                </a:solidFill>
              </a:rPr>
              <a:t>)</a:t>
            </a:r>
            <a:endParaRPr lang="en-US" sz="2400" kern="1200" dirty="0">
              <a:solidFill>
                <a:schemeClr val="tx1"/>
              </a:solidFill>
            </a:endParaRPr>
          </a:p>
        </p:txBody>
      </p:sp>
      <p:sp>
        <p:nvSpPr>
          <p:cNvPr id="17" name="Freeform 16"/>
          <p:cNvSpPr/>
          <p:nvPr/>
        </p:nvSpPr>
        <p:spPr>
          <a:xfrm>
            <a:off x="938283" y="4090350"/>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342900" lvl="0" indent="-342900" algn="l" defTabSz="1422400" rtl="0">
              <a:lnSpc>
                <a:spcPct val="90000"/>
              </a:lnSpc>
              <a:spcBef>
                <a:spcPct val="0"/>
              </a:spcBef>
              <a:spcAft>
                <a:spcPct val="35000"/>
              </a:spcAft>
              <a:buClr>
                <a:srgbClr val="0070C0"/>
              </a:buClr>
              <a:buFont typeface="Arial" panose="020B0604020202020204" pitchFamily="34" charset="0"/>
              <a:buChar char="•"/>
            </a:pPr>
            <a:r>
              <a:rPr lang="en-US" sz="2400" kern="1200" dirty="0" smtClean="0">
                <a:solidFill>
                  <a:schemeClr val="tx1"/>
                </a:solidFill>
              </a:rPr>
              <a:t>type (n)</a:t>
            </a:r>
            <a:endParaRPr lang="en-US" sz="2400" kern="1200" dirty="0">
              <a:solidFill>
                <a:schemeClr val="tx1"/>
              </a:solidFill>
            </a:endParaRPr>
          </a:p>
        </p:txBody>
      </p:sp>
      <p:sp>
        <p:nvSpPr>
          <p:cNvPr id="18" name="Freeform 17"/>
          <p:cNvSpPr/>
          <p:nvPr/>
        </p:nvSpPr>
        <p:spPr>
          <a:xfrm>
            <a:off x="4572000" y="2819203"/>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dirty="0" err="1" smtClean="0">
                <a:solidFill>
                  <a:schemeClr val="tx1"/>
                </a:solidFill>
              </a:rPr>
              <a:t>đại</a:t>
            </a:r>
            <a:r>
              <a:rPr lang="en-US" sz="2400" dirty="0" smtClean="0">
                <a:solidFill>
                  <a:schemeClr val="tx1"/>
                </a:solidFill>
              </a:rPr>
              <a:t> </a:t>
            </a:r>
            <a:r>
              <a:rPr lang="en-US" sz="2400" dirty="0" err="1" smtClean="0">
                <a:solidFill>
                  <a:schemeClr val="tx1"/>
                </a:solidFill>
              </a:rPr>
              <a:t>dương</a:t>
            </a:r>
            <a:endParaRPr lang="en-US" sz="2400" kern="1200" dirty="0">
              <a:solidFill>
                <a:schemeClr val="tx1"/>
              </a:solidFill>
            </a:endParaRPr>
          </a:p>
        </p:txBody>
      </p:sp>
      <p:sp>
        <p:nvSpPr>
          <p:cNvPr id="19" name="Freeform 18"/>
          <p:cNvSpPr/>
          <p:nvPr/>
        </p:nvSpPr>
        <p:spPr>
          <a:xfrm>
            <a:off x="4572000" y="3454777"/>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dirty="0" err="1" smtClean="0">
                <a:solidFill>
                  <a:schemeClr val="tx1"/>
                </a:solidFill>
              </a:rPr>
              <a:t>siêu</a:t>
            </a:r>
            <a:r>
              <a:rPr lang="en-US" sz="2400" dirty="0" smtClean="0">
                <a:solidFill>
                  <a:schemeClr val="tx1"/>
                </a:solidFill>
              </a:rPr>
              <a:t> </a:t>
            </a:r>
            <a:r>
              <a:rPr lang="en-US" sz="2400" dirty="0" err="1" smtClean="0">
                <a:solidFill>
                  <a:schemeClr val="tx1"/>
                </a:solidFill>
              </a:rPr>
              <a:t>đẳng</a:t>
            </a:r>
            <a:endParaRPr lang="en-US" sz="2400" kern="1200" dirty="0">
              <a:solidFill>
                <a:schemeClr val="tx1"/>
              </a:solidFill>
            </a:endParaRPr>
          </a:p>
        </p:txBody>
      </p:sp>
      <p:sp>
        <p:nvSpPr>
          <p:cNvPr id="20" name="Freeform 19"/>
          <p:cNvSpPr/>
          <p:nvPr/>
        </p:nvSpPr>
        <p:spPr>
          <a:xfrm>
            <a:off x="4572000" y="4090350"/>
            <a:ext cx="2695433" cy="54864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pPr>
            <a:r>
              <a:rPr lang="en-US" sz="2400" dirty="0" err="1" smtClean="0">
                <a:solidFill>
                  <a:schemeClr val="tx1"/>
                </a:solidFill>
              </a:rPr>
              <a:t>loại</a:t>
            </a:r>
            <a:endParaRPr lang="en-US" sz="2400" kern="1200" dirty="0">
              <a:solidFill>
                <a:schemeClr val="tx1"/>
              </a:solidFill>
            </a:endParaRPr>
          </a:p>
        </p:txBody>
      </p:sp>
      <p:pic>
        <p:nvPicPr>
          <p:cNvPr id="2" name="- surround_gb_.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extLst>
              <a:ext uri="{28A0092B-C50C-407E-A947-70E740481C1C}">
                <a14:useLocalDpi xmlns:a14="http://schemas.microsoft.com/office/drawing/2010/main" val="0"/>
              </a:ext>
            </a:extLst>
          </a:blip>
          <a:stretch>
            <a:fillRect/>
          </a:stretch>
        </p:blipFill>
        <p:spPr>
          <a:xfrm>
            <a:off x="7194862" y="985776"/>
            <a:ext cx="365760" cy="365760"/>
          </a:xfrm>
          <a:prstGeom prst="rect">
            <a:avLst/>
          </a:prstGeom>
        </p:spPr>
      </p:pic>
      <p:pic>
        <p:nvPicPr>
          <p:cNvPr id="3" name="- helicopter_gb_.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extLst>
              <a:ext uri="{28A0092B-C50C-407E-A947-70E740481C1C}">
                <a14:useLocalDpi xmlns:a14="http://schemas.microsoft.com/office/drawing/2010/main" val="0"/>
              </a:ext>
            </a:extLst>
          </a:blip>
          <a:stretch>
            <a:fillRect/>
          </a:stretch>
        </p:blipFill>
        <p:spPr>
          <a:xfrm>
            <a:off x="7194862" y="1639347"/>
            <a:ext cx="365760" cy="365760"/>
          </a:xfrm>
          <a:prstGeom prst="rect">
            <a:avLst/>
          </a:prstGeom>
        </p:spPr>
      </p:pic>
      <p:pic>
        <p:nvPicPr>
          <p:cNvPr id="4" name="- ocean_gb_.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print">
            <a:extLst>
              <a:ext uri="{28A0092B-C50C-407E-A947-70E740481C1C}">
                <a14:useLocalDpi xmlns:a14="http://schemas.microsoft.com/office/drawing/2010/main" val="0"/>
              </a:ext>
            </a:extLst>
          </a:blip>
          <a:stretch>
            <a:fillRect/>
          </a:stretch>
        </p:blipFill>
        <p:spPr>
          <a:xfrm>
            <a:off x="7194862" y="2946489"/>
            <a:ext cx="365760" cy="365760"/>
          </a:xfrm>
          <a:prstGeom prst="rect">
            <a:avLst/>
          </a:prstGeom>
        </p:spPr>
      </p:pic>
      <p:pic>
        <p:nvPicPr>
          <p:cNvPr id="7" name="- feed_gb_.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cstate="print">
            <a:extLst>
              <a:ext uri="{28A0092B-C50C-407E-A947-70E740481C1C}">
                <a14:useLocalDpi xmlns:a14="http://schemas.microsoft.com/office/drawing/2010/main" val="0"/>
              </a:ext>
            </a:extLst>
          </a:blip>
          <a:stretch>
            <a:fillRect/>
          </a:stretch>
        </p:blipFill>
        <p:spPr>
          <a:xfrm>
            <a:off x="7194862" y="2292918"/>
            <a:ext cx="365760" cy="365760"/>
          </a:xfrm>
          <a:prstGeom prst="rect">
            <a:avLst/>
          </a:prstGeom>
        </p:spPr>
      </p:pic>
      <p:pic>
        <p:nvPicPr>
          <p:cNvPr id="8" name="- super_gb_.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cstate="print">
            <a:extLst>
              <a:ext uri="{28A0092B-C50C-407E-A947-70E740481C1C}">
                <a14:useLocalDpi xmlns:a14="http://schemas.microsoft.com/office/drawing/2010/main" val="0"/>
              </a:ext>
            </a:extLst>
          </a:blip>
          <a:stretch>
            <a:fillRect/>
          </a:stretch>
        </p:blipFill>
        <p:spPr>
          <a:xfrm>
            <a:off x="7194862" y="3600060"/>
            <a:ext cx="365760" cy="365760"/>
          </a:xfrm>
          <a:prstGeom prst="rect">
            <a:avLst/>
          </a:prstGeom>
        </p:spPr>
      </p:pic>
      <p:pic>
        <p:nvPicPr>
          <p:cNvPr id="21" name="- type_gb_.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cstate="print">
            <a:extLst>
              <a:ext uri="{28A0092B-C50C-407E-A947-70E740481C1C}">
                <a14:useLocalDpi xmlns:a14="http://schemas.microsoft.com/office/drawing/2010/main" val="0"/>
              </a:ext>
            </a:extLst>
          </a:blip>
          <a:stretch>
            <a:fillRect/>
          </a:stretch>
        </p:blipFill>
        <p:spPr>
          <a:xfrm>
            <a:off x="7194862" y="4253633"/>
            <a:ext cx="365760" cy="365760"/>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49057" y="4545879"/>
            <a:ext cx="3284481" cy="2286000"/>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20172" y="4545879"/>
            <a:ext cx="2356701" cy="2286000"/>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50288" y="4545879"/>
            <a:ext cx="2281408" cy="2286000"/>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7252" y="4545879"/>
            <a:ext cx="4064000" cy="2286000"/>
          </a:xfrm>
          <a:prstGeom prst="rect">
            <a:avLst/>
          </a:prstGeom>
        </p:spPr>
      </p:pic>
    </p:spTree>
    <p:extLst>
      <p:ext uri="{BB962C8B-B14F-4D97-AF65-F5344CB8AC3E}">
        <p14:creationId xmlns:p14="http://schemas.microsoft.com/office/powerpoint/2010/main" val="28200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3"/>
                                        </p:tgtEl>
                                        <p:attrNameLst>
                                          <p:attrName>ppt_w</p:attrName>
                                        </p:attrNameLst>
                                      </p:cBhvr>
                                      <p:tavLst>
                                        <p:tav tm="0">
                                          <p:val>
                                            <p:strVal val="ppt_w"/>
                                          </p:val>
                                        </p:tav>
                                        <p:tav tm="100000">
                                          <p:val>
                                            <p:fltVal val="0"/>
                                          </p:val>
                                        </p:tav>
                                      </p:tavLst>
                                    </p:anim>
                                    <p:anim calcmode="lin" valueType="num">
                                      <p:cBhvr>
                                        <p:cTn id="24" dur="500"/>
                                        <p:tgtEl>
                                          <p:spTgt spid="23"/>
                                        </p:tgtEl>
                                        <p:attrNameLst>
                                          <p:attrName>ppt_h</p:attrName>
                                        </p:attrNameLst>
                                      </p:cBhvr>
                                      <p:tavLst>
                                        <p:tav tm="0">
                                          <p:val>
                                            <p:strVal val="ppt_h"/>
                                          </p:val>
                                        </p:tav>
                                        <p:tav tm="100000">
                                          <p:val>
                                            <p:fltVal val="0"/>
                                          </p:val>
                                        </p:tav>
                                      </p:tavLst>
                                    </p:anim>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22"/>
                                        </p:tgtEl>
                                        <p:attrNameLst>
                                          <p:attrName>ppt_w</p:attrName>
                                        </p:attrNameLst>
                                      </p:cBhvr>
                                      <p:tavLst>
                                        <p:tav tm="0">
                                          <p:val>
                                            <p:strVal val="ppt_w"/>
                                          </p:val>
                                        </p:tav>
                                        <p:tav tm="100000">
                                          <p:val>
                                            <p:fltVal val="0"/>
                                          </p:val>
                                        </p:tav>
                                      </p:tavLst>
                                    </p:anim>
                                    <p:anim calcmode="lin" valueType="num">
                                      <p:cBhvr>
                                        <p:cTn id="48" dur="500"/>
                                        <p:tgtEl>
                                          <p:spTgt spid="22"/>
                                        </p:tgtEl>
                                        <p:attrNameLst>
                                          <p:attrName>ppt_h</p:attrName>
                                        </p:attrNameLst>
                                      </p:cBhvr>
                                      <p:tavLst>
                                        <p:tav tm="0">
                                          <p:val>
                                            <p:strVal val="ppt_h"/>
                                          </p:val>
                                        </p:tav>
                                        <p:tav tm="100000">
                                          <p:val>
                                            <p:fltVal val="0"/>
                                          </p:val>
                                        </p:tav>
                                      </p:tavLst>
                                    </p:anim>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24"/>
                                        </p:tgtEl>
                                        <p:attrNameLst>
                                          <p:attrName>ppt_w</p:attrName>
                                        </p:attrNameLst>
                                      </p:cBhvr>
                                      <p:tavLst>
                                        <p:tav tm="0">
                                          <p:val>
                                            <p:strVal val="ppt_w"/>
                                          </p:val>
                                        </p:tav>
                                        <p:tav tm="100000">
                                          <p:val>
                                            <p:fltVal val="0"/>
                                          </p:val>
                                        </p:tav>
                                      </p:tavLst>
                                    </p:anim>
                                    <p:anim calcmode="lin" valueType="num">
                                      <p:cBhvr>
                                        <p:cTn id="72" dur="500"/>
                                        <p:tgtEl>
                                          <p:spTgt spid="24"/>
                                        </p:tgtEl>
                                        <p:attrNameLst>
                                          <p:attrName>ppt_h</p:attrName>
                                        </p:attrNameLst>
                                      </p:cBhvr>
                                      <p:tavLst>
                                        <p:tav tm="0">
                                          <p:val>
                                            <p:strVal val="ppt_h"/>
                                          </p:val>
                                        </p:tav>
                                        <p:tav tm="100000">
                                          <p:val>
                                            <p:fltVal val="0"/>
                                          </p:val>
                                        </p:tav>
                                      </p:tavLst>
                                    </p:anim>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barn(inVertical)">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Vertical)">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xit" presetSubtype="32" fill="hold" nodeType="clickEffect">
                                  <p:stCondLst>
                                    <p:cond delay="0"/>
                                  </p:stCondLst>
                                  <p:childTnLst>
                                    <p:anim calcmode="lin" valueType="num">
                                      <p:cBhvr>
                                        <p:cTn id="95" dur="500"/>
                                        <p:tgtEl>
                                          <p:spTgt spid="25"/>
                                        </p:tgtEl>
                                        <p:attrNameLst>
                                          <p:attrName>ppt_w</p:attrName>
                                        </p:attrNameLst>
                                      </p:cBhvr>
                                      <p:tavLst>
                                        <p:tav tm="0">
                                          <p:val>
                                            <p:strVal val="ppt_w"/>
                                          </p:val>
                                        </p:tav>
                                        <p:tav tm="100000">
                                          <p:val>
                                            <p:fltVal val="0"/>
                                          </p:val>
                                        </p:tav>
                                      </p:tavLst>
                                    </p:anim>
                                    <p:anim calcmode="lin" valueType="num">
                                      <p:cBhvr>
                                        <p:cTn id="96" dur="500"/>
                                        <p:tgtEl>
                                          <p:spTgt spid="25"/>
                                        </p:tgtEl>
                                        <p:attrNameLst>
                                          <p:attrName>ppt_h</p:attrName>
                                        </p:attrNameLst>
                                      </p:cBhvr>
                                      <p:tavLst>
                                        <p:tav tm="0">
                                          <p:val>
                                            <p:strVal val="ppt_h"/>
                                          </p:val>
                                        </p:tav>
                                        <p:tav tm="100000">
                                          <p:val>
                                            <p:fltVal val="0"/>
                                          </p:val>
                                        </p:tav>
                                      </p:tavLst>
                                    </p:anim>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barn(inVertical)">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barn(inVertical)">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barn(inVertical)">
                                      <p:cBhvr>
                                        <p:cTn id="113" dur="500"/>
                                        <p:tgtEl>
                                          <p:spTgt spid="17"/>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barn(inVertical)">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9" restart="whenNotActive" fill="hold" evtFilter="cancelBubble" nodeType="interactiveSeq">
                <p:stCondLst>
                  <p:cond evt="onClick" delay="0">
                    <p:tgtEl>
                      <p:spTgt spid="2"/>
                    </p:tgtEl>
                  </p:cond>
                </p:stCondLst>
                <p:endSync evt="end" delay="0">
                  <p:rtn val="all"/>
                </p:endSync>
                <p:childTnLst>
                  <p:par>
                    <p:cTn id="120" fill="hold">
                      <p:stCondLst>
                        <p:cond delay="0"/>
                      </p:stCondLst>
                      <p:childTnLst>
                        <p:par>
                          <p:cTn id="121" fill="hold">
                            <p:stCondLst>
                              <p:cond delay="0"/>
                            </p:stCondLst>
                            <p:childTnLst>
                              <p:par>
                                <p:cTn id="122" presetID="1" presetClass="mediacall" presetSubtype="0" fill="hold" nodeType="clickEffect">
                                  <p:stCondLst>
                                    <p:cond delay="0"/>
                                  </p:stCondLst>
                                  <p:childTnLst>
                                    <p:cmd type="call" cmd="playFrom(0.0)">
                                      <p:cBhvr>
                                        <p:cTn id="123" dur="1048" fill="hold"/>
                                        <p:tgtEl>
                                          <p:spTgt spid="2"/>
                                        </p:tgtEl>
                                      </p:cBhvr>
                                    </p:cmd>
                                  </p:childTnLst>
                                </p:cTn>
                              </p:par>
                            </p:childTnLst>
                          </p:cTn>
                        </p:par>
                      </p:childTnLst>
                    </p:cTn>
                  </p:par>
                </p:childTnLst>
              </p:cTn>
              <p:nextCondLst>
                <p:cond evt="onClick" delay="0">
                  <p:tgtEl>
                    <p:spTgt spid="2"/>
                  </p:tgtEl>
                </p:cond>
              </p:nextCondLst>
            </p:seq>
            <p:audio>
              <p:cMediaNode vol="80000">
                <p:cTn id="124" fill="hold" display="0">
                  <p:stCondLst>
                    <p:cond delay="indefinite"/>
                  </p:stCondLst>
                  <p:endCondLst>
                    <p:cond evt="onStopAudio" delay="0">
                      <p:tgtEl>
                        <p:sldTgt/>
                      </p:tgtEl>
                    </p:cond>
                  </p:endCondLst>
                </p:cTn>
                <p:tgtEl>
                  <p:spTgt spid="2"/>
                </p:tgtEl>
              </p:cMediaNode>
            </p:audio>
            <p:seq concurrent="1" nextAc="seek">
              <p:cTn id="125" restart="whenNotActive" fill="hold" evtFilter="cancelBubble" nodeType="interactiveSeq">
                <p:stCondLst>
                  <p:cond evt="onClick" delay="0">
                    <p:tgtEl>
                      <p:spTgt spid="3"/>
                    </p:tgtEl>
                  </p:cond>
                </p:stCondLst>
                <p:endSync evt="end" delay="0">
                  <p:rtn val="all"/>
                </p:endSync>
                <p:childTnLst>
                  <p:par>
                    <p:cTn id="126" fill="hold">
                      <p:stCondLst>
                        <p:cond delay="0"/>
                      </p:stCondLst>
                      <p:childTnLst>
                        <p:par>
                          <p:cTn id="127" fill="hold">
                            <p:stCondLst>
                              <p:cond delay="0"/>
                            </p:stCondLst>
                            <p:childTnLst>
                              <p:par>
                                <p:cTn id="128" presetID="1" presetClass="mediacall" presetSubtype="0" fill="hold" nodeType="clickEffect">
                                  <p:stCondLst>
                                    <p:cond delay="0"/>
                                  </p:stCondLst>
                                  <p:childTnLst>
                                    <p:cmd type="call" cmd="playFrom(0.0)">
                                      <p:cBhvr>
                                        <p:cTn id="129" dur="1148" fill="hold"/>
                                        <p:tgtEl>
                                          <p:spTgt spid="3"/>
                                        </p:tgtEl>
                                      </p:cBhvr>
                                    </p:cmd>
                                  </p:childTnLst>
                                </p:cTn>
                              </p:par>
                            </p:childTnLst>
                          </p:cTn>
                        </p:par>
                      </p:childTnLst>
                    </p:cTn>
                  </p:par>
                </p:childTnLst>
              </p:cTn>
              <p:nextCondLst>
                <p:cond evt="onClick" delay="0">
                  <p:tgtEl>
                    <p:spTgt spid="3"/>
                  </p:tgtEl>
                </p:cond>
              </p:nextCondLst>
            </p:seq>
            <p:audio>
              <p:cMediaNode vol="80000">
                <p:cTn id="130" fill="hold" display="0">
                  <p:stCondLst>
                    <p:cond delay="indefinite"/>
                  </p:stCondLst>
                  <p:endCondLst>
                    <p:cond evt="onStopAudio" delay="0">
                      <p:tgtEl>
                        <p:sldTgt/>
                      </p:tgtEl>
                    </p:cond>
                  </p:endCondLst>
                </p:cTn>
                <p:tgtEl>
                  <p:spTgt spid="3"/>
                </p:tgtEl>
              </p:cMediaNode>
            </p:audio>
            <p:seq concurrent="1" nextAc="seek">
              <p:cTn id="131" restart="whenNotActive" fill="hold" evtFilter="cancelBubble" nodeType="interactiveSeq">
                <p:stCondLst>
                  <p:cond evt="onClick" delay="0">
                    <p:tgtEl>
                      <p:spTgt spid="4"/>
                    </p:tgtEl>
                  </p:cond>
                </p:stCondLst>
                <p:endSync evt="end" delay="0">
                  <p:rtn val="all"/>
                </p:endSync>
                <p:childTnLst>
                  <p:par>
                    <p:cTn id="132" fill="hold">
                      <p:stCondLst>
                        <p:cond delay="0"/>
                      </p:stCondLst>
                      <p:childTnLst>
                        <p:par>
                          <p:cTn id="133" fill="hold">
                            <p:stCondLst>
                              <p:cond delay="0"/>
                            </p:stCondLst>
                            <p:childTnLst>
                              <p:par>
                                <p:cTn id="134" presetID="1" presetClass="mediacall" presetSubtype="0" fill="hold" nodeType="clickEffect">
                                  <p:stCondLst>
                                    <p:cond delay="0"/>
                                  </p:stCondLst>
                                  <p:childTnLst>
                                    <p:cmd type="call" cmd="playFrom(0.0)">
                                      <p:cBhvr>
                                        <p:cTn id="135" dur="772" fill="hold"/>
                                        <p:tgtEl>
                                          <p:spTgt spid="4"/>
                                        </p:tgtEl>
                                      </p:cBhvr>
                                    </p:cmd>
                                  </p:childTnLst>
                                </p:cTn>
                              </p:par>
                            </p:childTnLst>
                          </p:cTn>
                        </p:par>
                      </p:childTnLst>
                    </p:cTn>
                  </p:par>
                </p:childTnLst>
              </p:cTn>
              <p:nextCondLst>
                <p:cond evt="onClick" delay="0">
                  <p:tgtEl>
                    <p:spTgt spid="4"/>
                  </p:tgtEl>
                </p:cond>
              </p:nextCondLst>
            </p:seq>
            <p:audio>
              <p:cMediaNode vol="80000">
                <p:cTn id="136" fill="hold" display="0">
                  <p:stCondLst>
                    <p:cond delay="indefinite"/>
                  </p:stCondLst>
                  <p:endCondLst>
                    <p:cond evt="onStopAudio" delay="0">
                      <p:tgtEl>
                        <p:sldTgt/>
                      </p:tgtEl>
                    </p:cond>
                  </p:endCondLst>
                </p:cTn>
                <p:tgtEl>
                  <p:spTgt spid="4"/>
                </p:tgtEl>
              </p:cMediaNode>
            </p:audio>
            <p:seq concurrent="1" nextAc="seek">
              <p:cTn id="137" restart="whenNotActive" fill="hold" evtFilter="cancelBubble" nodeType="interactiveSeq">
                <p:stCondLst>
                  <p:cond evt="onClick" delay="0">
                    <p:tgtEl>
                      <p:spTgt spid="7"/>
                    </p:tgtEl>
                  </p:cond>
                </p:stCondLst>
                <p:endSync evt="end" delay="0">
                  <p:rtn val="all"/>
                </p:endSync>
                <p:childTnLst>
                  <p:par>
                    <p:cTn id="138" fill="hold">
                      <p:stCondLst>
                        <p:cond delay="0"/>
                      </p:stCondLst>
                      <p:childTnLst>
                        <p:par>
                          <p:cTn id="139" fill="hold">
                            <p:stCondLst>
                              <p:cond delay="0"/>
                            </p:stCondLst>
                            <p:childTnLst>
                              <p:par>
                                <p:cTn id="140" presetID="1" presetClass="mediacall" presetSubtype="0" fill="hold" nodeType="clickEffect">
                                  <p:stCondLst>
                                    <p:cond delay="0"/>
                                  </p:stCondLst>
                                  <p:childTnLst>
                                    <p:cmd type="call" cmd="playFrom(0.0)">
                                      <p:cBhvr>
                                        <p:cTn id="141" dur="819" fill="hold"/>
                                        <p:tgtEl>
                                          <p:spTgt spid="7"/>
                                        </p:tgtEl>
                                      </p:cBhvr>
                                    </p:cmd>
                                  </p:childTnLst>
                                </p:cTn>
                              </p:par>
                            </p:childTnLst>
                          </p:cTn>
                        </p:par>
                      </p:childTnLst>
                    </p:cTn>
                  </p:par>
                </p:childTnLst>
              </p:cTn>
              <p:nextCondLst>
                <p:cond evt="onClick" delay="0">
                  <p:tgtEl>
                    <p:spTgt spid="7"/>
                  </p:tgtEl>
                </p:cond>
              </p:nextCondLst>
            </p:seq>
            <p:audio>
              <p:cMediaNode vol="80000">
                <p:cTn id="142" fill="hold" display="0">
                  <p:stCondLst>
                    <p:cond delay="indefinite"/>
                  </p:stCondLst>
                  <p:endCondLst>
                    <p:cond evt="onStopAudio" delay="0">
                      <p:tgtEl>
                        <p:sldTgt/>
                      </p:tgtEl>
                    </p:cond>
                  </p:endCondLst>
                </p:cTn>
                <p:tgtEl>
                  <p:spTgt spid="7"/>
                </p:tgtEl>
              </p:cMediaNode>
            </p:audio>
            <p:seq concurrent="1" nextAc="seek">
              <p:cTn id="143" restart="whenNotActive" fill="hold" evtFilter="cancelBubble" nodeType="interactiveSeq">
                <p:stCondLst>
                  <p:cond evt="onClick" delay="0">
                    <p:tgtEl>
                      <p:spTgt spid="8"/>
                    </p:tgtEl>
                  </p:cond>
                </p:stCondLst>
                <p:endSync evt="end" delay="0">
                  <p:rtn val="all"/>
                </p:endSync>
                <p:childTnLst>
                  <p:par>
                    <p:cTn id="144" fill="hold">
                      <p:stCondLst>
                        <p:cond delay="0"/>
                      </p:stCondLst>
                      <p:childTnLst>
                        <p:par>
                          <p:cTn id="145" fill="hold">
                            <p:stCondLst>
                              <p:cond delay="0"/>
                            </p:stCondLst>
                            <p:childTnLst>
                              <p:par>
                                <p:cTn id="146" presetID="1" presetClass="mediacall" presetSubtype="0" fill="hold" nodeType="clickEffect">
                                  <p:stCondLst>
                                    <p:cond delay="0"/>
                                  </p:stCondLst>
                                  <p:childTnLst>
                                    <p:cmd type="call" cmd="playFrom(0.0)">
                                      <p:cBhvr>
                                        <p:cTn id="147" dur="916" fill="hold"/>
                                        <p:tgtEl>
                                          <p:spTgt spid="8"/>
                                        </p:tgtEl>
                                      </p:cBhvr>
                                    </p:cmd>
                                  </p:childTnLst>
                                </p:cTn>
                              </p:par>
                            </p:childTnLst>
                          </p:cTn>
                        </p:par>
                      </p:childTnLst>
                    </p:cTn>
                  </p:par>
                </p:childTnLst>
              </p:cTn>
              <p:nextCondLst>
                <p:cond evt="onClick" delay="0">
                  <p:tgtEl>
                    <p:spTgt spid="8"/>
                  </p:tgtEl>
                </p:cond>
              </p:nextCondLst>
            </p:seq>
            <p:audio>
              <p:cMediaNode vol="80000">
                <p:cTn id="148" fill="hold" display="0">
                  <p:stCondLst>
                    <p:cond delay="indefinite"/>
                  </p:stCondLst>
                  <p:endCondLst>
                    <p:cond evt="onStopAudio" delay="0">
                      <p:tgtEl>
                        <p:sldTgt/>
                      </p:tgtEl>
                    </p:cond>
                  </p:endCondLst>
                </p:cTn>
                <p:tgtEl>
                  <p:spTgt spid="8"/>
                </p:tgtEl>
              </p:cMediaNode>
            </p:audio>
            <p:seq concurrent="1" nextAc="seek">
              <p:cTn id="149" restart="whenNotActive" fill="hold" evtFilter="cancelBubble" nodeType="interactiveSeq">
                <p:stCondLst>
                  <p:cond evt="onClick" delay="0">
                    <p:tgtEl>
                      <p:spTgt spid="21"/>
                    </p:tgtEl>
                  </p:cond>
                </p:stCondLst>
                <p:endSync evt="end" delay="0">
                  <p:rtn val="all"/>
                </p:endSync>
                <p:childTnLst>
                  <p:par>
                    <p:cTn id="150" fill="hold">
                      <p:stCondLst>
                        <p:cond delay="0"/>
                      </p:stCondLst>
                      <p:childTnLst>
                        <p:par>
                          <p:cTn id="151" fill="hold">
                            <p:stCondLst>
                              <p:cond delay="0"/>
                            </p:stCondLst>
                            <p:childTnLst>
                              <p:par>
                                <p:cTn id="152" presetID="1" presetClass="mediacall" presetSubtype="0" fill="hold" nodeType="clickEffect">
                                  <p:stCondLst>
                                    <p:cond delay="0"/>
                                  </p:stCondLst>
                                  <p:childTnLst>
                                    <p:cmd type="call" cmd="playFrom(0.0)">
                                      <p:cBhvr>
                                        <p:cTn id="153" dur="817" fill="hold"/>
                                        <p:tgtEl>
                                          <p:spTgt spid="21"/>
                                        </p:tgtEl>
                                      </p:cBhvr>
                                    </p:cmd>
                                  </p:childTnLst>
                                </p:cTn>
                              </p:par>
                            </p:childTnLst>
                          </p:cTn>
                        </p:par>
                      </p:childTnLst>
                    </p:cTn>
                  </p:par>
                </p:childTnLst>
              </p:cTn>
              <p:nextCondLst>
                <p:cond evt="onClick" delay="0">
                  <p:tgtEl>
                    <p:spTgt spid="21"/>
                  </p:tgtEl>
                </p:cond>
              </p:nextCondLst>
            </p:seq>
            <p:audio>
              <p:cMediaNode vol="80000">
                <p:cTn id="154" fill="hold" display="0">
                  <p:stCondLst>
                    <p:cond delay="indefinite"/>
                  </p:stCondLst>
                  <p:endCondLst>
                    <p:cond evt="onStopAudio" delay="0">
                      <p:tgtEl>
                        <p:sldTgt/>
                      </p:tgtEl>
                    </p:cond>
                  </p:endCondLst>
                </p:cTn>
                <p:tgtEl>
                  <p:spTgt spid="21"/>
                </p:tgtEl>
              </p:cMediaNode>
            </p:audio>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234517" y="1264550"/>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chemeClr val="accent4">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surround (v)</a:t>
            </a:r>
            <a:endParaRPr lang="en-US" sz="2400" b="1" kern="1200" dirty="0">
              <a:solidFill>
                <a:schemeClr val="tx1"/>
              </a:solidFill>
            </a:endParaRPr>
          </a:p>
        </p:txBody>
      </p:sp>
      <p:sp>
        <p:nvSpPr>
          <p:cNvPr id="10" name="Freeform 9"/>
          <p:cNvSpPr/>
          <p:nvPr/>
        </p:nvSpPr>
        <p:spPr>
          <a:xfrm>
            <a:off x="1431760" y="1264550"/>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helicopter (n)</a:t>
            </a:r>
            <a:endParaRPr lang="en-US" sz="2400" b="1" kern="1200" dirty="0">
              <a:solidFill>
                <a:schemeClr val="tx1"/>
              </a:solidFill>
            </a:endParaRPr>
          </a:p>
        </p:txBody>
      </p:sp>
      <p:sp>
        <p:nvSpPr>
          <p:cNvPr id="11" name="Freeform 10"/>
          <p:cNvSpPr/>
          <p:nvPr/>
        </p:nvSpPr>
        <p:spPr>
          <a:xfrm>
            <a:off x="1431760" y="3011274"/>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rgbClr val="F166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feed (v)</a:t>
            </a:r>
            <a:endParaRPr lang="en-US" sz="2400" b="1" kern="1200" dirty="0">
              <a:solidFill>
                <a:schemeClr val="tx1"/>
              </a:solidFill>
            </a:endParaRPr>
          </a:p>
        </p:txBody>
      </p:sp>
      <p:pic>
        <p:nvPicPr>
          <p:cNvPr id="6"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630" y="51359"/>
            <a:ext cx="994747" cy="1005840"/>
          </a:xfrm>
          <a:prstGeom prst="rect">
            <a:avLst/>
          </a:prstGeom>
          <a:effectLst>
            <a:outerShdw blurRad="50800" dist="38100" dir="2700000" algn="tl" rotWithShape="0">
              <a:prstClr val="black">
                <a:alpha val="40000"/>
              </a:prstClr>
            </a:outerShdw>
          </a:effectLst>
        </p:spPr>
      </p:pic>
      <p:sp>
        <p:nvSpPr>
          <p:cNvPr id="15" name="Freeform 14"/>
          <p:cNvSpPr/>
          <p:nvPr/>
        </p:nvSpPr>
        <p:spPr>
          <a:xfrm>
            <a:off x="5234517" y="3011274"/>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ocean (n)</a:t>
            </a:r>
            <a:endParaRPr lang="en-US" sz="2400" b="1" kern="1200" dirty="0">
              <a:solidFill>
                <a:schemeClr val="tx1"/>
              </a:solidFill>
            </a:endParaRPr>
          </a:p>
        </p:txBody>
      </p:sp>
      <p:sp>
        <p:nvSpPr>
          <p:cNvPr id="16" name="Freeform 15"/>
          <p:cNvSpPr/>
          <p:nvPr/>
        </p:nvSpPr>
        <p:spPr>
          <a:xfrm>
            <a:off x="1431760" y="4757998"/>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rgbClr val="A3E7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super (</a:t>
            </a:r>
            <a:r>
              <a:rPr lang="en-US" sz="2400" b="1" kern="1200" dirty="0" err="1" smtClean="0">
                <a:solidFill>
                  <a:schemeClr val="tx1"/>
                </a:solidFill>
              </a:rPr>
              <a:t>adj</a:t>
            </a:r>
            <a:r>
              <a:rPr lang="en-US" sz="2400" b="1" kern="1200" dirty="0" smtClean="0">
                <a:solidFill>
                  <a:schemeClr val="tx1"/>
                </a:solidFill>
              </a:rPr>
              <a:t>)</a:t>
            </a:r>
            <a:endParaRPr lang="en-US" sz="2400" b="1" kern="1200" dirty="0">
              <a:solidFill>
                <a:schemeClr val="tx1"/>
              </a:solidFill>
            </a:endParaRPr>
          </a:p>
        </p:txBody>
      </p:sp>
      <p:sp>
        <p:nvSpPr>
          <p:cNvPr id="17" name="Freeform 16"/>
          <p:cNvSpPr/>
          <p:nvPr/>
        </p:nvSpPr>
        <p:spPr>
          <a:xfrm>
            <a:off x="5234517" y="4757998"/>
            <a:ext cx="2167774" cy="731520"/>
          </a:xfrm>
          <a:custGeom>
            <a:avLst/>
            <a:gdLst>
              <a:gd name="connsiteX0" fmla="*/ 0 w 4572000"/>
              <a:gd name="connsiteY0" fmla="*/ 127923 h 767520"/>
              <a:gd name="connsiteX1" fmla="*/ 127923 w 4572000"/>
              <a:gd name="connsiteY1" fmla="*/ 0 h 767520"/>
              <a:gd name="connsiteX2" fmla="*/ 4444077 w 4572000"/>
              <a:gd name="connsiteY2" fmla="*/ 0 h 767520"/>
              <a:gd name="connsiteX3" fmla="*/ 4572000 w 4572000"/>
              <a:gd name="connsiteY3" fmla="*/ 127923 h 767520"/>
              <a:gd name="connsiteX4" fmla="*/ 4572000 w 4572000"/>
              <a:gd name="connsiteY4" fmla="*/ 639597 h 767520"/>
              <a:gd name="connsiteX5" fmla="*/ 4444077 w 4572000"/>
              <a:gd name="connsiteY5" fmla="*/ 767520 h 767520"/>
              <a:gd name="connsiteX6" fmla="*/ 127923 w 4572000"/>
              <a:gd name="connsiteY6" fmla="*/ 767520 h 767520"/>
              <a:gd name="connsiteX7" fmla="*/ 0 w 4572000"/>
              <a:gd name="connsiteY7" fmla="*/ 639597 h 767520"/>
              <a:gd name="connsiteX8" fmla="*/ 0 w 45720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767520">
                <a:moveTo>
                  <a:pt x="0" y="127923"/>
                </a:moveTo>
                <a:cubicBezTo>
                  <a:pt x="0" y="57273"/>
                  <a:pt x="57273" y="0"/>
                  <a:pt x="127923" y="0"/>
                </a:cubicBezTo>
                <a:lnTo>
                  <a:pt x="4444077" y="0"/>
                </a:lnTo>
                <a:cubicBezTo>
                  <a:pt x="4514727" y="0"/>
                  <a:pt x="4572000" y="57273"/>
                  <a:pt x="4572000" y="127923"/>
                </a:cubicBezTo>
                <a:lnTo>
                  <a:pt x="4572000" y="639597"/>
                </a:lnTo>
                <a:cubicBezTo>
                  <a:pt x="4572000" y="710247"/>
                  <a:pt x="4514727" y="767520"/>
                  <a:pt x="4444077" y="767520"/>
                </a:cubicBezTo>
                <a:lnTo>
                  <a:pt x="127923" y="767520"/>
                </a:lnTo>
                <a:cubicBezTo>
                  <a:pt x="57273" y="767520"/>
                  <a:pt x="0" y="710247"/>
                  <a:pt x="0" y="639597"/>
                </a:cubicBezTo>
                <a:lnTo>
                  <a:pt x="0" y="127923"/>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rtl="0">
              <a:lnSpc>
                <a:spcPct val="90000"/>
              </a:lnSpc>
              <a:spcBef>
                <a:spcPct val="0"/>
              </a:spcBef>
              <a:spcAft>
                <a:spcPct val="35000"/>
              </a:spcAft>
              <a:buClr>
                <a:srgbClr val="0070C0"/>
              </a:buClr>
            </a:pPr>
            <a:r>
              <a:rPr lang="en-US" sz="2400" b="1" kern="1200" dirty="0" smtClean="0">
                <a:solidFill>
                  <a:schemeClr val="tx1"/>
                </a:solidFill>
              </a:rPr>
              <a:t>type (n)</a:t>
            </a:r>
            <a:endParaRPr lang="en-US" sz="2400" b="1" kern="1200" dirty="0">
              <a:solidFill>
                <a:schemeClr val="tx1"/>
              </a:solidFill>
            </a:endParaRPr>
          </a:p>
        </p:txBody>
      </p:sp>
      <p:sp>
        <p:nvSpPr>
          <p:cNvPr id="26" name="Text Box 5"/>
          <p:cNvSpPr txBox="1">
            <a:spLocks noChangeArrowheads="1"/>
          </p:cNvSpPr>
          <p:nvPr/>
        </p:nvSpPr>
        <p:spPr bwMode="auto">
          <a:xfrm>
            <a:off x="2657475" y="180886"/>
            <a:ext cx="38290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4000" b="1" kern="0" dirty="0">
                <a:solidFill>
                  <a:srgbClr val="0070C0"/>
                </a:solidFill>
                <a:latin typeface="Forte" panose="03060902040502070203" pitchFamily="66" charset="0"/>
              </a:rPr>
              <a:t>What and Where</a:t>
            </a:r>
          </a:p>
        </p:txBody>
      </p:sp>
    </p:spTree>
    <p:extLst>
      <p:ext uri="{BB962C8B-B14F-4D97-AF65-F5344CB8AC3E}">
        <p14:creationId xmlns:p14="http://schemas.microsoft.com/office/powerpoint/2010/main" val="2760066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 helicopter_gb_.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
                                            <p:txEl>
                                              <p:pRg st="0" end="0"/>
                                            </p:txEl>
                                          </p:spTgt>
                                        </p:tgtEl>
                                        <p:attrNameLst>
                                          <p:attrName>ppt_w</p:attrName>
                                        </p:attrNameLst>
                                      </p:cBhvr>
                                      <p:tavLst>
                                        <p:tav tm="0">
                                          <p:val>
                                            <p:strVal val="ppt_w"/>
                                          </p:val>
                                        </p:tav>
                                        <p:tav tm="100000">
                                          <p:val>
                                            <p:fltVal val="0"/>
                                          </p:val>
                                        </p:tav>
                                      </p:tavLst>
                                    </p:anim>
                                    <p:anim calcmode="lin" valueType="num">
                                      <p:cBhvr>
                                        <p:cTn id="14"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10">
                                            <p:txEl>
                                              <p:pRg st="0" end="0"/>
                                            </p:txEl>
                                          </p:spTgt>
                                        </p:tgtEl>
                                      </p:cBhvr>
                                    </p:animEffect>
                                    <p:set>
                                      <p:cBhvr>
                                        <p:cTn id="16"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 surround_gb_.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9">
                                            <p:txEl>
                                              <p:pRg st="0" end="0"/>
                                            </p:txEl>
                                          </p:spTgt>
                                        </p:tgtEl>
                                        <p:attrNameLst>
                                          <p:attrName>ppt_w</p:attrName>
                                        </p:attrNameLst>
                                      </p:cBhvr>
                                      <p:tavLst>
                                        <p:tav tm="0">
                                          <p:val>
                                            <p:strVal val="ppt_w"/>
                                          </p:val>
                                        </p:tav>
                                        <p:tav tm="100000">
                                          <p:val>
                                            <p:fltVal val="0"/>
                                          </p:val>
                                        </p:tav>
                                      </p:tavLst>
                                    </p:anim>
                                    <p:anim calcmode="lin" valueType="num">
                                      <p:cBhvr>
                                        <p:cTn id="29"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30" dur="500"/>
                                        <p:tgtEl>
                                          <p:spTgt spid="9">
                                            <p:txEl>
                                              <p:pRg st="0" end="0"/>
                                            </p:txEl>
                                          </p:spTgt>
                                        </p:tgtEl>
                                      </p:cBhvr>
                                    </p:animEffect>
                                    <p:set>
                                      <p:cBhvr>
                                        <p:cTn id="31"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1">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 feed_gb_.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11">
                                            <p:txEl>
                                              <p:pRg st="0" end="0"/>
                                            </p:txEl>
                                          </p:spTgt>
                                        </p:tgtEl>
                                        <p:attrNameLst>
                                          <p:attrName>ppt_w</p:attrName>
                                        </p:attrNameLst>
                                      </p:cBhvr>
                                      <p:tavLst>
                                        <p:tav tm="0">
                                          <p:val>
                                            <p:strVal val="ppt_w"/>
                                          </p:val>
                                        </p:tav>
                                        <p:tav tm="100000">
                                          <p:val>
                                            <p:fltVal val="0"/>
                                          </p:val>
                                        </p:tav>
                                      </p:tavLst>
                                    </p:anim>
                                    <p:anim calcmode="lin" valueType="num">
                                      <p:cBhvr>
                                        <p:cTn id="44"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45" dur="500"/>
                                        <p:tgtEl>
                                          <p:spTgt spid="11">
                                            <p:txEl>
                                              <p:pRg st="0" end="0"/>
                                            </p:txEl>
                                          </p:spTgt>
                                        </p:tgtEl>
                                      </p:cBhvr>
                                    </p:animEffect>
                                    <p:set>
                                      <p:cBhvr>
                                        <p:cTn id="46"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 calcmode="lin" valueType="num">
                                      <p:cBhvr>
                                        <p:cTn id="5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5">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5" name="- ocean_gb_.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5">
                                            <p:txEl>
                                              <p:pRg st="0" end="0"/>
                                            </p:txEl>
                                          </p:spTgt>
                                        </p:tgtEl>
                                        <p:attrNameLst>
                                          <p:attrName>ppt_w</p:attrName>
                                        </p:attrNameLst>
                                      </p:cBhvr>
                                      <p:tavLst>
                                        <p:tav tm="0">
                                          <p:val>
                                            <p:strVal val="ppt_w"/>
                                          </p:val>
                                        </p:tav>
                                        <p:tav tm="100000">
                                          <p:val>
                                            <p:fltVal val="0"/>
                                          </p:val>
                                        </p:tav>
                                      </p:tavLst>
                                    </p:anim>
                                    <p:anim calcmode="lin" valueType="num">
                                      <p:cBhvr>
                                        <p:cTn id="59"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60" dur="500"/>
                                        <p:tgtEl>
                                          <p:spTgt spid="15">
                                            <p:txEl>
                                              <p:pRg st="0" end="0"/>
                                            </p:txEl>
                                          </p:spTgt>
                                        </p:tgtEl>
                                      </p:cBhvr>
                                    </p:animEffect>
                                    <p:set>
                                      <p:cBhvr>
                                        <p:cTn id="61"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p:cTn id="6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6">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6" name="- super_gb_.wav"/>
                                        </p:tgtEl>
                                      </p:cMediaNode>
                                    </p:audio>
                                  </p:sub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16">
                                            <p:txEl>
                                              <p:pRg st="0" end="0"/>
                                            </p:txEl>
                                          </p:spTgt>
                                        </p:tgtEl>
                                        <p:attrNameLst>
                                          <p:attrName>ppt_w</p:attrName>
                                        </p:attrNameLst>
                                      </p:cBhvr>
                                      <p:tavLst>
                                        <p:tav tm="0">
                                          <p:val>
                                            <p:strVal val="ppt_w"/>
                                          </p:val>
                                        </p:tav>
                                        <p:tav tm="100000">
                                          <p:val>
                                            <p:fltVal val="0"/>
                                          </p:val>
                                        </p:tav>
                                      </p:tavLst>
                                    </p:anim>
                                    <p:anim calcmode="lin" valueType="num">
                                      <p:cBhvr>
                                        <p:cTn id="74" dur="500"/>
                                        <p:tgtEl>
                                          <p:spTgt spid="16">
                                            <p:txEl>
                                              <p:pRg st="0" end="0"/>
                                            </p:txEl>
                                          </p:spTgt>
                                        </p:tgtEl>
                                        <p:attrNameLst>
                                          <p:attrName>ppt_h</p:attrName>
                                        </p:attrNameLst>
                                      </p:cBhvr>
                                      <p:tavLst>
                                        <p:tav tm="0">
                                          <p:val>
                                            <p:strVal val="ppt_h"/>
                                          </p:val>
                                        </p:tav>
                                        <p:tav tm="100000">
                                          <p:val>
                                            <p:fltVal val="0"/>
                                          </p:val>
                                        </p:tav>
                                      </p:tavLst>
                                    </p:anim>
                                    <p:animEffect transition="out" filter="fade">
                                      <p:cBhvr>
                                        <p:cTn id="75" dur="500"/>
                                        <p:tgtEl>
                                          <p:spTgt spid="16">
                                            <p:txEl>
                                              <p:pRg st="0" end="0"/>
                                            </p:txEl>
                                          </p:spTgt>
                                        </p:tgtEl>
                                      </p:cBhvr>
                                    </p:animEffect>
                                    <p:set>
                                      <p:cBhvr>
                                        <p:cTn id="76"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 calcmode="lin" valueType="num">
                                      <p:cBhvr>
                                        <p:cTn id="8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17">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7" name="- type_gb_.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17">
                                            <p:txEl>
                                              <p:pRg st="0" end="0"/>
                                            </p:txEl>
                                          </p:spTgt>
                                        </p:tgtEl>
                                        <p:attrNameLst>
                                          <p:attrName>ppt_w</p:attrName>
                                        </p:attrNameLst>
                                      </p:cBhvr>
                                      <p:tavLst>
                                        <p:tav tm="0">
                                          <p:val>
                                            <p:strVal val="ppt_w"/>
                                          </p:val>
                                        </p:tav>
                                        <p:tav tm="100000">
                                          <p:val>
                                            <p:fltVal val="0"/>
                                          </p:val>
                                        </p:tav>
                                      </p:tavLst>
                                    </p:anim>
                                    <p:anim calcmode="lin" valueType="num">
                                      <p:cBhvr>
                                        <p:cTn id="89" dur="500"/>
                                        <p:tgtEl>
                                          <p:spTgt spid="17">
                                            <p:txEl>
                                              <p:pRg st="0" end="0"/>
                                            </p:txEl>
                                          </p:spTgt>
                                        </p:tgtEl>
                                        <p:attrNameLst>
                                          <p:attrName>ppt_h</p:attrName>
                                        </p:attrNameLst>
                                      </p:cBhvr>
                                      <p:tavLst>
                                        <p:tav tm="0">
                                          <p:val>
                                            <p:strVal val="ppt_h"/>
                                          </p:val>
                                        </p:tav>
                                        <p:tav tm="100000">
                                          <p:val>
                                            <p:fltVal val="0"/>
                                          </p:val>
                                        </p:tav>
                                      </p:tavLst>
                                    </p:anim>
                                    <p:animEffect transition="out" filter="fade">
                                      <p:cBhvr>
                                        <p:cTn id="90" dur="500"/>
                                        <p:tgtEl>
                                          <p:spTgt spid="17">
                                            <p:txEl>
                                              <p:pRg st="0" end="0"/>
                                            </p:txEl>
                                          </p:spTgt>
                                        </p:tgtEl>
                                      </p:cBhvr>
                                    </p:animEffect>
                                    <p:set>
                                      <p:cBhvr>
                                        <p:cTn id="91"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6800" y="276719"/>
            <a:ext cx="8346871" cy="523220"/>
          </a:xfrm>
          <a:prstGeom prst="rect">
            <a:avLst/>
          </a:prstGeom>
          <a:noFill/>
        </p:spPr>
        <p:txBody>
          <a:bodyPr wrap="square" rtlCol="0">
            <a:spAutoFit/>
          </a:bodyPr>
          <a:lstStyle/>
          <a:p>
            <a:r>
              <a:rPr lang="en-US" sz="2800" b="1" spc="-100" dirty="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a16="http://schemas.microsoft.com/office/drawing/2014/main" id="{1F25D171-7391-4DE3-A490-B0F40D24CD89}"/>
              </a:ext>
            </a:extLst>
          </p:cNvPr>
          <p:cNvSpPr txBox="1"/>
          <p:nvPr/>
        </p:nvSpPr>
        <p:spPr>
          <a:xfrm>
            <a:off x="1084757" y="4835952"/>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villa.</a:t>
            </a: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island.</a:t>
            </a:r>
            <a:r>
              <a:rPr lang="en-US" sz="2600" dirty="0"/>
              <a:t> </a:t>
            </a:r>
          </a:p>
        </p:txBody>
      </p:sp>
      <p:sp>
        <p:nvSpPr>
          <p:cNvPr id="4" name="TextBox 3">
            <a:extLst>
              <a:ext uri="{FF2B5EF4-FFF2-40B4-BE49-F238E27FC236}">
                <a16:creationId xmlns:a16="http://schemas.microsoft.com/office/drawing/2014/main" id="{0104CEB1-F7C5-43B3-BA07-32C9E729FB2C}"/>
              </a:ext>
            </a:extLst>
          </p:cNvPr>
          <p:cNvSpPr txBox="1"/>
          <p:nvPr/>
        </p:nvSpPr>
        <p:spPr>
          <a:xfrm>
            <a:off x="295627" y="4835952"/>
            <a:ext cx="688843" cy="492443"/>
          </a:xfrm>
          <a:prstGeom prst="rect">
            <a:avLst/>
          </a:prstGeom>
          <a:noFill/>
        </p:spPr>
        <p:txBody>
          <a:bodyPr wrap="none" rtlCol="0">
            <a:spAutoFit/>
          </a:bodyPr>
          <a:lstStyle/>
          <a:p>
            <a:r>
              <a:rPr lang="en-US" sz="2600" b="1" dirty="0">
                <a:solidFill>
                  <a:srgbClr val="0070C0"/>
                </a:solidFill>
              </a:rPr>
              <a:t>E.g.</a:t>
            </a:r>
          </a:p>
        </p:txBody>
      </p:sp>
      <p:sp>
        <p:nvSpPr>
          <p:cNvPr id="16" name="Rounded Rectangle 15"/>
          <p:cNvSpPr>
            <a:spLocks noChangeAspect="1"/>
          </p:cNvSpPr>
          <p:nvPr/>
        </p:nvSpPr>
        <p:spPr>
          <a:xfrm>
            <a:off x="609600" y="292716"/>
            <a:ext cx="457200" cy="457200"/>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1</a:t>
            </a:r>
            <a:endParaRPr kumimoji="0" lang="en-US" sz="28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90000" cy="6858000"/>
          </a:xfrm>
          <a:prstGeom prst="rect">
            <a:avLst/>
          </a:prstGeom>
        </p:spPr>
      </p:pic>
    </p:spTree>
    <p:extLst>
      <p:ext uri="{BB962C8B-B14F-4D97-AF65-F5344CB8AC3E}">
        <p14:creationId xmlns:p14="http://schemas.microsoft.com/office/powerpoint/2010/main" val="683163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058290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1828</TotalTime>
  <Words>922</Words>
  <Application>Microsoft Office PowerPoint</Application>
  <PresentationFormat>On-screen Show (4:3)</PresentationFormat>
  <Paragraphs>157</Paragraphs>
  <Slides>18</Slides>
  <Notes>1</Notes>
  <HiddenSlides>1</HiddenSlides>
  <MMClips>7</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arial</vt:lpstr>
      <vt:lpstr>Calibri</vt:lpstr>
      <vt:lpstr>Calibri Light</vt:lpstr>
      <vt:lpstr>Forte</vt:lpstr>
      <vt:lpstr>Tahoma</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151</cp:revision>
  <dcterms:created xsi:type="dcterms:W3CDTF">2020-12-09T02:04:09Z</dcterms:created>
  <dcterms:modified xsi:type="dcterms:W3CDTF">2023-04-11T11:28:30Z</dcterms:modified>
</cp:coreProperties>
</file>