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293" r:id="rId3"/>
    <p:sldId id="273" r:id="rId4"/>
    <p:sldId id="257" r:id="rId5"/>
    <p:sldId id="272" r:id="rId6"/>
    <p:sldId id="258" r:id="rId7"/>
    <p:sldId id="275" r:id="rId8"/>
    <p:sldId id="292" r:id="rId9"/>
    <p:sldId id="259" r:id="rId10"/>
    <p:sldId id="269" r:id="rId11"/>
    <p:sldId id="270" r:id="rId12"/>
    <p:sldId id="260" r:id="rId13"/>
    <p:sldId id="261" r:id="rId14"/>
    <p:sldId id="265" r:id="rId15"/>
    <p:sldId id="266" r:id="rId16"/>
    <p:sldId id="267" r:id="rId17"/>
    <p:sldId id="264" r:id="rId18"/>
    <p:sldId id="290" r:id="rId19"/>
    <p:sldId id="263" r:id="rId20"/>
    <p:sldId id="280" r:id="rId21"/>
    <p:sldId id="282" r:id="rId22"/>
    <p:sldId id="284" r:id="rId23"/>
    <p:sldId id="285" r:id="rId24"/>
    <p:sldId id="286" r:id="rId25"/>
    <p:sldId id="288" r:id="rId26"/>
    <p:sldId id="289" r:id="rId27"/>
    <p:sldId id="274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1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E0FF"/>
    <a:srgbClr val="008000"/>
    <a:srgbClr val="0FB7BD"/>
    <a:srgbClr val="A3E7FF"/>
    <a:srgbClr val="BDD7EE"/>
    <a:srgbClr val="B7B2D8"/>
    <a:srgbClr val="E1DFEF"/>
    <a:srgbClr val="A365D1"/>
    <a:srgbClr val="F8CBAD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88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780" y="52"/>
      </p:cViewPr>
      <p:guideLst>
        <p:guide orient="horz" pos="2160"/>
        <p:guide pos="2880"/>
        <p:guide orient="horz" pos="215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42153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18967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36033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7470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81613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93948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61999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986333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99395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22644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638820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96873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7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pull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5.jpg"/><Relationship Id="rId4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audio" Target="../media/audio1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5.jpg"/><Relationship Id="rId4" Type="http://schemas.openxmlformats.org/officeDocument/2006/relationships/audio" Target="../media/audio1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5.jpg"/><Relationship Id="rId4" Type="http://schemas.openxmlformats.org/officeDocument/2006/relationships/audio" Target="../media/audio1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5.jpg"/><Relationship Id="rId4" Type="http://schemas.openxmlformats.org/officeDocument/2006/relationships/audio" Target="../media/audio1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5.jpg"/><Relationship Id="rId4" Type="http://schemas.openxmlformats.org/officeDocument/2006/relationships/audio" Target="../media/audio1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21.png"/><Relationship Id="rId3" Type="http://schemas.microsoft.com/office/2007/relationships/media" Target="../media/media3.wav"/><Relationship Id="rId21" Type="http://schemas.openxmlformats.org/officeDocument/2006/relationships/image" Target="../media/image24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image" Target="../media/image20.jpe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6.png"/><Relationship Id="rId10" Type="http://schemas.openxmlformats.org/officeDocument/2006/relationships/audio" Target="../media/media6.wav"/><Relationship Id="rId19" Type="http://schemas.openxmlformats.org/officeDocument/2006/relationships/image" Target="../media/image22.jpe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9.xml"/><Relationship Id="rId5" Type="http://schemas.openxmlformats.org/officeDocument/2006/relationships/slide" Target="slide10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176338" y="2042629"/>
            <a:ext cx="4886980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ANH 6</a:t>
            </a:r>
            <a:endParaRPr lang="en-US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9: CITIES OF THE WORLD</a:t>
            </a:r>
            <a:endParaRPr lang="en-US" sz="2400" b="1" smtClean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GETTING STARTED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3528047"/>
            <a:ext cx="2337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Liên</a:t>
            </a:r>
            <a:endParaRPr lang="en-US" sz="2100" b="1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NK-NN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54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your vacations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its beaches 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</a:t>
            </a:r>
            <a:r>
              <a:rPr lang="en-US" sz="2400" i="0" dirty="0">
                <a:effectLst/>
              </a:rPr>
              <a:t>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</a:t>
            </a:r>
            <a:r>
              <a:rPr lang="en-US" sz="2400" i="0" dirty="0">
                <a:effectLst/>
              </a:rPr>
              <a:t>What about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your vacations</a:t>
            </a:r>
            <a:r>
              <a:rPr lang="en-US" sz="2400" i="0" dirty="0">
                <a:effectLst/>
              </a:rPr>
              <a:t>?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some photos of mine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9" y="135812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GRAMMAR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275094"/>
            <a:ext cx="8209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838200" y="2107803"/>
            <a:ext cx="7953168" cy="4063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1204430"/>
            <a:ext cx="2075688" cy="768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204430"/>
            <a:ext cx="2075688" cy="768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25" y="6006735"/>
            <a:ext cx="2076450" cy="76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97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34024" y="13665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5649" y="6191278"/>
            <a:ext cx="45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066925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19799" y="1604733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529512" y="647200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066925" y="1885464"/>
            <a:ext cx="1112519" cy="1330792"/>
            <a:chOff x="2066925" y="1885464"/>
            <a:chExt cx="1112519" cy="133079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 rot="5044070">
            <a:off x="4673518" y="1773588"/>
            <a:ext cx="929946" cy="1248693"/>
            <a:chOff x="2276196" y="1967563"/>
            <a:chExt cx="929946" cy="1248693"/>
          </a:xfrm>
        </p:grpSpPr>
        <p:cxnSp>
          <p:nvCxnSpPr>
            <p:cNvPr id="24" name="Straight Arrow Connector 23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 rot="10234778">
            <a:off x="7685550" y="4921483"/>
            <a:ext cx="330002" cy="1085623"/>
            <a:chOff x="2899820" y="2130633"/>
            <a:chExt cx="330002" cy="1085623"/>
          </a:xfrm>
        </p:grpSpPr>
        <p:cxnSp>
          <p:nvCxnSpPr>
            <p:cNvPr id="29" name="Straight Arrow Connector 28"/>
            <p:cNvCxnSpPr>
              <a:endCxn id="12" idx="0"/>
            </p:cNvCxnSpPr>
            <p:nvPr/>
          </p:nvCxnSpPr>
          <p:spPr>
            <a:xfrm rot="11365222">
              <a:off x="2899820" y="2130633"/>
              <a:ext cx="330002" cy="1030659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DA3182C-CD24-42E1-917D-9F50786C9D52}"/>
              </a:ext>
            </a:extLst>
          </p:cNvPr>
          <p:cNvSpPr txBox="1"/>
          <p:nvPr/>
        </p:nvSpPr>
        <p:spPr>
          <a:xfrm>
            <a:off x="7485888" y="6108962"/>
            <a:ext cx="107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571A29-CA2E-4EAF-9972-CA2AFA972461}"/>
              </a:ext>
            </a:extLst>
          </p:cNvPr>
          <p:cNvSpPr txBox="1"/>
          <p:nvPr/>
        </p:nvSpPr>
        <p:spPr>
          <a:xfrm>
            <a:off x="5991225" y="1242837"/>
            <a:ext cx="111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London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2385F2-CEAA-4965-99F2-3FEA29D12A19}"/>
              </a:ext>
            </a:extLst>
          </p:cNvPr>
          <p:cNvSpPr txBox="1"/>
          <p:nvPr/>
        </p:nvSpPr>
        <p:spPr>
          <a:xfrm>
            <a:off x="1868566" y="1239626"/>
            <a:ext cx="1379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New York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913485" y="3387817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9" name="Rectangle 8"/>
          <p:cNvSpPr/>
          <p:nvPr/>
        </p:nvSpPr>
        <p:spPr>
          <a:xfrm>
            <a:off x="919556" y="3962142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3485" y="4537721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7.40741E-7 L 0.70642 0.3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54428 -0.397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10729 -0.481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8A7274-0CC0-430C-AE46-9A83E249B73B}"/>
              </a:ext>
            </a:extLst>
          </p:cNvPr>
          <p:cNvCxnSpPr>
            <a:stCxn id="15" idx="3"/>
            <a:endCxn id="19" idx="1"/>
          </p:cNvCxnSpPr>
          <p:nvPr/>
        </p:nvCxnSpPr>
        <p:spPr>
          <a:xfrm flipV="1">
            <a:off x="3551275" y="2102589"/>
            <a:ext cx="1176598" cy="5881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E4D76E-DCE9-48BF-B454-EAF93EFF6583}"/>
              </a:ext>
            </a:extLst>
          </p:cNvPr>
          <p:cNvCxnSpPr>
            <a:stCxn id="15" idx="3"/>
            <a:endCxn id="33" idx="1"/>
          </p:cNvCxnSpPr>
          <p:nvPr/>
        </p:nvCxnSpPr>
        <p:spPr>
          <a:xfrm>
            <a:off x="3551275" y="2690699"/>
            <a:ext cx="1176598" cy="2691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BE07EA-EC05-4C1F-A9AC-4602BEDC86A5}"/>
              </a:ext>
            </a:extLst>
          </p:cNvPr>
          <p:cNvCxnSpPr>
            <a:stCxn id="31" idx="3"/>
            <a:endCxn id="34" idx="1"/>
          </p:cNvCxnSpPr>
          <p:nvPr/>
        </p:nvCxnSpPr>
        <p:spPr>
          <a:xfrm flipV="1">
            <a:off x="3551275" y="3817086"/>
            <a:ext cx="1180214" cy="43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5EB390-6278-4AF1-8413-7571A5B9DAEC}"/>
              </a:ext>
            </a:extLst>
          </p:cNvPr>
          <p:cNvCxnSpPr>
            <a:stCxn id="32" idx="3"/>
            <a:endCxn id="35" idx="1"/>
          </p:cNvCxnSpPr>
          <p:nvPr/>
        </p:nvCxnSpPr>
        <p:spPr>
          <a:xfrm flipV="1">
            <a:off x="3551275" y="4674334"/>
            <a:ext cx="1176598" cy="2777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502748-5F23-4ECB-922E-6B9C1A52B633}"/>
              </a:ext>
            </a:extLst>
          </p:cNvPr>
          <p:cNvCxnSpPr>
            <a:stCxn id="32" idx="3"/>
            <a:endCxn id="36" idx="1"/>
          </p:cNvCxnSpPr>
          <p:nvPr/>
        </p:nvCxnSpPr>
        <p:spPr>
          <a:xfrm>
            <a:off x="3551275" y="4952108"/>
            <a:ext cx="1180214" cy="5794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82807" y="179557"/>
            <a:ext cx="7884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7051" y="2339824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27051" y="3470528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70C0"/>
                </a:solidFill>
              </a:rPr>
              <a:t>2. </a:t>
            </a:r>
            <a:r>
              <a:rPr lang="en-US" sz="28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27051" y="4601233"/>
            <a:ext cx="2424224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70C0"/>
                </a:solidFill>
              </a:rPr>
              <a:t>3. </a:t>
            </a:r>
            <a:r>
              <a:rPr lang="en-US" sz="28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7873" y="1873989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a.  rainy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27873" y="2731237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b.  crowded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31489" y="3588486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/>
              <a:t>c.  exciting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727873" y="4445734"/>
            <a:ext cx="2459736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d.  beautiful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731489" y="5302982"/>
            <a:ext cx="2456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e.  interesting</a:t>
            </a:r>
          </a:p>
        </p:txBody>
      </p:sp>
      <p:sp>
        <p:nvSpPr>
          <p:cNvPr id="2" name="Oval 1">
            <a:hlinkClick r:id="rId2" action="ppaction://hlinksldjump"/>
            <a:extLst>
              <a:ext uri="{FF2B5EF4-FFF2-40B4-BE49-F238E27FC236}">
                <a16:creationId xmlns:a16="http://schemas.microsoft.com/office/drawing/2014/main" id="{ABC8461A-87AB-4B64-B9FA-CE73A8E37473}"/>
              </a:ext>
            </a:extLst>
          </p:cNvPr>
          <p:cNvSpPr/>
          <p:nvPr/>
        </p:nvSpPr>
        <p:spPr>
          <a:xfrm>
            <a:off x="653842" y="2517058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Oval 19">
            <a:hlinkClick r:id="rId3" action="ppaction://hlinksldjump"/>
            <a:extLst>
              <a:ext uri="{FF2B5EF4-FFF2-40B4-BE49-F238E27FC236}">
                <a16:creationId xmlns:a16="http://schemas.microsoft.com/office/drawing/2014/main" id="{3C01FC17-17B3-43C1-A86E-99CA5954D0BA}"/>
              </a:ext>
            </a:extLst>
          </p:cNvPr>
          <p:cNvSpPr/>
          <p:nvPr/>
        </p:nvSpPr>
        <p:spPr>
          <a:xfrm>
            <a:off x="689730" y="3657066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Oval 21">
            <a:hlinkClick r:id="rId4" action="ppaction://hlinksldjump"/>
            <a:extLst>
              <a:ext uri="{FF2B5EF4-FFF2-40B4-BE49-F238E27FC236}">
                <a16:creationId xmlns:a16="http://schemas.microsoft.com/office/drawing/2014/main" id="{E9BA6858-2EEA-49A6-8F55-39256B3B3AA2}"/>
              </a:ext>
            </a:extLst>
          </p:cNvPr>
          <p:cNvSpPr/>
          <p:nvPr/>
        </p:nvSpPr>
        <p:spPr>
          <a:xfrm>
            <a:off x="684322" y="4792087"/>
            <a:ext cx="320040" cy="3200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Rounded Rectangle 2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0015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0191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4" grpId="0" animBg="1"/>
      <p:bldP spid="35" grpId="0" animBg="1"/>
      <p:bldP spid="2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It’s exciting with a lot of beaches.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  <a:endParaRPr lang="en-US" sz="2400" b="0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i="0" dirty="0">
                <a:effectLst/>
              </a:rPr>
              <a:t>Mai: 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</a:t>
            </a:r>
            <a:r>
              <a:rPr lang="en-US" sz="2400" b="1" i="0" dirty="0">
                <a:solidFill>
                  <a:srgbClr val="00B050"/>
                </a:solidFill>
                <a:effectLst/>
              </a:rPr>
              <a:t>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8" y="135812"/>
            <a:ext cx="1364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SUGGEST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4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3C471D-CB60-436F-8BF5-C3B4762900E7}"/>
              </a:ext>
            </a:extLst>
          </p:cNvPr>
          <p:cNvCxnSpPr>
            <a:stCxn id="13" idx="3"/>
            <a:endCxn id="2" idx="3"/>
          </p:cNvCxnSpPr>
          <p:nvPr/>
        </p:nvCxnSpPr>
        <p:spPr>
          <a:xfrm>
            <a:off x="3211031" y="1851434"/>
            <a:ext cx="2147852" cy="4803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13FC19-2691-4499-9F2C-4B446090BAEA}"/>
              </a:ext>
            </a:extLst>
          </p:cNvPr>
          <p:cNvCxnSpPr/>
          <p:nvPr/>
        </p:nvCxnSpPr>
        <p:spPr>
          <a:xfrm>
            <a:off x="3211031" y="3228543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A8DDB3-6009-45AA-9316-D3DDC73FC710}"/>
              </a:ext>
            </a:extLst>
          </p:cNvPr>
          <p:cNvCxnSpPr/>
          <p:nvPr/>
        </p:nvCxnSpPr>
        <p:spPr>
          <a:xfrm>
            <a:off x="3226678" y="4605652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2E26F9-290E-423A-9EFC-AB7DC697DF06}"/>
              </a:ext>
            </a:extLst>
          </p:cNvPr>
          <p:cNvCxnSpPr/>
          <p:nvPr/>
        </p:nvCxnSpPr>
        <p:spPr>
          <a:xfrm>
            <a:off x="3211030" y="5933888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28195" y="275094"/>
            <a:ext cx="7135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55112" y="2886718"/>
            <a:ext cx="2155919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55112" y="4238432"/>
            <a:ext cx="2155919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55112" y="5583014"/>
            <a:ext cx="2155919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28194" y="1500559"/>
            <a:ext cx="2082837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70C0"/>
                </a:solidFill>
              </a:rPr>
              <a:t>1.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Ha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</a:rPr>
              <a:t>Noi</a:t>
            </a:r>
            <a:endParaRPr lang="en-U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63188" y="1182388"/>
            <a:ext cx="1956244" cy="1338091"/>
            <a:chOff x="5263188" y="1182388"/>
            <a:chExt cx="1956244" cy="13380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63189" y="2590174"/>
            <a:ext cx="1956318" cy="1294836"/>
            <a:chOff x="5263189" y="2590174"/>
            <a:chExt cx="1956318" cy="129483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63189" y="3929847"/>
            <a:ext cx="1956318" cy="1318918"/>
            <a:chOff x="5263189" y="3929847"/>
            <a:chExt cx="1956318" cy="13189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63189" y="5266785"/>
            <a:ext cx="1956318" cy="1334207"/>
            <a:chOff x="5263189" y="5266785"/>
            <a:chExt cx="1956318" cy="13342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  <p:sp>
        <p:nvSpPr>
          <p:cNvPr id="24" name="Rounded Rectangle 2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59259E-6 L 0.00034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00034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9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2.5E-6 -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417 L 4.72222E-6 -0.3974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5753"/>
            <a:ext cx="8229600" cy="621792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</a:rPr>
              <a:t>Ha </a:t>
            </a:r>
            <a:r>
              <a:rPr lang="en-US" sz="2400" b="1" dirty="0" err="1">
                <a:solidFill>
                  <a:srgbClr val="000000"/>
                </a:solidFill>
                <a:ea typeface="Calibri"/>
                <a:cs typeface="Calibri"/>
              </a:rPr>
              <a:t>Noi</a:t>
            </a: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</a:rPr>
              <a:t>: </a:t>
            </a: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One Pillar Pagoda, The Old Quarter, The Temple of Literature and Imperial Academy, Ho Chi Minh Mausoleum, Ha </a:t>
            </a:r>
            <a:r>
              <a:rPr lang="en-US" sz="2400" dirty="0" err="1">
                <a:solidFill>
                  <a:srgbClr val="000000"/>
                </a:solidFill>
                <a:ea typeface="Calibri"/>
                <a:cs typeface="Calibri"/>
              </a:rPr>
              <a:t>Noi</a:t>
            </a: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 Flag Tower, Ba </a:t>
            </a:r>
            <a:r>
              <a:rPr lang="en-US" sz="2400" dirty="0" err="1">
                <a:solidFill>
                  <a:srgbClr val="000000"/>
                </a:solidFill>
                <a:ea typeface="Calibri"/>
                <a:cs typeface="Calibri"/>
              </a:rPr>
              <a:t>Dinh</a:t>
            </a: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 Square, etc.</a:t>
            </a:r>
            <a:endParaRPr lang="en-US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</a:rPr>
              <a:t>London: </a:t>
            </a: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Houses of Parliament, Buckingham Palace, Trafalgar Square, Piccadilly Circus, The London Eye, Tower Bridge, The British Museum, St Paul’s Cathedral, The Thames, etc.</a:t>
            </a:r>
            <a:endParaRPr lang="en-US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</a:rPr>
              <a:t>New York: </a:t>
            </a: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Statue of Liberty, Central Park, Brooklyn Bridge, Broadway, Empire State Building, Times Square, etc.</a:t>
            </a:r>
            <a:endParaRPr lang="en-US" sz="2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70C0"/>
              </a:buClr>
              <a:buFont typeface="+mj-lt"/>
              <a:buAutoNum type="arabicPeriod"/>
            </a:pPr>
            <a:r>
              <a:rPr lang="en-US" sz="2400" b="1" dirty="0">
                <a:solidFill>
                  <a:srgbClr val="000000"/>
                </a:solidFill>
                <a:ea typeface="Calibri"/>
                <a:cs typeface="Calibri"/>
              </a:rPr>
              <a:t>Sydney: </a:t>
            </a: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Sydney Opera House, Sydney </a:t>
            </a:r>
            <a:r>
              <a:rPr lang="en-US" sz="2400" dirty="0" err="1">
                <a:solidFill>
                  <a:srgbClr val="000000"/>
                </a:solidFill>
                <a:ea typeface="Calibri"/>
                <a:cs typeface="Calibri"/>
              </a:rPr>
              <a:t>Harbour</a:t>
            </a:r>
            <a:r>
              <a:rPr lang="en-US" sz="2400" dirty="0">
                <a:solidFill>
                  <a:srgbClr val="000000"/>
                </a:solidFill>
                <a:ea typeface="Calibri"/>
                <a:cs typeface="Calibri"/>
              </a:rPr>
              <a:t> Bridge, Sydney Observatory, Museum of Contemporary Art Australia, Art Gallery of New South Wales, Hyde Park Barracks, Sydney Tower Eye, Sydney Town Hall, Queen Victoria Building, St Mary's Cathedral, etc.</a:t>
            </a:r>
            <a:endParaRPr lang="en-US" sz="2400" dirty="0">
              <a:ea typeface="Calibri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028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55271" y="269367"/>
            <a:ext cx="2999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59" y="280313"/>
            <a:ext cx="1715072" cy="5013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3337" y="1842609"/>
            <a:ext cx="4572000" cy="39035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C: </a:t>
            </a:r>
            <a:r>
              <a:rPr lang="en-US" sz="2800" dirty="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Right.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3337" y="1169581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3499" y="269909"/>
            <a:ext cx="5986122" cy="707886"/>
          </a:xfrm>
          <a:prstGeom prst="rect">
            <a:avLst/>
          </a:prstGeom>
          <a:noFill/>
          <a:scene3d>
            <a:camera prst="orthographicFront">
              <a:rot lat="420000" lon="0" rev="0"/>
            </a:camera>
            <a:lightRig rig="soft" dir="tl">
              <a:rot lat="0" lon="0" rev="0"/>
            </a:lightRig>
          </a:scene3d>
          <a:sp3d extrusionH="635000"/>
        </p:spPr>
        <p:txBody>
          <a:bodyPr wrap="square" rtlCol="0">
            <a:spAutoFit/>
            <a:sp3d extrusionH="635000"/>
          </a:bodyPr>
          <a:lstStyle/>
          <a:p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ill Sans Ultra Bold" panose="020B0A02020104020203" pitchFamily="34" charset="0"/>
                <a:cs typeface="Arial" panose="020B0604020202020204" pitchFamily="34" charset="0"/>
              </a:rPr>
              <a:t>WHAT CITY IS IT?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ill Sans Ultra Bold" panose="020B0A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0" y="998538"/>
            <a:ext cx="9144000" cy="585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3923">
            <a:off x="1808632" y="1770130"/>
            <a:ext cx="215004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4" y="0"/>
            <a:ext cx="9124950" cy="1828800"/>
          </a:xfrm>
          <a:prstGeom prst="rect">
            <a:avLst/>
          </a:prstGeom>
          <a:solidFill>
            <a:sysClr val="window" lastClr="FFFFFF">
              <a:alpha val="80000"/>
            </a:sysClr>
          </a:solidFill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3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150" normalizeH="0" baseline="0" noProof="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UNIT </a:t>
            </a:r>
            <a:r>
              <a:rPr kumimoji="0" lang="en-US" sz="4400" b="1" i="0" u="none" strike="noStrike" kern="0" cap="none" spc="150" normalizeH="0" baseline="0" noProof="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</a:t>
            </a:r>
            <a:r>
              <a:rPr kumimoji="0" lang="en-US" sz="4400" b="1" i="0" u="none" strike="noStrike" kern="0" cap="none" spc="150" normalizeH="0" baseline="0" noProof="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CITIES OF THE WORLD</a:t>
            </a:r>
          </a:p>
          <a:p>
            <a:pPr marL="0" marR="0" lvl="3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150" normalizeH="0" baseline="0" noProof="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LESSON 1: GETTING STARTED</a:t>
            </a:r>
            <a:endParaRPr kumimoji="0" lang="en-US" sz="3200" b="1" i="0" u="none" strike="noStrike" kern="0" cap="none" spc="150" normalizeH="0" baseline="0" noProof="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4" y="6320608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2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9148" y="379647"/>
            <a:ext cx="191729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Forte" panose="03060902040502070203" pitchFamily="66" charset="0"/>
              </a:rPr>
              <a:t>Question 1: </a:t>
            </a:r>
            <a:endParaRPr lang="en-US" sz="2800" b="1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42078" y="4204887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chemeClr val="tx1"/>
                </a:solidFill>
              </a:rPr>
              <a:t>Big Ben, London</a:t>
            </a:r>
            <a:endParaRPr lang="en-US" sz="2800" kern="120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973156" y="4204887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chemeClr val="tx1"/>
                </a:solidFill>
              </a:rPr>
              <a:t>Eiffel Tower, Paris</a:t>
            </a:r>
            <a:endParaRPr lang="en-US" sz="2800" kern="120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2078" y="5435997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chemeClr val="tx1"/>
                </a:solidFill>
              </a:rPr>
              <a:t>Merlion, Singapore</a:t>
            </a:r>
            <a:endParaRPr lang="en-US" sz="2800" kern="120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973156" y="5435997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chemeClr val="tx1"/>
                </a:solidFill>
              </a:rPr>
              <a:t>Temple of Literature</a:t>
            </a:r>
            <a:endParaRPr lang="en-US" sz="2800" kern="120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98" y="1046275"/>
            <a:ext cx="4129548" cy="2743200"/>
          </a:xfrm>
          <a:prstGeom prst="rect">
            <a:avLst/>
          </a:prstGeom>
        </p:spPr>
      </p:pic>
      <p:sp>
        <p:nvSpPr>
          <p:cNvPr id="8" name="12 Elipse"/>
          <p:cNvSpPr/>
          <p:nvPr/>
        </p:nvSpPr>
        <p:spPr>
          <a:xfrm>
            <a:off x="8070332" y="161690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084943" y="161690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042761" y="36870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7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9148" y="368709"/>
            <a:ext cx="2035278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Forte" panose="03060902040502070203" pitchFamily="66" charset="0"/>
              </a:rPr>
              <a:t>Question 2: </a:t>
            </a:r>
            <a:endParaRPr lang="en-US" sz="2800" b="1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68188" y="4385618"/>
            <a:ext cx="3389180" cy="665018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chemeClr val="tx1"/>
                </a:solidFill>
              </a:rPr>
              <a:t>Big Ben, London</a:t>
            </a:r>
            <a:endParaRPr lang="en-US" sz="2800" kern="120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68188" y="5493959"/>
            <a:ext cx="3389180" cy="665018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solidFill>
                  <a:schemeClr val="tx1"/>
                </a:solidFill>
              </a:rPr>
              <a:t>Merlion</a:t>
            </a:r>
            <a:r>
              <a:rPr lang="en-US" sz="2800" dirty="0">
                <a:solidFill>
                  <a:schemeClr val="tx1"/>
                </a:solidFill>
              </a:rPr>
              <a:t>, Singapore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135388" y="5493959"/>
            <a:ext cx="3389180" cy="665018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Temple of Literature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135388" y="4385618"/>
            <a:ext cx="3389180" cy="665018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Sydney Opera House, Australia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94" y="1150374"/>
            <a:ext cx="4130211" cy="2743200"/>
          </a:xfrm>
          <a:prstGeom prst="rect">
            <a:avLst/>
          </a:prstGeom>
        </p:spPr>
      </p:pic>
      <p:sp>
        <p:nvSpPr>
          <p:cNvPr id="13" name="12 Elipse"/>
          <p:cNvSpPr/>
          <p:nvPr/>
        </p:nvSpPr>
        <p:spPr>
          <a:xfrm>
            <a:off x="8070332" y="161690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084943" y="161690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042761" y="36870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9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9148" y="327414"/>
            <a:ext cx="2019109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Forte" panose="03060902040502070203" pitchFamily="66" charset="0"/>
              </a:rPr>
              <a:t>Question 3: </a:t>
            </a:r>
            <a:endParaRPr lang="en-US" sz="2800" b="1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29148" y="5538140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chemeClr val="tx1"/>
                </a:solidFill>
              </a:rPr>
              <a:t>Big Ben, London</a:t>
            </a:r>
            <a:endParaRPr lang="en-US" sz="2800" kern="120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29148" y="4374104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Temple of Literature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046897" y="5538140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Sydney Opera House, Australia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046897" y="4374104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chemeClr val="tx1"/>
                </a:solidFill>
              </a:rPr>
              <a:t>Eiffel Tower, Paris</a:t>
            </a:r>
            <a:endParaRPr lang="en-US" sz="2800" kern="1200">
              <a:solidFill>
                <a:schemeClr val="tx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25" y="876054"/>
            <a:ext cx="4129549" cy="2743200"/>
          </a:xfrm>
          <a:prstGeom prst="rect">
            <a:avLst/>
          </a:prstGeom>
        </p:spPr>
      </p:pic>
      <p:sp>
        <p:nvSpPr>
          <p:cNvPr id="10" name="12 Elipse"/>
          <p:cNvSpPr/>
          <p:nvPr/>
        </p:nvSpPr>
        <p:spPr>
          <a:xfrm>
            <a:off x="8070332" y="161690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084943" y="161690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042761" y="36870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9148" y="327414"/>
            <a:ext cx="2256504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Forte" panose="03060902040502070203" pitchFamily="66" charset="0"/>
              </a:rPr>
              <a:t>Question 4: </a:t>
            </a:r>
            <a:endParaRPr lang="en-US" sz="2800" b="1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058697" y="4093892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chemeClr val="tx1"/>
                </a:solidFill>
              </a:rPr>
              <a:t>Big Ben, London</a:t>
            </a:r>
            <a:endParaRPr lang="en-US" sz="2800" kern="120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14400" y="5556932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solidFill>
                  <a:schemeClr val="tx1"/>
                </a:solidFill>
              </a:rPr>
              <a:t>Merlion</a:t>
            </a:r>
            <a:r>
              <a:rPr lang="en-US" sz="2800" dirty="0">
                <a:solidFill>
                  <a:schemeClr val="tx1"/>
                </a:solidFill>
              </a:rPr>
              <a:t>, Singapore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14400" y="4093892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Sydney Opera House, Australia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058697" y="5556932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smtClean="0">
                <a:solidFill>
                  <a:schemeClr val="tx1"/>
                </a:solidFill>
              </a:rPr>
              <a:t>Eiffel Tower, Paris</a:t>
            </a:r>
            <a:endParaRPr lang="en-US" sz="2800" kern="120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26" y="937748"/>
            <a:ext cx="4129548" cy="2743200"/>
          </a:xfrm>
          <a:prstGeom prst="rect">
            <a:avLst/>
          </a:prstGeom>
        </p:spPr>
      </p:pic>
      <p:sp>
        <p:nvSpPr>
          <p:cNvPr id="13" name="12 Elipse"/>
          <p:cNvSpPr/>
          <p:nvPr/>
        </p:nvSpPr>
        <p:spPr>
          <a:xfrm>
            <a:off x="8070332" y="161690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084943" y="161690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042761" y="36870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0119" y="327414"/>
            <a:ext cx="2256504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Forte" panose="03060902040502070203" pitchFamily="66" charset="0"/>
              </a:rPr>
              <a:t>Question 5: </a:t>
            </a:r>
            <a:endParaRPr lang="en-US" sz="2800" b="1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29148" y="5452955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Stockholm, Sweden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073445" y="4252679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solidFill>
                  <a:schemeClr val="tx1"/>
                </a:solidFill>
              </a:rPr>
              <a:t>Merlion</a:t>
            </a:r>
            <a:r>
              <a:rPr lang="en-US" sz="2800" dirty="0">
                <a:solidFill>
                  <a:schemeClr val="tx1"/>
                </a:solidFill>
              </a:rPr>
              <a:t>, Singapore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29148" y="4252679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Sydney Opera House, Australia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073445" y="5450255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Temple of Literature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65" y="1085232"/>
            <a:ext cx="4116270" cy="2743200"/>
          </a:xfrm>
          <a:prstGeom prst="rect">
            <a:avLst/>
          </a:prstGeom>
        </p:spPr>
      </p:pic>
      <p:sp>
        <p:nvSpPr>
          <p:cNvPr id="13" name="12 Elipse"/>
          <p:cNvSpPr/>
          <p:nvPr/>
        </p:nvSpPr>
        <p:spPr>
          <a:xfrm>
            <a:off x="8070332" y="161690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084943" y="161690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042761" y="36870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9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0119" y="339213"/>
            <a:ext cx="2256504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Forte" panose="03060902040502070203" pitchFamily="66" charset="0"/>
              </a:rPr>
              <a:t>Question 6: </a:t>
            </a:r>
            <a:endParaRPr lang="en-US" sz="2800" b="1" dirty="0">
              <a:solidFill>
                <a:srgbClr val="C00000"/>
              </a:solidFill>
              <a:latin typeface="Forte" panose="03060902040502070203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073445" y="4256120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Stockholm, Sweden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929148" y="5497940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err="1">
                <a:solidFill>
                  <a:schemeClr val="tx1"/>
                </a:solidFill>
              </a:rPr>
              <a:t>Merlion</a:t>
            </a:r>
            <a:r>
              <a:rPr lang="en-US" sz="2800" dirty="0">
                <a:solidFill>
                  <a:schemeClr val="tx1"/>
                </a:solidFill>
              </a:rPr>
              <a:t>, Singapore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29148" y="4256120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Sydney Opera House, Australia</a:t>
            </a:r>
            <a:endParaRPr lang="en-US" sz="28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073445" y="5497940"/>
            <a:ext cx="3389180" cy="73152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chemeClr val="tx1"/>
                </a:solidFill>
              </a:rPr>
              <a:t>Temple of Literature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37748"/>
            <a:ext cx="4114800" cy="2743200"/>
          </a:xfrm>
          <a:prstGeom prst="rect">
            <a:avLst/>
          </a:prstGeom>
        </p:spPr>
      </p:pic>
      <p:sp>
        <p:nvSpPr>
          <p:cNvPr id="13" name="12 Elipse"/>
          <p:cNvSpPr/>
          <p:nvPr/>
        </p:nvSpPr>
        <p:spPr>
          <a:xfrm>
            <a:off x="8070332" y="161690"/>
            <a:ext cx="879250" cy="879250"/>
          </a:xfrm>
          <a:prstGeom prst="ellipse">
            <a:avLst/>
          </a:prstGeom>
          <a:solidFill>
            <a:srgbClr val="00FF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084943" y="161690"/>
            <a:ext cx="879250" cy="879250"/>
          </a:xfrm>
          <a:prstGeom prst="ellipse">
            <a:avLst/>
          </a:prstGeom>
          <a:solidFill>
            <a:srgbClr val="FF0000"/>
          </a:solidFill>
          <a:ln w="762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8042761" y="36870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4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exercise </a:t>
            </a:r>
            <a:r>
              <a:rPr lang="en-US" dirty="0"/>
              <a:t>in 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closer look </a:t>
            </a:r>
            <a:r>
              <a:rPr lang="en-US" dirty="0" smtClean="0">
                <a:solidFill>
                  <a:srgbClr val="C00000"/>
                </a:solidFill>
              </a:rPr>
              <a:t>1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Go to the Internet and search for the information on your </a:t>
            </a:r>
            <a:r>
              <a:rPr lang="en-US" dirty="0" err="1"/>
              <a:t>favourite</a:t>
            </a:r>
            <a:r>
              <a:rPr lang="en-US" dirty="0"/>
              <a:t> cities in the world (food, people, weather, etc.)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59" y="486696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8044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963" y="303220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35" y="329816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8706" y="1190021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28706" y="2096484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8706" y="3002947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8706" y="4217187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Match the cities with their landmarks.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06" y="4925202"/>
            <a:ext cx="1258957" cy="3680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06829" y="4929134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30574" y="1188542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30574" y="2090987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30574" y="301895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30574" y="4245851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30574" y="492263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73" y="1925907"/>
            <a:ext cx="2053732" cy="1371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73" y="273184"/>
            <a:ext cx="2058135" cy="1371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9" y="1925907"/>
            <a:ext cx="2064774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9" y="273184"/>
            <a:ext cx="2064774" cy="1371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9" y="5172362"/>
            <a:ext cx="2064774" cy="1371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73" y="3549134"/>
            <a:ext cx="2057400" cy="1371600"/>
          </a:xfrm>
          <a:prstGeom prst="rect">
            <a:avLst/>
          </a:prstGeom>
        </p:spPr>
      </p:pic>
      <p:sp>
        <p:nvSpPr>
          <p:cNvPr id="28" name="Rounded Rectangle 27"/>
          <p:cNvSpPr>
            <a:spLocks noChangeAspect="1"/>
          </p:cNvSpPr>
          <p:nvPr/>
        </p:nvSpPr>
        <p:spPr>
          <a:xfrm>
            <a:off x="5010612" y="3321382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spc="-25" dirty="0">
                <a:ea typeface="Times New Roman"/>
                <a:cs typeface="Calibri"/>
              </a:rPr>
              <a:t>New York</a:t>
            </a:r>
            <a:endParaRPr lang="en-US" sz="2000" dirty="0">
              <a:ea typeface="Times New Roman"/>
              <a:cs typeface="Times New Roman"/>
            </a:endParaRPr>
          </a:p>
        </p:txBody>
      </p:sp>
      <p:sp>
        <p:nvSpPr>
          <p:cNvPr id="30" name="Rounded Rectangle 29"/>
          <p:cNvSpPr>
            <a:spLocks noChangeAspect="1"/>
          </p:cNvSpPr>
          <p:nvPr/>
        </p:nvSpPr>
        <p:spPr>
          <a:xfrm>
            <a:off x="2916848" y="4643154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>
                <a:ea typeface="Times New Roman"/>
                <a:cs typeface="Times New Roman"/>
              </a:rPr>
              <a:t>Paris</a:t>
            </a:r>
          </a:p>
        </p:txBody>
      </p:sp>
      <p:sp>
        <p:nvSpPr>
          <p:cNvPr id="31" name="Rounded Rectangle 30"/>
          <p:cNvSpPr>
            <a:spLocks noChangeAspect="1"/>
          </p:cNvSpPr>
          <p:nvPr/>
        </p:nvSpPr>
        <p:spPr>
          <a:xfrm>
            <a:off x="2916848" y="1999612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spc="-25" dirty="0">
                <a:ea typeface="Times New Roman"/>
                <a:cs typeface="Calibri"/>
              </a:rPr>
              <a:t>Sydney</a:t>
            </a:r>
            <a:endParaRPr lang="en-US" sz="2000" dirty="0">
              <a:ea typeface="Times New Roman"/>
              <a:cs typeface="Times New Roman"/>
            </a:endParaRPr>
          </a:p>
        </p:txBody>
      </p:sp>
      <p:sp>
        <p:nvSpPr>
          <p:cNvPr id="32" name="Rounded Rectangle 31"/>
          <p:cNvSpPr>
            <a:spLocks noChangeAspect="1"/>
          </p:cNvSpPr>
          <p:nvPr/>
        </p:nvSpPr>
        <p:spPr>
          <a:xfrm>
            <a:off x="2916848" y="3321384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spc="-25" dirty="0" smtClean="0">
                <a:ea typeface="Times New Roman"/>
                <a:cs typeface="Calibri"/>
              </a:rPr>
              <a:t>London</a:t>
            </a:r>
            <a:endParaRPr lang="en-US" sz="2000" dirty="0">
              <a:ea typeface="Times New Roman"/>
              <a:cs typeface="Times New Roman"/>
            </a:endParaRPr>
          </a:p>
        </p:txBody>
      </p:sp>
      <p:sp>
        <p:nvSpPr>
          <p:cNvPr id="33" name="Rounded Rectangle 32"/>
          <p:cNvSpPr>
            <a:spLocks noChangeAspect="1"/>
          </p:cNvSpPr>
          <p:nvPr/>
        </p:nvSpPr>
        <p:spPr>
          <a:xfrm>
            <a:off x="2916848" y="2660498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spc="-25" dirty="0" smtClean="0">
                <a:ea typeface="Times New Roman"/>
                <a:cs typeface="Times New Roman"/>
              </a:rPr>
              <a:t>Ha </a:t>
            </a:r>
            <a:r>
              <a:rPr lang="en-US" sz="2000" spc="-25" dirty="0" err="1" smtClean="0">
                <a:ea typeface="Times New Roman"/>
                <a:cs typeface="Times New Roman"/>
              </a:rPr>
              <a:t>Noi</a:t>
            </a:r>
            <a:endParaRPr lang="en-US" sz="2000" dirty="0">
              <a:ea typeface="Times New Roman"/>
              <a:cs typeface="Times New Roman"/>
            </a:endParaRP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2916848" y="3982270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>
                <a:ea typeface="Times New Roman"/>
                <a:cs typeface="Times New Roman"/>
              </a:rPr>
              <a:t>Sweden</a:t>
            </a:r>
            <a:endParaRPr lang="en-US" sz="2000" dirty="0">
              <a:ea typeface="Times New Roman"/>
              <a:cs typeface="Times New Roman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73" y="5172362"/>
            <a:ext cx="2056988" cy="1371600"/>
          </a:xfrm>
          <a:prstGeom prst="rect">
            <a:avLst/>
          </a:prstGeom>
        </p:spPr>
      </p:pic>
      <p:sp>
        <p:nvSpPr>
          <p:cNvPr id="36" name="Rounded Rectangle 35"/>
          <p:cNvSpPr>
            <a:spLocks noChangeAspect="1"/>
          </p:cNvSpPr>
          <p:nvPr/>
        </p:nvSpPr>
        <p:spPr>
          <a:xfrm>
            <a:off x="5010612" y="4643154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>
                <a:ea typeface="Times New Roman"/>
                <a:cs typeface="Times New Roman"/>
              </a:rPr>
              <a:t>Bangkok</a:t>
            </a:r>
            <a:endParaRPr lang="en-US" sz="2000" dirty="0">
              <a:ea typeface="Times New Roman"/>
              <a:cs typeface="Times New Roman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8" y="3551569"/>
            <a:ext cx="2058135" cy="1366730"/>
          </a:xfrm>
          <a:prstGeom prst="rect">
            <a:avLst/>
          </a:prstGeom>
        </p:spPr>
      </p:pic>
      <p:sp>
        <p:nvSpPr>
          <p:cNvPr id="29" name="Rounded Rectangle 28"/>
          <p:cNvSpPr>
            <a:spLocks noChangeAspect="1"/>
          </p:cNvSpPr>
          <p:nvPr/>
        </p:nvSpPr>
        <p:spPr>
          <a:xfrm>
            <a:off x="5010612" y="2660497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>
                <a:ea typeface="Times New Roman"/>
                <a:cs typeface="Times New Roman"/>
              </a:rPr>
              <a:t>Singapore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85" y="273184"/>
            <a:ext cx="2054829" cy="1371600"/>
          </a:xfrm>
          <a:prstGeom prst="rect">
            <a:avLst/>
          </a:prstGeom>
        </p:spPr>
      </p:pic>
      <p:sp>
        <p:nvSpPr>
          <p:cNvPr id="41" name="Rounded Rectangle 40"/>
          <p:cNvSpPr>
            <a:spLocks noChangeAspect="1"/>
          </p:cNvSpPr>
          <p:nvPr/>
        </p:nvSpPr>
        <p:spPr>
          <a:xfrm>
            <a:off x="5010612" y="1999612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r>
              <a:rPr lang="en-US" sz="2000" dirty="0"/>
              <a:t>Venice</a:t>
            </a:r>
          </a:p>
        </p:txBody>
      </p:sp>
      <p:pic>
        <p:nvPicPr>
          <p:cNvPr id="42" name="Picture 41" descr="https://www.wantedinafrica.com/i/featured/storage/uploads/2020/03/shutterstock_1389248006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8459" y="5172362"/>
            <a:ext cx="2054732" cy="1371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3" name="Rounded Rectangle 42"/>
          <p:cNvSpPr>
            <a:spLocks noChangeAspect="1"/>
          </p:cNvSpPr>
          <p:nvPr/>
        </p:nvSpPr>
        <p:spPr>
          <a:xfrm>
            <a:off x="5010612" y="3982268"/>
            <a:ext cx="1188720" cy="457200"/>
          </a:xfrm>
          <a:prstGeom prst="roundRect">
            <a:avLst/>
          </a:prstGeom>
          <a:solidFill>
            <a:srgbClr val="89E0FF"/>
          </a:solidFill>
        </p:spPr>
        <p:txBody>
          <a:bodyPr wrap="none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ea typeface="Times New Roman"/>
                <a:cs typeface="Times New Roman"/>
              </a:rPr>
              <a:t>Cairo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511854" y="1574153"/>
            <a:ext cx="20905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MATCHING GAME</a:t>
            </a:r>
            <a:endParaRPr lang="en-US" sz="2000" b="1" dirty="0"/>
          </a:p>
        </p:txBody>
      </p:sp>
      <p:sp>
        <p:nvSpPr>
          <p:cNvPr id="2" name="Oval 1"/>
          <p:cNvSpPr>
            <a:spLocks noChangeAspect="1"/>
          </p:cNvSpPr>
          <p:nvPr/>
        </p:nvSpPr>
        <p:spPr>
          <a:xfrm>
            <a:off x="380919" y="1279024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380919" y="2895708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387558" y="453758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357078" y="6178202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6609173" y="1279024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6609173" y="2895708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6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>
          <a:xfrm>
            <a:off x="6615812" y="453758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7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>
            <a:off x="6585332" y="6178202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3544585" y="1279024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9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3520744" y="6178202"/>
            <a:ext cx="584824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10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>
            <a:spLocks noChangeAspect="1"/>
          </p:cNvSpPr>
          <p:nvPr/>
        </p:nvSpPr>
        <p:spPr>
          <a:xfrm>
            <a:off x="7145917" y="2863805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spc="-25" dirty="0">
                <a:solidFill>
                  <a:srgbClr val="FF0000"/>
                </a:solidFill>
                <a:ea typeface="Times New Roman"/>
                <a:cs typeface="Calibri"/>
              </a:rPr>
              <a:t>New York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sp>
        <p:nvSpPr>
          <p:cNvPr id="50" name="Rounded Rectangle 49"/>
          <p:cNvSpPr>
            <a:spLocks noChangeAspect="1"/>
          </p:cNvSpPr>
          <p:nvPr/>
        </p:nvSpPr>
        <p:spPr>
          <a:xfrm>
            <a:off x="822265" y="6059778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>Paris</a:t>
            </a:r>
          </a:p>
        </p:txBody>
      </p:sp>
      <p:sp>
        <p:nvSpPr>
          <p:cNvPr id="51" name="Rounded Rectangle 50"/>
          <p:cNvSpPr>
            <a:spLocks noChangeAspect="1"/>
          </p:cNvSpPr>
          <p:nvPr/>
        </p:nvSpPr>
        <p:spPr>
          <a:xfrm>
            <a:off x="884921" y="1187584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spc="-25" dirty="0">
                <a:solidFill>
                  <a:srgbClr val="FF0000"/>
                </a:solidFill>
                <a:ea typeface="Times New Roman"/>
                <a:cs typeface="Calibri"/>
              </a:rPr>
              <a:t>Sydney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sp>
        <p:nvSpPr>
          <p:cNvPr id="52" name="Rounded Rectangle 51"/>
          <p:cNvSpPr>
            <a:spLocks noChangeAspect="1"/>
          </p:cNvSpPr>
          <p:nvPr/>
        </p:nvSpPr>
        <p:spPr>
          <a:xfrm>
            <a:off x="884921" y="2876992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spc="-25" dirty="0" smtClean="0">
                <a:solidFill>
                  <a:srgbClr val="FF0000"/>
                </a:solidFill>
                <a:ea typeface="Times New Roman"/>
                <a:cs typeface="Calibri"/>
              </a:rPr>
              <a:t>London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sp>
        <p:nvSpPr>
          <p:cNvPr id="53" name="Rounded Rectangle 52"/>
          <p:cNvSpPr>
            <a:spLocks noChangeAspect="1"/>
          </p:cNvSpPr>
          <p:nvPr/>
        </p:nvSpPr>
        <p:spPr>
          <a:xfrm>
            <a:off x="7247517" y="1187584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spc="-25" dirty="0" smtClean="0">
                <a:solidFill>
                  <a:srgbClr val="FF0000"/>
                </a:solidFill>
                <a:ea typeface="Times New Roman"/>
                <a:cs typeface="Times New Roman"/>
              </a:rPr>
              <a:t>Ha </a:t>
            </a:r>
            <a:r>
              <a:rPr lang="en-US" sz="2000" spc="-25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Noi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sp>
        <p:nvSpPr>
          <p:cNvPr id="54" name="Rounded Rectangle 53"/>
          <p:cNvSpPr>
            <a:spLocks noChangeAspect="1"/>
          </p:cNvSpPr>
          <p:nvPr/>
        </p:nvSpPr>
        <p:spPr>
          <a:xfrm>
            <a:off x="7247517" y="4463534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ea typeface="Times New Roman"/>
                <a:cs typeface="Times New Roman"/>
              </a:rPr>
              <a:t>Sweden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sp>
        <p:nvSpPr>
          <p:cNvPr id="55" name="Rounded Rectangle 54"/>
          <p:cNvSpPr>
            <a:spLocks noChangeAspect="1"/>
          </p:cNvSpPr>
          <p:nvPr/>
        </p:nvSpPr>
        <p:spPr>
          <a:xfrm>
            <a:off x="7247517" y="6081716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0000"/>
                </a:solidFill>
                <a:ea typeface="Times New Roman"/>
                <a:cs typeface="Times New Roman"/>
              </a:rPr>
              <a:t>Bangkok</a:t>
            </a:r>
            <a:endParaRPr lang="en-US" sz="2000" dirty="0">
              <a:solidFill>
                <a:srgbClr val="FF0000"/>
              </a:solidFill>
              <a:ea typeface="Times New Roman"/>
              <a:cs typeface="Times New Roman"/>
            </a:endParaRPr>
          </a:p>
        </p:txBody>
      </p:sp>
      <p:sp>
        <p:nvSpPr>
          <p:cNvPr id="56" name="Rounded Rectangle 55"/>
          <p:cNvSpPr>
            <a:spLocks noChangeAspect="1"/>
          </p:cNvSpPr>
          <p:nvPr/>
        </p:nvSpPr>
        <p:spPr>
          <a:xfrm>
            <a:off x="822265" y="4463534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>Singapore</a:t>
            </a:r>
          </a:p>
        </p:txBody>
      </p:sp>
      <p:sp>
        <p:nvSpPr>
          <p:cNvPr id="57" name="Rounded Rectangle 56"/>
          <p:cNvSpPr>
            <a:spLocks noChangeAspect="1"/>
          </p:cNvSpPr>
          <p:nvPr/>
        </p:nvSpPr>
        <p:spPr>
          <a:xfrm>
            <a:off x="3981465" y="1187584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Venice</a:t>
            </a:r>
          </a:p>
        </p:txBody>
      </p:sp>
      <p:sp>
        <p:nvSpPr>
          <p:cNvPr id="58" name="Rounded Rectangle 57"/>
          <p:cNvSpPr>
            <a:spLocks noChangeAspect="1"/>
          </p:cNvSpPr>
          <p:nvPr/>
        </p:nvSpPr>
        <p:spPr>
          <a:xfrm>
            <a:off x="4105568" y="6081716"/>
            <a:ext cx="1188720" cy="45720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F0000"/>
                </a:solidFill>
                <a:ea typeface="Times New Roman"/>
                <a:cs typeface="Times New Roman"/>
              </a:rPr>
              <a:t>Cairo</a:t>
            </a:r>
          </a:p>
        </p:txBody>
      </p:sp>
    </p:spTree>
    <p:extLst>
      <p:ext uri="{BB962C8B-B14F-4D97-AF65-F5344CB8AC3E}">
        <p14:creationId xmlns:p14="http://schemas.microsoft.com/office/powerpoint/2010/main" val="35244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29" grpId="0" animBg="1"/>
      <p:bldP spid="41" grpId="0" animBg="1"/>
      <p:bldP spid="43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08" y="1853850"/>
            <a:ext cx="6498771" cy="48587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94892" y="216043"/>
            <a:ext cx="358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00F8723-3288-451A-A630-563A5997FFBA}"/>
              </a:ext>
            </a:extLst>
          </p:cNvPr>
          <p:cNvSpPr/>
          <p:nvPr/>
        </p:nvSpPr>
        <p:spPr>
          <a:xfrm>
            <a:off x="8403770" y="6164001"/>
            <a:ext cx="548640" cy="548640"/>
          </a:xfrm>
          <a:prstGeom prst="ellipse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B8419B24-0E2B-4612-AB94-3780CB9F803B}"/>
              </a:ext>
            </a:extLst>
          </p:cNvPr>
          <p:cNvSpPr/>
          <p:nvPr/>
        </p:nvSpPr>
        <p:spPr>
          <a:xfrm rot="5400000">
            <a:off x="8533359" y="6317629"/>
            <a:ext cx="32004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EBA31DB-BB86-4A12-A34F-B6A1FCE3CF9C}"/>
              </a:ext>
            </a:extLst>
          </p:cNvPr>
          <p:cNvGrpSpPr/>
          <p:nvPr/>
        </p:nvGrpSpPr>
        <p:grpSpPr>
          <a:xfrm>
            <a:off x="8533359" y="6256792"/>
            <a:ext cx="274320" cy="344130"/>
            <a:chOff x="4575335" y="1253170"/>
            <a:chExt cx="274320" cy="344130"/>
          </a:xfrm>
          <a:solidFill>
            <a:schemeClr val="bg1"/>
          </a:solidFill>
        </p:grpSpPr>
        <p:sp>
          <p:nvSpPr>
            <p:cNvPr id="4" name="Minus Sign 3">
              <a:extLst>
                <a:ext uri="{FF2B5EF4-FFF2-40B4-BE49-F238E27FC236}">
                  <a16:creationId xmlns:a16="http://schemas.microsoft.com/office/drawing/2014/main" id="{5130862D-4E8C-41BF-BB6E-58D715F5368E}"/>
                </a:ext>
              </a:extLst>
            </p:cNvPr>
            <p:cNvSpPr/>
            <p:nvPr/>
          </p:nvSpPr>
          <p:spPr>
            <a:xfrm rot="16200000">
              <a:off x="4494710" y="1333796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83161FAA-EA93-4D93-8B78-040431EBF618}"/>
                </a:ext>
              </a:extLst>
            </p:cNvPr>
            <p:cNvSpPr/>
            <p:nvPr/>
          </p:nvSpPr>
          <p:spPr>
            <a:xfrm rot="16200000">
              <a:off x="4586150" y="1333795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C931991C-1B91-43D2-836C-6DF2DB836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1727" y="-6196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9884" y="994229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598713" y="299148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9884" y="1853850"/>
            <a:ext cx="4996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What are Mai and Tom doing?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What are they looking at?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What is the name of the city?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FF0000"/>
                </a:solidFill>
                <a:ea typeface="Calibri"/>
                <a:cs typeface="Calibri"/>
              </a:rPr>
              <a:t>What landmark is in the picture?</a:t>
            </a:r>
            <a:endParaRPr lang="en-US" sz="24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72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268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947963" y="1247911"/>
            <a:ext cx="2767693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marL="342900" lvl="0" indent="-34290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rainy (</a:t>
            </a:r>
            <a:r>
              <a:rPr lang="en-US" sz="2400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kern="12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47963" y="2054684"/>
            <a:ext cx="2767693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marL="342900" lvl="0" indent="-34290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crowded (</a:t>
            </a:r>
            <a:r>
              <a:rPr lang="en-US" sz="2400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kern="12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47963" y="2861457"/>
            <a:ext cx="2767693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marL="342900" lvl="0" indent="-34290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beautiful (</a:t>
            </a:r>
            <a:r>
              <a:rPr lang="en-US" sz="2400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kern="12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47963" y="3668230"/>
            <a:ext cx="2767693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marL="342900" lvl="0" indent="-34290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interesting (</a:t>
            </a:r>
            <a:r>
              <a:rPr lang="en-US" sz="2400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kern="12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47963" y="4475003"/>
            <a:ext cx="2767693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marL="342900" lvl="0" indent="-34290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solidFill>
                  <a:schemeClr val="tx1"/>
                </a:solidFill>
              </a:rPr>
              <a:t>ex</a:t>
            </a:r>
            <a:r>
              <a:rPr lang="en-US" sz="2400" b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citing</a:t>
            </a:r>
            <a:r>
              <a:rPr lang="en-US" sz="2400" kern="1200" dirty="0" smtClean="0">
                <a:solidFill>
                  <a:schemeClr val="tx1"/>
                </a:solidFill>
              </a:rPr>
              <a:t> (</a:t>
            </a:r>
            <a:r>
              <a:rPr lang="en-US" sz="2400" kern="1200" dirty="0" err="1" smtClean="0">
                <a:solidFill>
                  <a:schemeClr val="tx1"/>
                </a:solidFill>
              </a:rPr>
              <a:t>adj</a:t>
            </a:r>
            <a:r>
              <a:rPr lang="en-US" sz="2400" kern="12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888581" y="1247911"/>
            <a:ext cx="3319391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có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mưa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888581" y="2054684"/>
            <a:ext cx="3319391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đúc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888581" y="2861457"/>
            <a:ext cx="3319391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dirty="0" err="1" smtClean="0">
                <a:solidFill>
                  <a:schemeClr val="tx1"/>
                </a:solidFill>
              </a:rPr>
              <a:t>đẹp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888581" y="3668230"/>
            <a:ext cx="3319391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hấp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dẫn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888581" y="4475003"/>
            <a:ext cx="3319391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náo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nhiệt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7" name="3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Illustration Of Cute Girl And Friends With Umbrella In Rainy Season  Cliparts, Vector, Và Stock Hình ảnh Minh Họa Miễn Phí Bản Quyền. Image  43583999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9252" y="2819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9252" y="2819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Cartoon Gesture Illustration - Beautiful Cartoon Girl Image Png - Free  Transparent PNG Clipart Images Downloa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55481" y="2819400"/>
            <a:ext cx="1476341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34d88a0870c77d1c2bffd91c36d2193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8" y="2158122"/>
            <a:ext cx="365760" cy="365760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947963" y="5281775"/>
            <a:ext cx="2767693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marL="342900" lvl="0" indent="-34290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kern="1200" dirty="0" smtClean="0">
                <a:solidFill>
                  <a:schemeClr val="tx1"/>
                </a:solidFill>
              </a:rPr>
              <a:t>time square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88581" y="5281775"/>
            <a:ext cx="3319391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quảng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trường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thời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đại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947963" y="5982815"/>
            <a:ext cx="2767693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marL="342900" lvl="0" indent="-34290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landmark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888581" y="5982815"/>
            <a:ext cx="3319391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dirty="0" err="1" smtClean="0">
                <a:solidFill>
                  <a:schemeClr val="tx1"/>
                </a:solidFill>
              </a:rPr>
              <a:t>địa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điểm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hút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khách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52" y="2800558"/>
            <a:ext cx="1828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05" y="2800558"/>
            <a:ext cx="2745495" cy="1828800"/>
          </a:xfrm>
          <a:prstGeom prst="rect">
            <a:avLst/>
          </a:prstGeom>
        </p:spPr>
      </p:pic>
      <p:pic>
        <p:nvPicPr>
          <p:cNvPr id="26" name="- rainy_gb_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8" y="1378531"/>
            <a:ext cx="365760" cy="365760"/>
          </a:xfrm>
          <a:prstGeom prst="rect">
            <a:avLst/>
          </a:prstGeom>
        </p:spPr>
      </p:pic>
      <p:pic>
        <p:nvPicPr>
          <p:cNvPr id="28" name="- beautiful_gb_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8" y="2937713"/>
            <a:ext cx="365760" cy="365760"/>
          </a:xfrm>
          <a:prstGeom prst="rect">
            <a:avLst/>
          </a:prstGeom>
        </p:spPr>
      </p:pic>
      <p:pic>
        <p:nvPicPr>
          <p:cNvPr id="29" name="- interesting_gb_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8" y="3717304"/>
            <a:ext cx="365760" cy="365760"/>
          </a:xfrm>
          <a:prstGeom prst="rect">
            <a:avLst/>
          </a:prstGeom>
        </p:spPr>
      </p:pic>
      <p:pic>
        <p:nvPicPr>
          <p:cNvPr id="30" name="- exciting_gb_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8" y="4496895"/>
            <a:ext cx="365760" cy="365760"/>
          </a:xfrm>
          <a:prstGeom prst="rect">
            <a:avLst/>
          </a:prstGeom>
        </p:spPr>
      </p:pic>
      <p:pic>
        <p:nvPicPr>
          <p:cNvPr id="31" name="- landmark_gb_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8" y="6056078"/>
            <a:ext cx="365760" cy="365760"/>
          </a:xfrm>
          <a:prstGeom prst="rect">
            <a:avLst/>
          </a:prstGeom>
        </p:spPr>
      </p:pic>
      <p:pic>
        <p:nvPicPr>
          <p:cNvPr id="32" name="- times_square_gb_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8" y="5276486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3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9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10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96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106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10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1" dur="130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947963" y="1247911"/>
            <a:ext cx="2462896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bg1"/>
                </a:solidFill>
              </a:rPr>
              <a:t>rainy (</a:t>
            </a:r>
            <a:r>
              <a:rPr lang="en-US" sz="2400" b="1" kern="1200" dirty="0" err="1" smtClean="0">
                <a:solidFill>
                  <a:schemeClr val="bg1"/>
                </a:solidFill>
              </a:rPr>
              <a:t>adj</a:t>
            </a:r>
            <a:r>
              <a:rPr lang="en-US" sz="2400" b="1" kern="1200" dirty="0" smtClean="0">
                <a:solidFill>
                  <a:schemeClr val="bg1"/>
                </a:solidFill>
              </a:rPr>
              <a:t>)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47963" y="2775560"/>
            <a:ext cx="2462896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bg1"/>
                </a:solidFill>
              </a:rPr>
              <a:t>crowded (</a:t>
            </a:r>
            <a:r>
              <a:rPr lang="en-US" sz="2400" b="1" kern="1200" dirty="0" err="1" smtClean="0">
                <a:solidFill>
                  <a:schemeClr val="bg1"/>
                </a:solidFill>
              </a:rPr>
              <a:t>adj</a:t>
            </a:r>
            <a:r>
              <a:rPr lang="en-US" sz="2400" b="1" kern="1200" dirty="0" smtClean="0">
                <a:solidFill>
                  <a:schemeClr val="bg1"/>
                </a:solidFill>
              </a:rPr>
              <a:t>)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831849" y="4303209"/>
            <a:ext cx="2462896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bg1"/>
                </a:solidFill>
              </a:rPr>
              <a:t>beautiful (</a:t>
            </a:r>
            <a:r>
              <a:rPr lang="en-US" sz="2400" b="1" kern="1200" dirty="0" err="1" smtClean="0">
                <a:solidFill>
                  <a:schemeClr val="bg1"/>
                </a:solidFill>
              </a:rPr>
              <a:t>adj</a:t>
            </a:r>
            <a:r>
              <a:rPr lang="en-US" sz="2400" b="1" kern="1200" dirty="0" smtClean="0">
                <a:solidFill>
                  <a:schemeClr val="bg1"/>
                </a:solidFill>
              </a:rPr>
              <a:t>)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188153" y="5830858"/>
            <a:ext cx="2462896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bg1"/>
                </a:solidFill>
              </a:rPr>
              <a:t>interesting (</a:t>
            </a:r>
            <a:r>
              <a:rPr lang="en-US" sz="2400" b="1" kern="1200" dirty="0" err="1" smtClean="0">
                <a:solidFill>
                  <a:schemeClr val="bg1"/>
                </a:solidFill>
              </a:rPr>
              <a:t>adj</a:t>
            </a:r>
            <a:r>
              <a:rPr lang="en-US" sz="2400" b="1" kern="1200" dirty="0" smtClean="0">
                <a:solidFill>
                  <a:schemeClr val="bg1"/>
                </a:solidFill>
              </a:rPr>
              <a:t>)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650591" y="1179943"/>
            <a:ext cx="2462896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bg1"/>
                </a:solidFill>
              </a:rPr>
              <a:t>exciting (</a:t>
            </a:r>
            <a:r>
              <a:rPr lang="en-US" sz="2400" b="1" kern="1200" dirty="0" err="1" smtClean="0">
                <a:solidFill>
                  <a:schemeClr val="bg1"/>
                </a:solidFill>
              </a:rPr>
              <a:t>adj</a:t>
            </a:r>
            <a:r>
              <a:rPr lang="en-US" sz="2400" b="1" kern="1200" dirty="0" smtClean="0">
                <a:solidFill>
                  <a:schemeClr val="bg1"/>
                </a:solidFill>
              </a:rPr>
              <a:t>)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pic>
        <p:nvPicPr>
          <p:cNvPr id="17" name="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Freeform 20"/>
          <p:cNvSpPr/>
          <p:nvPr/>
        </p:nvSpPr>
        <p:spPr>
          <a:xfrm>
            <a:off x="5650591" y="2730248"/>
            <a:ext cx="2462896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bg1"/>
                </a:solidFill>
              </a:rPr>
              <a:t>time square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781220" y="4280553"/>
            <a:ext cx="2462896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bg1"/>
                </a:solidFill>
              </a:rPr>
              <a:t>landmark</a:t>
            </a:r>
            <a:endParaRPr lang="en-US" sz="2400" b="1" kern="1200" dirty="0">
              <a:solidFill>
                <a:schemeClr val="bg1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2806881" y="180886"/>
            <a:ext cx="38290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kern="0" dirty="0">
                <a:solidFill>
                  <a:srgbClr val="0070C0"/>
                </a:solidFill>
                <a:latin typeface="Forte" panose="03060902040502070203" pitchFamily="66" charset="0"/>
              </a:rPr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389289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rainy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exciting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crowded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times_square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beautiful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- landmark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- interesting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4012" y="960203"/>
            <a:ext cx="782407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Tom: </a:t>
            </a:r>
            <a:r>
              <a:rPr lang="en-US" sz="2000" dirty="0"/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Tom: </a:t>
            </a:r>
            <a:r>
              <a:rPr lang="en-US" sz="2000" dirty="0"/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Tom: </a:t>
            </a:r>
            <a:r>
              <a:rPr lang="en-US" sz="2000" dirty="0"/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Wonderful. Oh, this is London. Isn’t it raining?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What bad weather!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Tom: </a:t>
            </a:r>
            <a:r>
              <a:rPr lang="en-US" sz="2000" dirty="0"/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Tom: </a:t>
            </a:r>
            <a:r>
              <a:rPr lang="en-US" sz="2000" dirty="0"/>
              <a:t>It is. And this is Times Square in New York, crowded but interesting.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Mai: </a:t>
            </a:r>
            <a:r>
              <a:rPr lang="en-US" sz="2000" dirty="0"/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Tom: </a:t>
            </a:r>
            <a:r>
              <a:rPr lang="en-US" sz="2000" dirty="0"/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000" b="1" i="1" dirty="0"/>
              <a:t>Mai</a:t>
            </a:r>
            <a:r>
              <a:rPr lang="en-US" sz="2000" dirty="0"/>
              <a:t>: Here are some photos of mine. This is ...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BA66A9-7F75-4968-9372-49B57DD2C03D}"/>
              </a:ext>
            </a:extLst>
          </p:cNvPr>
          <p:cNvSpPr/>
          <p:nvPr/>
        </p:nvSpPr>
        <p:spPr>
          <a:xfrm>
            <a:off x="8403770" y="6164001"/>
            <a:ext cx="548640" cy="548640"/>
          </a:xfrm>
          <a:prstGeom prst="ellipse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72E7796-7474-4CD3-8454-B4FA76060949}"/>
              </a:ext>
            </a:extLst>
          </p:cNvPr>
          <p:cNvSpPr/>
          <p:nvPr/>
        </p:nvSpPr>
        <p:spPr>
          <a:xfrm rot="5400000">
            <a:off x="8533359" y="6317629"/>
            <a:ext cx="32004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D39138-D6BE-489D-8E5B-92C100F9F1CA}"/>
              </a:ext>
            </a:extLst>
          </p:cNvPr>
          <p:cNvGrpSpPr/>
          <p:nvPr/>
        </p:nvGrpSpPr>
        <p:grpSpPr>
          <a:xfrm>
            <a:off x="8533359" y="6256792"/>
            <a:ext cx="274320" cy="344130"/>
            <a:chOff x="4575335" y="1253170"/>
            <a:chExt cx="274320" cy="344130"/>
          </a:xfrm>
          <a:solidFill>
            <a:schemeClr val="bg1"/>
          </a:solidFill>
        </p:grpSpPr>
        <p:sp>
          <p:nvSpPr>
            <p:cNvPr id="12" name="Minus Sign 11">
              <a:extLst>
                <a:ext uri="{FF2B5EF4-FFF2-40B4-BE49-F238E27FC236}">
                  <a16:creationId xmlns:a16="http://schemas.microsoft.com/office/drawing/2014/main" id="{593631D4-FB69-4F52-9D56-8DE250E8F3E9}"/>
                </a:ext>
              </a:extLst>
            </p:cNvPr>
            <p:cNvSpPr/>
            <p:nvPr/>
          </p:nvSpPr>
          <p:spPr>
            <a:xfrm rot="16200000">
              <a:off x="4494710" y="1333796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inus Sign 12">
              <a:extLst>
                <a:ext uri="{FF2B5EF4-FFF2-40B4-BE49-F238E27FC236}">
                  <a16:creationId xmlns:a16="http://schemas.microsoft.com/office/drawing/2014/main" id="{E01033C0-0636-46AD-9EA3-A0987EFCEBFA}"/>
                </a:ext>
              </a:extLst>
            </p:cNvPr>
            <p:cNvSpPr/>
            <p:nvPr/>
          </p:nvSpPr>
          <p:spPr>
            <a:xfrm rot="16200000">
              <a:off x="4586150" y="1333795"/>
              <a:ext cx="344129" cy="182880"/>
            </a:xfrm>
            <a:prstGeom prst="mathMinu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69502" y="29708"/>
            <a:ext cx="48736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27514" y="22995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4574BCF8-D95B-4FBD-9D52-8E731390F066}"/>
              </a:ext>
            </a:extLst>
          </p:cNvPr>
          <p:cNvSpPr/>
          <p:nvPr/>
        </p:nvSpPr>
        <p:spPr>
          <a:xfrm>
            <a:off x="7645604" y="6164001"/>
            <a:ext cx="548640" cy="548640"/>
          </a:xfrm>
          <a:prstGeom prst="ellipse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G</a:t>
            </a:r>
          </a:p>
        </p:txBody>
      </p:sp>
      <p:sp>
        <p:nvSpPr>
          <p:cNvPr id="15" name="Oval 14">
            <a:hlinkClick r:id="rId6" action="ppaction://hlinksldjump"/>
            <a:extLst>
              <a:ext uri="{FF2B5EF4-FFF2-40B4-BE49-F238E27FC236}">
                <a16:creationId xmlns:a16="http://schemas.microsoft.com/office/drawing/2014/main" id="{85D38F2E-BBA4-41F8-B7A4-694618DBC408}"/>
              </a:ext>
            </a:extLst>
          </p:cNvPr>
          <p:cNvSpPr/>
          <p:nvPr/>
        </p:nvSpPr>
        <p:spPr>
          <a:xfrm>
            <a:off x="6887438" y="6154537"/>
            <a:ext cx="548640" cy="548640"/>
          </a:xfrm>
          <a:prstGeom prst="ellipse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099277" y="4615541"/>
            <a:ext cx="9967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90648" y="4985655"/>
            <a:ext cx="13813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81020" y="4985655"/>
            <a:ext cx="9064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7268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9A6BE0-9C8A-4C38-B997-ADB4E8B327B7}"/>
              </a:ext>
            </a:extLst>
          </p:cNvPr>
          <p:cNvSpPr txBox="1"/>
          <p:nvPr/>
        </p:nvSpPr>
        <p:spPr>
          <a:xfrm>
            <a:off x="338595" y="720545"/>
            <a:ext cx="8486470" cy="6001643"/>
          </a:xfrm>
          <a:prstGeom prst="rect">
            <a:avLst/>
          </a:prstGeom>
          <a:noFill/>
          <a:ln w="19050">
            <a:solidFill>
              <a:srgbClr val="0FB7B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</a:rPr>
              <a:t>What nice photos!</a:t>
            </a:r>
            <a:endParaRPr lang="en-US" sz="2400" b="1" i="0" dirty="0">
              <a:solidFill>
                <a:srgbClr val="333333"/>
              </a:solidFill>
              <a:effectLst/>
            </a:endParaRP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Tom, are these photos from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they are. This is Sydney, a city in Australia.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What’s it like?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i="0" dirty="0">
                <a:effectLst/>
              </a:rPr>
              <a:t>It’s exciting with a lot of beaches.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 beautiful place!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its beaches are very clean.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Wonderful. Oh, this is London. Isn’t it raining?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bad weather!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Yes, it rains all the time. Can you see Big Ben?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Yeah... on the River Thames. It’s a landmark of London.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It is. And this is Times Square in New York, crowded but interesting.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You’re lucky to visit many places.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Tom: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I am. </a:t>
            </a:r>
            <a:r>
              <a:rPr lang="en-US" sz="2400" b="1" i="0" dirty="0">
                <a:solidFill>
                  <a:srgbClr val="008000"/>
                </a:solidFill>
                <a:effectLst/>
              </a:rPr>
              <a:t>What about your vacations? </a:t>
            </a:r>
          </a:p>
          <a:p>
            <a:pPr algn="just"/>
            <a:r>
              <a:rPr lang="en-US" sz="2400" b="1" i="0" dirty="0">
                <a:solidFill>
                  <a:srgbClr val="333333"/>
                </a:solidFill>
                <a:effectLst/>
              </a:rPr>
              <a:t>Mai:</a:t>
            </a:r>
            <a:r>
              <a:rPr lang="en-US" sz="2400" b="0" i="0" dirty="0">
                <a:solidFill>
                  <a:srgbClr val="333333"/>
                </a:solidFill>
                <a:effectLst/>
              </a:rPr>
              <a:t> Here are some photos of mine. This is…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3889569" y="135812"/>
            <a:ext cx="1694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STRUCTURE</a:t>
            </a:r>
          </a:p>
        </p:txBody>
      </p:sp>
      <p:sp>
        <p:nvSpPr>
          <p:cNvPr id="8" name="Multiplication Sign 7">
            <a:hlinkClick r:id="rId2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3795309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1632</TotalTime>
  <Words>897</Words>
  <Application>Microsoft Office PowerPoint</Application>
  <PresentationFormat>On-screen Show (4:3)</PresentationFormat>
  <Paragraphs>265</Paragraphs>
  <Slides>26</Slides>
  <Notes>2</Notes>
  <HiddenSlides>5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</vt:lpstr>
      <vt:lpstr>Calibri</vt:lpstr>
      <vt:lpstr>Calibri Light</vt:lpstr>
      <vt:lpstr>Forte</vt:lpstr>
      <vt:lpstr>Gill Sans Ultra Bold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119</cp:revision>
  <dcterms:created xsi:type="dcterms:W3CDTF">2020-12-09T02:04:09Z</dcterms:created>
  <dcterms:modified xsi:type="dcterms:W3CDTF">2023-03-02T03:03:20Z</dcterms:modified>
</cp:coreProperties>
</file>