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6" r:id="rId3"/>
  </p:sldMasterIdLst>
  <p:notesMasterIdLst>
    <p:notesMasterId r:id="rId26"/>
  </p:notesMasterIdLst>
  <p:sldIdLst>
    <p:sldId id="274" r:id="rId4"/>
    <p:sldId id="257" r:id="rId5"/>
    <p:sldId id="267" r:id="rId6"/>
    <p:sldId id="258" r:id="rId7"/>
    <p:sldId id="280" r:id="rId8"/>
    <p:sldId id="281" r:id="rId9"/>
    <p:sldId id="282" r:id="rId10"/>
    <p:sldId id="259" r:id="rId11"/>
    <p:sldId id="260" r:id="rId12"/>
    <p:sldId id="261" r:id="rId13"/>
    <p:sldId id="262" r:id="rId14"/>
    <p:sldId id="268" r:id="rId15"/>
    <p:sldId id="270" r:id="rId16"/>
    <p:sldId id="276" r:id="rId17"/>
    <p:sldId id="263" r:id="rId18"/>
    <p:sldId id="271" r:id="rId19"/>
    <p:sldId id="272" r:id="rId20"/>
    <p:sldId id="264" r:id="rId21"/>
    <p:sldId id="265" r:id="rId22"/>
    <p:sldId id="279" r:id="rId23"/>
    <p:sldId id="266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142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BC450-2591-4250-81D6-501C899C3D6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79745-5637-4B04-8D7F-ED0070C3A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1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997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73545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55562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7250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/>
              <a:t>12/09/2021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80801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655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19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17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17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9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49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61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2297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85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3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33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70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91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9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18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42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81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0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26259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71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92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0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4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67984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26537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5837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48976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87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72889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5F262-A064-4ACF-A9DF-E570C720FA1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6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9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9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slide" Target="slide2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9.pn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image" Target="../media/image7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5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0.jpe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microsoft.com/office/2007/relationships/hdphoto" Target="../media/hdphoto4.wdp"/><Relationship Id="rId7" Type="http://schemas.openxmlformats.org/officeDocument/2006/relationships/audio" Target="../media/audio6.wav"/><Relationship Id="rId12" Type="http://schemas.openxmlformats.org/officeDocument/2006/relationships/image" Target="../media/image9.png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11" Type="http://schemas.openxmlformats.org/officeDocument/2006/relationships/image" Target="../media/image8.jpg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microsoft.com/office/2007/relationships/hdphoto" Target="../media/hdphoto1.wdp"/><Relationship Id="rId23" Type="http://schemas.microsoft.com/office/2007/relationships/hdphoto" Target="../media/hdphoto5.wdp"/><Relationship Id="rId10" Type="http://schemas.openxmlformats.org/officeDocument/2006/relationships/audio" Target="../media/audio9.wav"/><Relationship Id="rId19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" Type="http://schemas.openxmlformats.org/officeDocument/2006/relationships/image" Target="../media/image8.jpg"/><Relationship Id="rId16" Type="http://schemas.microsoft.com/office/2007/relationships/hdphoto" Target="../media/hdphoto6.wdp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4748" y="0"/>
            <a:ext cx="912495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 rtl="0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</a:t>
            </a:r>
            <a:r>
              <a:rPr lang="en-US" sz="4400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44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4400" b="1" spc="15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MY HOUSE</a:t>
            </a:r>
            <a:endParaRPr lang="en-US" sz="4400" b="1" spc="150" dirty="0" smtClean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lvl="3" algn="ctr" rtl="0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2: A CLOSER LOOK 1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632003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00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9471" y="177430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566738"/>
            <a:r>
              <a:rPr lang="en-US" sz="2800" b="1" spc="-10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Name </a:t>
            </a:r>
            <a:r>
              <a:rPr lang="en-US" sz="28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things in each room in </a:t>
            </a:r>
            <a:r>
              <a:rPr lang="en-US" sz="2800" b="1" spc="-10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7520" y="1762112"/>
            <a:ext cx="8239760" cy="127557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4501" y="1881733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lamp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38916" y="1881733"/>
            <a:ext cx="1523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cupboard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69255" y="2382205"/>
            <a:ext cx="101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fridge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61018" y="187447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toilet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0545" y="2385826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sink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59335" y="2382204"/>
            <a:ext cx="110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sofa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9653" y="1875131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picture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53122" y="2382205"/>
            <a:ext cx="1291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shower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33023" y="1868840"/>
            <a:ext cx="1842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dishwasher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2908" y="2382205"/>
            <a:ext cx="252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chest of drawers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944313"/>
              </p:ext>
            </p:extLst>
          </p:nvPr>
        </p:nvGraphicFramePr>
        <p:xfrm>
          <a:off x="554715" y="3530782"/>
          <a:ext cx="8034570" cy="29440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69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69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69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69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069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7333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hall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kitchen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bedroom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bathroom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living 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0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8DC3B9A-5C7F-49A8-B7E7-4B376FF572CE}"/>
              </a:ext>
            </a:extLst>
          </p:cNvPr>
          <p:cNvSpPr txBox="1"/>
          <p:nvPr/>
        </p:nvSpPr>
        <p:spPr>
          <a:xfrm>
            <a:off x="827313" y="4130330"/>
            <a:ext cx="133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4C10E37-F754-440D-A286-C34E53272A06}"/>
              </a:ext>
            </a:extLst>
          </p:cNvPr>
          <p:cNvSpPr txBox="1"/>
          <p:nvPr/>
        </p:nvSpPr>
        <p:spPr>
          <a:xfrm>
            <a:off x="2169254" y="4130329"/>
            <a:ext cx="100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fridge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1A825FB-B668-4D2F-A1E2-B90782589A15}"/>
              </a:ext>
            </a:extLst>
          </p:cNvPr>
          <p:cNvSpPr txBox="1"/>
          <p:nvPr/>
        </p:nvSpPr>
        <p:spPr>
          <a:xfrm>
            <a:off x="2169254" y="4681546"/>
            <a:ext cx="160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cupboard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BC91F0B-20F7-4242-A731-59853CF59FBB}"/>
              </a:ext>
            </a:extLst>
          </p:cNvPr>
          <p:cNvSpPr txBox="1"/>
          <p:nvPr/>
        </p:nvSpPr>
        <p:spPr>
          <a:xfrm>
            <a:off x="2169254" y="5191539"/>
            <a:ext cx="184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dishwasher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603734F-A4CC-4BFC-B69B-69BB83FE1CFF}"/>
              </a:ext>
            </a:extLst>
          </p:cNvPr>
          <p:cNvSpPr txBox="1"/>
          <p:nvPr/>
        </p:nvSpPr>
        <p:spPr>
          <a:xfrm>
            <a:off x="2169254" y="5777529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7809265-A2E6-4413-BC57-B842DE158083}"/>
              </a:ext>
            </a:extLst>
          </p:cNvPr>
          <p:cNvSpPr txBox="1"/>
          <p:nvPr/>
        </p:nvSpPr>
        <p:spPr>
          <a:xfrm>
            <a:off x="3882398" y="4130329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lamp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C562701-2A5B-422C-BB6A-BDCBBF619C5D}"/>
              </a:ext>
            </a:extLst>
          </p:cNvPr>
          <p:cNvSpPr txBox="1"/>
          <p:nvPr/>
        </p:nvSpPr>
        <p:spPr>
          <a:xfrm>
            <a:off x="3882398" y="4655773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358BB4C-1A17-44EF-BD9F-B622C89496EB}"/>
              </a:ext>
            </a:extLst>
          </p:cNvPr>
          <p:cNvSpPr txBox="1"/>
          <p:nvPr/>
        </p:nvSpPr>
        <p:spPr>
          <a:xfrm>
            <a:off x="3882398" y="5191541"/>
            <a:ext cx="143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 of drawers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7B079E8-154C-4E69-A726-6212AC0F7AAB}"/>
              </a:ext>
            </a:extLst>
          </p:cNvPr>
          <p:cNvSpPr txBox="1"/>
          <p:nvPr/>
        </p:nvSpPr>
        <p:spPr>
          <a:xfrm>
            <a:off x="5550555" y="4662713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23AD5D2-DB7B-48D7-AF5F-5C69EC896DE7}"/>
              </a:ext>
            </a:extLst>
          </p:cNvPr>
          <p:cNvSpPr txBox="1"/>
          <p:nvPr/>
        </p:nvSpPr>
        <p:spPr>
          <a:xfrm>
            <a:off x="5550555" y="4130328"/>
            <a:ext cx="128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shower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FE06075-9AC9-45C8-A6B6-0BD30E8E78DE}"/>
              </a:ext>
            </a:extLst>
          </p:cNvPr>
          <p:cNvSpPr txBox="1"/>
          <p:nvPr/>
        </p:nvSpPr>
        <p:spPr>
          <a:xfrm>
            <a:off x="5550555" y="5191539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toilet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458FC7E-EB0A-481C-80D4-19240C83DF96}"/>
              </a:ext>
            </a:extLst>
          </p:cNvPr>
          <p:cNvSpPr txBox="1"/>
          <p:nvPr/>
        </p:nvSpPr>
        <p:spPr>
          <a:xfrm>
            <a:off x="7112198" y="4131299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lamp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BDDB59D-F7DC-4CC2-8BD6-4FF865526573}"/>
              </a:ext>
            </a:extLst>
          </p:cNvPr>
          <p:cNvSpPr txBox="1"/>
          <p:nvPr/>
        </p:nvSpPr>
        <p:spPr>
          <a:xfrm>
            <a:off x="7112198" y="4651735"/>
            <a:ext cx="971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sofa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732471E-A229-404B-98FC-4837A2593DBE}"/>
              </a:ext>
            </a:extLst>
          </p:cNvPr>
          <p:cNvSpPr txBox="1"/>
          <p:nvPr/>
        </p:nvSpPr>
        <p:spPr>
          <a:xfrm>
            <a:off x="7112198" y="519153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picture</a:t>
            </a:r>
          </a:p>
        </p:txBody>
      </p: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609600" y="263220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5350" y="194815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566738"/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Think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a room in your house. In pairs, ask and answer questions to guess it.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8537" y="1920204"/>
            <a:ext cx="4663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566738">
              <a:lnSpc>
                <a:spcPct val="150000"/>
              </a:lnSpc>
            </a:pPr>
            <a:r>
              <a:rPr lang="en-US" sz="2800" b="1" i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:	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What’s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in your room?</a:t>
            </a:r>
          </a:p>
          <a:p>
            <a:pPr marL="566738" indent="-566738">
              <a:lnSpc>
                <a:spcPct val="150000"/>
              </a:lnSpc>
            </a:pPr>
            <a:r>
              <a:rPr lang="en-US" sz="2800" b="1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:	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sofa and a television.</a:t>
            </a:r>
          </a:p>
          <a:p>
            <a:pPr marL="566738" indent="-566738">
              <a:lnSpc>
                <a:spcPct val="150000"/>
              </a:lnSpc>
            </a:pPr>
            <a:r>
              <a:rPr lang="en-US" sz="2800" b="1" i="1" dirty="0">
                <a:latin typeface="Arial" pitchFamily="34" charset="0"/>
                <a:cs typeface="Arial" pitchFamily="34" charset="0"/>
              </a:rPr>
              <a:t>A: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it the living room?</a:t>
            </a:r>
          </a:p>
          <a:p>
            <a:pPr marL="566738" indent="-566738">
              <a:lnSpc>
                <a:spcPct val="150000"/>
              </a:lnSpc>
            </a:pPr>
            <a:r>
              <a:rPr lang="en-US" sz="2800" b="1" i="1" dirty="0">
                <a:latin typeface="Arial" pitchFamily="34" charset="0"/>
                <a:cs typeface="Arial" pitchFamily="34" charset="0"/>
              </a:rPr>
              <a:t>B: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Yes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1371600"/>
            <a:ext cx="207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Example:</a:t>
            </a:r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609600" y="306762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28600"/>
            <a:ext cx="8382000" cy="6400800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sz="2400" b="1" i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Example</a:t>
            </a:r>
            <a:r>
              <a:rPr lang="en-GB" sz="2400" b="1" i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:</a:t>
            </a:r>
            <a:endParaRPr lang="en-GB" sz="2400" dirty="0">
              <a:solidFill>
                <a:srgbClr val="00B0F0"/>
              </a:solidFill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A: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What’s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in the room?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B: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A bathtub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and a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toilet.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A: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it the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bath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room?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B: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Yes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.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12</a:t>
            </a:fld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7162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00599" y="2286000"/>
            <a:ext cx="1486304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bathroom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450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0"/>
            <a:ext cx="8229600" cy="6400800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sz="2400" b="1" i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Example</a:t>
            </a:r>
            <a:r>
              <a:rPr lang="en-GB" sz="2400" b="1" i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:</a:t>
            </a:r>
            <a:endParaRPr lang="en-GB" sz="2400" dirty="0">
              <a:solidFill>
                <a:srgbClr val="00B0F0"/>
              </a:solidFill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A: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What’s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in the room?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B: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A bed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and a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wardrobe.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A: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it the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bed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room?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B: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Yes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.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13</a:t>
            </a:fld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04" y="2477952"/>
            <a:ext cx="6126176" cy="426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21371" y="2555501"/>
            <a:ext cx="1486304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bed room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898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0"/>
            <a:ext cx="8229600" cy="6400800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sz="2400" b="1" i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Example</a:t>
            </a:r>
            <a:r>
              <a:rPr lang="en-GB" sz="2400" b="1" i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:</a:t>
            </a:r>
            <a:endParaRPr lang="en-GB" sz="2400" dirty="0">
              <a:solidFill>
                <a:srgbClr val="00B0F0"/>
              </a:solidFill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A: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What’s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in the room?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lvl="0" indent="-515938"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B: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A sink and a stove.</a:t>
            </a:r>
            <a:endParaRPr lang="en-GB" sz="2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515938" lvl="0" indent="-515938">
              <a:buNone/>
            </a:pP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A</a:t>
            </a: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Is it the kitchen?</a:t>
            </a:r>
            <a:endParaRPr lang="en-GB" sz="2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B</a:t>
            </a: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Yes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.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14</a:t>
            </a:fld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38400"/>
            <a:ext cx="5647373" cy="4191000"/>
          </a:xfrm>
          <a:prstGeom prst="rect">
            <a:avLst/>
          </a:prstGeom>
          <a:ln w="57150">
            <a:noFill/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25682" y="2500075"/>
            <a:ext cx="1160895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kitchen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44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solidFill>
            <a:schemeClr val="bg1"/>
          </a:solidFill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144143" y="1001130"/>
            <a:ext cx="4790056" cy="2427870"/>
            <a:chOff x="2031362" y="1811975"/>
            <a:chExt cx="4790056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031362" y="1811975"/>
              <a:ext cx="4294623" cy="820491"/>
              <a:chOff x="2037466" y="1811975"/>
              <a:chExt cx="4294623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109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7466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89907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  <a:latin typeface="Arial" pitchFamily="34" charset="0"/>
                  <a:cs typeface="Arial" pitchFamily="34" charset="0"/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15573" y="3685847"/>
              <a:ext cx="45058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rial" pitchFamily="34" charset="0"/>
                  <a:cs typeface="Arial" pitchFamily="34" charset="0"/>
                </a:rPr>
                <a:t>Final sounds: /s/ and /z/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158"/>
            <a:ext cx="8229600" cy="82296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DA0000"/>
                </a:solidFill>
                <a:latin typeface="Arial"/>
                <a:ea typeface="Calibri"/>
                <a:cs typeface="Times New Roman"/>
              </a:rPr>
              <a:t>Pronunciation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sz="2400" i="1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/</a:t>
            </a:r>
            <a:r>
              <a:rPr lang="en-GB" sz="2400" b="1" i="1" dirty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z/, /s/ </a:t>
            </a:r>
            <a:r>
              <a:rPr lang="en-GB" sz="2400" b="1" dirty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and </a:t>
            </a:r>
            <a:r>
              <a:rPr lang="en-GB" sz="2400" b="1" i="1" dirty="0" smtClean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/</a:t>
            </a:r>
            <a:r>
              <a:rPr lang="en-GB" sz="2400" b="1" dirty="0" err="1" smtClean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i</a:t>
            </a:r>
            <a:r>
              <a:rPr lang="en-GB" sz="2400" b="1" i="1" dirty="0" err="1" smtClean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z</a:t>
            </a:r>
            <a:r>
              <a:rPr lang="en-GB" sz="2400" b="1" i="1" dirty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/</a:t>
            </a:r>
            <a:endParaRPr lang="en-GB" sz="2400" b="1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16</a:t>
            </a:fld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5492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RACK 10 E6 Unit 2 Lesson 2 Sounds s z iz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447800"/>
            <a:ext cx="8064205" cy="465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523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28600"/>
            <a:ext cx="8763000" cy="6400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ways to pronounce -s/-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at the end of the word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17</a:t>
            </a:fld>
            <a:endParaRPr lang="en-GB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523610"/>
              </p:ext>
            </p:extLst>
          </p:nvPr>
        </p:nvGraphicFramePr>
        <p:xfrm>
          <a:off x="152399" y="914400"/>
          <a:ext cx="8839200" cy="438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400"/>
                <a:gridCol w="2946400"/>
                <a:gridCol w="2946400"/>
              </a:tblGrid>
              <a:tr h="725129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ABE1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ABE1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ABE1FA"/>
                    </a:solidFill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CEE6C1"/>
                    </a:solidFill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AC2"/>
                    </a:solidFill>
                  </a:tcPr>
                </a:tc>
              </a:tr>
            </a:tbl>
          </a:graphicData>
        </a:graphic>
      </p:graphicFrame>
      <p:sp>
        <p:nvSpPr>
          <p:cNvPr id="35" name="object 38"/>
          <p:cNvSpPr txBox="1">
            <a:spLocks/>
          </p:cNvSpPr>
          <p:nvPr/>
        </p:nvSpPr>
        <p:spPr>
          <a:xfrm>
            <a:off x="210529" y="1869615"/>
            <a:ext cx="2733551" cy="1224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7795" indent="-635">
              <a:lnSpc>
                <a:spcPct val="101200"/>
              </a:lnSpc>
            </a:pP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ina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-s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/z/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er 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sz="2000" spc="-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/,/d/,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9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/,/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-4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/,</a:t>
            </a:r>
            <a:r>
              <a:rPr lang="en-US" sz="2000" spc="-4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2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m/,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000" spc="5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9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sz="2000" spc="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vo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el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bject 39"/>
          <p:cNvSpPr txBox="1">
            <a:spLocks/>
          </p:cNvSpPr>
          <p:nvPr/>
        </p:nvSpPr>
        <p:spPr>
          <a:xfrm>
            <a:off x="3141409" y="1869615"/>
            <a:ext cx="2956383" cy="913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1200"/>
              </a:lnSpc>
            </a:pPr>
            <a:r>
              <a:rPr sz="2000" spc="-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ina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000" spc="-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7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af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ter </a:t>
            </a:r>
            <a:r>
              <a:rPr sz="2000" spc="-1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sz="20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000" spc="-2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000" spc="-1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-2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eles</a:t>
            </a:r>
            <a:r>
              <a:rPr sz="2000" spc="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000" spc="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2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sz="20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1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000" spc="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6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sz="2000" spc="-7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000" spc="-8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/p/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6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/k/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/f</a:t>
            </a:r>
            <a:r>
              <a:rPr sz="2000" spc="-6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/,</a:t>
            </a:r>
            <a:r>
              <a:rPr lang="en-US" sz="2000" spc="-6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7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θ</a:t>
            </a:r>
            <a:r>
              <a:rPr sz="2000" spc="-7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)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bject 40"/>
          <p:cNvSpPr txBox="1">
            <a:spLocks/>
          </p:cNvSpPr>
          <p:nvPr/>
        </p:nvSpPr>
        <p:spPr>
          <a:xfrm>
            <a:off x="6097792" y="1869615"/>
            <a:ext cx="2765984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ina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z/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000" spc="-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000" spc="-1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000" spc="-1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er</a:t>
            </a:r>
            <a:r>
              <a:rPr lang="en-US" sz="2000" spc="-1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4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/,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/z/,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/∫/,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∫/,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/d</a:t>
            </a:r>
            <a:r>
              <a:rPr sz="2000" spc="-22" baseline="-1307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Ʒ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bject 41"/>
          <p:cNvSpPr txBox="1">
            <a:spLocks/>
          </p:cNvSpPr>
          <p:nvPr/>
        </p:nvSpPr>
        <p:spPr>
          <a:xfrm>
            <a:off x="201216" y="4036152"/>
            <a:ext cx="2683872" cy="932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1200"/>
              </a:lnSpc>
            </a:pP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sz="2000" spc="7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bed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dog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om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video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oo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sz="2000" spc="-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er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bees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object 42"/>
          <p:cNvSpPr txBox="1">
            <a:spLocks/>
          </p:cNvSpPr>
          <p:nvPr/>
        </p:nvSpPr>
        <p:spPr>
          <a:xfrm>
            <a:off x="3156157" y="4036152"/>
            <a:ext cx="272041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sz="2000" spc="7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ats;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lamp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book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months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bject 43"/>
          <p:cNvSpPr txBox="1">
            <a:spLocks/>
          </p:cNvSpPr>
          <p:nvPr/>
        </p:nvSpPr>
        <p:spPr>
          <a:xfrm>
            <a:off x="6116319" y="4036152"/>
            <a:ext cx="2747457" cy="932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200"/>
              </a:lnSpc>
            </a:pP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sz="2000" spc="7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buse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house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toothbrushe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tche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pages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087086" y="1033128"/>
            <a:ext cx="787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ɪz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/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038600" y="1033128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/s/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002460" y="1033128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400"/>
              </a:spcBef>
              <a:spcAft>
                <a:spcPts val="4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/z/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7836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5" grpId="0"/>
      <p:bldP spid="36" grpId="0"/>
      <p:bldP spid="37" grpId="0"/>
      <p:bldP spid="38" grpId="0"/>
      <p:bldP spid="39" grpId="0"/>
      <p:bldP spid="40" grpId="0"/>
      <p:bldP spid="44" grpId="0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1592" y="239326"/>
            <a:ext cx="759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566738"/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Listen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repeat these words.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02499" y="1628961"/>
            <a:ext cx="5686872" cy="273231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01958" y="1749047"/>
            <a:ext cx="199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lamps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13322" y="2383937"/>
            <a:ext cx="162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sink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07401" y="3018828"/>
            <a:ext cx="187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flats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13322" y="3653718"/>
            <a:ext cx="1288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toilets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19908" y="1749047"/>
            <a:ext cx="199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cupboards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031272" y="2383937"/>
            <a:ext cx="162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sofas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25351" y="3018828"/>
            <a:ext cx="187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kitchen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31272" y="3653718"/>
            <a:ext cx="1288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rooms</a:t>
            </a:r>
          </a:p>
        </p:txBody>
      </p:sp>
      <p:pic>
        <p:nvPicPr>
          <p:cNvPr id="2" name="Bản sao của B1_11">
            <a:hlinkClick r:id="" action="ppaction://media"/>
            <a:extLst>
              <a:ext uri="{FF2B5EF4-FFF2-40B4-BE49-F238E27FC236}">
                <a16:creationId xmlns="" xmlns:a16="http://schemas.microsoft.com/office/drawing/2014/main" id="{275C05BD-BB44-460D-AE15-4FEA75039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8400" y="534515"/>
            <a:ext cx="487363" cy="487363"/>
          </a:xfrm>
          <a:prstGeom prst="rect">
            <a:avLst/>
          </a:prstGeom>
        </p:spPr>
      </p:pic>
      <p:sp>
        <p:nvSpPr>
          <p:cNvPr id="15" name="Rounded Rectangle 14"/>
          <p:cNvSpPr>
            <a:spLocks noChangeAspect="1"/>
          </p:cNvSpPr>
          <p:nvPr/>
        </p:nvSpPr>
        <p:spPr>
          <a:xfrm>
            <a:off x="798282" y="292248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6314" y="26322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8325" indent="-568325"/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Listen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the conversation. Underline the final </a:t>
            </a:r>
            <a:r>
              <a:rPr lang="en-US" sz="24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correct column.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698" y="1180214"/>
            <a:ext cx="8229600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lnSpc>
                <a:spcPct val="130000"/>
              </a:lnSpc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Mi: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Mum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are you home?</a:t>
            </a:r>
          </a:p>
          <a:p>
            <a:pPr marL="914400" indent="-914400">
              <a:lnSpc>
                <a:spcPct val="130000"/>
              </a:lnSpc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Mum: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Yes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honey. I’m in the kitchen. I’ve bought these new bowls and chopsticks.</a:t>
            </a:r>
          </a:p>
          <a:p>
            <a:pPr marL="914400" indent="-914400">
              <a:lnSpc>
                <a:spcPct val="130000"/>
              </a:lnSpc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Mi: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They’re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beautiful, Mum. Where did you buy them?</a:t>
            </a:r>
          </a:p>
          <a:p>
            <a:pPr marL="914400" indent="-914400">
              <a:lnSpc>
                <a:spcPct val="130000"/>
              </a:lnSpc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Mum: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the department store near our house. They have a lot of things for homes. </a:t>
            </a:r>
          </a:p>
          <a:p>
            <a:pPr marL="914400" indent="-914400">
              <a:lnSpc>
                <a:spcPct val="130000"/>
              </a:lnSpc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Mi: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Don’t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forget we need two lamps for my bedroom, Mum. </a:t>
            </a:r>
          </a:p>
          <a:p>
            <a:pPr marL="914400" indent="-914400">
              <a:lnSpc>
                <a:spcPct val="130000"/>
              </a:lnSpc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Mum: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Let’s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go there this weekend.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835906"/>
              </p:ext>
            </p:extLst>
          </p:nvPr>
        </p:nvGraphicFramePr>
        <p:xfrm>
          <a:off x="513699" y="4855923"/>
          <a:ext cx="4852960" cy="18131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207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22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61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itchFamily="34" charset="0"/>
                          <a:cs typeface="Arial" pitchFamily="34" charset="0"/>
                        </a:rPr>
                        <a:t>/s/ 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 pitchFamily="34" charset="0"/>
                          <a:cs typeface="Arial" pitchFamily="34" charset="0"/>
                        </a:rPr>
                        <a:t>/z/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26988"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C2B7239-B74C-441C-A186-8E80BC4BAA4B}"/>
              </a:ext>
            </a:extLst>
          </p:cNvPr>
          <p:cNvGrpSpPr/>
          <p:nvPr/>
        </p:nvGrpSpPr>
        <p:grpSpPr>
          <a:xfrm rot="20966741">
            <a:off x="6075509" y="4354083"/>
            <a:ext cx="2789722" cy="1973955"/>
            <a:chOff x="6104414" y="4220490"/>
            <a:chExt cx="2789722" cy="1973955"/>
          </a:xfrm>
        </p:grpSpPr>
        <p:sp>
          <p:nvSpPr>
            <p:cNvPr id="3" name="Explosion 1 2"/>
            <p:cNvSpPr/>
            <p:nvPr/>
          </p:nvSpPr>
          <p:spPr>
            <a:xfrm>
              <a:off x="6104414" y="4220490"/>
              <a:ext cx="2789722" cy="1973955"/>
            </a:xfrm>
            <a:prstGeom prst="wav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 rot="381934">
              <a:off x="6300163" y="4588855"/>
              <a:ext cx="2362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dirty="0">
                  <a:solidFill>
                    <a:schemeClr val="bg1"/>
                  </a:solidFill>
                  <a:latin typeface="Arial Narrow" pitchFamily="34" charset="0"/>
                </a:rPr>
                <a:t>Now </a:t>
              </a:r>
              <a:r>
                <a:rPr lang="en-US" sz="2400" b="1" i="1" dirty="0" err="1">
                  <a:solidFill>
                    <a:schemeClr val="bg1"/>
                  </a:solidFill>
                  <a:latin typeface="Arial Narrow" pitchFamily="34" charset="0"/>
                </a:rPr>
                <a:t>practise</a:t>
              </a:r>
              <a:r>
                <a:rPr lang="en-US" sz="2400" b="1" i="1" dirty="0">
                  <a:solidFill>
                    <a:schemeClr val="bg1"/>
                  </a:solidFill>
                  <a:latin typeface="Arial Narrow" pitchFamily="34" charset="0"/>
                </a:rPr>
                <a:t> the conversation with a partner.</a:t>
              </a:r>
            </a:p>
          </p:txBody>
        </p:sp>
      </p:grpSp>
      <p:pic>
        <p:nvPicPr>
          <p:cNvPr id="4" name="Bản sao của B1_12">
            <a:hlinkClick r:id="" action="ppaction://media"/>
            <a:extLst>
              <a:ext uri="{FF2B5EF4-FFF2-40B4-BE49-F238E27FC236}">
                <a16:creationId xmlns="" xmlns:a16="http://schemas.microsoft.com/office/drawing/2014/main" id="{936E0D94-36ED-4D4E-AD56-ACC321C4C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4093" y="720420"/>
            <a:ext cx="487363" cy="4873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18BF7D5-06DD-4E65-B6A8-1EA0B2C1A80A}"/>
              </a:ext>
            </a:extLst>
          </p:cNvPr>
          <p:cNvCxnSpPr/>
          <p:nvPr/>
        </p:nvCxnSpPr>
        <p:spPr>
          <a:xfrm>
            <a:off x="1518356" y="2488569"/>
            <a:ext cx="680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189D917-EE54-483C-A136-F48E7876091C}"/>
              </a:ext>
            </a:extLst>
          </p:cNvPr>
          <p:cNvCxnSpPr/>
          <p:nvPr/>
        </p:nvCxnSpPr>
        <p:spPr>
          <a:xfrm>
            <a:off x="2926148" y="2476212"/>
            <a:ext cx="1188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67C1A02-21A7-4924-A1E8-515837D29CC6}"/>
              </a:ext>
            </a:extLst>
          </p:cNvPr>
          <p:cNvCxnSpPr/>
          <p:nvPr/>
        </p:nvCxnSpPr>
        <p:spPr>
          <a:xfrm>
            <a:off x="1820959" y="3778971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15AD41B-DFA4-4CB2-A820-46735BB308AA}"/>
              </a:ext>
            </a:extLst>
          </p:cNvPr>
          <p:cNvCxnSpPr/>
          <p:nvPr/>
        </p:nvCxnSpPr>
        <p:spPr>
          <a:xfrm>
            <a:off x="3082657" y="3789405"/>
            <a:ext cx="822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3434900-0FBF-4CE4-A53A-C17BC1BAF61E}"/>
              </a:ext>
            </a:extLst>
          </p:cNvPr>
          <p:cNvCxnSpPr/>
          <p:nvPr/>
        </p:nvCxnSpPr>
        <p:spPr>
          <a:xfrm>
            <a:off x="4695863" y="4217772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7B6C4D7-8B5B-49FD-975B-CFBCAF3E40E4}"/>
              </a:ext>
            </a:extLst>
          </p:cNvPr>
          <p:cNvSpPr txBox="1"/>
          <p:nvPr/>
        </p:nvSpPr>
        <p:spPr>
          <a:xfrm>
            <a:off x="1244757" y="5329180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bowls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CB31774-6CA1-4D39-9B24-6DE905E0800B}"/>
              </a:ext>
            </a:extLst>
          </p:cNvPr>
          <p:cNvSpPr txBox="1"/>
          <p:nvPr/>
        </p:nvSpPr>
        <p:spPr>
          <a:xfrm>
            <a:off x="3394309" y="5349039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chopsticks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4A336D5-DD28-47AC-96A2-AC0F04345CF2}"/>
              </a:ext>
            </a:extLst>
          </p:cNvPr>
          <p:cNvSpPr txBox="1"/>
          <p:nvPr/>
        </p:nvSpPr>
        <p:spPr>
          <a:xfrm>
            <a:off x="3636793" y="5780224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3D07DBB-8EDC-44CE-A1FF-AD85097E5DFA}"/>
              </a:ext>
            </a:extLst>
          </p:cNvPr>
          <p:cNvSpPr txBox="1"/>
          <p:nvPr/>
        </p:nvSpPr>
        <p:spPr>
          <a:xfrm>
            <a:off x="3595916" y="6201184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2790A50-3058-4564-94FF-228AB89D481A}"/>
              </a:ext>
            </a:extLst>
          </p:cNvPr>
          <p:cNvSpPr txBox="1"/>
          <p:nvPr/>
        </p:nvSpPr>
        <p:spPr>
          <a:xfrm>
            <a:off x="1244757" y="5780224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lamps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ED060A3-5426-41CC-ADA1-EC80A05641AE}"/>
              </a:ext>
            </a:extLst>
          </p:cNvPr>
          <p:cNvSpPr txBox="1"/>
          <p:nvPr/>
        </p:nvSpPr>
        <p:spPr>
          <a:xfrm>
            <a:off x="1428087" y="2108886"/>
            <a:ext cx="9060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bowls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CE0CA96-F003-45E9-9223-6F84649BBD4C}"/>
              </a:ext>
            </a:extLst>
          </p:cNvPr>
          <p:cNvSpPr txBox="1"/>
          <p:nvPr/>
        </p:nvSpPr>
        <p:spPr>
          <a:xfrm>
            <a:off x="2773500" y="2102991"/>
            <a:ext cx="1502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chopsticks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692905E-E65F-473E-A82A-FF4E93C469FE}"/>
              </a:ext>
            </a:extLst>
          </p:cNvPr>
          <p:cNvSpPr txBox="1"/>
          <p:nvPr/>
        </p:nvSpPr>
        <p:spPr>
          <a:xfrm>
            <a:off x="1739641" y="3408874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things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3C613AA-0988-4DE6-85F1-29F75DAC2758}"/>
              </a:ext>
            </a:extLst>
          </p:cNvPr>
          <p:cNvSpPr txBox="1"/>
          <p:nvPr/>
        </p:nvSpPr>
        <p:spPr>
          <a:xfrm>
            <a:off x="2977810" y="3415217"/>
            <a:ext cx="10326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366F824-C84D-480F-9678-C7A84B427A09}"/>
              </a:ext>
            </a:extLst>
          </p:cNvPr>
          <p:cNvSpPr txBox="1"/>
          <p:nvPr/>
        </p:nvSpPr>
        <p:spPr>
          <a:xfrm>
            <a:off x="4604942" y="3848670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lamps</a:t>
            </a:r>
          </a:p>
        </p:txBody>
      </p:sp>
      <p:sp>
        <p:nvSpPr>
          <p:cNvPr id="31" name="Rounded Rectangle 2">
            <a:hlinkClick r:id="rId5" action="ppaction://hlinksldjump"/>
            <a:extLst>
              <a:ext uri="{FF2B5EF4-FFF2-40B4-BE49-F238E27FC236}">
                <a16:creationId xmlns="" xmlns:a16="http://schemas.microsoft.com/office/drawing/2014/main" id="{2F8EBCC4-0CB2-483C-86C0-21C423186EAD}"/>
              </a:ext>
            </a:extLst>
          </p:cNvPr>
          <p:cNvSpPr/>
          <p:nvPr/>
        </p:nvSpPr>
        <p:spPr>
          <a:xfrm>
            <a:off x="8262816" y="6201184"/>
            <a:ext cx="548640" cy="548640"/>
          </a:xfrm>
          <a:prstGeom prst="ellips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9" name="Rounded Rectangle 28"/>
          <p:cNvSpPr>
            <a:spLocks noChangeAspect="1"/>
          </p:cNvSpPr>
          <p:nvPr/>
        </p:nvSpPr>
        <p:spPr>
          <a:xfrm>
            <a:off x="580572" y="364818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89017E-6 L -0.00573 0.4494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224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5434E-6 L 0.05625 0.4615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230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7168E-6 L 0.20018 0.33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16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87283E-6 L 0.05955 0.414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20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0.00046 L -0.29549 0.28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7" grpId="0"/>
      <p:bldP spid="18" grpId="0"/>
      <p:bldP spid="19" grpId="0"/>
      <p:bldP spid="20" grpId="0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24" y="0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9" y="87172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8624" y="1580796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anose="020B0604020202020204" pitchFamily="34" charset="0"/>
              </a:rPr>
              <a:t>Look at the house. Name the rooms in it.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8624" y="2185668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8624" y="3067539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" pitchFamily="34" charset="0"/>
                <a:cs typeface="Arial" panose="020B0604020202020204" pitchFamily="34" charset="0"/>
              </a:rPr>
              <a:t>Think of a room in your house. In pairs, ask and answer questions to guess it.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8624" y="5374597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8624" y="597946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sz="2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9699" y="822036"/>
            <a:ext cx="2353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  <a:latin typeface="Arial" pitchFamily="34" charset="0"/>
                <a:cs typeface="Arial" pitchFamily="34" charset="0"/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9699" y="3949410"/>
            <a:ext cx="307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  <a:latin typeface="Arial" pitchFamily="34" charset="0"/>
                <a:cs typeface="Arial" pitchFamily="34" charset="0"/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8624" y="4708170"/>
            <a:ext cx="3648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Final sounds: /s/ and /z/</a:t>
            </a: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711192" y="1646207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11192" y="2300188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11192" y="3123830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711192" y="4756185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11192" y="5421565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715308" y="6055888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2" grpId="0"/>
      <p:bldP spid="19" grpId="0"/>
      <p:bldP spid="3" grpId="0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0600" y="540304"/>
            <a:ext cx="1587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1D9EFF"/>
                </a:solidFill>
              </a:rPr>
              <a:t>Matching</a:t>
            </a:r>
            <a:endParaRPr lang="en-GB" sz="2800" b="1" dirty="0">
              <a:solidFill>
                <a:srgbClr val="1D9EFF"/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727452"/>
              </p:ext>
            </p:extLst>
          </p:nvPr>
        </p:nvGraphicFramePr>
        <p:xfrm>
          <a:off x="4953000" y="2020539"/>
          <a:ext cx="2285621" cy="222250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85621"/>
              </a:tblGrid>
              <a:tr h="709309">
                <a:tc>
                  <a:txBody>
                    <a:bodyPr/>
                    <a:lstStyle/>
                    <a:p>
                      <a:pPr marL="338455" marR="0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 smtClean="0">
                          <a:solidFill>
                            <a:schemeClr val="tx1"/>
                          </a:solidFill>
                          <a:effectLst/>
                        </a:rPr>
                        <a:t>Sound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565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vi-VN" sz="1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vi-VN" sz="3200" b="0" dirty="0" smtClean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</a:rPr>
                        <a:t>s/</a:t>
                      </a:r>
                      <a:endParaRPr lang="en-GB" sz="32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565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vi-VN" sz="3200" b="0" dirty="0" smtClean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</a:rPr>
                        <a:t>z/</a:t>
                      </a:r>
                      <a:endParaRPr lang="en-GB" sz="32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235469"/>
              </p:ext>
            </p:extLst>
          </p:nvPr>
        </p:nvGraphicFramePr>
        <p:xfrm>
          <a:off x="954314" y="1360708"/>
          <a:ext cx="2651760" cy="42140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51760"/>
              </a:tblGrid>
              <a:tr h="526752">
                <a:tc>
                  <a:txBody>
                    <a:bodyPr/>
                    <a:lstStyle/>
                    <a:p>
                      <a:pPr marL="847725" marR="845185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</a:rPr>
                        <a:t>Word</a:t>
                      </a:r>
                      <a:endParaRPr lang="en-GB" sz="2400" b="1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lnSpc>
                          <a:spcPts val="145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Example:</a:t>
                      </a:r>
                      <a:r>
                        <a:rPr lang="vi-VN" sz="2400" b="0" spc="1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chair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r>
                        <a:rPr lang="vi-VN" sz="2400" b="0" spc="27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bed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lnSpc>
                          <a:spcPts val="1455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r>
                        <a:rPr lang="vi-VN" sz="2400" b="0" spc="2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cap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lnSpc>
                          <a:spcPts val="1455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r>
                        <a:rPr lang="vi-VN" sz="2400" b="0" spc="20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poster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r>
                        <a:rPr lang="vi-VN" sz="2400" b="0" spc="2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clock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r>
                        <a:rPr lang="vi-VN" sz="2400" b="0" spc="15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villa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lnSpc>
                          <a:spcPts val="1455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r>
                        <a:rPr lang="vi-VN" sz="2400" b="0" spc="33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light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3276600" y="2209800"/>
            <a:ext cx="1878060" cy="159962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0" name="Straight Arrow Connector 2049"/>
          <p:cNvCxnSpPr/>
          <p:nvPr/>
        </p:nvCxnSpPr>
        <p:spPr>
          <a:xfrm flipV="1">
            <a:off x="2286000" y="2920425"/>
            <a:ext cx="3025126" cy="3429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362200" y="3072825"/>
            <a:ext cx="3101326" cy="134648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362200" y="3072825"/>
            <a:ext cx="3101326" cy="226117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286000" y="3961825"/>
            <a:ext cx="3021060" cy="91497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286000" y="2743200"/>
            <a:ext cx="3021060" cy="121862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577829" y="3784025"/>
            <a:ext cx="2733297" cy="3302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0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3B4FA3A-7C98-4049-9207-F7722E240A55}"/>
              </a:ext>
            </a:extLst>
          </p:cNvPr>
          <p:cNvSpPr/>
          <p:nvPr/>
        </p:nvSpPr>
        <p:spPr>
          <a:xfrm>
            <a:off x="0" y="1143000"/>
            <a:ext cx="9144000" cy="6137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474044" y="1178011"/>
            <a:ext cx="8229600" cy="3748719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marL="1025525" indent="-1025525">
              <a:lnSpc>
                <a:spcPct val="110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Mi: 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Mum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are you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home?</a:t>
            </a:r>
          </a:p>
          <a:p>
            <a:pPr marL="1025525" indent="-1025525">
              <a:lnSpc>
                <a:spcPct val="110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Mum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Yes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honey. I’m in the kitchen. I’ve bought these new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bowls and chopsticks.</a:t>
            </a:r>
          </a:p>
          <a:p>
            <a:pPr marL="1025525" indent="-1025525">
              <a:lnSpc>
                <a:spcPct val="110000"/>
              </a:lnSpc>
            </a:pP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      They’re beautiful, Mum. Where did you buy them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1025525" indent="-1025525">
              <a:lnSpc>
                <a:spcPct val="110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Mum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In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the department store near our house. They have a lot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of things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for homes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025525" indent="-1025525">
              <a:lnSpc>
                <a:spcPct val="110000"/>
              </a:lnSpc>
            </a:pP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    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Don’t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forget we need two lamps for my bedroom, Mum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025525" indent="-1025525">
              <a:lnSpc>
                <a:spcPct val="110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Mum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Let’s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go there this weekend.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376801" y="366644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AUDIO SCRIPT</a:t>
            </a:r>
          </a:p>
        </p:txBody>
      </p: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12">
            <a:hlinkClick r:id="" action="ppaction://media"/>
            <a:extLst>
              <a:ext uri="{FF2B5EF4-FFF2-40B4-BE49-F238E27FC236}">
                <a16:creationId xmlns="" xmlns:a16="http://schemas.microsoft.com/office/drawing/2014/main" id="{E0EEB184-60F0-416B-A712-D8D61620D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0637" y="2986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Homework</a:t>
            </a:r>
            <a:endParaRPr lang="en-GB" b="1" i="0" u="none" strike="noStrike" baseline="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A1, 2 &amp; B2, 3 (p. 10, 11) </a:t>
            </a:r>
            <a:r>
              <a:rPr lang="en-US" dirty="0" smtClean="0"/>
              <a:t>- </a:t>
            </a:r>
            <a:r>
              <a:rPr lang="en-US" dirty="0"/>
              <a:t>Workbook.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A </a:t>
            </a:r>
            <a:r>
              <a:rPr lang="en-US" dirty="0">
                <a:solidFill>
                  <a:srgbClr val="C00000"/>
                </a:solidFill>
              </a:rPr>
              <a:t>closer look </a:t>
            </a:r>
            <a:r>
              <a:rPr lang="en-US" dirty="0" smtClean="0">
                <a:solidFill>
                  <a:srgbClr val="C00000"/>
                </a:solidFill>
              </a:rPr>
              <a:t>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22</a:t>
            </a:fld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45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7212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158"/>
            <a:ext cx="8229600" cy="82296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Warm up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You’re going to watch a video clip. Try to remember as much information from the clip as possible</a:t>
            </a:r>
            <a:r>
              <a:rPr lang="en-US" sz="2400" b="1" dirty="0" smtClean="0"/>
              <a:t>.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3</a:t>
            </a:fld>
            <a:endParaRPr lang="en-GB" dirty="0"/>
          </a:p>
        </p:txBody>
      </p:sp>
      <p:pic>
        <p:nvPicPr>
          <p:cNvPr id="5" name="TRACK 9 E6 Unit 2 Lesson 2 Warm-up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828800"/>
            <a:ext cx="8001000" cy="44005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04" y="116910"/>
            <a:ext cx="457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209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solidFill>
            <a:schemeClr val="bg1"/>
          </a:solidFill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133600" y="1056367"/>
            <a:ext cx="4800600" cy="2427870"/>
            <a:chOff x="2055830" y="1811975"/>
            <a:chExt cx="4800600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055830" y="1811975"/>
              <a:ext cx="4497067" cy="795273"/>
              <a:chOff x="2061934" y="1811975"/>
              <a:chExt cx="4497067" cy="7952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4021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1934" y="18296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016819" y="2810196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  <a:latin typeface="Arial" pitchFamily="34" charset="0"/>
                  <a:cs typeface="Arial" pitchFamily="34" charset="0"/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34385" y="3685847"/>
              <a:ext cx="41220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rial" pitchFamily="34" charset="0"/>
                  <a:cs typeface="Arial" pitchFamily="34" charset="0"/>
                </a:rPr>
                <a:t>Rooms and furniture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1600200" y="51359"/>
            <a:ext cx="1447800" cy="6914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U2 L2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3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9"/>
          <p:cNvSpPr/>
          <p:nvPr/>
        </p:nvSpPr>
        <p:spPr>
          <a:xfrm>
            <a:off x="1083161" y="1211205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chest of </a:t>
            </a: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drawers 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083161" y="1742659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poster 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083161" y="2274113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cupboard 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083161" y="2805567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dishwasher 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083161" y="3337021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cooker 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83161" y="3868475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light(n)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083161" y="4399929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ceiling fan(n)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083161" y="4931383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fridge(n)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083161" y="5462840"/>
            <a:ext cx="3124200" cy="457200"/>
          </a:xfrm>
          <a:custGeom>
            <a:avLst/>
            <a:gdLst>
              <a:gd name="connsiteX0" fmla="*/ 0 w 3124200"/>
              <a:gd name="connsiteY0" fmla="*/ 0 h 231840"/>
              <a:gd name="connsiteX1" fmla="*/ 3124200 w 3124200"/>
              <a:gd name="connsiteY1" fmla="*/ 0 h 231840"/>
              <a:gd name="connsiteX2" fmla="*/ 3124200 w 3124200"/>
              <a:gd name="connsiteY2" fmla="*/ 231840 h 231840"/>
              <a:gd name="connsiteX3" fmla="*/ 0 w 3124200"/>
              <a:gd name="connsiteY3" fmla="*/ 231840 h 231840"/>
              <a:gd name="connsiteX4" fmla="*/ 0 w 3124200"/>
              <a:gd name="connsiteY4" fmla="*/ 0 h 23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4200" h="231840">
                <a:moveTo>
                  <a:pt x="0" y="0"/>
                </a:moveTo>
                <a:lnTo>
                  <a:pt x="3124200" y="0"/>
                </a:lnTo>
                <a:lnTo>
                  <a:pt x="3124200" y="231840"/>
                </a:lnTo>
                <a:lnTo>
                  <a:pt x="0" y="23184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193" tIns="17780" rIns="99568" bIns="17780" numCol="1" spcCol="1270" anchor="t" anchorCtr="0">
            <a:noAutofit/>
          </a:bodyPr>
          <a:lstStyle/>
          <a:p>
            <a:pPr marL="342900" lvl="1" indent="-342900" defTabSz="488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sink(n)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789907" y="1211205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ngăn kéo </a:t>
            </a:r>
            <a:r>
              <a:rPr lang="en-US" sz="2400" dirty="0" err="1" smtClean="0">
                <a:solidFill>
                  <a:prstClr val="black"/>
                </a:solidFill>
              </a:rPr>
              <a:t>tủ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789907" y="1742659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áp phích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789907" y="2274113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tủ </a:t>
            </a:r>
            <a:r>
              <a:rPr lang="en-US" sz="2400" dirty="0" err="1" smtClean="0">
                <a:solidFill>
                  <a:prstClr val="black"/>
                </a:solidFill>
              </a:rPr>
              <a:t>đựng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ly</a:t>
            </a:r>
            <a:r>
              <a:rPr lang="en-US" sz="2400" dirty="0" smtClean="0">
                <a:solidFill>
                  <a:prstClr val="black"/>
                </a:solidFill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</a:rPr>
              <a:t>chén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789907" y="2805567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máy rửa chén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789907" y="3337021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nồi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cơm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điện</a:t>
            </a: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789907" y="3868475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 smtClean="0">
                <a:solidFill>
                  <a:prstClr val="black"/>
                </a:solidFill>
              </a:rPr>
              <a:t>đèn</a:t>
            </a: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789907" y="4399929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q</a:t>
            </a: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uạt trần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789907" y="4931383"/>
            <a:ext cx="2532661" cy="457200"/>
          </a:xfrm>
          <a:custGeom>
            <a:avLst/>
            <a:gdLst>
              <a:gd name="connsiteX0" fmla="*/ 0 w 4572000"/>
              <a:gd name="connsiteY0" fmla="*/ 0 h 248400"/>
              <a:gd name="connsiteX1" fmla="*/ 4572000 w 4572000"/>
              <a:gd name="connsiteY1" fmla="*/ 0 h 248400"/>
              <a:gd name="connsiteX2" fmla="*/ 4572000 w 4572000"/>
              <a:gd name="connsiteY2" fmla="*/ 248400 h 248400"/>
              <a:gd name="connsiteX3" fmla="*/ 0 w 4572000"/>
              <a:gd name="connsiteY3" fmla="*/ 248400 h 248400"/>
              <a:gd name="connsiteX4" fmla="*/ 0 w 4572000"/>
              <a:gd name="connsiteY4" fmla="*/ 0 h 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48400">
                <a:moveTo>
                  <a:pt x="0" y="0"/>
                </a:moveTo>
                <a:lnTo>
                  <a:pt x="4572000" y="0"/>
                </a:lnTo>
                <a:lnTo>
                  <a:pt x="4572000" y="248400"/>
                </a:lnTo>
                <a:lnTo>
                  <a:pt x="0" y="24840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161" tIns="19050" rIns="106680" bIns="19050" numCol="1" spcCol="1270" anchor="t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tủ lạnh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789907" y="5462840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 smtClean="0">
                <a:solidFill>
                  <a:prstClr val="black"/>
                </a:solidFill>
              </a:rPr>
              <a:t>bồn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rửa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tay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3" name="- chest_of_drawers__gb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1228653"/>
            <a:ext cx="365760" cy="365760"/>
          </a:xfrm>
          <a:prstGeom prst="rect">
            <a:avLst/>
          </a:prstGeom>
        </p:spPr>
      </p:pic>
      <p:pic>
        <p:nvPicPr>
          <p:cNvPr id="4" name="- poster__gb_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1766246"/>
            <a:ext cx="365760" cy="365760"/>
          </a:xfrm>
          <a:prstGeom prst="rect">
            <a:avLst/>
          </a:prstGeom>
        </p:spPr>
      </p:pic>
      <p:pic>
        <p:nvPicPr>
          <p:cNvPr id="5" name="- cupboard__gb_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2303839"/>
            <a:ext cx="365760" cy="365760"/>
          </a:xfrm>
          <a:prstGeom prst="rect">
            <a:avLst/>
          </a:prstGeom>
        </p:spPr>
      </p:pic>
      <p:pic>
        <p:nvPicPr>
          <p:cNvPr id="6" name="- dishwasher__gb_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2841432"/>
            <a:ext cx="365760" cy="365760"/>
          </a:xfrm>
          <a:prstGeom prst="rect">
            <a:avLst/>
          </a:prstGeom>
        </p:spPr>
      </p:pic>
      <p:pic>
        <p:nvPicPr>
          <p:cNvPr id="28" name="- cooker__gb_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3379025"/>
            <a:ext cx="365760" cy="365760"/>
          </a:xfrm>
          <a:prstGeom prst="rect">
            <a:avLst/>
          </a:prstGeom>
        </p:spPr>
      </p:pic>
      <p:pic>
        <p:nvPicPr>
          <p:cNvPr id="29" name="- light__gb_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3916618"/>
            <a:ext cx="365760" cy="365760"/>
          </a:xfrm>
          <a:prstGeom prst="rect">
            <a:avLst/>
          </a:prstGeom>
        </p:spPr>
      </p:pic>
      <p:pic>
        <p:nvPicPr>
          <p:cNvPr id="30" name="- p___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4454211"/>
            <a:ext cx="365760" cy="365760"/>
          </a:xfrm>
          <a:prstGeom prst="rect">
            <a:avLst/>
          </a:prstGeom>
        </p:spPr>
      </p:pic>
      <p:pic>
        <p:nvPicPr>
          <p:cNvPr id="31" name="- fridge__gb_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4991804"/>
            <a:ext cx="365760" cy="365760"/>
          </a:xfrm>
          <a:prstGeom prst="rect">
            <a:avLst/>
          </a:prstGeom>
        </p:spPr>
      </p:pic>
      <p:pic>
        <p:nvPicPr>
          <p:cNvPr id="32" name="- sink__gb_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5529396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80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01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30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104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01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" y="113184"/>
            <a:ext cx="9144000" cy="6638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15" y="457200"/>
            <a:ext cx="1793085" cy="1231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6" y="1510747"/>
            <a:ext cx="969329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4667" y1="10583" x2="61556" y2="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" y="3873500"/>
            <a:ext cx="131445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4187" y1="92958" x2="80296" y2="93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581399"/>
            <a:ext cx="1742941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2647" y1="9150" x2="44935" y2="25163"/>
                        <a14:foregroundMark x1="44608" y1="34314" x2="48039" y2="55556"/>
                        <a14:foregroundMark x1="48693" y1="93954" x2="77614" y2="92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971800"/>
            <a:ext cx="2194560" cy="2194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711700"/>
            <a:ext cx="1828800" cy="182880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7531731" y="2629410"/>
            <a:ext cx="725609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fridge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41594" y="3445203"/>
            <a:ext cx="606341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sink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934422" y="5900933"/>
            <a:ext cx="1323009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‘</a:t>
            </a:r>
            <a:r>
              <a:rPr lang="en-US" b="1" dirty="0" smtClean="0">
                <a:solidFill>
                  <a:prstClr val="black"/>
                </a:solidFill>
              </a:rPr>
              <a:t>dishwasher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600200" y="889946"/>
            <a:ext cx="1242215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‘</a:t>
            </a:r>
            <a:r>
              <a:rPr lang="en-US" b="1" dirty="0" smtClean="0">
                <a:solidFill>
                  <a:prstClr val="black"/>
                </a:solidFill>
              </a:rPr>
              <a:t>ceiling fan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710838" y="3258694"/>
            <a:ext cx="1870563" cy="365760"/>
          </a:xfrm>
          <a:custGeom>
            <a:avLst/>
            <a:gdLst>
              <a:gd name="connsiteX0" fmla="*/ 0 w 4572000"/>
              <a:gd name="connsiteY0" fmla="*/ 0 h 248400"/>
              <a:gd name="connsiteX1" fmla="*/ 4572000 w 4572000"/>
              <a:gd name="connsiteY1" fmla="*/ 0 h 248400"/>
              <a:gd name="connsiteX2" fmla="*/ 4572000 w 4572000"/>
              <a:gd name="connsiteY2" fmla="*/ 248400 h 248400"/>
              <a:gd name="connsiteX3" fmla="*/ 0 w 4572000"/>
              <a:gd name="connsiteY3" fmla="*/ 248400 h 248400"/>
              <a:gd name="connsiteX4" fmla="*/ 0 w 4572000"/>
              <a:gd name="connsiteY4" fmla="*/ 0 h 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48400">
                <a:moveTo>
                  <a:pt x="0" y="0"/>
                </a:moveTo>
                <a:lnTo>
                  <a:pt x="4572000" y="0"/>
                </a:lnTo>
                <a:lnTo>
                  <a:pt x="4572000" y="248400"/>
                </a:lnTo>
                <a:lnTo>
                  <a:pt x="0" y="248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161" tIns="19050" rIns="106680" bIns="1905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b="1" dirty="0">
                <a:solidFill>
                  <a:prstClr val="black"/>
                </a:solidFill>
              </a:rPr>
              <a:t>chest of </a:t>
            </a:r>
            <a:r>
              <a:rPr lang="en-US" b="1" dirty="0" smtClean="0">
                <a:solidFill>
                  <a:srgbClr val="FF0000"/>
                </a:solidFill>
              </a:rPr>
              <a:t>‘</a:t>
            </a:r>
            <a:r>
              <a:rPr lang="en-US" b="1" dirty="0" smtClean="0">
                <a:solidFill>
                  <a:prstClr val="black"/>
                </a:solidFill>
              </a:rPr>
              <a:t>drawers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93276" y="1081668"/>
            <a:ext cx="902977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‘</a:t>
            </a:r>
            <a:r>
              <a:rPr lang="en-US" b="1" dirty="0" smtClean="0">
                <a:solidFill>
                  <a:prstClr val="black"/>
                </a:solidFill>
              </a:rPr>
              <a:t>poster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1010" y1="16258" x2="78586" y2="15542"/>
                        <a14:foregroundMark x1="12727" y1="25256" x2="99899" y2="28016"/>
                        <a14:foregroundMark x1="14141" y1="22495" x2="86869" y2="19734"/>
                        <a14:foregroundMark x1="3838" y1="36401" x2="3838" y2="36401"/>
                        <a14:foregroundMark x1="95758" y1="37014" x2="95758" y2="37014"/>
                        <a14:foregroundMark x1="4545" y1="37730" x2="24444" y2="34254"/>
                        <a14:foregroundMark x1="51212" y1="61759" x2="53232" y2="89468"/>
                        <a14:foregroundMark x1="56364" y1="61759" x2="61414" y2="91922"/>
                        <a14:foregroundMark x1="44646" y1="59611" x2="45354" y2="88139"/>
                        <a14:foregroundMark x1="18889" y1="98466" x2="84444" y2="97137"/>
                        <a14:foregroundMark x1="61818" y1="23211" x2="92020" y2="22086"/>
                        <a14:foregroundMark x1="14141" y1="18609" x2="53232" y2="8282"/>
                        <a14:foregroundMark x1="49798" y1="1329" x2="57374" y2="2658"/>
                        <a14:foregroundMark x1="45657" y1="2352" x2="52525" y2="7157"/>
                        <a14:foregroundMark x1="98182" y1="33947" x2="92323" y2="35276"/>
                        <a14:foregroundMark x1="46667" y1="82924" x2="52525" y2="82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15" y="4018279"/>
            <a:ext cx="897383" cy="886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4994" y1="94391" x2="53028" y2="95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9" y="161257"/>
            <a:ext cx="1213680" cy="1390706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595174" y="1071454"/>
            <a:ext cx="613548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light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7204579" y="4278652"/>
            <a:ext cx="1052761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‘</a:t>
            </a:r>
            <a:r>
              <a:rPr lang="en-US" b="1" dirty="0" smtClean="0">
                <a:solidFill>
                  <a:prstClr val="black"/>
                </a:solidFill>
              </a:rPr>
              <a:t>cooker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9830" l="0" r="94410">
                        <a14:foregroundMark x1="8696" y1="62521" x2="87578" y2="95571"/>
                        <a14:foregroundMark x1="51346" y1="72743" x2="48654" y2="99489"/>
                        <a14:foregroundMark x1="4555" y1="3748" x2="89441" y2="66951"/>
                        <a14:foregroundMark x1="6418" y1="60647" x2="6832" y2="99489"/>
                        <a14:foregroundMark x1="10973" y1="69676" x2="43685" y2="99830"/>
                        <a14:foregroundMark x1="9317" y1="61329" x2="91097" y2="62181"/>
                        <a14:foregroundMark x1="61284" y1="63203" x2="85921" y2="96422"/>
                        <a14:foregroundMark x1="11180" y1="72743" x2="18219" y2="99489"/>
                        <a14:foregroundMark x1="54658" y1="97956" x2="91097" y2="97785"/>
                        <a14:foregroundMark x1="94410" y1="4429" x2="92547" y2="96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2072639"/>
            <a:ext cx="2482903" cy="301752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2919169" y="2263650"/>
            <a:ext cx="1195632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‘</a:t>
            </a:r>
            <a:r>
              <a:rPr lang="en-US" b="1" dirty="0" smtClean="0">
                <a:solidFill>
                  <a:prstClr val="black"/>
                </a:solidFill>
              </a:rPr>
              <a:t>cupboard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6061" y="6041870"/>
            <a:ext cx="29482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kern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latin typeface="Arial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-1600200" y="51359"/>
            <a:ext cx="1447800" cy="6914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U2 L2</a:t>
            </a:r>
          </a:p>
        </p:txBody>
      </p:sp>
    </p:spTree>
    <p:extLst>
      <p:ext uri="{BB962C8B-B14F-4D97-AF65-F5344CB8AC3E}">
        <p14:creationId xmlns:p14="http://schemas.microsoft.com/office/powerpoint/2010/main" val="228103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chest_of_drawer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- poster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 cupboard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 dishwasher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- cooker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- light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- p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- fridge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- sink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21" grpId="0" animBg="1"/>
      <p:bldP spid="22" grpId="0" animBg="1"/>
      <p:bldP spid="18" grpId="0" animBg="1"/>
      <p:bldP spid="20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" y="113184"/>
            <a:ext cx="9144000" cy="6638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15" y="457200"/>
            <a:ext cx="1793085" cy="1231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6" y="1510747"/>
            <a:ext cx="969329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4667" y1="10583" x2="61556" y2="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" y="3873500"/>
            <a:ext cx="131445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187" y1="92958" x2="80296" y2="93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581399"/>
            <a:ext cx="1742941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2647" y1="9150" x2="44935" y2="25163"/>
                        <a14:foregroundMark x1="44608" y1="34314" x2="48039" y2="55556"/>
                        <a14:foregroundMark x1="48693" y1="93954" x2="77614" y2="92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971800"/>
            <a:ext cx="2194560" cy="2194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711700"/>
            <a:ext cx="1828800" cy="182880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7531731" y="2629410"/>
            <a:ext cx="939169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tủ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lạnh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38423" y="3398519"/>
            <a:ext cx="1360177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bồn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rửa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tay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851526" y="5900933"/>
            <a:ext cx="1360409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máy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rửa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bát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710838" y="889946"/>
            <a:ext cx="1131577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quạt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trần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060903" y="4345940"/>
            <a:ext cx="1431220" cy="365760"/>
          </a:xfrm>
          <a:custGeom>
            <a:avLst/>
            <a:gdLst>
              <a:gd name="connsiteX0" fmla="*/ 0 w 4572000"/>
              <a:gd name="connsiteY0" fmla="*/ 0 h 248400"/>
              <a:gd name="connsiteX1" fmla="*/ 4572000 w 4572000"/>
              <a:gd name="connsiteY1" fmla="*/ 0 h 248400"/>
              <a:gd name="connsiteX2" fmla="*/ 4572000 w 4572000"/>
              <a:gd name="connsiteY2" fmla="*/ 248400 h 248400"/>
              <a:gd name="connsiteX3" fmla="*/ 0 w 4572000"/>
              <a:gd name="connsiteY3" fmla="*/ 248400 h 248400"/>
              <a:gd name="connsiteX4" fmla="*/ 0 w 4572000"/>
              <a:gd name="connsiteY4" fmla="*/ 0 h 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48400">
                <a:moveTo>
                  <a:pt x="0" y="0"/>
                </a:moveTo>
                <a:lnTo>
                  <a:pt x="4572000" y="0"/>
                </a:lnTo>
                <a:lnTo>
                  <a:pt x="4572000" y="248400"/>
                </a:lnTo>
                <a:lnTo>
                  <a:pt x="0" y="248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161" tIns="19050" rIns="106680" bIns="1905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ngăn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kéo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tủ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93276" y="1081668"/>
            <a:ext cx="902977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áp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phíc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1010" y1="16258" x2="78586" y2="15542"/>
                        <a14:foregroundMark x1="12727" y1="25256" x2="99899" y2="28016"/>
                        <a14:foregroundMark x1="14141" y1="22495" x2="86869" y2="19734"/>
                        <a14:foregroundMark x1="3838" y1="36401" x2="3838" y2="36401"/>
                        <a14:foregroundMark x1="95758" y1="37014" x2="95758" y2="37014"/>
                        <a14:foregroundMark x1="4545" y1="37730" x2="24444" y2="34254"/>
                        <a14:foregroundMark x1="51212" y1="61759" x2="53232" y2="89468"/>
                        <a14:foregroundMark x1="56364" y1="61759" x2="61414" y2="91922"/>
                        <a14:foregroundMark x1="44646" y1="59611" x2="45354" y2="88139"/>
                        <a14:foregroundMark x1="18889" y1="98466" x2="84444" y2="97137"/>
                        <a14:foregroundMark x1="61818" y1="23211" x2="92020" y2="22086"/>
                        <a14:foregroundMark x1="14141" y1="18609" x2="53232" y2="8282"/>
                        <a14:foregroundMark x1="49798" y1="1329" x2="57374" y2="2658"/>
                        <a14:foregroundMark x1="45657" y1="2352" x2="52525" y2="7157"/>
                        <a14:foregroundMark x1="98182" y1="33947" x2="92323" y2="35276"/>
                        <a14:foregroundMark x1="46667" y1="82924" x2="52525" y2="82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15" y="4018279"/>
            <a:ext cx="897383" cy="886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4994" y1="94391" x2="53028" y2="95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9" y="161257"/>
            <a:ext cx="1213680" cy="1390706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595174" y="1071454"/>
            <a:ext cx="613548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đèn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7204579" y="4278652"/>
            <a:ext cx="1052761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nồi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cơm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830" l="0" r="94410">
                        <a14:foregroundMark x1="8696" y1="62521" x2="87578" y2="95571"/>
                        <a14:foregroundMark x1="51346" y1="72743" x2="48654" y2="99489"/>
                        <a14:foregroundMark x1="4555" y1="3748" x2="89441" y2="66951"/>
                        <a14:foregroundMark x1="6418" y1="60647" x2="6832" y2="99489"/>
                        <a14:foregroundMark x1="10973" y1="69676" x2="43685" y2="99830"/>
                        <a14:foregroundMark x1="9317" y1="61329" x2="91097" y2="62181"/>
                        <a14:foregroundMark x1="61284" y1="63203" x2="85921" y2="96422"/>
                        <a14:foregroundMark x1="11180" y1="72743" x2="18219" y2="99489"/>
                        <a14:foregroundMark x1="54658" y1="97956" x2="91097" y2="97785"/>
                        <a14:foregroundMark x1="94410" y1="4429" x2="92547" y2="96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2072639"/>
            <a:ext cx="2482903" cy="301752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2919168" y="2263650"/>
            <a:ext cx="1512577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tủ </a:t>
            </a:r>
            <a:r>
              <a:rPr lang="en-US" b="1" dirty="0" err="1" smtClean="0">
                <a:solidFill>
                  <a:prstClr val="black"/>
                </a:solidFill>
              </a:rPr>
              <a:t>đựng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chén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0742" y="217005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8325" indent="-568325"/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Look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the house. Name the rooms in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89" y="803676"/>
            <a:ext cx="6445023" cy="6023947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spect="1"/>
          </p:cNvSpPr>
          <p:nvPr/>
        </p:nvSpPr>
        <p:spPr>
          <a:xfrm>
            <a:off x="609600" y="263220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086" y="5257800"/>
            <a:ext cx="3323432" cy="1015663"/>
          </a:xfrm>
          <a:prstGeom prst="wedgeRectCallout">
            <a:avLst>
              <a:gd name="adj1" fmla="val 63018"/>
              <a:gd name="adj2" fmla="val 48210"/>
            </a:avLst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Hall: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space or passage inside the entrance or front door of a building/ house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6" y="170437"/>
            <a:ext cx="6511015" cy="6085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83">
            <a:off x="3929062" y="5249767"/>
            <a:ext cx="1742394" cy="1751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27" y="4682374"/>
            <a:ext cx="1947173" cy="175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93" y="2477180"/>
            <a:ext cx="2060728" cy="1755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22" y="4269193"/>
            <a:ext cx="2417999" cy="1755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30" y="2477180"/>
            <a:ext cx="2418503" cy="175564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834410" y="122058"/>
            <a:ext cx="3309590" cy="1618649"/>
          </a:xfrm>
          <a:prstGeom prst="roundRect">
            <a:avLst>
              <a:gd name="adj" fmla="val 25948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92731" y="309658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hall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56027" y="706735"/>
            <a:ext cx="1330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kitchen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66669" y="1130076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bedroom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6274" y="309658"/>
            <a:ext cx="161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bathroom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01920" y="765680"/>
            <a:ext cx="175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living 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313" y="5780314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10100" y="5787357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405" y="4879819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35260" y="52611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424" y="312417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53279" y="347665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34802" y="3034690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841657" y="339525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65977" y="516220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672832" y="55123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636F7C6-BD05-4574-B490-35302712119E}"/>
              </a:ext>
            </a:extLst>
          </p:cNvPr>
          <p:cNvSpPr txBox="1"/>
          <p:nvPr/>
        </p:nvSpPr>
        <p:spPr>
          <a:xfrm>
            <a:off x="6292731" y="318529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A71682C-3AE0-4194-BC5B-35F5917CD2E8}"/>
              </a:ext>
            </a:extLst>
          </p:cNvPr>
          <p:cNvSpPr txBox="1"/>
          <p:nvPr/>
        </p:nvSpPr>
        <p:spPr>
          <a:xfrm>
            <a:off x="5962202" y="711953"/>
            <a:ext cx="150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kitchen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F2699DD-F622-416F-B74D-164DF3F987D7}"/>
              </a:ext>
            </a:extLst>
          </p:cNvPr>
          <p:cNvSpPr txBox="1"/>
          <p:nvPr/>
        </p:nvSpPr>
        <p:spPr>
          <a:xfrm>
            <a:off x="6769184" y="1130076"/>
            <a:ext cx="1425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bedroom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2EAEC55-910F-492A-8E44-98A3C8EB4902}"/>
              </a:ext>
            </a:extLst>
          </p:cNvPr>
          <p:cNvSpPr txBox="1"/>
          <p:nvPr/>
        </p:nvSpPr>
        <p:spPr>
          <a:xfrm>
            <a:off x="7476274" y="318529"/>
            <a:ext cx="161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bathroom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858319B-2AA2-4E6A-B473-EAEFE07E9AEF}"/>
              </a:ext>
            </a:extLst>
          </p:cNvPr>
          <p:cNvSpPr txBox="1"/>
          <p:nvPr/>
        </p:nvSpPr>
        <p:spPr>
          <a:xfrm>
            <a:off x="7501920" y="765680"/>
            <a:ext cx="175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living room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E879EFC-818F-4DA9-A9B3-15BA9EF90118}"/>
              </a:ext>
            </a:extLst>
          </p:cNvPr>
          <p:cNvSpPr txBox="1"/>
          <p:nvPr/>
        </p:nvSpPr>
        <p:spPr>
          <a:xfrm>
            <a:off x="6755834" y="3032601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bathroom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F7A8C02-B520-4D3F-9B55-3C1B2C912944}"/>
              </a:ext>
            </a:extLst>
          </p:cNvPr>
          <p:cNvSpPr txBox="1"/>
          <p:nvPr/>
        </p:nvSpPr>
        <p:spPr>
          <a:xfrm>
            <a:off x="6555905" y="5162202"/>
            <a:ext cx="11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kitchen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1A7B4F1-8555-4A99-94BF-B6FCD46C1604}"/>
              </a:ext>
            </a:extLst>
          </p:cNvPr>
          <p:cNvSpPr txBox="1"/>
          <p:nvPr/>
        </p:nvSpPr>
        <p:spPr>
          <a:xfrm>
            <a:off x="404358" y="4868721"/>
            <a:ext cx="1580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living room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25ECB77-81F5-416B-8219-45BA80A3DEAA}"/>
              </a:ext>
            </a:extLst>
          </p:cNvPr>
          <p:cNvSpPr txBox="1"/>
          <p:nvPr/>
        </p:nvSpPr>
        <p:spPr>
          <a:xfrm>
            <a:off x="320727" y="3113073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bedroom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45BE1926-D19C-423C-B911-99FA57FFC8F4}"/>
              </a:ext>
            </a:extLst>
          </p:cNvPr>
          <p:cNvCxnSpPr/>
          <p:nvPr/>
        </p:nvCxnSpPr>
        <p:spPr>
          <a:xfrm>
            <a:off x="4610100" y="6161228"/>
            <a:ext cx="640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863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18421 0.8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77135 0.6085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76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70486 0.289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3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07848 0.3986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4409 0.6516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1" grpId="0"/>
      <p:bldP spid="41" grpId="1"/>
      <p:bldP spid="41" grpId="2"/>
      <p:bldP spid="42" grpId="0"/>
      <p:bldP spid="42" grpId="1"/>
      <p:bldP spid="42" grpId="2"/>
      <p:bldP spid="43" grpId="0"/>
      <p:bldP spid="44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614</Words>
  <Application>Microsoft Office PowerPoint</Application>
  <PresentationFormat>On-screen Show (4:3)</PresentationFormat>
  <Paragraphs>222</Paragraphs>
  <Slides>22</Slides>
  <Notes>2</Notes>
  <HiddenSlides>2</HiddenSlides>
  <MMClips>14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1_Office Theme</vt:lpstr>
      <vt:lpstr>2_Office Theme</vt:lpstr>
      <vt:lpstr>PowerPoint Presentation</vt:lpstr>
      <vt:lpstr>PowerPoint Presentation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Pronunciation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HDC</dc:creator>
  <cp:lastModifiedBy>HDC</cp:lastModifiedBy>
  <cp:revision>51</cp:revision>
  <dcterms:created xsi:type="dcterms:W3CDTF">2021-07-21T01:05:22Z</dcterms:created>
  <dcterms:modified xsi:type="dcterms:W3CDTF">2021-09-12T07:08:09Z</dcterms:modified>
</cp:coreProperties>
</file>