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#9Slide03 NguyenHa 01" panose="02040603050506020204" pitchFamily="18" charset="0"/>
      <p:regular r:id="rId24"/>
    </p:embeddedFont>
    <p:embeddedFont>
      <p:font typeface="#9Slide07 IcielSoup of Justice" pitchFamily="2" charset="0"/>
      <p:regular r:id="rId25"/>
    </p:embeddedFont>
    <p:embeddedFont>
      <p:font typeface="#9Slide07 SVNUT Triumph Press" panose="00000500000000000000" pitchFamily="2" charset="0"/>
      <p:regular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ancing Script Bold" panose="020B0604020202020204" charset="0"/>
      <p:regular r:id="rId32"/>
    </p:embeddedFont>
    <p:embeddedFont>
      <p:font typeface="Fraunces Bold" panose="020B0604020202020204" charset="0"/>
      <p:regular r:id="rId33"/>
    </p:embeddedFont>
    <p:embeddedFont>
      <p:font typeface="Fraunces Heavy" panose="020B0604020202020204" charset="0"/>
      <p:regular r:id="rId34"/>
    </p:embeddedFont>
    <p:embeddedFont>
      <p:font typeface="Fraunces Semi-Bold" panose="020B0604020202020204" charset="0"/>
      <p:regular r:id="rId35"/>
    </p:embeddedFont>
    <p:embeddedFont>
      <p:font typeface="Poppins Bold" panose="020B0604020202020204" charset="0"/>
      <p:regular r:id="rId36"/>
    </p:embeddedFont>
    <p:embeddedFont>
      <p:font typeface="Roboto Condensed" panose="02000000000000000000" pitchFamily="2" charset="0"/>
      <p:regular r:id="rId37"/>
      <p:bold r:id="rId38"/>
      <p:italic r:id="rId39"/>
      <p:boldItalic r:id="rId40"/>
    </p:embeddedFont>
    <p:embeddedFont>
      <p:font typeface="Roboto Condensed Bold" panose="02000000000000000000" pitchFamily="2" charset="0"/>
      <p:regular r:id="rId41"/>
      <p:bold r:id="rId42"/>
    </p:embeddedFont>
    <p:embeddedFont>
      <p:font typeface="Roboto Condensed Bold Italics" panose="020B0604020202020204" charset="0"/>
      <p:regular r:id="rId43"/>
    </p:embeddedFont>
    <p:embeddedFont>
      <p:font typeface="Roboto Condensed Italics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9.sv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9.sv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5891" y="889282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2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918331" y="447819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381299" y="579213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301603" y="643249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625971" y="326755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9808678" y="1125184"/>
            <a:ext cx="6965399" cy="9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 dirty="0">
                <a:solidFill>
                  <a:srgbClr val="5D381C"/>
                </a:solidFill>
                <a:latin typeface="#9Slide03 NguyenHa 01" panose="02040603050506020204" pitchFamily="18" charset="0"/>
              </a:rPr>
              <a:t>NHẬN DIỆN</a:t>
            </a:r>
          </a:p>
        </p:txBody>
      </p:sp>
      <p:sp>
        <p:nvSpPr>
          <p:cNvPr id="15" name="Freeform 15"/>
          <p:cNvSpPr/>
          <p:nvPr/>
        </p:nvSpPr>
        <p:spPr>
          <a:xfrm>
            <a:off x="4886322" y="2099233"/>
            <a:ext cx="9256351" cy="7385797"/>
          </a:xfrm>
          <a:custGeom>
            <a:avLst/>
            <a:gdLst/>
            <a:ahLst/>
            <a:cxnLst/>
            <a:rect l="l" t="t" r="r" b="b"/>
            <a:pathLst>
              <a:path w="9256351" h="7385797">
                <a:moveTo>
                  <a:pt x="0" y="0"/>
                </a:moveTo>
                <a:lnTo>
                  <a:pt x="9256351" y="0"/>
                </a:lnTo>
                <a:lnTo>
                  <a:pt x="9256351" y="7385797"/>
                </a:lnTo>
                <a:lnTo>
                  <a:pt x="0" y="73857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4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223546" y="3645330"/>
            <a:ext cx="8000870" cy="385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5" lvl="1" indent="-410213" algn="just">
              <a:lnSpc>
                <a:spcPts val="6156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Roboto Condensed"/>
              </a:rPr>
              <a:t> 2 đội chơi phất cờ giành quyền trả lời</a:t>
            </a:r>
          </a:p>
          <a:p>
            <a:pPr marL="820425" lvl="1" indent="-410213" algn="just">
              <a:lnSpc>
                <a:spcPts val="6156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Roboto Condensed"/>
              </a:rPr>
              <a:t> Sắp xếp các từ sau thành một tục ngữ/ thành ngữ có nghĩa.</a:t>
            </a:r>
          </a:p>
          <a:p>
            <a:pPr marL="820425" lvl="1" indent="-410213" algn="just">
              <a:lnSpc>
                <a:spcPts val="6156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Roboto Condensed"/>
              </a:rPr>
              <a:t>Thời gian: 10s/câu</a:t>
            </a:r>
          </a:p>
          <a:p>
            <a:pPr algn="just">
              <a:lnSpc>
                <a:spcPts val="6156"/>
              </a:lnSpc>
            </a:pPr>
            <a:endParaRPr lang="en-US" sz="380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40159" y="1276350"/>
            <a:ext cx="8748769" cy="739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2"/>
              </a:lnSpc>
            </a:pPr>
            <a:r>
              <a:rPr lang="en-US" sz="6491">
                <a:solidFill>
                  <a:srgbClr val="6E9277"/>
                </a:solidFill>
                <a:latin typeface="Fraunces Semi-Bold"/>
              </a:rPr>
              <a:t>KHỞI ĐỘNG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722307" y="8011216"/>
            <a:ext cx="803261" cy="750620"/>
          </a:xfrm>
          <a:custGeom>
            <a:avLst/>
            <a:gdLst/>
            <a:ahLst/>
            <a:cxnLst/>
            <a:rect l="l" t="t" r="r" b="b"/>
            <a:pathLst>
              <a:path w="803261" h="750620">
                <a:moveTo>
                  <a:pt x="0" y="0"/>
                </a:moveTo>
                <a:lnTo>
                  <a:pt x="803261" y="0"/>
                </a:lnTo>
                <a:lnTo>
                  <a:pt x="803261" y="750620"/>
                </a:lnTo>
                <a:lnTo>
                  <a:pt x="0" y="7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492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3993" y="420895"/>
            <a:ext cx="17663766" cy="9445209"/>
            <a:chOff x="0" y="0"/>
            <a:chExt cx="4652185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2185" cy="2487627"/>
            </a:xfrm>
            <a:custGeom>
              <a:avLst/>
              <a:gdLst/>
              <a:ahLst/>
              <a:cxnLst/>
              <a:rect l="l" t="t" r="r" b="b"/>
              <a:pathLst>
                <a:path w="4652185" h="2487627">
                  <a:moveTo>
                    <a:pt x="22353" y="0"/>
                  </a:moveTo>
                  <a:lnTo>
                    <a:pt x="4629833" y="0"/>
                  </a:lnTo>
                  <a:cubicBezTo>
                    <a:pt x="4635761" y="0"/>
                    <a:pt x="4641447" y="2355"/>
                    <a:pt x="4645639" y="6547"/>
                  </a:cubicBezTo>
                  <a:cubicBezTo>
                    <a:pt x="4649831" y="10739"/>
                    <a:pt x="4652185" y="16425"/>
                    <a:pt x="4652185" y="22353"/>
                  </a:cubicBezTo>
                  <a:lnTo>
                    <a:pt x="4652185" y="2465274"/>
                  </a:lnTo>
                  <a:cubicBezTo>
                    <a:pt x="4652185" y="2471202"/>
                    <a:pt x="4649831" y="2476888"/>
                    <a:pt x="4645639" y="2481080"/>
                  </a:cubicBezTo>
                  <a:cubicBezTo>
                    <a:pt x="4641447" y="2485272"/>
                    <a:pt x="4635761" y="2487627"/>
                    <a:pt x="4629833" y="2487627"/>
                  </a:cubicBezTo>
                  <a:lnTo>
                    <a:pt x="22353" y="2487627"/>
                  </a:lnTo>
                  <a:cubicBezTo>
                    <a:pt x="16425" y="2487627"/>
                    <a:pt x="10739" y="2485272"/>
                    <a:pt x="6547" y="2481080"/>
                  </a:cubicBezTo>
                  <a:cubicBezTo>
                    <a:pt x="2355" y="2476888"/>
                    <a:pt x="0" y="2471202"/>
                    <a:pt x="0" y="2465274"/>
                  </a:cubicBezTo>
                  <a:lnTo>
                    <a:pt x="0" y="22353"/>
                  </a:lnTo>
                  <a:cubicBezTo>
                    <a:pt x="0" y="16425"/>
                    <a:pt x="2355" y="10739"/>
                    <a:pt x="6547" y="6547"/>
                  </a:cubicBezTo>
                  <a:cubicBezTo>
                    <a:pt x="10739" y="2355"/>
                    <a:pt x="16425" y="0"/>
                    <a:pt x="22353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6965" y="653455"/>
            <a:ext cx="17019896" cy="8933444"/>
            <a:chOff x="0" y="0"/>
            <a:chExt cx="4482606" cy="23528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2606" cy="2352841"/>
            </a:xfrm>
            <a:custGeom>
              <a:avLst/>
              <a:gdLst/>
              <a:ahLst/>
              <a:cxnLst/>
              <a:rect l="l" t="t" r="r" b="b"/>
              <a:pathLst>
                <a:path w="4482606" h="2352841">
                  <a:moveTo>
                    <a:pt x="23199" y="0"/>
                  </a:moveTo>
                  <a:lnTo>
                    <a:pt x="4459408" y="0"/>
                  </a:lnTo>
                  <a:cubicBezTo>
                    <a:pt x="4465560" y="0"/>
                    <a:pt x="4471461" y="2444"/>
                    <a:pt x="4475812" y="6795"/>
                  </a:cubicBezTo>
                  <a:cubicBezTo>
                    <a:pt x="4480162" y="11145"/>
                    <a:pt x="4482606" y="17046"/>
                    <a:pt x="4482606" y="23199"/>
                  </a:cubicBezTo>
                  <a:lnTo>
                    <a:pt x="4482606" y="2329643"/>
                  </a:lnTo>
                  <a:cubicBezTo>
                    <a:pt x="4482606" y="2335795"/>
                    <a:pt x="4480162" y="2341696"/>
                    <a:pt x="4475812" y="2346047"/>
                  </a:cubicBezTo>
                  <a:cubicBezTo>
                    <a:pt x="4471461" y="2350397"/>
                    <a:pt x="4465560" y="2352841"/>
                    <a:pt x="4459408" y="2352841"/>
                  </a:cubicBezTo>
                  <a:lnTo>
                    <a:pt x="23199" y="2352841"/>
                  </a:lnTo>
                  <a:cubicBezTo>
                    <a:pt x="17046" y="2352841"/>
                    <a:pt x="11145" y="2350397"/>
                    <a:pt x="6795" y="2346047"/>
                  </a:cubicBezTo>
                  <a:cubicBezTo>
                    <a:pt x="2444" y="2341696"/>
                    <a:pt x="0" y="2335795"/>
                    <a:pt x="0" y="2329643"/>
                  </a:cubicBezTo>
                  <a:lnTo>
                    <a:pt x="0" y="23199"/>
                  </a:lnTo>
                  <a:cubicBezTo>
                    <a:pt x="0" y="17046"/>
                    <a:pt x="2444" y="11145"/>
                    <a:pt x="6795" y="6795"/>
                  </a:cubicBezTo>
                  <a:cubicBezTo>
                    <a:pt x="11145" y="2444"/>
                    <a:pt x="17046" y="0"/>
                    <a:pt x="23199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338972" y="7273128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7" y="0"/>
                </a:lnTo>
                <a:lnTo>
                  <a:pt x="1588787" y="2592977"/>
                </a:lnTo>
                <a:lnTo>
                  <a:pt x="0" y="2592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855744" y="800590"/>
          <a:ext cx="16650884" cy="8656589"/>
        </p:xfrm>
        <a:graphic>
          <a:graphicData uri="http://schemas.openxmlformats.org/drawingml/2006/table">
            <a:tbl>
              <a:tblPr/>
              <a:tblGrid>
                <a:gridCol w="269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5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2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4070">
                <a:tc grid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THÀNH NGỮ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THÀNH NGỮ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TỤC NGỮ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TỤC NGỮ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TỪ HÁN VIỆT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070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Hình thức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Nội dung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Hình thức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Nội dung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Khái niệm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927"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Là một cụm từ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(1)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........., ngắn gọn, hàm súc, - Thường có vần điệu, có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(2)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 .....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Gợi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(3)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 ........ hoặc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(4)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......một ý nghĩa sâu xa.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Thường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(5)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 ........... cô đúc</a:t>
                      </a:r>
                      <a:endParaRPr lang="en-US" sz="1100"/>
                    </a:p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Phần lớn có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(6)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............, nhịp nhàng, cân đối</a:t>
                      </a:r>
                    </a:p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Hoàn chỉnh về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(7)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 ..............</a:t>
                      </a:r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Thường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(8)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 .......... kinh nghiệm về thế giới tự nhiên và đời sống con người.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Là những từ mà tiếng Việt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(10)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............. tiếng Hán (tiếng Trung Quốc) được đọc theo cách đọc Hán Việt.</a:t>
                      </a:r>
                      <a:endParaRPr lang="en-US" sz="1100"/>
                    </a:p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Các yếu tố cấu tạo từ Hán Việt thường không có khả năng dùng như một (11)............ để tạo câu như các yếu tố thuần Việt cùng nghĩa</a:t>
                      </a:r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261">
                <a:tc gridSpan="4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Tác dụng: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Giúp cho lời ăn tiếng nói thêm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(9)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................, sinh động, có tính biểu cảm cao. 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Tác dụng: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Giúp cho lời ăn tiếng nói thêm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(9)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................, sinh động, có tính biểu cảm cao. 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Tác dụng: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Giúp cho lời ăn tiếng nói thêm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(9)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................, sinh động, có tính biểu cảm cao. 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Tác dụng: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Giúp cho lời ăn tiếng nói thêm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(9)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................, sinh động, có tính biểu cảm cao. 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Là những từ mà tiếng Việt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(10)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............. tiếng Hán (tiếng Trung Quốc) được đọc theo cách đọc Hán Việt.</a:t>
                      </a:r>
                      <a:endParaRPr lang="en-US" sz="1100"/>
                    </a:p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Các yếu tố cấu tạo từ Hán Việt thường không có khả năng dùng như một (11)............ để tạo câu như các yếu tố thuần Việt cùng nghĩa</a:t>
                      </a:r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261">
                <a:tc gridSpan="2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Ví dụ: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Lên voi xuống chó, Đầu voi đuôi chuột,…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Ví dụ: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Lên voi xuống chó, Đầu voi đuôi chuột,…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Ví dụ: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Mau sao thì nắng, vắng sao thì mưa; Có công mài sắt, có ngày nên kim,......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Ví dụ: 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Mau sao thì nắng, vắng sao thì mưa; Có công mài sắt, có ngày nên kim,......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 Bold"/>
                        </a:rPr>
                        <a:t>Ví dụ:</a:t>
                      </a:r>
                      <a:r>
                        <a:rPr lang="en-US" sz="2999" spc="-122">
                          <a:solidFill>
                            <a:srgbClr val="603813"/>
                          </a:solidFill>
                          <a:latin typeface="Roboto Condensed"/>
                        </a:rPr>
                        <a:t> thanh bạch, quân tử, nữ nhi,....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3993" y="420895"/>
            <a:ext cx="17663766" cy="9445209"/>
            <a:chOff x="0" y="0"/>
            <a:chExt cx="4652185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2185" cy="2487627"/>
            </a:xfrm>
            <a:custGeom>
              <a:avLst/>
              <a:gdLst/>
              <a:ahLst/>
              <a:cxnLst/>
              <a:rect l="l" t="t" r="r" b="b"/>
              <a:pathLst>
                <a:path w="4652185" h="2487627">
                  <a:moveTo>
                    <a:pt x="22353" y="0"/>
                  </a:moveTo>
                  <a:lnTo>
                    <a:pt x="4629833" y="0"/>
                  </a:lnTo>
                  <a:cubicBezTo>
                    <a:pt x="4635761" y="0"/>
                    <a:pt x="4641447" y="2355"/>
                    <a:pt x="4645639" y="6547"/>
                  </a:cubicBezTo>
                  <a:cubicBezTo>
                    <a:pt x="4649831" y="10739"/>
                    <a:pt x="4652185" y="16425"/>
                    <a:pt x="4652185" y="22353"/>
                  </a:cubicBezTo>
                  <a:lnTo>
                    <a:pt x="4652185" y="2465274"/>
                  </a:lnTo>
                  <a:cubicBezTo>
                    <a:pt x="4652185" y="2471202"/>
                    <a:pt x="4649831" y="2476888"/>
                    <a:pt x="4645639" y="2481080"/>
                  </a:cubicBezTo>
                  <a:cubicBezTo>
                    <a:pt x="4641447" y="2485272"/>
                    <a:pt x="4635761" y="2487627"/>
                    <a:pt x="4629833" y="2487627"/>
                  </a:cubicBezTo>
                  <a:lnTo>
                    <a:pt x="22353" y="2487627"/>
                  </a:lnTo>
                  <a:cubicBezTo>
                    <a:pt x="16425" y="2487627"/>
                    <a:pt x="10739" y="2485272"/>
                    <a:pt x="6547" y="2481080"/>
                  </a:cubicBezTo>
                  <a:cubicBezTo>
                    <a:pt x="2355" y="2476888"/>
                    <a:pt x="0" y="2471202"/>
                    <a:pt x="0" y="2465274"/>
                  </a:cubicBezTo>
                  <a:lnTo>
                    <a:pt x="0" y="22353"/>
                  </a:lnTo>
                  <a:cubicBezTo>
                    <a:pt x="0" y="16425"/>
                    <a:pt x="2355" y="10739"/>
                    <a:pt x="6547" y="6547"/>
                  </a:cubicBezTo>
                  <a:cubicBezTo>
                    <a:pt x="10739" y="2355"/>
                    <a:pt x="16425" y="0"/>
                    <a:pt x="22353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6965" y="653455"/>
            <a:ext cx="17019896" cy="8933444"/>
            <a:chOff x="0" y="0"/>
            <a:chExt cx="4482606" cy="23528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2606" cy="2352841"/>
            </a:xfrm>
            <a:custGeom>
              <a:avLst/>
              <a:gdLst/>
              <a:ahLst/>
              <a:cxnLst/>
              <a:rect l="l" t="t" r="r" b="b"/>
              <a:pathLst>
                <a:path w="4482606" h="2352841">
                  <a:moveTo>
                    <a:pt x="23199" y="0"/>
                  </a:moveTo>
                  <a:lnTo>
                    <a:pt x="4459408" y="0"/>
                  </a:lnTo>
                  <a:cubicBezTo>
                    <a:pt x="4465560" y="0"/>
                    <a:pt x="4471461" y="2444"/>
                    <a:pt x="4475812" y="6795"/>
                  </a:cubicBezTo>
                  <a:cubicBezTo>
                    <a:pt x="4480162" y="11145"/>
                    <a:pt x="4482606" y="17046"/>
                    <a:pt x="4482606" y="23199"/>
                  </a:cubicBezTo>
                  <a:lnTo>
                    <a:pt x="4482606" y="2329643"/>
                  </a:lnTo>
                  <a:cubicBezTo>
                    <a:pt x="4482606" y="2335795"/>
                    <a:pt x="4480162" y="2341696"/>
                    <a:pt x="4475812" y="2346047"/>
                  </a:cubicBezTo>
                  <a:cubicBezTo>
                    <a:pt x="4471461" y="2350397"/>
                    <a:pt x="4465560" y="2352841"/>
                    <a:pt x="4459408" y="2352841"/>
                  </a:cubicBezTo>
                  <a:lnTo>
                    <a:pt x="23199" y="2352841"/>
                  </a:lnTo>
                  <a:cubicBezTo>
                    <a:pt x="17046" y="2352841"/>
                    <a:pt x="11145" y="2350397"/>
                    <a:pt x="6795" y="2346047"/>
                  </a:cubicBezTo>
                  <a:cubicBezTo>
                    <a:pt x="2444" y="2341696"/>
                    <a:pt x="0" y="2335795"/>
                    <a:pt x="0" y="2329643"/>
                  </a:cubicBezTo>
                  <a:lnTo>
                    <a:pt x="0" y="23199"/>
                  </a:lnTo>
                  <a:cubicBezTo>
                    <a:pt x="0" y="17046"/>
                    <a:pt x="2444" y="11145"/>
                    <a:pt x="6795" y="6795"/>
                  </a:cubicBezTo>
                  <a:cubicBezTo>
                    <a:pt x="11145" y="2444"/>
                    <a:pt x="17046" y="0"/>
                    <a:pt x="23199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338972" y="7273128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7" y="0"/>
                </a:lnTo>
                <a:lnTo>
                  <a:pt x="1588787" y="2592977"/>
                </a:lnTo>
                <a:lnTo>
                  <a:pt x="0" y="2592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855744" y="800590"/>
          <a:ext cx="16687299" cy="8705850"/>
        </p:xfrm>
        <a:graphic>
          <a:graphicData uri="http://schemas.openxmlformats.org/drawingml/2006/table">
            <a:tbl>
              <a:tblPr/>
              <a:tblGrid>
                <a:gridCol w="26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5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8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4050">
                <a:tc grid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THÀNH NGỮ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THÀNH NGỮ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TỤC NGỮ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TỤC NGỮ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TỪ HÁN VIỆT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050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Hình thức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Nội dung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Hình thức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Nội dung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Khái niệm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294"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Là một cụm từ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(1) cố định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, ngắn gọn, hàm súc, - Thường có vần điệu, có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(2)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hình ảnh.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Gợi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(3)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hình ảnh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hoặc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(4) hàm chứa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một ý nghĩa sâu xa.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Thường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(5)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ngắn gọn,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cô đúc</a:t>
                      </a:r>
                      <a:endParaRPr lang="en-US" sz="1100"/>
                    </a:p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Phần lớn có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(6) vần điệu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, nhịp nhàng, cân đối</a:t>
                      </a:r>
                    </a:p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Hoàn chỉnh về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(7)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ngữ pháp</a:t>
                      </a:r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Thường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(8)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đúc kết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kinh nghiệm về thế giới tự nhiên và đời sống con người.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Là những từ mà tiếng Việt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(10) mượn từ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tiếng Hán (tiếng Trung Quốc) được đọc theo cách đọc Hán Việt.</a:t>
                      </a:r>
                      <a:endParaRPr lang="en-US" sz="1100"/>
                    </a:p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Các yếu tố cấu tạo từ Hán Việt thường không có khả năng dùng như một (11)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từ đơn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để tạo câu như các yếu tố thuần Việt cùng nghĩa</a:t>
                      </a:r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228">
                <a:tc gridSpan="4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Tác dụng: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Giúp cho lời ăn tiếng nói thêm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(9) sâu sắc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, sinh động, có tính biểu cảm cao. 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Tác dụng: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Giúp cho lời ăn tiếng nói thêm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(9) sâu sắc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, sinh động, có tính biểu cảm cao. 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Tác dụng: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Giúp cho lời ăn tiếng nói thêm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(9) sâu sắc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, sinh động, có tính biểu cảm cao. 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Tác dụng: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Giúp cho lời ăn tiếng nói thêm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(9) sâu sắc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, sinh động, có tính biểu cảm cao. 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Là những từ mà tiếng Việt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(10) mượn từ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tiếng Hán (tiếng Trung Quốc) được đọc theo cách đọc Hán Việt.</a:t>
                      </a:r>
                      <a:endParaRPr lang="en-US" sz="1100"/>
                    </a:p>
                    <a:p>
                      <a:pPr marL="647694" lvl="1" indent="-323847" algn="just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Các yếu tố cấu tạo từ Hán Việt thường không có khả năng dùng như một (11)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từ đơn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để tạo câu như các yếu tố thuần Việt cùng nghĩa</a:t>
                      </a:r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228">
                <a:tc gridSpan="2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Ví dụ: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Lên voi xuống chó, Đầu voi đuôi chuột,…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Ví dụ: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Lên voi xuống chó, Đầu voi đuôi chuột,…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Ví dụ: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Mau sao thì nắng, vắng sao thì mưa; Có công mài sắt, có ngày nên kim,......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Ví dụ: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 Mau sao thì nắng, vắng sao thì mưa; Có công mài sắt, có ngày nên kim,......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 Bold"/>
                        </a:rPr>
                        <a:t>Ví dụ: </a:t>
                      </a:r>
                      <a:r>
                        <a:rPr lang="en-US" sz="2999" spc="-122">
                          <a:solidFill>
                            <a:srgbClr val="5D381C"/>
                          </a:solidFill>
                          <a:latin typeface="Roboto Condensed"/>
                        </a:rPr>
                        <a:t>thanh bạch, quân tử, nữ nhi,....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F6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Freeform 10"/>
          <p:cNvSpPr/>
          <p:nvPr/>
        </p:nvSpPr>
        <p:spPr>
          <a:xfrm>
            <a:off x="16585630" y="8755821"/>
            <a:ext cx="803261" cy="750620"/>
          </a:xfrm>
          <a:custGeom>
            <a:avLst/>
            <a:gdLst/>
            <a:ahLst/>
            <a:cxnLst/>
            <a:rect l="l" t="t" r="r" b="b"/>
            <a:pathLst>
              <a:path w="803261" h="750620">
                <a:moveTo>
                  <a:pt x="0" y="0"/>
                </a:moveTo>
                <a:lnTo>
                  <a:pt x="803262" y="0"/>
                </a:lnTo>
                <a:lnTo>
                  <a:pt x="803262" y="750619"/>
                </a:lnTo>
                <a:lnTo>
                  <a:pt x="0" y="7506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92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889282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700764" y="312023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4487" y="76596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539218" y="248339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97303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262675" y="2353813"/>
            <a:ext cx="9901691" cy="792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8"/>
              </a:lnSpc>
            </a:pPr>
            <a:r>
              <a:rPr lang="en-US" sz="5263">
                <a:solidFill>
                  <a:srgbClr val="5D381C"/>
                </a:solidFill>
                <a:latin typeface="#9Slide07 SVNUT Triumph Press"/>
              </a:rPr>
              <a:t>2. Thực hành tiếng Việt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3421" y="1417315"/>
            <a:ext cx="15101158" cy="51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2"/>
              </a:lnSpc>
            </a:pPr>
            <a:r>
              <a:rPr lang="en-US" sz="4591">
                <a:solidFill>
                  <a:srgbClr val="C46848"/>
                </a:solidFill>
                <a:latin typeface="Fraunces Semi-Bold"/>
              </a:rPr>
              <a:t>I. ÔN TẬP TỪ HÁN VIỆT, THÀNH NGỮ, TỤC NGỮ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429643" y="3650888"/>
            <a:ext cx="12104153" cy="4630776"/>
            <a:chOff x="0" y="0"/>
            <a:chExt cx="3187925" cy="12196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87925" cy="1219628"/>
            </a:xfrm>
            <a:custGeom>
              <a:avLst/>
              <a:gdLst/>
              <a:ahLst/>
              <a:cxnLst/>
              <a:rect l="l" t="t" r="r" b="b"/>
              <a:pathLst>
                <a:path w="3187925" h="1219628">
                  <a:moveTo>
                    <a:pt x="38377" y="0"/>
                  </a:moveTo>
                  <a:lnTo>
                    <a:pt x="3149548" y="0"/>
                  </a:lnTo>
                  <a:cubicBezTo>
                    <a:pt x="3159727" y="0"/>
                    <a:pt x="3169488" y="4043"/>
                    <a:pt x="3176685" y="11240"/>
                  </a:cubicBezTo>
                  <a:cubicBezTo>
                    <a:pt x="3183882" y="18437"/>
                    <a:pt x="3187925" y="28198"/>
                    <a:pt x="3187925" y="38377"/>
                  </a:cubicBezTo>
                  <a:lnTo>
                    <a:pt x="3187925" y="1181252"/>
                  </a:lnTo>
                  <a:cubicBezTo>
                    <a:pt x="3187925" y="1191430"/>
                    <a:pt x="3183882" y="1201191"/>
                    <a:pt x="3176685" y="1208388"/>
                  </a:cubicBezTo>
                  <a:cubicBezTo>
                    <a:pt x="3169488" y="1215585"/>
                    <a:pt x="3159727" y="1219628"/>
                    <a:pt x="3149548" y="1219628"/>
                  </a:cubicBezTo>
                  <a:lnTo>
                    <a:pt x="38377" y="1219628"/>
                  </a:lnTo>
                  <a:cubicBezTo>
                    <a:pt x="28198" y="1219628"/>
                    <a:pt x="18437" y="1215585"/>
                    <a:pt x="11240" y="1208388"/>
                  </a:cubicBezTo>
                  <a:cubicBezTo>
                    <a:pt x="4043" y="1201191"/>
                    <a:pt x="0" y="1191430"/>
                    <a:pt x="0" y="1181252"/>
                  </a:cubicBezTo>
                  <a:lnTo>
                    <a:pt x="0" y="38377"/>
                  </a:lnTo>
                  <a:cubicBezTo>
                    <a:pt x="0" y="28198"/>
                    <a:pt x="4043" y="18437"/>
                    <a:pt x="11240" y="11240"/>
                  </a:cubicBezTo>
                  <a:cubicBezTo>
                    <a:pt x="18437" y="4043"/>
                    <a:pt x="28198" y="0"/>
                    <a:pt x="383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477149" y="3719926"/>
            <a:ext cx="11762959" cy="454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938" lvl="1" indent="-397469" algn="just">
              <a:lnSpc>
                <a:spcPts val="5964"/>
              </a:lnSpc>
              <a:buFont typeface="Arial"/>
              <a:buChar char="•"/>
            </a:pPr>
            <a:r>
              <a:rPr lang="en-US" sz="3681" dirty="0">
                <a:solidFill>
                  <a:srgbClr val="5D381C"/>
                </a:solidFill>
                <a:latin typeface="Roboto Condensed"/>
              </a:rPr>
              <a:t>4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đội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chơi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thảo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luận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nhóm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,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tranh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tài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3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vòng</a:t>
            </a:r>
            <a:endParaRPr lang="en-US" sz="3681" dirty="0">
              <a:solidFill>
                <a:srgbClr val="5D381C"/>
              </a:solidFill>
              <a:latin typeface="Roboto Condensed"/>
            </a:endParaRPr>
          </a:p>
          <a:p>
            <a:pPr marL="794938" lvl="1" indent="-397469" algn="just">
              <a:lnSpc>
                <a:spcPts val="5964"/>
              </a:lnSpc>
              <a:buFont typeface="Arial"/>
              <a:buChar char="•"/>
            </a:pP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Mỗi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1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vòng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có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3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phút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thảo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luận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;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sau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3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phút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các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nhóm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có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3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phút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viết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đáp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án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vào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giấy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A0; 2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phút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các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nhóm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chấm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chéo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.</a:t>
            </a:r>
          </a:p>
          <a:p>
            <a:pPr marL="794938" lvl="1" indent="-397469" algn="just">
              <a:lnSpc>
                <a:spcPts val="5964"/>
              </a:lnSpc>
              <a:buFont typeface="Arial"/>
              <a:buChar char="•"/>
            </a:pP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Vòng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1: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Bài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tập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1 SGK Tr.116</a:t>
            </a:r>
          </a:p>
          <a:p>
            <a:pPr marL="794938" lvl="1" indent="-397469" algn="just">
              <a:lnSpc>
                <a:spcPts val="5964"/>
              </a:lnSpc>
              <a:buFont typeface="Arial"/>
              <a:buChar char="•"/>
            </a:pP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Vòng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2: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Bài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tập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2 SGK Tr.116, 117</a:t>
            </a:r>
          </a:p>
          <a:p>
            <a:pPr marL="794938" lvl="1" indent="-397469" algn="just">
              <a:lnSpc>
                <a:spcPts val="5964"/>
              </a:lnSpc>
              <a:buFont typeface="Arial"/>
              <a:buChar char="•"/>
            </a:pP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Vòng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3: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Bài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tập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3 SGK Tr.117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889282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700764" y="312023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4487" y="76596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539218" y="248339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97303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843907" y="1370619"/>
            <a:ext cx="9901691" cy="792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8"/>
              </a:lnSpc>
            </a:pPr>
            <a:r>
              <a:rPr lang="en-US" sz="5263">
                <a:solidFill>
                  <a:srgbClr val="5D381C"/>
                </a:solidFill>
                <a:latin typeface="#9Slide07 SVNUT Triumph Press"/>
              </a:rPr>
              <a:t>2. Thực hành tiếng Việt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429643" y="3650888"/>
            <a:ext cx="11694294" cy="4630776"/>
            <a:chOff x="0" y="0"/>
            <a:chExt cx="3079979" cy="12196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79979" cy="1219628"/>
            </a:xfrm>
            <a:custGeom>
              <a:avLst/>
              <a:gdLst/>
              <a:ahLst/>
              <a:cxnLst/>
              <a:rect l="l" t="t" r="r" b="b"/>
              <a:pathLst>
                <a:path w="3079979" h="1219628">
                  <a:moveTo>
                    <a:pt x="39722" y="0"/>
                  </a:moveTo>
                  <a:lnTo>
                    <a:pt x="3040257" y="0"/>
                  </a:lnTo>
                  <a:cubicBezTo>
                    <a:pt x="3050792" y="0"/>
                    <a:pt x="3060895" y="4185"/>
                    <a:pt x="3068344" y="11634"/>
                  </a:cubicBezTo>
                  <a:cubicBezTo>
                    <a:pt x="3075794" y="19083"/>
                    <a:pt x="3079979" y="29187"/>
                    <a:pt x="3079979" y="39722"/>
                  </a:cubicBezTo>
                  <a:lnTo>
                    <a:pt x="3079979" y="1179907"/>
                  </a:lnTo>
                  <a:cubicBezTo>
                    <a:pt x="3079979" y="1190441"/>
                    <a:pt x="3075794" y="1200545"/>
                    <a:pt x="3068344" y="1207994"/>
                  </a:cubicBezTo>
                  <a:cubicBezTo>
                    <a:pt x="3060895" y="1215443"/>
                    <a:pt x="3050792" y="1219628"/>
                    <a:pt x="3040257" y="1219628"/>
                  </a:cubicBezTo>
                  <a:lnTo>
                    <a:pt x="39722" y="1219628"/>
                  </a:lnTo>
                  <a:cubicBezTo>
                    <a:pt x="29187" y="1219628"/>
                    <a:pt x="19083" y="1215443"/>
                    <a:pt x="11634" y="1207994"/>
                  </a:cubicBezTo>
                  <a:cubicBezTo>
                    <a:pt x="4185" y="1200545"/>
                    <a:pt x="0" y="1190441"/>
                    <a:pt x="0" y="1179907"/>
                  </a:cubicBezTo>
                  <a:lnTo>
                    <a:pt x="0" y="39722"/>
                  </a:lnTo>
                  <a:cubicBezTo>
                    <a:pt x="0" y="29187"/>
                    <a:pt x="4185" y="19083"/>
                    <a:pt x="11634" y="11634"/>
                  </a:cubicBezTo>
                  <a:cubicBezTo>
                    <a:pt x="19083" y="4185"/>
                    <a:pt x="29187" y="0"/>
                    <a:pt x="397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539218" y="5445669"/>
            <a:ext cx="2336103" cy="3812631"/>
          </a:xfrm>
          <a:custGeom>
            <a:avLst/>
            <a:gdLst/>
            <a:ahLst/>
            <a:cxnLst/>
            <a:rect l="l" t="t" r="r" b="b"/>
            <a:pathLst>
              <a:path w="2336103" h="3812631">
                <a:moveTo>
                  <a:pt x="0" y="0"/>
                </a:moveTo>
                <a:lnTo>
                  <a:pt x="2336103" y="0"/>
                </a:lnTo>
                <a:lnTo>
                  <a:pt x="2336103" y="3812631"/>
                </a:lnTo>
                <a:lnTo>
                  <a:pt x="0" y="38126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3477149" y="3719926"/>
            <a:ext cx="11198533" cy="531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938" lvl="1" indent="-397469" algn="just">
              <a:lnSpc>
                <a:spcPts val="5964"/>
              </a:lnSpc>
              <a:buFont typeface="Arial"/>
              <a:buChar char="•"/>
            </a:pPr>
            <a:r>
              <a:rPr lang="en-US" sz="3681" dirty="0" err="1">
                <a:solidFill>
                  <a:srgbClr val="5D381C"/>
                </a:solidFill>
                <a:latin typeface="Roboto Condensed Bold"/>
              </a:rPr>
              <a:t>Bài</a:t>
            </a:r>
            <a:r>
              <a:rPr lang="en-US" sz="3681" dirty="0">
                <a:solidFill>
                  <a:srgbClr val="5D381C"/>
                </a:solidFill>
                <a:latin typeface="Roboto Condensed Bold"/>
              </a:rPr>
              <a:t> 1 SGK Tr.116</a:t>
            </a:r>
          </a:p>
          <a:p>
            <a:pPr algn="just">
              <a:lnSpc>
                <a:spcPts val="5964"/>
              </a:lnSpc>
            </a:pP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Tìm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từ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ghép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Hán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Việt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trong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các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cụm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từ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dưới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đây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(ở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bài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Italics"/>
              </a:rPr>
              <a:t>Hịch</a:t>
            </a:r>
            <a:r>
              <a:rPr lang="en-US" sz="3681" dirty="0">
                <a:solidFill>
                  <a:srgbClr val="5D381C"/>
                </a:solidFill>
                <a:latin typeface="Roboto Condense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Italics"/>
              </a:rPr>
              <a:t>tướng</a:t>
            </a:r>
            <a:r>
              <a:rPr lang="en-US" sz="3681" dirty="0">
                <a:solidFill>
                  <a:srgbClr val="5D381C"/>
                </a:solidFill>
                <a:latin typeface="Roboto Condense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Italics"/>
              </a:rPr>
              <a:t>sĩ</a:t>
            </a:r>
            <a:r>
              <a:rPr lang="en-US" sz="3681" dirty="0">
                <a:solidFill>
                  <a:srgbClr val="5D381C"/>
                </a:solidFill>
                <a:latin typeface="Roboto Condense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của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Trần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Quốc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Tuấn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).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Chỉ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ra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nghĩa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của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mỗi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từ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ghép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Hán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Việt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tìm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được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và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nghĩa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của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mỗi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yếu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tố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cấu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tạo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nên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các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từ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đó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: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các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bậc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trung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thần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nghĩa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sĩ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,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lưu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danh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sử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sách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,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binh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thư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yếu</a:t>
            </a:r>
            <a:r>
              <a:rPr lang="en-US" sz="3681" dirty="0">
                <a:solidFill>
                  <a:srgbClr val="5D381C"/>
                </a:solidFill>
                <a:latin typeface="Roboto Condensed Bold Italics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 Bold Italics"/>
              </a:rPr>
              <a:t>lược</a:t>
            </a:r>
            <a:endParaRPr lang="en-US" sz="3681" dirty="0">
              <a:solidFill>
                <a:srgbClr val="5D381C"/>
              </a:solidFill>
              <a:latin typeface="Roboto Condensed Bold Italics"/>
            </a:endParaRPr>
          </a:p>
          <a:p>
            <a:pPr algn="just">
              <a:lnSpc>
                <a:spcPts val="5964"/>
              </a:lnSpc>
            </a:pPr>
            <a:endParaRPr lang="en-US" sz="3681" dirty="0">
              <a:solidFill>
                <a:srgbClr val="5D381C"/>
              </a:solidFill>
              <a:latin typeface="Roboto Condensed Bold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013943" y="2294052"/>
            <a:ext cx="4917042" cy="103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0"/>
              </a:lnSpc>
            </a:pPr>
            <a:r>
              <a:rPr lang="en-US" sz="8300">
                <a:solidFill>
                  <a:srgbClr val="5D381C"/>
                </a:solidFill>
                <a:latin typeface="#9Slide07 IcielSoup of Justice"/>
              </a:rPr>
              <a:t>Vòng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688" y="420895"/>
            <a:ext cx="17190376" cy="9445209"/>
            <a:chOff x="0" y="0"/>
            <a:chExt cx="4527507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7507" cy="2487627"/>
            </a:xfrm>
            <a:custGeom>
              <a:avLst/>
              <a:gdLst/>
              <a:ahLst/>
              <a:cxnLst/>
              <a:rect l="l" t="t" r="r" b="b"/>
              <a:pathLst>
                <a:path w="4527507" h="2487627">
                  <a:moveTo>
                    <a:pt x="22969" y="0"/>
                  </a:moveTo>
                  <a:lnTo>
                    <a:pt x="4504538" y="0"/>
                  </a:lnTo>
                  <a:cubicBezTo>
                    <a:pt x="4510630" y="0"/>
                    <a:pt x="4516472" y="2420"/>
                    <a:pt x="4520779" y="6727"/>
                  </a:cubicBezTo>
                  <a:cubicBezTo>
                    <a:pt x="4525087" y="11035"/>
                    <a:pt x="4527507" y="16877"/>
                    <a:pt x="4527507" y="22969"/>
                  </a:cubicBezTo>
                  <a:lnTo>
                    <a:pt x="4527507" y="2464658"/>
                  </a:lnTo>
                  <a:cubicBezTo>
                    <a:pt x="4527507" y="2470750"/>
                    <a:pt x="4525087" y="2476592"/>
                    <a:pt x="4520779" y="2480900"/>
                  </a:cubicBezTo>
                  <a:cubicBezTo>
                    <a:pt x="4516472" y="2485207"/>
                    <a:pt x="4510630" y="2487627"/>
                    <a:pt x="4504538" y="2487627"/>
                  </a:cubicBezTo>
                  <a:lnTo>
                    <a:pt x="22969" y="2487627"/>
                  </a:lnTo>
                  <a:cubicBezTo>
                    <a:pt x="16877" y="2487627"/>
                    <a:pt x="11035" y="2485207"/>
                    <a:pt x="6727" y="2480900"/>
                  </a:cubicBezTo>
                  <a:cubicBezTo>
                    <a:pt x="2420" y="2476592"/>
                    <a:pt x="0" y="2470750"/>
                    <a:pt x="0" y="2464658"/>
                  </a:cubicBezTo>
                  <a:lnTo>
                    <a:pt x="0" y="22969"/>
                  </a:lnTo>
                  <a:cubicBezTo>
                    <a:pt x="0" y="16877"/>
                    <a:pt x="2420" y="11035"/>
                    <a:pt x="6727" y="6727"/>
                  </a:cubicBezTo>
                  <a:cubicBezTo>
                    <a:pt x="11035" y="2420"/>
                    <a:pt x="16877" y="0"/>
                    <a:pt x="22969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08358"/>
            <a:ext cx="16123392" cy="8496469"/>
            <a:chOff x="0" y="0"/>
            <a:chExt cx="4246490" cy="22377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490" cy="2237753"/>
            </a:xfrm>
            <a:custGeom>
              <a:avLst/>
              <a:gdLst/>
              <a:ahLst/>
              <a:cxnLst/>
              <a:rect l="l" t="t" r="r" b="b"/>
              <a:pathLst>
                <a:path w="4246490" h="2237753">
                  <a:moveTo>
                    <a:pt x="24489" y="0"/>
                  </a:moveTo>
                  <a:lnTo>
                    <a:pt x="4222002" y="0"/>
                  </a:lnTo>
                  <a:cubicBezTo>
                    <a:pt x="4235526" y="0"/>
                    <a:pt x="4246490" y="10964"/>
                    <a:pt x="4246490" y="24489"/>
                  </a:cubicBezTo>
                  <a:lnTo>
                    <a:pt x="4246490" y="2213265"/>
                  </a:lnTo>
                  <a:cubicBezTo>
                    <a:pt x="4246490" y="2219759"/>
                    <a:pt x="4243910" y="2225988"/>
                    <a:pt x="4239318" y="2230581"/>
                  </a:cubicBezTo>
                  <a:cubicBezTo>
                    <a:pt x="4234725" y="2235173"/>
                    <a:pt x="4228496" y="2237753"/>
                    <a:pt x="4222002" y="2237753"/>
                  </a:cubicBezTo>
                  <a:lnTo>
                    <a:pt x="24489" y="2237753"/>
                  </a:lnTo>
                  <a:cubicBezTo>
                    <a:pt x="10964" y="2237753"/>
                    <a:pt x="0" y="2226789"/>
                    <a:pt x="0" y="2213265"/>
                  </a:cubicBezTo>
                  <a:lnTo>
                    <a:pt x="0" y="24489"/>
                  </a:lnTo>
                  <a:cubicBezTo>
                    <a:pt x="0" y="10964"/>
                    <a:pt x="10964" y="0"/>
                    <a:pt x="24489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361282" y="2002132"/>
          <a:ext cx="15565436" cy="7067550"/>
        </p:xfrm>
        <a:graphic>
          <a:graphicData uri="http://schemas.openxmlformats.org/drawingml/2006/table">
            <a:tbl>
              <a:tblPr/>
              <a:tblGrid>
                <a:gridCol w="3164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247"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Từ ghép Hán Việt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Giải nghĩa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Giải nghĩa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47">
                <a:tc rowSpan="2"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Trung thần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4051" lvl="1" indent="-367026" algn="just">
                        <a:lnSpc>
                          <a:spcPts val="47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Trung: trung thành.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Bề tôi trung thành với vua.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574">
                <a:tc vMerge="1"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Trung thần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4051" lvl="1" indent="-367026" algn="just">
                        <a:lnSpc>
                          <a:spcPts val="47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Thần: người làm việc dưới quyền của vua.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Bề tôi trung thành với vua.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247">
                <a:tc rowSpan="2"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Nghĩa sĩ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4051" lvl="1" indent="-367026" algn="just">
                        <a:lnSpc>
                          <a:spcPts val="47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Nghĩa: người có nghĩa khí.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Người có nghĩa khí, dám hi sinh vì nghĩa lớn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247">
                <a:tc vMerge="1"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Nghĩa sĩ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4051" lvl="1" indent="-367026" algn="just">
                        <a:lnSpc>
                          <a:spcPts val="47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Sĩ: người có học vấn.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Người có nghĩa khí, dám hi sinh vì nghĩa lớn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247">
                <a:tc rowSpan="2"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Sử sách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4051" lvl="1" indent="-367026" algn="just">
                        <a:lnSpc>
                          <a:spcPts val="47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Sử: lịch sử.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Sách ghi chép về lịch sử (nói khái quát)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247">
                <a:tc vMerge="1"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Sử sách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4051" lvl="1" indent="-367026" algn="just">
                        <a:lnSpc>
                          <a:spcPts val="47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Sách: công cụ để ghi chép.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Sách ghi chép về lịch sử (nói khái quát)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8247">
                <a:tc rowSpan="2"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Binh thư</a:t>
                      </a:r>
                      <a:endParaRPr lang="en-US" sz="1100"/>
                    </a:p>
                    <a:p>
                      <a:pPr algn="ctr">
                        <a:lnSpc>
                          <a:spcPts val="4759"/>
                        </a:lnSpc>
                      </a:pP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4051" lvl="1" indent="-367026" algn="just">
                        <a:lnSpc>
                          <a:spcPts val="47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Binh thư: binh pháp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Sách viết về quân sự thời cổ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8247">
                <a:tc vMerge="1"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 Bold"/>
                        </a:rPr>
                        <a:t>Binh thư</a:t>
                      </a:r>
                      <a:endParaRPr lang="en-US" sz="1100"/>
                    </a:p>
                    <a:p>
                      <a:pPr algn="ctr">
                        <a:lnSpc>
                          <a:spcPts val="4759"/>
                        </a:lnSpc>
                      </a:pP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4051" lvl="1" indent="-367026" algn="just">
                        <a:lnSpc>
                          <a:spcPts val="47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Thư: công cụ để ghi chép.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5D381C"/>
                          </a:solidFill>
                          <a:latin typeface="Roboto Condensed"/>
                        </a:rPr>
                        <a:t>Sách viết về quân sự thời cổ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1361282" y="1047750"/>
            <a:ext cx="6037598" cy="58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999">
                <a:solidFill>
                  <a:srgbClr val="2E826E"/>
                </a:solidFill>
                <a:latin typeface="Fraunces Heavy"/>
              </a:rPr>
              <a:t>Bài tập 1 SGK Tr.116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620605" y="6476920"/>
            <a:ext cx="3062975" cy="3389184"/>
          </a:xfrm>
          <a:custGeom>
            <a:avLst/>
            <a:gdLst/>
            <a:ahLst/>
            <a:cxnLst/>
            <a:rect l="l" t="t" r="r" b="b"/>
            <a:pathLst>
              <a:path w="3062975" h="3389184">
                <a:moveTo>
                  <a:pt x="0" y="0"/>
                </a:moveTo>
                <a:lnTo>
                  <a:pt x="3062975" y="0"/>
                </a:lnTo>
                <a:lnTo>
                  <a:pt x="3062975" y="3389185"/>
                </a:lnTo>
                <a:lnTo>
                  <a:pt x="0" y="3389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303674" y="1136958"/>
            <a:ext cx="4917042" cy="103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0"/>
              </a:lnSpc>
            </a:pPr>
            <a:r>
              <a:rPr lang="en-US" sz="8300">
                <a:solidFill>
                  <a:srgbClr val="5D381C"/>
                </a:solidFill>
                <a:latin typeface="#9Slide07 IcielSoup of Justice"/>
              </a:rPr>
              <a:t>Vòng 1</a:t>
            </a:r>
          </a:p>
        </p:txBody>
      </p:sp>
      <p:sp>
        <p:nvSpPr>
          <p:cNvPr id="13" name="Freeform 13"/>
          <p:cNvSpPr/>
          <p:nvPr/>
        </p:nvSpPr>
        <p:spPr>
          <a:xfrm rot="-9230465">
            <a:off x="-838562" y="6445277"/>
            <a:ext cx="2678500" cy="5626046"/>
          </a:xfrm>
          <a:custGeom>
            <a:avLst/>
            <a:gdLst/>
            <a:ahLst/>
            <a:cxnLst/>
            <a:rect l="l" t="t" r="r" b="b"/>
            <a:pathLst>
              <a:path w="2678500" h="5626046">
                <a:moveTo>
                  <a:pt x="0" y="0"/>
                </a:moveTo>
                <a:lnTo>
                  <a:pt x="2678500" y="0"/>
                </a:lnTo>
                <a:lnTo>
                  <a:pt x="2678500" y="5626046"/>
                </a:lnTo>
                <a:lnTo>
                  <a:pt x="0" y="562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926718" y="7100851"/>
            <a:ext cx="803261" cy="750620"/>
          </a:xfrm>
          <a:custGeom>
            <a:avLst/>
            <a:gdLst/>
            <a:ahLst/>
            <a:cxnLst/>
            <a:rect l="l" t="t" r="r" b="b"/>
            <a:pathLst>
              <a:path w="803261" h="750620">
                <a:moveTo>
                  <a:pt x="0" y="0"/>
                </a:moveTo>
                <a:lnTo>
                  <a:pt x="803261" y="0"/>
                </a:lnTo>
                <a:lnTo>
                  <a:pt x="803261" y="750619"/>
                </a:lnTo>
                <a:lnTo>
                  <a:pt x="0" y="7506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492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889282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700764" y="312023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4487" y="76596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539218" y="248339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97303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843907" y="1370619"/>
            <a:ext cx="9901691" cy="792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8"/>
              </a:lnSpc>
            </a:pPr>
            <a:r>
              <a:rPr lang="en-US" sz="5263">
                <a:solidFill>
                  <a:srgbClr val="5D381C"/>
                </a:solidFill>
                <a:latin typeface="#9Slide07 SVNUT Triumph Press"/>
              </a:rPr>
              <a:t>2. Thực hành tiếng Việt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429643" y="3650888"/>
            <a:ext cx="11694294" cy="4630776"/>
            <a:chOff x="0" y="0"/>
            <a:chExt cx="3079979" cy="12196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79979" cy="1219628"/>
            </a:xfrm>
            <a:custGeom>
              <a:avLst/>
              <a:gdLst/>
              <a:ahLst/>
              <a:cxnLst/>
              <a:rect l="l" t="t" r="r" b="b"/>
              <a:pathLst>
                <a:path w="3079979" h="1219628">
                  <a:moveTo>
                    <a:pt x="39722" y="0"/>
                  </a:moveTo>
                  <a:lnTo>
                    <a:pt x="3040257" y="0"/>
                  </a:lnTo>
                  <a:cubicBezTo>
                    <a:pt x="3050792" y="0"/>
                    <a:pt x="3060895" y="4185"/>
                    <a:pt x="3068344" y="11634"/>
                  </a:cubicBezTo>
                  <a:cubicBezTo>
                    <a:pt x="3075794" y="19083"/>
                    <a:pt x="3079979" y="29187"/>
                    <a:pt x="3079979" y="39722"/>
                  </a:cubicBezTo>
                  <a:lnTo>
                    <a:pt x="3079979" y="1179907"/>
                  </a:lnTo>
                  <a:cubicBezTo>
                    <a:pt x="3079979" y="1190441"/>
                    <a:pt x="3075794" y="1200545"/>
                    <a:pt x="3068344" y="1207994"/>
                  </a:cubicBezTo>
                  <a:cubicBezTo>
                    <a:pt x="3060895" y="1215443"/>
                    <a:pt x="3050792" y="1219628"/>
                    <a:pt x="3040257" y="1219628"/>
                  </a:cubicBezTo>
                  <a:lnTo>
                    <a:pt x="39722" y="1219628"/>
                  </a:lnTo>
                  <a:cubicBezTo>
                    <a:pt x="29187" y="1219628"/>
                    <a:pt x="19083" y="1215443"/>
                    <a:pt x="11634" y="1207994"/>
                  </a:cubicBezTo>
                  <a:cubicBezTo>
                    <a:pt x="4185" y="1200545"/>
                    <a:pt x="0" y="1190441"/>
                    <a:pt x="0" y="1179907"/>
                  </a:cubicBezTo>
                  <a:lnTo>
                    <a:pt x="0" y="39722"/>
                  </a:lnTo>
                  <a:cubicBezTo>
                    <a:pt x="0" y="29187"/>
                    <a:pt x="4185" y="19083"/>
                    <a:pt x="11634" y="11634"/>
                  </a:cubicBezTo>
                  <a:cubicBezTo>
                    <a:pt x="19083" y="4185"/>
                    <a:pt x="29187" y="0"/>
                    <a:pt x="397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539218" y="5445669"/>
            <a:ext cx="2336103" cy="3812631"/>
          </a:xfrm>
          <a:custGeom>
            <a:avLst/>
            <a:gdLst/>
            <a:ahLst/>
            <a:cxnLst/>
            <a:rect l="l" t="t" r="r" b="b"/>
            <a:pathLst>
              <a:path w="2336103" h="3812631">
                <a:moveTo>
                  <a:pt x="0" y="0"/>
                </a:moveTo>
                <a:lnTo>
                  <a:pt x="2336103" y="0"/>
                </a:lnTo>
                <a:lnTo>
                  <a:pt x="2336103" y="3812631"/>
                </a:lnTo>
                <a:lnTo>
                  <a:pt x="0" y="38126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3477149" y="3719926"/>
            <a:ext cx="11198533" cy="37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938" lvl="1" indent="-397469" algn="just">
              <a:lnSpc>
                <a:spcPts val="5964"/>
              </a:lnSpc>
              <a:buFont typeface="Arial"/>
              <a:buChar char="•"/>
            </a:pPr>
            <a:r>
              <a:rPr lang="en-US" sz="3681" dirty="0" err="1">
                <a:solidFill>
                  <a:srgbClr val="5D381C"/>
                </a:solidFill>
                <a:latin typeface="Roboto Condensed Bold"/>
              </a:rPr>
              <a:t>Bài</a:t>
            </a:r>
            <a:r>
              <a:rPr lang="en-US" sz="3681" dirty="0">
                <a:solidFill>
                  <a:srgbClr val="5D381C"/>
                </a:solidFill>
                <a:latin typeface="Roboto Condensed Bold"/>
              </a:rPr>
              <a:t> 2 SGK Tr.116, 117</a:t>
            </a:r>
          </a:p>
          <a:p>
            <a:pPr algn="just">
              <a:lnSpc>
                <a:spcPts val="5964"/>
              </a:lnSpc>
            </a:pP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Tìm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các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thành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ngữ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trong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những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câu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dưới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đây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.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Giải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thích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nghĩa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của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mỗi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thành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ngữ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tìm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được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và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nghĩa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của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mỗi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tiếng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trong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các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thành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ngữ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đó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.</a:t>
            </a:r>
          </a:p>
          <a:p>
            <a:pPr algn="just">
              <a:lnSpc>
                <a:spcPts val="5964"/>
              </a:lnSpc>
            </a:pPr>
            <a:endParaRPr lang="en-US" sz="3681" dirty="0">
              <a:solidFill>
                <a:srgbClr val="5D381C"/>
              </a:solidFill>
              <a:latin typeface="Roboto Condense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013943" y="2294052"/>
            <a:ext cx="4917042" cy="103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0"/>
              </a:lnSpc>
            </a:pPr>
            <a:r>
              <a:rPr lang="en-US" sz="8300">
                <a:solidFill>
                  <a:srgbClr val="5D381C"/>
                </a:solidFill>
                <a:latin typeface="#9Slide07 IcielSoup of Justice"/>
              </a:rPr>
              <a:t>Vòng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688" y="420895"/>
            <a:ext cx="17190376" cy="9445209"/>
            <a:chOff x="0" y="0"/>
            <a:chExt cx="4527507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7507" cy="2487627"/>
            </a:xfrm>
            <a:custGeom>
              <a:avLst/>
              <a:gdLst/>
              <a:ahLst/>
              <a:cxnLst/>
              <a:rect l="l" t="t" r="r" b="b"/>
              <a:pathLst>
                <a:path w="4527507" h="2487627">
                  <a:moveTo>
                    <a:pt x="22969" y="0"/>
                  </a:moveTo>
                  <a:lnTo>
                    <a:pt x="4504538" y="0"/>
                  </a:lnTo>
                  <a:cubicBezTo>
                    <a:pt x="4510630" y="0"/>
                    <a:pt x="4516472" y="2420"/>
                    <a:pt x="4520779" y="6727"/>
                  </a:cubicBezTo>
                  <a:cubicBezTo>
                    <a:pt x="4525087" y="11035"/>
                    <a:pt x="4527507" y="16877"/>
                    <a:pt x="4527507" y="22969"/>
                  </a:cubicBezTo>
                  <a:lnTo>
                    <a:pt x="4527507" y="2464658"/>
                  </a:lnTo>
                  <a:cubicBezTo>
                    <a:pt x="4527507" y="2470750"/>
                    <a:pt x="4525087" y="2476592"/>
                    <a:pt x="4520779" y="2480900"/>
                  </a:cubicBezTo>
                  <a:cubicBezTo>
                    <a:pt x="4516472" y="2485207"/>
                    <a:pt x="4510630" y="2487627"/>
                    <a:pt x="4504538" y="2487627"/>
                  </a:cubicBezTo>
                  <a:lnTo>
                    <a:pt x="22969" y="2487627"/>
                  </a:lnTo>
                  <a:cubicBezTo>
                    <a:pt x="16877" y="2487627"/>
                    <a:pt x="11035" y="2485207"/>
                    <a:pt x="6727" y="2480900"/>
                  </a:cubicBezTo>
                  <a:cubicBezTo>
                    <a:pt x="2420" y="2476592"/>
                    <a:pt x="0" y="2470750"/>
                    <a:pt x="0" y="2464658"/>
                  </a:cubicBezTo>
                  <a:lnTo>
                    <a:pt x="0" y="22969"/>
                  </a:lnTo>
                  <a:cubicBezTo>
                    <a:pt x="0" y="16877"/>
                    <a:pt x="2420" y="11035"/>
                    <a:pt x="6727" y="6727"/>
                  </a:cubicBezTo>
                  <a:cubicBezTo>
                    <a:pt x="11035" y="2420"/>
                    <a:pt x="16877" y="0"/>
                    <a:pt x="22969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08358"/>
            <a:ext cx="16123392" cy="8496469"/>
            <a:chOff x="0" y="0"/>
            <a:chExt cx="4246490" cy="22377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490" cy="2237753"/>
            </a:xfrm>
            <a:custGeom>
              <a:avLst/>
              <a:gdLst/>
              <a:ahLst/>
              <a:cxnLst/>
              <a:rect l="l" t="t" r="r" b="b"/>
              <a:pathLst>
                <a:path w="4246490" h="2237753">
                  <a:moveTo>
                    <a:pt x="24489" y="0"/>
                  </a:moveTo>
                  <a:lnTo>
                    <a:pt x="4222002" y="0"/>
                  </a:lnTo>
                  <a:cubicBezTo>
                    <a:pt x="4235526" y="0"/>
                    <a:pt x="4246490" y="10964"/>
                    <a:pt x="4246490" y="24489"/>
                  </a:cubicBezTo>
                  <a:lnTo>
                    <a:pt x="4246490" y="2213265"/>
                  </a:lnTo>
                  <a:cubicBezTo>
                    <a:pt x="4246490" y="2219759"/>
                    <a:pt x="4243910" y="2225988"/>
                    <a:pt x="4239318" y="2230581"/>
                  </a:cubicBezTo>
                  <a:cubicBezTo>
                    <a:pt x="4234725" y="2235173"/>
                    <a:pt x="4228496" y="2237753"/>
                    <a:pt x="4222002" y="2237753"/>
                  </a:cubicBezTo>
                  <a:lnTo>
                    <a:pt x="24489" y="2237753"/>
                  </a:lnTo>
                  <a:cubicBezTo>
                    <a:pt x="10964" y="2237753"/>
                    <a:pt x="0" y="2226789"/>
                    <a:pt x="0" y="2213265"/>
                  </a:cubicBezTo>
                  <a:lnTo>
                    <a:pt x="0" y="24489"/>
                  </a:lnTo>
                  <a:cubicBezTo>
                    <a:pt x="0" y="10964"/>
                    <a:pt x="10964" y="0"/>
                    <a:pt x="24489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1282" y="1047750"/>
            <a:ext cx="6747683" cy="58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999">
                <a:solidFill>
                  <a:srgbClr val="2E826E"/>
                </a:solidFill>
                <a:latin typeface="Fraunces Heavy"/>
              </a:rPr>
              <a:t>Bài tập 2 SGK Tr.116, 117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03674" y="1136958"/>
            <a:ext cx="4917042" cy="103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0"/>
              </a:lnSpc>
            </a:pPr>
            <a:r>
              <a:rPr lang="en-US" sz="8300">
                <a:solidFill>
                  <a:srgbClr val="5D381C"/>
                </a:solidFill>
                <a:latin typeface="#9Slide07 IcielSoup of Justice"/>
              </a:rPr>
              <a:t>Vòng 2</a:t>
            </a:r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361282" y="2002132"/>
          <a:ext cx="15565435" cy="7258047"/>
        </p:xfrm>
        <a:graphic>
          <a:graphicData uri="http://schemas.openxmlformats.org/drawingml/2006/table">
            <a:tbl>
              <a:tblPr/>
              <a:tblGrid>
                <a:gridCol w="466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7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295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Thành ngữ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Giải nghĩa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Giải nghĩa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295">
                <a:tc rowSpan="4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a. Bách niên giai lão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41" lvl="1" indent="-377820" algn="just">
                        <a:lnSpc>
                          <a:spcPts val="48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Bách: nhiều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Cùng sống với nhau đến lúc già, đến trăm tuổi.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295">
                <a:tc v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a. Bách niên giai lão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41" lvl="1" indent="-377820" algn="just">
                        <a:lnSpc>
                          <a:spcPts val="48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Niên: năm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Cùng sống với nhau đến lúc già, đến trăm tuổi.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295">
                <a:tc v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a. Bách niên giai lão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41" lvl="1" indent="-377820" algn="just">
                        <a:lnSpc>
                          <a:spcPts val="48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Giai: chỉ ý tốt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Cùng sống với nhau đến lúc già, đến trăm tuổi.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295">
                <a:tc v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a. Bách niên giai lão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41" lvl="1" indent="-377820" algn="just">
                        <a:lnSpc>
                          <a:spcPts val="48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Lão: già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Cùng sống với nhau đến lúc già, đến trăm tuổi.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295">
                <a:tc rowSpan="4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b. Danh chính ngôn thuận</a:t>
                      </a:r>
                      <a:endParaRPr lang="en-US" sz="1100"/>
                    </a:p>
                    <a:p>
                      <a:pPr algn="ctr">
                        <a:lnSpc>
                          <a:spcPts val="4899"/>
                        </a:lnSpc>
                      </a:pP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41" lvl="1" indent="-377820" algn="just">
                        <a:lnSpc>
                          <a:spcPts val="48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Danh: danh tiếng.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Danh nghĩa chính đáng thì lời nói dễ được nghe.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295">
                <a:tc v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b. Danh chính ngôn thuận</a:t>
                      </a:r>
                      <a:endParaRPr lang="en-US" sz="1100"/>
                    </a:p>
                    <a:p>
                      <a:pPr algn="ctr">
                        <a:lnSpc>
                          <a:spcPts val="4899"/>
                        </a:lnSpc>
                      </a:pP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41" lvl="1" indent="-377820" algn="just">
                        <a:lnSpc>
                          <a:spcPts val="48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Chính: chính đáng.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Danh nghĩa chính đáng thì lời nói dễ được nghe.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7295">
                <a:tc v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b. Danh chính ngôn thuận</a:t>
                      </a:r>
                      <a:endParaRPr lang="en-US" sz="1100"/>
                    </a:p>
                    <a:p>
                      <a:pPr algn="ctr">
                        <a:lnSpc>
                          <a:spcPts val="4899"/>
                        </a:lnSpc>
                      </a:pP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41" lvl="1" indent="-377820" algn="just">
                        <a:lnSpc>
                          <a:spcPts val="48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Ngôn: ngôn ngữ, lời nói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Danh nghĩa chính đáng thì lời nói dễ được nghe.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9687">
                <a:tc v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 Bold"/>
                        </a:rPr>
                        <a:t>b. Danh chính ngôn thuận</a:t>
                      </a:r>
                      <a:endParaRPr lang="en-US" sz="1100"/>
                    </a:p>
                    <a:p>
                      <a:pPr algn="ctr">
                        <a:lnSpc>
                          <a:spcPts val="4899"/>
                        </a:lnSpc>
                      </a:pP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41" lvl="1" indent="-377820" algn="just">
                        <a:lnSpc>
                          <a:spcPts val="48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Thuận: chuyển động theo một chiều hướng.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5D381C"/>
                          </a:solidFill>
                          <a:latin typeface="Roboto Condensed"/>
                        </a:rPr>
                        <a:t>Danh nghĩa chính đáng thì lời nói dễ được nghe.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-536061" y="6823366"/>
            <a:ext cx="5069167" cy="3726423"/>
          </a:xfrm>
          <a:custGeom>
            <a:avLst/>
            <a:gdLst/>
            <a:ahLst/>
            <a:cxnLst/>
            <a:rect l="l" t="t" r="r" b="b"/>
            <a:pathLst>
              <a:path w="5069167" h="3726423">
                <a:moveTo>
                  <a:pt x="0" y="0"/>
                </a:moveTo>
                <a:lnTo>
                  <a:pt x="5069167" y="0"/>
                </a:lnTo>
                <a:lnTo>
                  <a:pt x="5069167" y="3726423"/>
                </a:lnTo>
                <a:lnTo>
                  <a:pt x="0" y="37264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9230465">
            <a:off x="15822789" y="6367835"/>
            <a:ext cx="2207856" cy="4637484"/>
          </a:xfrm>
          <a:custGeom>
            <a:avLst/>
            <a:gdLst/>
            <a:ahLst/>
            <a:cxnLst/>
            <a:rect l="l" t="t" r="r" b="b"/>
            <a:pathLst>
              <a:path w="2207856" h="4637484">
                <a:moveTo>
                  <a:pt x="0" y="0"/>
                </a:moveTo>
                <a:lnTo>
                  <a:pt x="2207857" y="0"/>
                </a:lnTo>
                <a:lnTo>
                  <a:pt x="2207857" y="4637484"/>
                </a:lnTo>
                <a:lnTo>
                  <a:pt x="0" y="4637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207531">
            <a:off x="16270871" y="-2074683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1"/>
                </a:lnTo>
                <a:lnTo>
                  <a:pt x="0" y="5966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688" y="420895"/>
            <a:ext cx="17190376" cy="9445209"/>
            <a:chOff x="0" y="0"/>
            <a:chExt cx="4527507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7507" cy="2487627"/>
            </a:xfrm>
            <a:custGeom>
              <a:avLst/>
              <a:gdLst/>
              <a:ahLst/>
              <a:cxnLst/>
              <a:rect l="l" t="t" r="r" b="b"/>
              <a:pathLst>
                <a:path w="4527507" h="2487627">
                  <a:moveTo>
                    <a:pt x="22969" y="0"/>
                  </a:moveTo>
                  <a:lnTo>
                    <a:pt x="4504538" y="0"/>
                  </a:lnTo>
                  <a:cubicBezTo>
                    <a:pt x="4510630" y="0"/>
                    <a:pt x="4516472" y="2420"/>
                    <a:pt x="4520779" y="6727"/>
                  </a:cubicBezTo>
                  <a:cubicBezTo>
                    <a:pt x="4525087" y="11035"/>
                    <a:pt x="4527507" y="16877"/>
                    <a:pt x="4527507" y="22969"/>
                  </a:cubicBezTo>
                  <a:lnTo>
                    <a:pt x="4527507" y="2464658"/>
                  </a:lnTo>
                  <a:cubicBezTo>
                    <a:pt x="4527507" y="2470750"/>
                    <a:pt x="4525087" y="2476592"/>
                    <a:pt x="4520779" y="2480900"/>
                  </a:cubicBezTo>
                  <a:cubicBezTo>
                    <a:pt x="4516472" y="2485207"/>
                    <a:pt x="4510630" y="2487627"/>
                    <a:pt x="4504538" y="2487627"/>
                  </a:cubicBezTo>
                  <a:lnTo>
                    <a:pt x="22969" y="2487627"/>
                  </a:lnTo>
                  <a:cubicBezTo>
                    <a:pt x="16877" y="2487627"/>
                    <a:pt x="11035" y="2485207"/>
                    <a:pt x="6727" y="2480900"/>
                  </a:cubicBezTo>
                  <a:cubicBezTo>
                    <a:pt x="2420" y="2476592"/>
                    <a:pt x="0" y="2470750"/>
                    <a:pt x="0" y="2464658"/>
                  </a:cubicBezTo>
                  <a:lnTo>
                    <a:pt x="0" y="22969"/>
                  </a:lnTo>
                  <a:cubicBezTo>
                    <a:pt x="0" y="16877"/>
                    <a:pt x="2420" y="11035"/>
                    <a:pt x="6727" y="6727"/>
                  </a:cubicBezTo>
                  <a:cubicBezTo>
                    <a:pt x="11035" y="2420"/>
                    <a:pt x="16877" y="0"/>
                    <a:pt x="22969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08358"/>
            <a:ext cx="16123392" cy="8496469"/>
            <a:chOff x="0" y="0"/>
            <a:chExt cx="4246490" cy="22377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490" cy="2237753"/>
            </a:xfrm>
            <a:custGeom>
              <a:avLst/>
              <a:gdLst/>
              <a:ahLst/>
              <a:cxnLst/>
              <a:rect l="l" t="t" r="r" b="b"/>
              <a:pathLst>
                <a:path w="4246490" h="2237753">
                  <a:moveTo>
                    <a:pt x="24489" y="0"/>
                  </a:moveTo>
                  <a:lnTo>
                    <a:pt x="4222002" y="0"/>
                  </a:lnTo>
                  <a:cubicBezTo>
                    <a:pt x="4235526" y="0"/>
                    <a:pt x="4246490" y="10964"/>
                    <a:pt x="4246490" y="24489"/>
                  </a:cubicBezTo>
                  <a:lnTo>
                    <a:pt x="4246490" y="2213265"/>
                  </a:lnTo>
                  <a:cubicBezTo>
                    <a:pt x="4246490" y="2219759"/>
                    <a:pt x="4243910" y="2225988"/>
                    <a:pt x="4239318" y="2230581"/>
                  </a:cubicBezTo>
                  <a:cubicBezTo>
                    <a:pt x="4234725" y="2235173"/>
                    <a:pt x="4228496" y="2237753"/>
                    <a:pt x="4222002" y="2237753"/>
                  </a:cubicBezTo>
                  <a:lnTo>
                    <a:pt x="24489" y="2237753"/>
                  </a:lnTo>
                  <a:cubicBezTo>
                    <a:pt x="10964" y="2237753"/>
                    <a:pt x="0" y="2226789"/>
                    <a:pt x="0" y="2213265"/>
                  </a:cubicBezTo>
                  <a:lnTo>
                    <a:pt x="0" y="24489"/>
                  </a:lnTo>
                  <a:cubicBezTo>
                    <a:pt x="0" y="10964"/>
                    <a:pt x="10964" y="0"/>
                    <a:pt x="24489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1282" y="1047750"/>
            <a:ext cx="6747683" cy="58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999">
                <a:solidFill>
                  <a:srgbClr val="2E826E"/>
                </a:solidFill>
                <a:latin typeface="Fraunces Heavy"/>
              </a:rPr>
              <a:t>Bài tập 2 SGK Tr.116, 117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03674" y="1136958"/>
            <a:ext cx="4917042" cy="103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0"/>
              </a:lnSpc>
            </a:pPr>
            <a:r>
              <a:rPr lang="en-US" sz="8300">
                <a:solidFill>
                  <a:srgbClr val="5D381C"/>
                </a:solidFill>
                <a:latin typeface="#9Slide07 IcielSoup of Justice"/>
              </a:rPr>
              <a:t>Vòng 2</a:t>
            </a:r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361282" y="2002132"/>
          <a:ext cx="15565434" cy="7534276"/>
        </p:xfrm>
        <a:graphic>
          <a:graphicData uri="http://schemas.openxmlformats.org/drawingml/2006/table">
            <a:tbl>
              <a:tblPr/>
              <a:tblGrid>
                <a:gridCol w="404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873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Thành ngữ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Giải nghĩa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Giải nghĩa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73">
                <a:tc rowSpan="4"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c. Chiêu binh mãi mã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7230" lvl="1" indent="-388615" algn="just">
                        <a:lnSpc>
                          <a:spcPts val="50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Chiêu: chiêu mộ, kêu gọi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Chiêu mộ binh lính, mua ngựa chiến để chuẩn bị chiến tranh.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873">
                <a:tc vMerge="1"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c. Chiêu binh mãi mã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7230" lvl="1" indent="-388615" algn="just">
                        <a:lnSpc>
                          <a:spcPts val="50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Binh: binh lính, tướng sĩ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Chiêu mộ binh lính, mua ngựa chiến để chuẩn bị chiến tranh.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873">
                <a:tc vMerge="1"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c. Chiêu binh mãi mã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7230" lvl="1" indent="-388615" algn="just">
                        <a:lnSpc>
                          <a:spcPts val="50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Mãi: mua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Chiêu mộ binh lính, mua ngựa chiến để chuẩn bị chiến tranh.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873">
                <a:tc vMerge="1"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c. Chiêu binh mãi mã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7230" lvl="1" indent="-388615" algn="just">
                        <a:lnSpc>
                          <a:spcPts val="50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Mã: con ngựa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Chiêu mộ binh lính, mua ngựa chiến để chuẩn bị chiến tranh.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873">
                <a:tc rowSpan="4"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d. Trung quân ái quốc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7230" lvl="1" indent="-388615" algn="just">
                        <a:lnSpc>
                          <a:spcPts val="50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Trung: lòng trung thành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Yêu nước, trung thành </a:t>
                      </a:r>
                      <a:endParaRPr lang="en-US" sz="1100"/>
                    </a:p>
                    <a:p>
                      <a:pPr algn="just">
                        <a:lnSpc>
                          <a:spcPts val="5039"/>
                        </a:lnSpc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với vua.</a:t>
                      </a:r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7292">
                <a:tc vMerge="1"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d. Trung quân ái quốc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7230" lvl="1" indent="-388615" algn="just">
                        <a:lnSpc>
                          <a:spcPts val="50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Quân: vua, người đứng đầu một đất nước.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Yêu nước, trung thành </a:t>
                      </a:r>
                      <a:endParaRPr lang="en-US" sz="1100"/>
                    </a:p>
                    <a:p>
                      <a:pPr algn="just">
                        <a:lnSpc>
                          <a:spcPts val="5039"/>
                        </a:lnSpc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với vua.</a:t>
                      </a:r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873">
                <a:tc vMerge="1"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d. Trung quân ái quốc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7230" lvl="1" indent="-388615" algn="just">
                        <a:lnSpc>
                          <a:spcPts val="50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Ái: yêu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Yêu nước, trung thành </a:t>
                      </a:r>
                      <a:endParaRPr lang="en-US" sz="1100"/>
                    </a:p>
                    <a:p>
                      <a:pPr algn="just">
                        <a:lnSpc>
                          <a:spcPts val="5039"/>
                        </a:lnSpc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với vua.</a:t>
                      </a:r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5873">
                <a:tc vMerge="1"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 Bold"/>
                        </a:rPr>
                        <a:t>d. Trung quân ái quốc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7230" lvl="1" indent="-388615" algn="just">
                        <a:lnSpc>
                          <a:spcPts val="503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Quốc: đất nước.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Yêu nước, trung thành </a:t>
                      </a:r>
                      <a:endParaRPr lang="en-US" sz="1100"/>
                    </a:p>
                    <a:p>
                      <a:pPr algn="just">
                        <a:lnSpc>
                          <a:spcPts val="5039"/>
                        </a:lnSpc>
                      </a:pPr>
                      <a:r>
                        <a:rPr lang="en-US" sz="3599">
                          <a:solidFill>
                            <a:srgbClr val="5D381C"/>
                          </a:solidFill>
                          <a:latin typeface="Roboto Condensed"/>
                        </a:rPr>
                        <a:t>với vua.</a:t>
                      </a:r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-536061" y="6823366"/>
            <a:ext cx="5069167" cy="3726423"/>
          </a:xfrm>
          <a:custGeom>
            <a:avLst/>
            <a:gdLst/>
            <a:ahLst/>
            <a:cxnLst/>
            <a:rect l="l" t="t" r="r" b="b"/>
            <a:pathLst>
              <a:path w="5069167" h="3726423">
                <a:moveTo>
                  <a:pt x="0" y="0"/>
                </a:moveTo>
                <a:lnTo>
                  <a:pt x="5069167" y="0"/>
                </a:lnTo>
                <a:lnTo>
                  <a:pt x="5069167" y="3726423"/>
                </a:lnTo>
                <a:lnTo>
                  <a:pt x="0" y="37264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889282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700764" y="312023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4487" y="76596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539218" y="248339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97303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843907" y="1370619"/>
            <a:ext cx="9901691" cy="792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8"/>
              </a:lnSpc>
            </a:pPr>
            <a:r>
              <a:rPr lang="en-US" sz="5263">
                <a:solidFill>
                  <a:srgbClr val="5D381C"/>
                </a:solidFill>
                <a:latin typeface="#9Slide07 SVNUT Triumph Press"/>
              </a:rPr>
              <a:t>2. Thực hành tiếng Việt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429643" y="3650888"/>
            <a:ext cx="11694294" cy="3155983"/>
            <a:chOff x="0" y="0"/>
            <a:chExt cx="3079979" cy="83120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79979" cy="831206"/>
            </a:xfrm>
            <a:custGeom>
              <a:avLst/>
              <a:gdLst/>
              <a:ahLst/>
              <a:cxnLst/>
              <a:rect l="l" t="t" r="r" b="b"/>
              <a:pathLst>
                <a:path w="3079979" h="831206">
                  <a:moveTo>
                    <a:pt x="39722" y="0"/>
                  </a:moveTo>
                  <a:lnTo>
                    <a:pt x="3040257" y="0"/>
                  </a:lnTo>
                  <a:cubicBezTo>
                    <a:pt x="3050792" y="0"/>
                    <a:pt x="3060895" y="4185"/>
                    <a:pt x="3068344" y="11634"/>
                  </a:cubicBezTo>
                  <a:cubicBezTo>
                    <a:pt x="3075794" y="19083"/>
                    <a:pt x="3079979" y="29187"/>
                    <a:pt x="3079979" y="39722"/>
                  </a:cubicBezTo>
                  <a:lnTo>
                    <a:pt x="3079979" y="791484"/>
                  </a:lnTo>
                  <a:cubicBezTo>
                    <a:pt x="3079979" y="802019"/>
                    <a:pt x="3075794" y="812122"/>
                    <a:pt x="3068344" y="819571"/>
                  </a:cubicBezTo>
                  <a:cubicBezTo>
                    <a:pt x="3060895" y="827021"/>
                    <a:pt x="3050792" y="831206"/>
                    <a:pt x="3040257" y="831206"/>
                  </a:cubicBezTo>
                  <a:lnTo>
                    <a:pt x="39722" y="831206"/>
                  </a:lnTo>
                  <a:cubicBezTo>
                    <a:pt x="17784" y="831206"/>
                    <a:pt x="0" y="813422"/>
                    <a:pt x="0" y="791484"/>
                  </a:cubicBezTo>
                  <a:lnTo>
                    <a:pt x="0" y="39722"/>
                  </a:lnTo>
                  <a:cubicBezTo>
                    <a:pt x="0" y="29187"/>
                    <a:pt x="4185" y="19083"/>
                    <a:pt x="11634" y="11634"/>
                  </a:cubicBezTo>
                  <a:cubicBezTo>
                    <a:pt x="19083" y="4185"/>
                    <a:pt x="29187" y="0"/>
                    <a:pt x="397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539218" y="5445669"/>
            <a:ext cx="2336103" cy="3812631"/>
          </a:xfrm>
          <a:custGeom>
            <a:avLst/>
            <a:gdLst/>
            <a:ahLst/>
            <a:cxnLst/>
            <a:rect l="l" t="t" r="r" b="b"/>
            <a:pathLst>
              <a:path w="2336103" h="3812631">
                <a:moveTo>
                  <a:pt x="0" y="0"/>
                </a:moveTo>
                <a:lnTo>
                  <a:pt x="2336103" y="0"/>
                </a:lnTo>
                <a:lnTo>
                  <a:pt x="2336103" y="3812631"/>
                </a:lnTo>
                <a:lnTo>
                  <a:pt x="0" y="38126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3477149" y="3719926"/>
            <a:ext cx="11198533" cy="3003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938" lvl="1" indent="-397469" algn="just">
              <a:lnSpc>
                <a:spcPts val="5964"/>
              </a:lnSpc>
              <a:buFont typeface="Arial"/>
              <a:buChar char="•"/>
            </a:pPr>
            <a:r>
              <a:rPr lang="en-US" sz="3681" dirty="0" err="1">
                <a:solidFill>
                  <a:srgbClr val="5D381C"/>
                </a:solidFill>
                <a:latin typeface="Roboto Condensed Bold"/>
              </a:rPr>
              <a:t>Bài</a:t>
            </a:r>
            <a:r>
              <a:rPr lang="en-US" sz="3681" dirty="0">
                <a:solidFill>
                  <a:srgbClr val="5D381C"/>
                </a:solidFill>
                <a:latin typeface="Roboto Condensed Bold"/>
              </a:rPr>
              <a:t> 3 SGK Tr.117</a:t>
            </a:r>
          </a:p>
          <a:p>
            <a:pPr algn="just">
              <a:lnSpc>
                <a:spcPts val="5964"/>
              </a:lnSpc>
            </a:pP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Ghép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các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thành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ngữ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,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tục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ngữ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(in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đậm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) ở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cột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bên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trái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với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nghĩa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phù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hợp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ở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cột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bên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681" dirty="0" err="1">
                <a:solidFill>
                  <a:srgbClr val="5D381C"/>
                </a:solidFill>
                <a:latin typeface="Roboto Condensed"/>
              </a:rPr>
              <a:t>phải</a:t>
            </a:r>
            <a:r>
              <a:rPr lang="en-US" sz="3681" dirty="0">
                <a:solidFill>
                  <a:srgbClr val="5D381C"/>
                </a:solidFill>
                <a:latin typeface="Roboto Condensed"/>
              </a:rPr>
              <a:t>:</a:t>
            </a:r>
          </a:p>
          <a:p>
            <a:pPr algn="just">
              <a:lnSpc>
                <a:spcPts val="5964"/>
              </a:lnSpc>
            </a:pPr>
            <a:endParaRPr lang="en-US" sz="3681" dirty="0">
              <a:solidFill>
                <a:srgbClr val="5D381C"/>
              </a:solidFill>
              <a:latin typeface="Roboto Condense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013943" y="2294052"/>
            <a:ext cx="4917042" cy="103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0"/>
              </a:lnSpc>
            </a:pPr>
            <a:r>
              <a:rPr lang="en-US" sz="8300">
                <a:solidFill>
                  <a:srgbClr val="5D381C"/>
                </a:solidFill>
                <a:latin typeface="#9Slide07 IcielSoup of Justice"/>
              </a:rPr>
              <a:t>Vòng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4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665" y="420895"/>
            <a:ext cx="17383457" cy="9426022"/>
            <a:chOff x="0" y="0"/>
            <a:chExt cx="4578359" cy="24825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78359" cy="2482574"/>
            </a:xfrm>
            <a:custGeom>
              <a:avLst/>
              <a:gdLst/>
              <a:ahLst/>
              <a:cxnLst/>
              <a:rect l="l" t="t" r="r" b="b"/>
              <a:pathLst>
                <a:path w="4578359" h="2482574">
                  <a:moveTo>
                    <a:pt x="22713" y="0"/>
                  </a:moveTo>
                  <a:lnTo>
                    <a:pt x="4555646" y="0"/>
                  </a:lnTo>
                  <a:cubicBezTo>
                    <a:pt x="4568190" y="0"/>
                    <a:pt x="4578359" y="10169"/>
                    <a:pt x="4578359" y="22713"/>
                  </a:cubicBezTo>
                  <a:lnTo>
                    <a:pt x="4578359" y="2459860"/>
                  </a:lnTo>
                  <a:cubicBezTo>
                    <a:pt x="4578359" y="2472405"/>
                    <a:pt x="4568190" y="2482574"/>
                    <a:pt x="4555646" y="2482574"/>
                  </a:cubicBezTo>
                  <a:lnTo>
                    <a:pt x="22713" y="2482574"/>
                  </a:lnTo>
                  <a:cubicBezTo>
                    <a:pt x="10169" y="2482574"/>
                    <a:pt x="0" y="2472405"/>
                    <a:pt x="0" y="2459860"/>
                  </a:cubicBezTo>
                  <a:lnTo>
                    <a:pt x="0" y="22713"/>
                  </a:lnTo>
                  <a:cubicBezTo>
                    <a:pt x="0" y="10169"/>
                    <a:pt x="10169" y="0"/>
                    <a:pt x="22713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61282" y="1047750"/>
            <a:ext cx="6747683" cy="58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999">
                <a:solidFill>
                  <a:srgbClr val="2E826E"/>
                </a:solidFill>
                <a:latin typeface="Fraunces Heavy"/>
              </a:rPr>
              <a:t>Bài tập 3 SGK Tr. 117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69283" y="930221"/>
            <a:ext cx="4917042" cy="103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0"/>
              </a:lnSpc>
            </a:pPr>
            <a:r>
              <a:rPr lang="en-US" sz="8300">
                <a:solidFill>
                  <a:srgbClr val="5D381C"/>
                </a:solidFill>
                <a:latin typeface="#9Slide07 IcielSoup of Justice"/>
              </a:rPr>
              <a:t>Vòng 3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13702"/>
              </p:ext>
            </p:extLst>
          </p:nvPr>
        </p:nvGraphicFramePr>
        <p:xfrm>
          <a:off x="742233" y="2102765"/>
          <a:ext cx="7182567" cy="7155536"/>
        </p:xfrm>
        <a:graphic>
          <a:graphicData uri="http://schemas.openxmlformats.org/drawingml/2006/table">
            <a:tbl>
              <a:tblPr/>
              <a:tblGrid>
                <a:gridCol w="7182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320">
                <a:tc>
                  <a:txBody>
                    <a:bodyPr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 spc="-60">
                          <a:solidFill>
                            <a:srgbClr val="5D381C"/>
                          </a:solidFill>
                          <a:latin typeface="Roboto Condensed Bold"/>
                        </a:rPr>
                        <a:t>Thành ngữ, tục ngữ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154">
                <a:tc>
                  <a:txBody>
                    <a:bodyPr/>
                    <a:lstStyle/>
                    <a:p>
                      <a:pPr algn="just">
                        <a:lnSpc>
                          <a:spcPts val="4479"/>
                        </a:lnSpc>
                        <a:defRPr/>
                      </a:pPr>
                      <a:r>
                        <a:rPr lang="en-US" sz="3199" spc="-60">
                          <a:solidFill>
                            <a:srgbClr val="5D381C"/>
                          </a:solidFill>
                          <a:latin typeface="Roboto Condensed"/>
                        </a:rPr>
                        <a:t>a) Dã tâm của quân giặc đã </a:t>
                      </a:r>
                      <a:r>
                        <a:rPr lang="en-US" sz="3199" spc="-60">
                          <a:solidFill>
                            <a:srgbClr val="5D381C"/>
                          </a:solidFill>
                          <a:latin typeface="Roboto Condensed Bold"/>
                        </a:rPr>
                        <a:t>hai năm rõ mười</a:t>
                      </a:r>
                      <a:r>
                        <a:rPr lang="en-US" sz="3199" spc="-60">
                          <a:solidFill>
                            <a:srgbClr val="5D381C"/>
                          </a:solidFill>
                          <a:latin typeface="Roboto Condensed"/>
                        </a:rPr>
                        <a:t>. (Nguyễn Huy Tưởng)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427">
                <a:tc>
                  <a:txBody>
                    <a:bodyPr/>
                    <a:lstStyle/>
                    <a:p>
                      <a:pPr algn="just">
                        <a:lnSpc>
                          <a:spcPts val="4479"/>
                        </a:lnSpc>
                        <a:defRPr/>
                      </a:pP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b)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Chữ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phải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quang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minh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chính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đại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như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 ban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ngày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. (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Nguyễn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 Huy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Tưởng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)</a:t>
                      </a:r>
                      <a:endParaRPr lang="en-US" sz="1100" dirty="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878">
                <a:tc>
                  <a:txBody>
                    <a:bodyPr/>
                    <a:lstStyle/>
                    <a:p>
                      <a:pPr algn="just">
                        <a:lnSpc>
                          <a:spcPts val="4479"/>
                        </a:lnSpc>
                        <a:defRPr/>
                      </a:pPr>
                      <a:r>
                        <a:rPr lang="en-US" sz="3199" spc="-60">
                          <a:solidFill>
                            <a:srgbClr val="5D381C"/>
                          </a:solidFill>
                          <a:latin typeface="Roboto Condensed"/>
                        </a:rPr>
                        <a:t>c) Hầu muốn luyện cho mình thành một người có thể </a:t>
                      </a:r>
                      <a:r>
                        <a:rPr lang="en-US" sz="3199" spc="-60">
                          <a:solidFill>
                            <a:srgbClr val="5D381C"/>
                          </a:solidFill>
                          <a:latin typeface="Roboto Condensed Bold"/>
                        </a:rPr>
                        <a:t>dãi gió dầm mưa</a:t>
                      </a:r>
                      <a:r>
                        <a:rPr lang="en-US" sz="3199" spc="-60">
                          <a:solidFill>
                            <a:srgbClr val="5D381C"/>
                          </a:solidFill>
                          <a:latin typeface="Roboto Condensed"/>
                        </a:rPr>
                        <a:t>. (Nguyễn Huy Tưởng)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862">
                <a:tc>
                  <a:txBody>
                    <a:bodyPr/>
                    <a:lstStyle/>
                    <a:p>
                      <a:pPr algn="just">
                        <a:lnSpc>
                          <a:spcPts val="4479"/>
                        </a:lnSpc>
                        <a:defRPr/>
                      </a:pPr>
                      <a:r>
                        <a:rPr lang="en-US" sz="3199" spc="-60">
                          <a:solidFill>
                            <a:srgbClr val="5D381C"/>
                          </a:solidFill>
                          <a:latin typeface="Roboto Condensed"/>
                        </a:rPr>
                        <a:t>d) Họ nhìn lá cờ đỏ thêu sáu chữ vàng, lòng họ bừng bừng, tay họ như có thể </a:t>
                      </a:r>
                      <a:r>
                        <a:rPr lang="en-US" sz="3199" spc="-60">
                          <a:solidFill>
                            <a:srgbClr val="5D381C"/>
                          </a:solidFill>
                          <a:latin typeface="Roboto Condensed Bold"/>
                        </a:rPr>
                        <a:t>xoay trời chuyển đất</a:t>
                      </a:r>
                      <a:r>
                        <a:rPr lang="en-US" sz="3199" spc="-60">
                          <a:solidFill>
                            <a:srgbClr val="5D381C"/>
                          </a:solidFill>
                          <a:latin typeface="Roboto Condensed"/>
                        </a:rPr>
                        <a:t>. (Nguyễn Huy Tưởng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895">
                <a:tc>
                  <a:txBody>
                    <a:bodyPr/>
                    <a:lstStyle/>
                    <a:p>
                      <a:pPr algn="just">
                        <a:lnSpc>
                          <a:spcPts val="4479"/>
                        </a:lnSpc>
                        <a:defRPr/>
                      </a:pP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e)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Giặc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đến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nhà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đàn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bà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cũng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đánh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. (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Tục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199" spc="-60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ngữ</a:t>
                      </a:r>
                      <a:r>
                        <a:rPr lang="en-US" sz="3199" spc="-60" dirty="0">
                          <a:solidFill>
                            <a:srgbClr val="5D381C"/>
                          </a:solidFill>
                          <a:latin typeface="Roboto Condensed"/>
                        </a:rPr>
                        <a:t>)</a:t>
                      </a:r>
                      <a:endParaRPr lang="en-US" sz="1100" dirty="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99092"/>
              </p:ext>
            </p:extLst>
          </p:nvPr>
        </p:nvGraphicFramePr>
        <p:xfrm>
          <a:off x="10515600" y="2102765"/>
          <a:ext cx="6701799" cy="7269834"/>
        </p:xfrm>
        <a:graphic>
          <a:graphicData uri="http://schemas.openxmlformats.org/drawingml/2006/table">
            <a:tbl>
              <a:tblPr/>
              <a:tblGrid>
                <a:gridCol w="670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261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 Bold"/>
                        </a:rPr>
                        <a:t>Nghĩa</a:t>
                      </a:r>
                      <a:endParaRPr lang="en-US" sz="1100" dirty="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039">
                <a:tc>
                  <a:txBody>
                    <a:bodyPr/>
                    <a:lstStyle/>
                    <a:p>
                      <a:pPr algn="just">
                        <a:lnSpc>
                          <a:spcPts val="4619"/>
                        </a:lnSpc>
                        <a:defRPr/>
                      </a:pPr>
                      <a:r>
                        <a:rPr lang="en-US" sz="3299" spc="-62">
                          <a:solidFill>
                            <a:srgbClr val="5D381C"/>
                          </a:solidFill>
                          <a:latin typeface="Roboto Condensed"/>
                        </a:rPr>
                        <a:t>1) khi đất nước có giặc, bổn phận của mọi người dân là phải đứng lên đánh giặc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312">
                <a:tc>
                  <a:txBody>
                    <a:bodyPr/>
                    <a:lstStyle/>
                    <a:p>
                      <a:pPr algn="just">
                        <a:lnSpc>
                          <a:spcPts val="4619"/>
                        </a:lnSpc>
                        <a:defRPr/>
                      </a:pPr>
                      <a:r>
                        <a:rPr lang="en-US" sz="3299" spc="-62">
                          <a:solidFill>
                            <a:srgbClr val="5D381C"/>
                          </a:solidFill>
                          <a:latin typeface="Roboto Condensed"/>
                        </a:rPr>
                        <a:t>2) chịu đựng nắng mưa, sương gió qua nhiều năm tháng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3074">
                <a:tc>
                  <a:txBody>
                    <a:bodyPr/>
                    <a:lstStyle/>
                    <a:p>
                      <a:pPr algn="just">
                        <a:lnSpc>
                          <a:spcPts val="4619"/>
                        </a:lnSpc>
                        <a:defRPr/>
                      </a:pPr>
                      <a:r>
                        <a:rPr lang="en-US" sz="3299" spc="-62">
                          <a:solidFill>
                            <a:srgbClr val="5D381C"/>
                          </a:solidFill>
                          <a:latin typeface="Roboto Condensed"/>
                        </a:rPr>
                        <a:t>3) có sức mạnh phi thường, có thể làm được những việc to lớn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3074">
                <a:tc>
                  <a:txBody>
                    <a:bodyPr/>
                    <a:lstStyle/>
                    <a:p>
                      <a:pPr algn="just">
                        <a:lnSpc>
                          <a:spcPts val="4619"/>
                        </a:lnSpc>
                        <a:defRPr/>
                      </a:pPr>
                      <a:r>
                        <a:rPr lang="en-US" sz="3299" spc="-62">
                          <a:solidFill>
                            <a:srgbClr val="5D381C"/>
                          </a:solidFill>
                          <a:latin typeface="Roboto Condensed"/>
                        </a:rPr>
                        <a:t>4) ngay thẳng, đúng đắn, rõ ràng, không chút mờ ám</a:t>
                      </a:r>
                      <a:endParaRPr lang="en-US" sz="110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3074">
                <a:tc>
                  <a:txBody>
                    <a:bodyPr/>
                    <a:lstStyle/>
                    <a:p>
                      <a:pPr algn="just">
                        <a:lnSpc>
                          <a:spcPts val="4619"/>
                        </a:lnSpc>
                        <a:defRPr/>
                      </a:pP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5) (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)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quá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rõ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ràng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sáng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tỏ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còn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nghi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ngờ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gì</a:t>
                      </a:r>
                      <a:r>
                        <a:rPr lang="en-US" sz="3299" spc="-62" dirty="0">
                          <a:solidFill>
                            <a:srgbClr val="5D381C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299" spc="-62" dirty="0" err="1">
                          <a:solidFill>
                            <a:srgbClr val="5D381C"/>
                          </a:solidFill>
                          <a:latin typeface="Roboto Condensed"/>
                        </a:rPr>
                        <a:t>nữa</a:t>
                      </a:r>
                      <a:endParaRPr lang="en-US" sz="1100" dirty="0"/>
                    </a:p>
                  </a:txBody>
                  <a:tcPr marL="9525" marR="9525" marT="9525" marB="9525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 rot="3207531">
            <a:off x="16489075" y="-2562145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1"/>
                </a:lnTo>
                <a:lnTo>
                  <a:pt x="0" y="5966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87DDC6-EBCA-DFE2-420B-BF0E010858CD}"/>
              </a:ext>
            </a:extLst>
          </p:cNvPr>
          <p:cNvCxnSpPr>
            <a:cxnSpLocks/>
          </p:cNvCxnSpPr>
          <p:nvPr/>
        </p:nvCxnSpPr>
        <p:spPr>
          <a:xfrm>
            <a:off x="7924800" y="3506995"/>
            <a:ext cx="2590800" cy="514170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473674-8808-F527-29C1-BD91B35CBEAD}"/>
              </a:ext>
            </a:extLst>
          </p:cNvPr>
          <p:cNvCxnSpPr>
            <a:cxnSpLocks/>
          </p:cNvCxnSpPr>
          <p:nvPr/>
        </p:nvCxnSpPr>
        <p:spPr>
          <a:xfrm>
            <a:off x="7772401" y="4878562"/>
            <a:ext cx="2743199" cy="240797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9C5B3C-39FA-B521-8F9F-ECF197C14249}"/>
              </a:ext>
            </a:extLst>
          </p:cNvPr>
          <p:cNvCxnSpPr>
            <a:cxnSpLocks/>
          </p:cNvCxnSpPr>
          <p:nvPr/>
        </p:nvCxnSpPr>
        <p:spPr>
          <a:xfrm flipV="1">
            <a:off x="7924800" y="4737232"/>
            <a:ext cx="2590800" cy="138535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F619E5-FFF9-2C27-58FD-E5776E56678F}"/>
              </a:ext>
            </a:extLst>
          </p:cNvPr>
          <p:cNvCxnSpPr>
            <a:cxnSpLocks/>
          </p:cNvCxnSpPr>
          <p:nvPr/>
        </p:nvCxnSpPr>
        <p:spPr>
          <a:xfrm flipV="1">
            <a:off x="7924800" y="6076417"/>
            <a:ext cx="2590800" cy="138535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3B8DB0-9EE8-1301-A44D-0AE07E9FDC9E}"/>
              </a:ext>
            </a:extLst>
          </p:cNvPr>
          <p:cNvCxnSpPr>
            <a:cxnSpLocks/>
          </p:cNvCxnSpPr>
          <p:nvPr/>
        </p:nvCxnSpPr>
        <p:spPr>
          <a:xfrm flipV="1">
            <a:off x="7924800" y="3203622"/>
            <a:ext cx="2590800" cy="564349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541330" y="2278466"/>
            <a:ext cx="11508426" cy="1464330"/>
            <a:chOff x="0" y="0"/>
            <a:chExt cx="3031026" cy="385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31026" cy="385667"/>
            </a:xfrm>
            <a:custGeom>
              <a:avLst/>
              <a:gdLst/>
              <a:ahLst/>
              <a:cxnLst/>
              <a:rect l="l" t="t" r="r" b="b"/>
              <a:pathLst>
                <a:path w="3031026" h="385667">
                  <a:moveTo>
                    <a:pt x="25563" y="0"/>
                  </a:moveTo>
                  <a:lnTo>
                    <a:pt x="3005463" y="0"/>
                  </a:lnTo>
                  <a:cubicBezTo>
                    <a:pt x="3019581" y="0"/>
                    <a:pt x="3031026" y="11445"/>
                    <a:pt x="3031026" y="25563"/>
                  </a:cubicBezTo>
                  <a:lnTo>
                    <a:pt x="3031026" y="360104"/>
                  </a:lnTo>
                  <a:cubicBezTo>
                    <a:pt x="3031026" y="374222"/>
                    <a:pt x="3019581" y="385667"/>
                    <a:pt x="3005463" y="385667"/>
                  </a:cubicBezTo>
                  <a:lnTo>
                    <a:pt x="25563" y="385667"/>
                  </a:lnTo>
                  <a:cubicBezTo>
                    <a:pt x="11445" y="385667"/>
                    <a:pt x="0" y="374222"/>
                    <a:pt x="0" y="360104"/>
                  </a:cubicBezTo>
                  <a:lnTo>
                    <a:pt x="0" y="25563"/>
                  </a:lnTo>
                  <a:cubicBezTo>
                    <a:pt x="0" y="11445"/>
                    <a:pt x="11445" y="0"/>
                    <a:pt x="255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425737" y="121716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841017" y="253881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565351" y="4825288"/>
            <a:ext cx="9157298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 dirty="0" err="1">
                <a:solidFill>
                  <a:srgbClr val="603813"/>
                </a:solidFill>
                <a:latin typeface="Fraunces Bold"/>
              </a:rPr>
              <a:t>Bụt</a:t>
            </a:r>
            <a:r>
              <a:rPr lang="en-US" sz="4999" spc="49" dirty="0">
                <a:solidFill>
                  <a:srgbClr val="603813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603813"/>
                </a:solidFill>
                <a:latin typeface="Fraunces Bold"/>
              </a:rPr>
              <a:t>trên</a:t>
            </a:r>
            <a:r>
              <a:rPr lang="en-US" sz="4999" spc="49" dirty="0">
                <a:solidFill>
                  <a:srgbClr val="603813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603813"/>
                </a:solidFill>
                <a:latin typeface="Fraunces Bold"/>
              </a:rPr>
              <a:t>tòa</a:t>
            </a:r>
            <a:r>
              <a:rPr lang="en-US" sz="4999" spc="49" dirty="0">
                <a:solidFill>
                  <a:srgbClr val="603813"/>
                </a:solidFill>
                <a:latin typeface="Fraunces Bold"/>
              </a:rPr>
              <a:t>, </a:t>
            </a:r>
            <a:r>
              <a:rPr lang="en-US" sz="4999" spc="49" dirty="0" err="1">
                <a:solidFill>
                  <a:srgbClr val="603813"/>
                </a:solidFill>
                <a:latin typeface="Fraunces Bold"/>
              </a:rPr>
              <a:t>gà</a:t>
            </a:r>
            <a:r>
              <a:rPr lang="en-US" sz="4999" spc="49" dirty="0">
                <a:solidFill>
                  <a:srgbClr val="603813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603813"/>
                </a:solidFill>
                <a:latin typeface="Fraunces Bold"/>
              </a:rPr>
              <a:t>nào</a:t>
            </a:r>
            <a:r>
              <a:rPr lang="en-US" sz="4999" spc="49" dirty="0">
                <a:solidFill>
                  <a:srgbClr val="603813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603813"/>
                </a:solidFill>
                <a:latin typeface="Fraunces Bold"/>
              </a:rPr>
              <a:t>mổ</a:t>
            </a:r>
            <a:r>
              <a:rPr lang="en-US" sz="4999" spc="49" dirty="0">
                <a:solidFill>
                  <a:srgbClr val="603813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603813"/>
                </a:solidFill>
                <a:latin typeface="Fraunces Bold"/>
              </a:rPr>
              <a:t>mắt</a:t>
            </a:r>
            <a:r>
              <a:rPr lang="en-US" sz="4999" spc="49" dirty="0">
                <a:solidFill>
                  <a:srgbClr val="603813"/>
                </a:solidFill>
                <a:latin typeface="Fraunce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51906" y="2535892"/>
            <a:ext cx="1108727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>
                <a:solidFill>
                  <a:srgbClr val="E18455"/>
                </a:solidFill>
                <a:latin typeface="Fraunces Bold"/>
              </a:rPr>
              <a:t>1. trên/ Bụt / gà / tòa / mắt / mổ./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1978" y="5625388"/>
            <a:ext cx="5597488" cy="4114800"/>
          </a:xfrm>
          <a:custGeom>
            <a:avLst/>
            <a:gdLst/>
            <a:ahLst/>
            <a:cxnLst/>
            <a:rect l="l" t="t" r="r" b="b"/>
            <a:pathLst>
              <a:path w="5597488" h="4114800">
                <a:moveTo>
                  <a:pt x="0" y="0"/>
                </a:moveTo>
                <a:lnTo>
                  <a:pt x="5597488" y="0"/>
                </a:lnTo>
                <a:lnTo>
                  <a:pt x="55974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12430176" y="5616924"/>
            <a:ext cx="4569011" cy="4249180"/>
          </a:xfrm>
          <a:custGeom>
            <a:avLst/>
            <a:gdLst/>
            <a:ahLst/>
            <a:cxnLst/>
            <a:rect l="l" t="t" r="r" b="b"/>
            <a:pathLst>
              <a:path w="4569011" h="4249180">
                <a:moveTo>
                  <a:pt x="4569011" y="0"/>
                </a:moveTo>
                <a:lnTo>
                  <a:pt x="0" y="0"/>
                </a:lnTo>
                <a:lnTo>
                  <a:pt x="0" y="4249181"/>
                </a:lnTo>
                <a:lnTo>
                  <a:pt x="4569011" y="4249181"/>
                </a:lnTo>
                <a:lnTo>
                  <a:pt x="45690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4554" y="420895"/>
            <a:ext cx="16971889" cy="9445209"/>
            <a:chOff x="0" y="0"/>
            <a:chExt cx="4469962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9962" cy="2487627"/>
            </a:xfrm>
            <a:custGeom>
              <a:avLst/>
              <a:gdLst/>
              <a:ahLst/>
              <a:cxnLst/>
              <a:rect l="l" t="t" r="r" b="b"/>
              <a:pathLst>
                <a:path w="4469962" h="2487627">
                  <a:moveTo>
                    <a:pt x="23264" y="0"/>
                  </a:moveTo>
                  <a:lnTo>
                    <a:pt x="4446698" y="0"/>
                  </a:lnTo>
                  <a:cubicBezTo>
                    <a:pt x="4459547" y="0"/>
                    <a:pt x="4469962" y="10416"/>
                    <a:pt x="4469962" y="23264"/>
                  </a:cubicBezTo>
                  <a:lnTo>
                    <a:pt x="4469962" y="2464363"/>
                  </a:lnTo>
                  <a:cubicBezTo>
                    <a:pt x="4469962" y="2470533"/>
                    <a:pt x="4467511" y="2476450"/>
                    <a:pt x="4463149" y="2480813"/>
                  </a:cubicBezTo>
                  <a:cubicBezTo>
                    <a:pt x="4458786" y="2485176"/>
                    <a:pt x="4452868" y="2487627"/>
                    <a:pt x="4446698" y="2487627"/>
                  </a:cubicBezTo>
                  <a:lnTo>
                    <a:pt x="23264" y="2487627"/>
                  </a:lnTo>
                  <a:cubicBezTo>
                    <a:pt x="17094" y="2487627"/>
                    <a:pt x="11177" y="2485176"/>
                    <a:pt x="6814" y="2480813"/>
                  </a:cubicBezTo>
                  <a:cubicBezTo>
                    <a:pt x="2451" y="2476450"/>
                    <a:pt x="0" y="2470533"/>
                    <a:pt x="0" y="2464363"/>
                  </a:cubicBezTo>
                  <a:lnTo>
                    <a:pt x="0" y="23264"/>
                  </a:lnTo>
                  <a:cubicBezTo>
                    <a:pt x="0" y="17094"/>
                    <a:pt x="2451" y="11177"/>
                    <a:pt x="6814" y="6814"/>
                  </a:cubicBezTo>
                  <a:cubicBezTo>
                    <a:pt x="11177" y="2451"/>
                    <a:pt x="17094" y="0"/>
                    <a:pt x="23264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744492"/>
            <a:ext cx="16230600" cy="8751371"/>
            <a:chOff x="0" y="0"/>
            <a:chExt cx="4274726" cy="2304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304888"/>
            </a:xfrm>
            <a:custGeom>
              <a:avLst/>
              <a:gdLst/>
              <a:ahLst/>
              <a:cxnLst/>
              <a:rect l="l" t="t" r="r" b="b"/>
              <a:pathLst>
                <a:path w="4274726" h="2304888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280561"/>
                  </a:lnTo>
                  <a:cubicBezTo>
                    <a:pt x="4274726" y="2293997"/>
                    <a:pt x="4263834" y="2304888"/>
                    <a:pt x="4250399" y="2304888"/>
                  </a:cubicBezTo>
                  <a:lnTo>
                    <a:pt x="24327" y="2304888"/>
                  </a:lnTo>
                  <a:cubicBezTo>
                    <a:pt x="17875" y="2304888"/>
                    <a:pt x="11687" y="2302325"/>
                    <a:pt x="7125" y="2297763"/>
                  </a:cubicBezTo>
                  <a:cubicBezTo>
                    <a:pt x="2563" y="2293201"/>
                    <a:pt x="0" y="2287013"/>
                    <a:pt x="0" y="2280561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12135" y="4837246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66500" y="5638895"/>
            <a:ext cx="2077186" cy="3390066"/>
          </a:xfrm>
          <a:custGeom>
            <a:avLst/>
            <a:gdLst/>
            <a:ahLst/>
            <a:cxnLst/>
            <a:rect l="l" t="t" r="r" b="b"/>
            <a:pathLst>
              <a:path w="2077186" h="3390066">
                <a:moveTo>
                  <a:pt x="0" y="0"/>
                </a:moveTo>
                <a:lnTo>
                  <a:pt x="2077186" y="0"/>
                </a:lnTo>
                <a:lnTo>
                  <a:pt x="2077186" y="3390066"/>
                </a:lnTo>
                <a:lnTo>
                  <a:pt x="0" y="3390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399325" y="1007920"/>
            <a:ext cx="10307487" cy="8224516"/>
          </a:xfrm>
          <a:custGeom>
            <a:avLst/>
            <a:gdLst/>
            <a:ahLst/>
            <a:cxnLst/>
            <a:rect l="l" t="t" r="r" b="b"/>
            <a:pathLst>
              <a:path w="10307487" h="8224516">
                <a:moveTo>
                  <a:pt x="0" y="0"/>
                </a:moveTo>
                <a:lnTo>
                  <a:pt x="10307487" y="0"/>
                </a:lnTo>
                <a:lnTo>
                  <a:pt x="10307487" y="8224516"/>
                </a:lnTo>
                <a:lnTo>
                  <a:pt x="0" y="82245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972947" y="2581569"/>
            <a:ext cx="8984065" cy="385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6"/>
              </a:lnSpc>
            </a:pPr>
            <a:r>
              <a:rPr lang="en-US" sz="3800">
                <a:solidFill>
                  <a:srgbClr val="603813"/>
                </a:solidFill>
                <a:latin typeface="Roboto Condensed"/>
              </a:rPr>
              <a:t>Hãy viết một đoạn văn (khoảng 5 – 7 dòng) nêu cảm nghĩ của em sau khi học văn bản Hịch tướng sĩ của Trần Quốc Tuấn; trong đó có dùng ít nhất hai từ Hán Việt. Chỉ ra nghĩa của hai từ Hán Việt được sử dụng trong đoạn văn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2968" y="1488617"/>
            <a:ext cx="5760808" cy="69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6091" dirty="0">
                <a:solidFill>
                  <a:srgbClr val="C46848"/>
                </a:solidFill>
                <a:latin typeface="Fraunces Semi-Bold"/>
              </a:rPr>
              <a:t>II. VIẾT NGẮN</a:t>
            </a:r>
          </a:p>
        </p:txBody>
      </p:sp>
      <p:sp>
        <p:nvSpPr>
          <p:cNvPr id="13" name="Freeform 13"/>
          <p:cNvSpPr/>
          <p:nvPr/>
        </p:nvSpPr>
        <p:spPr>
          <a:xfrm>
            <a:off x="2239113" y="7792728"/>
            <a:ext cx="803261" cy="750620"/>
          </a:xfrm>
          <a:custGeom>
            <a:avLst/>
            <a:gdLst/>
            <a:ahLst/>
            <a:cxnLst/>
            <a:rect l="l" t="t" r="r" b="b"/>
            <a:pathLst>
              <a:path w="803261" h="750620">
                <a:moveTo>
                  <a:pt x="0" y="0"/>
                </a:moveTo>
                <a:lnTo>
                  <a:pt x="803262" y="0"/>
                </a:lnTo>
                <a:lnTo>
                  <a:pt x="803262" y="750620"/>
                </a:lnTo>
                <a:lnTo>
                  <a:pt x="0" y="7506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492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1568" y="647700"/>
            <a:ext cx="15035299" cy="868030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40111" y="4121147"/>
            <a:ext cx="2810859" cy="3079015"/>
            <a:chOff x="0" y="0"/>
            <a:chExt cx="740308" cy="8109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0308" cy="810934"/>
            </a:xfrm>
            <a:custGeom>
              <a:avLst/>
              <a:gdLst/>
              <a:ahLst/>
              <a:cxnLst/>
              <a:rect l="l" t="t" r="r" b="b"/>
              <a:pathLst>
                <a:path w="740308" h="810934">
                  <a:moveTo>
                    <a:pt x="104663" y="0"/>
                  </a:moveTo>
                  <a:lnTo>
                    <a:pt x="635645" y="0"/>
                  </a:lnTo>
                  <a:cubicBezTo>
                    <a:pt x="693449" y="0"/>
                    <a:pt x="740308" y="46859"/>
                    <a:pt x="740308" y="104663"/>
                  </a:cubicBezTo>
                  <a:lnTo>
                    <a:pt x="740308" y="706271"/>
                  </a:lnTo>
                  <a:cubicBezTo>
                    <a:pt x="740308" y="764075"/>
                    <a:pt x="693449" y="810934"/>
                    <a:pt x="635645" y="810934"/>
                  </a:cubicBezTo>
                  <a:lnTo>
                    <a:pt x="104663" y="810934"/>
                  </a:lnTo>
                  <a:cubicBezTo>
                    <a:pt x="46859" y="810934"/>
                    <a:pt x="0" y="764075"/>
                    <a:pt x="0" y="706271"/>
                  </a:cubicBezTo>
                  <a:lnTo>
                    <a:pt x="0" y="104663"/>
                  </a:lnTo>
                  <a:cubicBezTo>
                    <a:pt x="0" y="46859"/>
                    <a:pt x="46859" y="0"/>
                    <a:pt x="1046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50350" y="3969723"/>
            <a:ext cx="11392234" cy="3230439"/>
            <a:chOff x="0" y="0"/>
            <a:chExt cx="3000424" cy="8508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00424" cy="850815"/>
            </a:xfrm>
            <a:custGeom>
              <a:avLst/>
              <a:gdLst/>
              <a:ahLst/>
              <a:cxnLst/>
              <a:rect l="l" t="t" r="r" b="b"/>
              <a:pathLst>
                <a:path w="3000424" h="850815">
                  <a:moveTo>
                    <a:pt x="25824" y="0"/>
                  </a:moveTo>
                  <a:lnTo>
                    <a:pt x="2974600" y="0"/>
                  </a:lnTo>
                  <a:cubicBezTo>
                    <a:pt x="2988862" y="0"/>
                    <a:pt x="3000424" y="11562"/>
                    <a:pt x="3000424" y="25824"/>
                  </a:cubicBezTo>
                  <a:lnTo>
                    <a:pt x="3000424" y="824991"/>
                  </a:lnTo>
                  <a:cubicBezTo>
                    <a:pt x="3000424" y="839253"/>
                    <a:pt x="2988862" y="850815"/>
                    <a:pt x="2974600" y="850815"/>
                  </a:cubicBezTo>
                  <a:lnTo>
                    <a:pt x="25824" y="850815"/>
                  </a:lnTo>
                  <a:cubicBezTo>
                    <a:pt x="11562" y="850815"/>
                    <a:pt x="0" y="839253"/>
                    <a:pt x="0" y="824991"/>
                  </a:cubicBezTo>
                  <a:lnTo>
                    <a:pt x="0" y="25824"/>
                  </a:lnTo>
                  <a:cubicBezTo>
                    <a:pt x="0" y="11562"/>
                    <a:pt x="11562" y="0"/>
                    <a:pt x="258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40111" y="7409711"/>
            <a:ext cx="2810859" cy="1464330"/>
            <a:chOff x="0" y="0"/>
            <a:chExt cx="740308" cy="3856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0308" cy="385667"/>
            </a:xfrm>
            <a:custGeom>
              <a:avLst/>
              <a:gdLst/>
              <a:ahLst/>
              <a:cxnLst/>
              <a:rect l="l" t="t" r="r" b="b"/>
              <a:pathLst>
                <a:path w="740308" h="385667">
                  <a:moveTo>
                    <a:pt x="104663" y="0"/>
                  </a:moveTo>
                  <a:lnTo>
                    <a:pt x="635645" y="0"/>
                  </a:lnTo>
                  <a:cubicBezTo>
                    <a:pt x="693449" y="0"/>
                    <a:pt x="740308" y="46859"/>
                    <a:pt x="740308" y="104663"/>
                  </a:cubicBezTo>
                  <a:lnTo>
                    <a:pt x="740308" y="281004"/>
                  </a:lnTo>
                  <a:cubicBezTo>
                    <a:pt x="740308" y="338808"/>
                    <a:pt x="693449" y="385667"/>
                    <a:pt x="635645" y="385667"/>
                  </a:cubicBezTo>
                  <a:lnTo>
                    <a:pt x="104663" y="385667"/>
                  </a:lnTo>
                  <a:cubicBezTo>
                    <a:pt x="46859" y="385667"/>
                    <a:pt x="0" y="338808"/>
                    <a:pt x="0" y="281004"/>
                  </a:cubicBezTo>
                  <a:lnTo>
                    <a:pt x="0" y="104663"/>
                  </a:lnTo>
                  <a:cubicBezTo>
                    <a:pt x="0" y="46859"/>
                    <a:pt x="46859" y="0"/>
                    <a:pt x="1046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926046" y="7409711"/>
            <a:ext cx="11240843" cy="1464330"/>
            <a:chOff x="0" y="0"/>
            <a:chExt cx="2960551" cy="3856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60551" cy="385667"/>
            </a:xfrm>
            <a:custGeom>
              <a:avLst/>
              <a:gdLst/>
              <a:ahLst/>
              <a:cxnLst/>
              <a:rect l="l" t="t" r="r" b="b"/>
              <a:pathLst>
                <a:path w="2960551" h="385667">
                  <a:moveTo>
                    <a:pt x="26172" y="0"/>
                  </a:moveTo>
                  <a:lnTo>
                    <a:pt x="2934379" y="0"/>
                  </a:lnTo>
                  <a:cubicBezTo>
                    <a:pt x="2941321" y="0"/>
                    <a:pt x="2947978" y="2757"/>
                    <a:pt x="2952886" y="7666"/>
                  </a:cubicBezTo>
                  <a:cubicBezTo>
                    <a:pt x="2957794" y="12574"/>
                    <a:pt x="2960551" y="19231"/>
                    <a:pt x="2960551" y="26172"/>
                  </a:cubicBezTo>
                  <a:lnTo>
                    <a:pt x="2960551" y="359495"/>
                  </a:lnTo>
                  <a:cubicBezTo>
                    <a:pt x="2960551" y="366436"/>
                    <a:pt x="2957794" y="373093"/>
                    <a:pt x="2952886" y="378002"/>
                  </a:cubicBezTo>
                  <a:cubicBezTo>
                    <a:pt x="2947978" y="382910"/>
                    <a:pt x="2941321" y="385667"/>
                    <a:pt x="2934379" y="385667"/>
                  </a:cubicBezTo>
                  <a:lnTo>
                    <a:pt x="26172" y="385667"/>
                  </a:lnTo>
                  <a:cubicBezTo>
                    <a:pt x="19231" y="385667"/>
                    <a:pt x="12574" y="382910"/>
                    <a:pt x="7666" y="378002"/>
                  </a:cubicBezTo>
                  <a:cubicBezTo>
                    <a:pt x="2757" y="373093"/>
                    <a:pt x="0" y="366436"/>
                    <a:pt x="0" y="359495"/>
                  </a:cubicBezTo>
                  <a:lnTo>
                    <a:pt x="0" y="26172"/>
                  </a:lnTo>
                  <a:cubicBezTo>
                    <a:pt x="0" y="19231"/>
                    <a:pt x="2757" y="12574"/>
                    <a:pt x="7666" y="7666"/>
                  </a:cubicBezTo>
                  <a:cubicBezTo>
                    <a:pt x="12574" y="2757"/>
                    <a:pt x="19231" y="0"/>
                    <a:pt x="261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73519" y="2295220"/>
            <a:ext cx="2810859" cy="1464330"/>
            <a:chOff x="0" y="0"/>
            <a:chExt cx="740308" cy="3856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0308" cy="385667"/>
            </a:xfrm>
            <a:custGeom>
              <a:avLst/>
              <a:gdLst/>
              <a:ahLst/>
              <a:cxnLst/>
              <a:rect l="l" t="t" r="r" b="b"/>
              <a:pathLst>
                <a:path w="740308" h="385667">
                  <a:moveTo>
                    <a:pt x="104663" y="0"/>
                  </a:moveTo>
                  <a:lnTo>
                    <a:pt x="635645" y="0"/>
                  </a:lnTo>
                  <a:cubicBezTo>
                    <a:pt x="693449" y="0"/>
                    <a:pt x="740308" y="46859"/>
                    <a:pt x="740308" y="104663"/>
                  </a:cubicBezTo>
                  <a:lnTo>
                    <a:pt x="740308" y="281004"/>
                  </a:lnTo>
                  <a:cubicBezTo>
                    <a:pt x="740308" y="338808"/>
                    <a:pt x="693449" y="385667"/>
                    <a:pt x="635645" y="385667"/>
                  </a:cubicBezTo>
                  <a:lnTo>
                    <a:pt x="104663" y="385667"/>
                  </a:lnTo>
                  <a:cubicBezTo>
                    <a:pt x="46859" y="385667"/>
                    <a:pt x="0" y="338808"/>
                    <a:pt x="0" y="281004"/>
                  </a:cubicBezTo>
                  <a:lnTo>
                    <a:pt x="0" y="104663"/>
                  </a:lnTo>
                  <a:cubicBezTo>
                    <a:pt x="0" y="46859"/>
                    <a:pt x="46859" y="0"/>
                    <a:pt x="1046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D381C"/>
                </a:solidFill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5D381C"/>
                </a:solidFill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850350" y="2295220"/>
            <a:ext cx="11392234" cy="1464330"/>
            <a:chOff x="0" y="0"/>
            <a:chExt cx="3000424" cy="38566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000424" cy="385667"/>
            </a:xfrm>
            <a:custGeom>
              <a:avLst/>
              <a:gdLst/>
              <a:ahLst/>
              <a:cxnLst/>
              <a:rect l="l" t="t" r="r" b="b"/>
              <a:pathLst>
                <a:path w="3000424" h="385667">
                  <a:moveTo>
                    <a:pt x="25824" y="0"/>
                  </a:moveTo>
                  <a:lnTo>
                    <a:pt x="2974600" y="0"/>
                  </a:lnTo>
                  <a:cubicBezTo>
                    <a:pt x="2988862" y="0"/>
                    <a:pt x="3000424" y="11562"/>
                    <a:pt x="3000424" y="25824"/>
                  </a:cubicBezTo>
                  <a:lnTo>
                    <a:pt x="3000424" y="359843"/>
                  </a:lnTo>
                  <a:cubicBezTo>
                    <a:pt x="3000424" y="374105"/>
                    <a:pt x="2988862" y="385667"/>
                    <a:pt x="2974600" y="385667"/>
                  </a:cubicBezTo>
                  <a:lnTo>
                    <a:pt x="25824" y="385667"/>
                  </a:lnTo>
                  <a:cubicBezTo>
                    <a:pt x="11562" y="385667"/>
                    <a:pt x="0" y="374105"/>
                    <a:pt x="0" y="359843"/>
                  </a:cubicBezTo>
                  <a:lnTo>
                    <a:pt x="0" y="25824"/>
                  </a:lnTo>
                  <a:cubicBezTo>
                    <a:pt x="0" y="11562"/>
                    <a:pt x="11562" y="0"/>
                    <a:pt x="258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D381C"/>
                </a:solidFill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rgbClr val="5D381C"/>
                </a:solidFill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001741" y="2581569"/>
            <a:ext cx="10481880" cy="730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6"/>
              </a:lnSpc>
            </a:pP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Giới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thiệu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văn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bản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i="1" dirty="0" err="1">
                <a:solidFill>
                  <a:srgbClr val="5D381C"/>
                </a:solidFill>
                <a:latin typeface="Roboto Condensed"/>
              </a:rPr>
              <a:t>Hịch</a:t>
            </a:r>
            <a:r>
              <a:rPr lang="en-US" sz="3800" i="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i="1" dirty="0" err="1">
                <a:solidFill>
                  <a:srgbClr val="5D381C"/>
                </a:solidFill>
                <a:latin typeface="Roboto Condensed"/>
              </a:rPr>
              <a:t>tướng</a:t>
            </a:r>
            <a:r>
              <a:rPr lang="en-US" sz="3800" i="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i="1" dirty="0" err="1">
                <a:solidFill>
                  <a:srgbClr val="5D381C"/>
                </a:solidFill>
                <a:latin typeface="Roboto Condensed"/>
              </a:rPr>
              <a:t>sĩ</a:t>
            </a:r>
            <a:r>
              <a:rPr lang="en-US" sz="3800" i="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của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Trần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Quốc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Tuấn</a:t>
            </a:r>
            <a:endParaRPr lang="en-US" sz="3800" dirty="0">
              <a:solidFill>
                <a:srgbClr val="5D381C"/>
              </a:solidFill>
              <a:latin typeface="Roboto Condensed"/>
            </a:endParaRPr>
          </a:p>
        </p:txBody>
      </p:sp>
      <p:sp>
        <p:nvSpPr>
          <p:cNvPr id="27" name="Freeform 27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047752" y="3968747"/>
            <a:ext cx="11119136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5" lvl="1" indent="-410213" algn="just">
              <a:lnSpc>
                <a:spcPts val="6156"/>
              </a:lnSpc>
              <a:buFont typeface="Arial"/>
              <a:buChar char="•"/>
            </a:pP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Nêu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cảm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nghĩ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của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bản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thân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sau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khi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học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xong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văn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bản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. </a:t>
            </a:r>
          </a:p>
          <a:p>
            <a:pPr algn="just">
              <a:lnSpc>
                <a:spcPts val="6156"/>
              </a:lnSpc>
            </a:pPr>
            <a:r>
              <a:rPr lang="en-US" sz="3800" dirty="0">
                <a:solidFill>
                  <a:srgbClr val="5D381C"/>
                </a:solidFill>
                <a:latin typeface="Roboto Condensed"/>
              </a:rPr>
              <a:t>+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Nhận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xét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về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nghệ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thuật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,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điểm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đặc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biệt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,…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của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văn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bản</a:t>
            </a:r>
            <a:endParaRPr lang="en-US" sz="3800" dirty="0">
              <a:solidFill>
                <a:srgbClr val="5D381C"/>
              </a:solidFill>
              <a:latin typeface="Roboto Condensed"/>
            </a:endParaRPr>
          </a:p>
          <a:p>
            <a:pPr algn="just">
              <a:lnSpc>
                <a:spcPts val="6156"/>
              </a:lnSpc>
            </a:pPr>
            <a:r>
              <a:rPr lang="en-US" sz="3800" dirty="0">
                <a:solidFill>
                  <a:srgbClr val="5D381C"/>
                </a:solidFill>
                <a:latin typeface="Roboto Condensed"/>
              </a:rPr>
              <a:t>+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Cảm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nhận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về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nội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dung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văn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bản</a:t>
            </a:r>
            <a:endParaRPr lang="en-US" sz="3800" dirty="0">
              <a:solidFill>
                <a:srgbClr val="5D381C"/>
              </a:solidFill>
              <a:latin typeface="Roboto Condensed"/>
            </a:endParaRPr>
          </a:p>
          <a:p>
            <a:pPr marL="820425" lvl="1" indent="-410213" algn="just">
              <a:lnSpc>
                <a:spcPts val="6156"/>
              </a:lnSpc>
              <a:buFont typeface="Arial"/>
              <a:buChar char="•"/>
            </a:pPr>
            <a:r>
              <a:rPr lang="en-US" sz="3800" dirty="0">
                <a:solidFill>
                  <a:srgbClr val="5D381C"/>
                </a:solidFill>
                <a:latin typeface="Roboto Condensed"/>
              </a:rPr>
              <a:t>Ý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nghĩa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của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văn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bản</a:t>
            </a:r>
            <a:endParaRPr lang="en-US" sz="3800" dirty="0">
              <a:solidFill>
                <a:srgbClr val="5D381C"/>
              </a:solidFill>
              <a:latin typeface="Roboto Condensed"/>
            </a:endParaRPr>
          </a:p>
          <a:p>
            <a:pPr algn="just">
              <a:lnSpc>
                <a:spcPts val="6156"/>
              </a:lnSpc>
            </a:pPr>
            <a:endParaRPr lang="en-US" sz="3800" dirty="0">
              <a:solidFill>
                <a:srgbClr val="5D381C"/>
              </a:solidFill>
              <a:latin typeface="Roboto Condense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168978" y="7700352"/>
            <a:ext cx="10481880" cy="730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6"/>
              </a:lnSpc>
            </a:pPr>
            <a:r>
              <a:rPr lang="en-US" sz="3800">
                <a:solidFill>
                  <a:srgbClr val="5D381C"/>
                </a:solidFill>
                <a:latin typeface="Roboto Condensed"/>
              </a:rPr>
              <a:t>Bài học/ suy ngẫm bản thân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25549" y="2477711"/>
            <a:ext cx="2306798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800" b="1" dirty="0" err="1">
                <a:solidFill>
                  <a:srgbClr val="5D381C"/>
                </a:solidFill>
                <a:latin typeface="Roboto Condensed"/>
              </a:rPr>
              <a:t>Mở</a:t>
            </a:r>
            <a:r>
              <a:rPr lang="en-US" sz="3800" b="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b="1" dirty="0" err="1">
                <a:solidFill>
                  <a:srgbClr val="5D381C"/>
                </a:solidFill>
                <a:latin typeface="Roboto Condensed"/>
              </a:rPr>
              <a:t>đoạn</a:t>
            </a:r>
            <a:endParaRPr lang="en-US" sz="3800" b="1" dirty="0">
              <a:solidFill>
                <a:srgbClr val="5D381C"/>
              </a:solidFill>
              <a:latin typeface="Roboto Condensed"/>
            </a:endParaRPr>
          </a:p>
          <a:p>
            <a:pPr algn="ctr">
              <a:lnSpc>
                <a:spcPts val="4256"/>
              </a:lnSpc>
            </a:pPr>
            <a:r>
              <a:rPr lang="en-US" sz="3800" dirty="0">
                <a:solidFill>
                  <a:srgbClr val="5D381C"/>
                </a:solidFill>
                <a:latin typeface="Roboto Condensed"/>
              </a:rPr>
              <a:t>(1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câu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25549" y="5172075"/>
            <a:ext cx="2306798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800" b="1" dirty="0" err="1">
                <a:solidFill>
                  <a:srgbClr val="5D381C"/>
                </a:solidFill>
                <a:latin typeface="Roboto Condensed"/>
              </a:rPr>
              <a:t>Thân</a:t>
            </a:r>
            <a:r>
              <a:rPr lang="en-US" sz="3800" b="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b="1" dirty="0" err="1">
                <a:solidFill>
                  <a:srgbClr val="5D381C"/>
                </a:solidFill>
                <a:latin typeface="Roboto Condensed"/>
              </a:rPr>
              <a:t>đoạn</a:t>
            </a:r>
            <a:endParaRPr lang="en-US" sz="3800" b="1" dirty="0">
              <a:solidFill>
                <a:srgbClr val="5D381C"/>
              </a:solidFill>
              <a:latin typeface="Roboto Condensed"/>
            </a:endParaRPr>
          </a:p>
          <a:p>
            <a:pPr algn="ctr">
              <a:lnSpc>
                <a:spcPts val="4256"/>
              </a:lnSpc>
            </a:pPr>
            <a:r>
              <a:rPr lang="en-US" sz="3800" dirty="0">
                <a:solidFill>
                  <a:srgbClr val="5D381C"/>
                </a:solidFill>
                <a:latin typeface="Roboto Condensed"/>
              </a:rPr>
              <a:t>(6-7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câu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92141" y="7590686"/>
            <a:ext cx="2306798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800" b="1" dirty="0" err="1">
                <a:solidFill>
                  <a:srgbClr val="5D381C"/>
                </a:solidFill>
                <a:latin typeface="Roboto Condensed"/>
              </a:rPr>
              <a:t>Kết</a:t>
            </a:r>
            <a:r>
              <a:rPr lang="en-US" sz="3800" b="1" dirty="0">
                <a:solidFill>
                  <a:srgbClr val="5D381C"/>
                </a:solidFill>
                <a:latin typeface="Roboto Condensed"/>
              </a:rPr>
              <a:t> </a:t>
            </a:r>
            <a:r>
              <a:rPr lang="en-US" sz="3800" b="1" dirty="0" err="1">
                <a:solidFill>
                  <a:srgbClr val="5D381C"/>
                </a:solidFill>
                <a:latin typeface="Roboto Condensed"/>
              </a:rPr>
              <a:t>đoạn</a:t>
            </a:r>
            <a:endParaRPr lang="en-US" sz="3800" b="1" dirty="0">
              <a:solidFill>
                <a:srgbClr val="5D381C"/>
              </a:solidFill>
              <a:latin typeface="Roboto Condensed"/>
            </a:endParaRPr>
          </a:p>
          <a:p>
            <a:pPr algn="ctr">
              <a:lnSpc>
                <a:spcPts val="4256"/>
              </a:lnSpc>
            </a:pPr>
            <a:r>
              <a:rPr lang="en-US" sz="3800" dirty="0">
                <a:solidFill>
                  <a:srgbClr val="5D381C"/>
                </a:solidFill>
                <a:latin typeface="Roboto Condensed"/>
              </a:rPr>
              <a:t>(1 </a:t>
            </a:r>
            <a:r>
              <a:rPr lang="en-US" sz="3800" dirty="0" err="1">
                <a:solidFill>
                  <a:srgbClr val="5D381C"/>
                </a:solidFill>
                <a:latin typeface="Roboto Condensed"/>
              </a:rPr>
              <a:t>câu</a:t>
            </a:r>
            <a:r>
              <a:rPr lang="en-US" sz="3800" dirty="0">
                <a:solidFill>
                  <a:srgbClr val="5D381C"/>
                </a:solidFill>
                <a:latin typeface="Roboto Condensed"/>
              </a:rPr>
              <a:t>)</a:t>
            </a:r>
          </a:p>
        </p:txBody>
      </p:sp>
      <p:sp>
        <p:nvSpPr>
          <p:cNvPr id="33" name="Freeform 33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2885509" y="859547"/>
            <a:ext cx="11024337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6"/>
              </a:lnSpc>
            </a:pPr>
            <a:r>
              <a:rPr lang="en-US" sz="6146" b="1" dirty="0" err="1">
                <a:solidFill>
                  <a:srgbClr val="2E826E"/>
                </a:solidFill>
                <a:latin typeface="#9Slide05 Aphrodite Pro Bold"/>
              </a:rPr>
              <a:t>Dàn</a:t>
            </a:r>
            <a:r>
              <a:rPr lang="en-US" sz="6146" b="1" dirty="0">
                <a:solidFill>
                  <a:srgbClr val="2E826E"/>
                </a:solidFill>
                <a:latin typeface="#9Slide05 Aphrodite Pro Bold"/>
              </a:rPr>
              <a:t> </a:t>
            </a:r>
            <a:r>
              <a:rPr lang="en-US" sz="6146" b="1" dirty="0" err="1">
                <a:solidFill>
                  <a:srgbClr val="2E826E"/>
                </a:solidFill>
                <a:latin typeface="#9Slide05 Aphrodite Pro Bold"/>
              </a:rPr>
              <a:t>bài</a:t>
            </a:r>
            <a:endParaRPr lang="en-US" sz="6146" b="1" dirty="0">
              <a:solidFill>
                <a:srgbClr val="2E826E"/>
              </a:solidFill>
              <a:latin typeface="#9Slide05 Aphrodite Pro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011136" y="6154164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423210" y="6873651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4118418" y="3197055"/>
            <a:ext cx="10864446" cy="367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6"/>
              </a:lnSpc>
            </a:pPr>
            <a:r>
              <a:rPr lang="en-US" sz="12072">
                <a:solidFill>
                  <a:srgbClr val="724737"/>
                </a:solidFill>
                <a:latin typeface="Dancing Script Bold"/>
              </a:rPr>
              <a:t>Xin chào và </a:t>
            </a:r>
          </a:p>
          <a:p>
            <a:pPr algn="ctr">
              <a:lnSpc>
                <a:spcPts val="14486"/>
              </a:lnSpc>
            </a:pPr>
            <a:r>
              <a:rPr lang="en-US" sz="12072">
                <a:solidFill>
                  <a:srgbClr val="724737"/>
                </a:solidFill>
                <a:latin typeface="Dancing Script Bold"/>
              </a:rPr>
              <a:t>hẹn gặp lại các em!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722307" y="7829143"/>
            <a:ext cx="803261" cy="750620"/>
          </a:xfrm>
          <a:custGeom>
            <a:avLst/>
            <a:gdLst/>
            <a:ahLst/>
            <a:cxnLst/>
            <a:rect l="l" t="t" r="r" b="b"/>
            <a:pathLst>
              <a:path w="803261" h="750620">
                <a:moveTo>
                  <a:pt x="0" y="0"/>
                </a:moveTo>
                <a:lnTo>
                  <a:pt x="803261" y="0"/>
                </a:lnTo>
                <a:lnTo>
                  <a:pt x="803261" y="750620"/>
                </a:lnTo>
                <a:lnTo>
                  <a:pt x="0" y="7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492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8757" y="602969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541330" y="2278466"/>
            <a:ext cx="11508426" cy="2520354"/>
            <a:chOff x="0" y="0"/>
            <a:chExt cx="3031026" cy="6637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31026" cy="663797"/>
            </a:xfrm>
            <a:custGeom>
              <a:avLst/>
              <a:gdLst/>
              <a:ahLst/>
              <a:cxnLst/>
              <a:rect l="l" t="t" r="r" b="b"/>
              <a:pathLst>
                <a:path w="3031026" h="663797">
                  <a:moveTo>
                    <a:pt x="25563" y="0"/>
                  </a:moveTo>
                  <a:lnTo>
                    <a:pt x="3005463" y="0"/>
                  </a:lnTo>
                  <a:cubicBezTo>
                    <a:pt x="3019581" y="0"/>
                    <a:pt x="3031026" y="11445"/>
                    <a:pt x="3031026" y="25563"/>
                  </a:cubicBezTo>
                  <a:lnTo>
                    <a:pt x="3031026" y="638234"/>
                  </a:lnTo>
                  <a:cubicBezTo>
                    <a:pt x="3031026" y="652352"/>
                    <a:pt x="3019581" y="663797"/>
                    <a:pt x="3005463" y="663797"/>
                  </a:cubicBezTo>
                  <a:lnTo>
                    <a:pt x="25563" y="663797"/>
                  </a:lnTo>
                  <a:cubicBezTo>
                    <a:pt x="11445" y="663797"/>
                    <a:pt x="0" y="652352"/>
                    <a:pt x="0" y="638234"/>
                  </a:cubicBezTo>
                  <a:lnTo>
                    <a:pt x="0" y="25563"/>
                  </a:lnTo>
                  <a:cubicBezTo>
                    <a:pt x="0" y="11445"/>
                    <a:pt x="11445" y="0"/>
                    <a:pt x="255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25737" y="121716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841017" y="253881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751906" y="6850800"/>
            <a:ext cx="11514300" cy="2547539"/>
          </a:xfrm>
          <a:custGeom>
            <a:avLst/>
            <a:gdLst/>
            <a:ahLst/>
            <a:cxnLst/>
            <a:rect l="l" t="t" r="r" b="b"/>
            <a:pathLst>
              <a:path w="11514300" h="2547539">
                <a:moveTo>
                  <a:pt x="0" y="0"/>
                </a:moveTo>
                <a:lnTo>
                  <a:pt x="11514301" y="0"/>
                </a:lnTo>
                <a:lnTo>
                  <a:pt x="11514301" y="2547539"/>
                </a:lnTo>
                <a:lnTo>
                  <a:pt x="0" y="2547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539927" y="5610678"/>
            <a:ext cx="13964028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Cười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người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hôm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trước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,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hôm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sau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người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cười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51906" y="2709968"/>
            <a:ext cx="11087273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>
                <a:solidFill>
                  <a:srgbClr val="E18455"/>
                </a:solidFill>
                <a:latin typeface="Fraunces Bold"/>
              </a:rPr>
              <a:t>2.  người / hôm / Cười / trước, / hôm / sau / cười / người ./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541330" y="2278466"/>
            <a:ext cx="11508426" cy="1464330"/>
            <a:chOff x="0" y="0"/>
            <a:chExt cx="3031026" cy="385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31026" cy="385667"/>
            </a:xfrm>
            <a:custGeom>
              <a:avLst/>
              <a:gdLst/>
              <a:ahLst/>
              <a:cxnLst/>
              <a:rect l="l" t="t" r="r" b="b"/>
              <a:pathLst>
                <a:path w="3031026" h="385667">
                  <a:moveTo>
                    <a:pt x="25563" y="0"/>
                  </a:moveTo>
                  <a:lnTo>
                    <a:pt x="3005463" y="0"/>
                  </a:lnTo>
                  <a:cubicBezTo>
                    <a:pt x="3019581" y="0"/>
                    <a:pt x="3031026" y="11445"/>
                    <a:pt x="3031026" y="25563"/>
                  </a:cubicBezTo>
                  <a:lnTo>
                    <a:pt x="3031026" y="360104"/>
                  </a:lnTo>
                  <a:cubicBezTo>
                    <a:pt x="3031026" y="374222"/>
                    <a:pt x="3019581" y="385667"/>
                    <a:pt x="3005463" y="385667"/>
                  </a:cubicBezTo>
                  <a:lnTo>
                    <a:pt x="25563" y="385667"/>
                  </a:lnTo>
                  <a:cubicBezTo>
                    <a:pt x="11445" y="385667"/>
                    <a:pt x="0" y="374222"/>
                    <a:pt x="0" y="360104"/>
                  </a:cubicBezTo>
                  <a:lnTo>
                    <a:pt x="0" y="25563"/>
                  </a:lnTo>
                  <a:cubicBezTo>
                    <a:pt x="0" y="11445"/>
                    <a:pt x="11445" y="0"/>
                    <a:pt x="255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425737" y="121716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841017" y="253881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435294" y="4816824"/>
            <a:ext cx="9157298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Gieo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gió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gặt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bão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51906" y="2535892"/>
            <a:ext cx="1108727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>
                <a:solidFill>
                  <a:srgbClr val="E18455"/>
                </a:solidFill>
                <a:latin typeface="Fraunces Bold"/>
              </a:rPr>
              <a:t>3. gió/ bão/ gặt /Gieo/ ./ </a:t>
            </a:r>
          </a:p>
        </p:txBody>
      </p:sp>
      <p:sp>
        <p:nvSpPr>
          <p:cNvPr id="17" name="Freeform 17"/>
          <p:cNvSpPr/>
          <p:nvPr/>
        </p:nvSpPr>
        <p:spPr>
          <a:xfrm>
            <a:off x="-649144" y="5699091"/>
            <a:ext cx="6535395" cy="4804270"/>
          </a:xfrm>
          <a:custGeom>
            <a:avLst/>
            <a:gdLst/>
            <a:ahLst/>
            <a:cxnLst/>
            <a:rect l="l" t="t" r="r" b="b"/>
            <a:pathLst>
              <a:path w="6535395" h="4804270">
                <a:moveTo>
                  <a:pt x="0" y="0"/>
                </a:moveTo>
                <a:lnTo>
                  <a:pt x="6535395" y="0"/>
                </a:lnTo>
                <a:lnTo>
                  <a:pt x="6535395" y="4804269"/>
                </a:lnTo>
                <a:lnTo>
                  <a:pt x="0" y="480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12430176" y="5616924"/>
            <a:ext cx="4569011" cy="4249180"/>
          </a:xfrm>
          <a:custGeom>
            <a:avLst/>
            <a:gdLst/>
            <a:ahLst/>
            <a:cxnLst/>
            <a:rect l="l" t="t" r="r" b="b"/>
            <a:pathLst>
              <a:path w="4569011" h="4249180">
                <a:moveTo>
                  <a:pt x="4569011" y="0"/>
                </a:moveTo>
                <a:lnTo>
                  <a:pt x="0" y="0"/>
                </a:lnTo>
                <a:lnTo>
                  <a:pt x="0" y="4249181"/>
                </a:lnTo>
                <a:lnTo>
                  <a:pt x="4569011" y="4249181"/>
                </a:lnTo>
                <a:lnTo>
                  <a:pt x="45690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541330" y="2278466"/>
            <a:ext cx="11508426" cy="1464330"/>
            <a:chOff x="0" y="0"/>
            <a:chExt cx="3031026" cy="385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31026" cy="385667"/>
            </a:xfrm>
            <a:custGeom>
              <a:avLst/>
              <a:gdLst/>
              <a:ahLst/>
              <a:cxnLst/>
              <a:rect l="l" t="t" r="r" b="b"/>
              <a:pathLst>
                <a:path w="3031026" h="385667">
                  <a:moveTo>
                    <a:pt x="25563" y="0"/>
                  </a:moveTo>
                  <a:lnTo>
                    <a:pt x="3005463" y="0"/>
                  </a:lnTo>
                  <a:cubicBezTo>
                    <a:pt x="3019581" y="0"/>
                    <a:pt x="3031026" y="11445"/>
                    <a:pt x="3031026" y="25563"/>
                  </a:cubicBezTo>
                  <a:lnTo>
                    <a:pt x="3031026" y="360104"/>
                  </a:lnTo>
                  <a:cubicBezTo>
                    <a:pt x="3031026" y="374222"/>
                    <a:pt x="3019581" y="385667"/>
                    <a:pt x="3005463" y="385667"/>
                  </a:cubicBezTo>
                  <a:lnTo>
                    <a:pt x="25563" y="385667"/>
                  </a:lnTo>
                  <a:cubicBezTo>
                    <a:pt x="11445" y="385667"/>
                    <a:pt x="0" y="374222"/>
                    <a:pt x="0" y="360104"/>
                  </a:cubicBezTo>
                  <a:lnTo>
                    <a:pt x="0" y="25563"/>
                  </a:lnTo>
                  <a:cubicBezTo>
                    <a:pt x="0" y="11445"/>
                    <a:pt x="11445" y="0"/>
                    <a:pt x="255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425737" y="121716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841017" y="253881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435294" y="4816824"/>
            <a:ext cx="9157298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Gừng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càng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già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càng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cay.</a:t>
            </a:r>
          </a:p>
          <a:p>
            <a:pPr algn="ctr">
              <a:lnSpc>
                <a:spcPts val="6449"/>
              </a:lnSpc>
            </a:pPr>
            <a:endParaRPr lang="en-US" sz="4999" spc="49" dirty="0">
              <a:solidFill>
                <a:srgbClr val="5D381C"/>
              </a:solidFill>
              <a:latin typeface="Fraunce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751906" y="2535892"/>
            <a:ext cx="1108727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>
                <a:solidFill>
                  <a:srgbClr val="E18455"/>
                </a:solidFill>
                <a:latin typeface="Fraunces Bold"/>
              </a:rPr>
              <a:t>4. cay./ càng/ già/ càng/ Gừng/</a:t>
            </a:r>
          </a:p>
        </p:txBody>
      </p:sp>
      <p:sp>
        <p:nvSpPr>
          <p:cNvPr id="17" name="Freeform 17"/>
          <p:cNvSpPr/>
          <p:nvPr/>
        </p:nvSpPr>
        <p:spPr>
          <a:xfrm>
            <a:off x="-649144" y="5699091"/>
            <a:ext cx="6535395" cy="4804270"/>
          </a:xfrm>
          <a:custGeom>
            <a:avLst/>
            <a:gdLst/>
            <a:ahLst/>
            <a:cxnLst/>
            <a:rect l="l" t="t" r="r" b="b"/>
            <a:pathLst>
              <a:path w="6535395" h="4804270">
                <a:moveTo>
                  <a:pt x="0" y="0"/>
                </a:moveTo>
                <a:lnTo>
                  <a:pt x="6535395" y="0"/>
                </a:lnTo>
                <a:lnTo>
                  <a:pt x="6535395" y="4804269"/>
                </a:lnTo>
                <a:lnTo>
                  <a:pt x="0" y="480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12430176" y="5616924"/>
            <a:ext cx="4569011" cy="4249180"/>
          </a:xfrm>
          <a:custGeom>
            <a:avLst/>
            <a:gdLst/>
            <a:ahLst/>
            <a:cxnLst/>
            <a:rect l="l" t="t" r="r" b="b"/>
            <a:pathLst>
              <a:path w="4569011" h="4249180">
                <a:moveTo>
                  <a:pt x="4569011" y="0"/>
                </a:moveTo>
                <a:lnTo>
                  <a:pt x="0" y="0"/>
                </a:lnTo>
                <a:lnTo>
                  <a:pt x="0" y="4249181"/>
                </a:lnTo>
                <a:lnTo>
                  <a:pt x="4569011" y="4249181"/>
                </a:lnTo>
                <a:lnTo>
                  <a:pt x="45690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2425737" y="2278466"/>
            <a:ext cx="13552592" cy="1464330"/>
            <a:chOff x="0" y="0"/>
            <a:chExt cx="3569407" cy="385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69407" cy="385667"/>
            </a:xfrm>
            <a:custGeom>
              <a:avLst/>
              <a:gdLst/>
              <a:ahLst/>
              <a:cxnLst/>
              <a:rect l="l" t="t" r="r" b="b"/>
              <a:pathLst>
                <a:path w="3569407" h="385667">
                  <a:moveTo>
                    <a:pt x="21708" y="0"/>
                  </a:moveTo>
                  <a:lnTo>
                    <a:pt x="3547699" y="0"/>
                  </a:lnTo>
                  <a:cubicBezTo>
                    <a:pt x="3559688" y="0"/>
                    <a:pt x="3569407" y="9719"/>
                    <a:pt x="3569407" y="21708"/>
                  </a:cubicBezTo>
                  <a:lnTo>
                    <a:pt x="3569407" y="363960"/>
                  </a:lnTo>
                  <a:cubicBezTo>
                    <a:pt x="3569407" y="369717"/>
                    <a:pt x="3567120" y="375238"/>
                    <a:pt x="3563049" y="379309"/>
                  </a:cubicBezTo>
                  <a:cubicBezTo>
                    <a:pt x="3558978" y="383380"/>
                    <a:pt x="3553457" y="385667"/>
                    <a:pt x="3547699" y="385667"/>
                  </a:cubicBezTo>
                  <a:lnTo>
                    <a:pt x="21708" y="385667"/>
                  </a:lnTo>
                  <a:cubicBezTo>
                    <a:pt x="15950" y="385667"/>
                    <a:pt x="10429" y="383380"/>
                    <a:pt x="6358" y="379309"/>
                  </a:cubicBezTo>
                  <a:cubicBezTo>
                    <a:pt x="2287" y="375238"/>
                    <a:pt x="0" y="369717"/>
                    <a:pt x="0" y="363960"/>
                  </a:cubicBezTo>
                  <a:lnTo>
                    <a:pt x="0" y="21708"/>
                  </a:lnTo>
                  <a:cubicBezTo>
                    <a:pt x="0" y="15950"/>
                    <a:pt x="2287" y="10429"/>
                    <a:pt x="6358" y="6358"/>
                  </a:cubicBezTo>
                  <a:cubicBezTo>
                    <a:pt x="10429" y="2287"/>
                    <a:pt x="15950" y="0"/>
                    <a:pt x="217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425737" y="121716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841017" y="253881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488225" y="4719637"/>
            <a:ext cx="11051437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Khéo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ăn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thì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no,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khéo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co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thì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ấm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94296" y="2535892"/>
            <a:ext cx="12554688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>
                <a:solidFill>
                  <a:srgbClr val="E18455"/>
                </a:solidFill>
                <a:latin typeface="Fraunces Bold"/>
              </a:rPr>
              <a:t>5. no/ thì/ co/khéo/thì/khéo/ ấm./ ăn/</a:t>
            </a:r>
          </a:p>
        </p:txBody>
      </p:sp>
      <p:sp>
        <p:nvSpPr>
          <p:cNvPr id="17" name="Freeform 17"/>
          <p:cNvSpPr/>
          <p:nvPr/>
        </p:nvSpPr>
        <p:spPr>
          <a:xfrm>
            <a:off x="0" y="5339380"/>
            <a:ext cx="6535395" cy="4804270"/>
          </a:xfrm>
          <a:custGeom>
            <a:avLst/>
            <a:gdLst/>
            <a:ahLst/>
            <a:cxnLst/>
            <a:rect l="l" t="t" r="r" b="b"/>
            <a:pathLst>
              <a:path w="6535395" h="4804270">
                <a:moveTo>
                  <a:pt x="0" y="0"/>
                </a:moveTo>
                <a:lnTo>
                  <a:pt x="6535395" y="0"/>
                </a:lnTo>
                <a:lnTo>
                  <a:pt x="6535395" y="4804269"/>
                </a:lnTo>
                <a:lnTo>
                  <a:pt x="0" y="480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12430176" y="5616924"/>
            <a:ext cx="4569011" cy="4249180"/>
          </a:xfrm>
          <a:custGeom>
            <a:avLst/>
            <a:gdLst/>
            <a:ahLst/>
            <a:cxnLst/>
            <a:rect l="l" t="t" r="r" b="b"/>
            <a:pathLst>
              <a:path w="4569011" h="4249180">
                <a:moveTo>
                  <a:pt x="4569011" y="0"/>
                </a:moveTo>
                <a:lnTo>
                  <a:pt x="0" y="0"/>
                </a:lnTo>
                <a:lnTo>
                  <a:pt x="0" y="4249181"/>
                </a:lnTo>
                <a:lnTo>
                  <a:pt x="4569011" y="4249181"/>
                </a:lnTo>
                <a:lnTo>
                  <a:pt x="45690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2425737" y="1422722"/>
            <a:ext cx="13552592" cy="2738841"/>
            <a:chOff x="0" y="0"/>
            <a:chExt cx="3569407" cy="7213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69407" cy="721341"/>
            </a:xfrm>
            <a:custGeom>
              <a:avLst/>
              <a:gdLst/>
              <a:ahLst/>
              <a:cxnLst/>
              <a:rect l="l" t="t" r="r" b="b"/>
              <a:pathLst>
                <a:path w="3569407" h="721341">
                  <a:moveTo>
                    <a:pt x="21708" y="0"/>
                  </a:moveTo>
                  <a:lnTo>
                    <a:pt x="3547699" y="0"/>
                  </a:lnTo>
                  <a:cubicBezTo>
                    <a:pt x="3559688" y="0"/>
                    <a:pt x="3569407" y="9719"/>
                    <a:pt x="3569407" y="21708"/>
                  </a:cubicBezTo>
                  <a:lnTo>
                    <a:pt x="3569407" y="699633"/>
                  </a:lnTo>
                  <a:cubicBezTo>
                    <a:pt x="3569407" y="705391"/>
                    <a:pt x="3567120" y="710912"/>
                    <a:pt x="3563049" y="714983"/>
                  </a:cubicBezTo>
                  <a:cubicBezTo>
                    <a:pt x="3558978" y="719054"/>
                    <a:pt x="3553457" y="721341"/>
                    <a:pt x="3547699" y="721341"/>
                  </a:cubicBezTo>
                  <a:lnTo>
                    <a:pt x="21708" y="721341"/>
                  </a:lnTo>
                  <a:cubicBezTo>
                    <a:pt x="15950" y="721341"/>
                    <a:pt x="10429" y="719054"/>
                    <a:pt x="6358" y="714983"/>
                  </a:cubicBezTo>
                  <a:cubicBezTo>
                    <a:pt x="2287" y="710912"/>
                    <a:pt x="0" y="705391"/>
                    <a:pt x="0" y="699633"/>
                  </a:cubicBezTo>
                  <a:lnTo>
                    <a:pt x="0" y="21708"/>
                  </a:lnTo>
                  <a:cubicBezTo>
                    <a:pt x="0" y="15950"/>
                    <a:pt x="2287" y="10429"/>
                    <a:pt x="6358" y="6358"/>
                  </a:cubicBezTo>
                  <a:cubicBezTo>
                    <a:pt x="10429" y="2287"/>
                    <a:pt x="15950" y="0"/>
                    <a:pt x="217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609769" y="42780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86115" y="1755904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488225" y="4719637"/>
            <a:ext cx="11860759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Muốn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no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thì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phải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chăm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làm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,</a:t>
            </a:r>
          </a:p>
          <a:p>
            <a:pPr algn="ctr">
              <a:lnSpc>
                <a:spcPts val="6449"/>
              </a:lnSpc>
            </a:pP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Một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hạt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thóc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vàng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,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chín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hạt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mồ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 </a:t>
            </a:r>
            <a:r>
              <a:rPr lang="en-US" sz="4999" spc="49" dirty="0" err="1">
                <a:solidFill>
                  <a:srgbClr val="5D381C"/>
                </a:solidFill>
                <a:latin typeface="Fraunces Bold"/>
              </a:rPr>
              <a:t>hôi</a:t>
            </a:r>
            <a:r>
              <a:rPr lang="en-US" sz="4999" spc="49" dirty="0">
                <a:solidFill>
                  <a:srgbClr val="5D381C"/>
                </a:solidFill>
                <a:latin typeface="Fraunces Bold"/>
              </a:rPr>
              <a:t>.</a:t>
            </a:r>
          </a:p>
          <a:p>
            <a:pPr algn="ctr">
              <a:lnSpc>
                <a:spcPts val="6449"/>
              </a:lnSpc>
            </a:pPr>
            <a:endParaRPr lang="en-US" sz="4999" spc="49" dirty="0">
              <a:solidFill>
                <a:srgbClr val="5D381C"/>
              </a:solidFill>
              <a:latin typeface="Fraunce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425737" y="1963468"/>
            <a:ext cx="13647126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999" spc="49">
                <a:solidFill>
                  <a:srgbClr val="E18455"/>
                </a:solidFill>
                <a:latin typeface="Fraunces Bold"/>
              </a:rPr>
              <a:t>6.  chăm/ làm/no/ Muốn/ thì/ phải</a:t>
            </a:r>
          </a:p>
          <a:p>
            <a:pPr algn="ctr">
              <a:lnSpc>
                <a:spcPts val="6449"/>
              </a:lnSpc>
            </a:pPr>
            <a:r>
              <a:rPr lang="en-US" sz="4999" spc="49">
                <a:solidFill>
                  <a:srgbClr val="E18455"/>
                </a:solidFill>
                <a:latin typeface="Fraunces Bold"/>
              </a:rPr>
              <a:t>vàng/ thóc/ chín/ hạt/Một/ hạt/ hôi/ mồ/</a:t>
            </a:r>
          </a:p>
        </p:txBody>
      </p:sp>
      <p:sp>
        <p:nvSpPr>
          <p:cNvPr id="17" name="Freeform 17"/>
          <p:cNvSpPr/>
          <p:nvPr/>
        </p:nvSpPr>
        <p:spPr>
          <a:xfrm>
            <a:off x="0" y="5339380"/>
            <a:ext cx="6535395" cy="4804270"/>
          </a:xfrm>
          <a:custGeom>
            <a:avLst/>
            <a:gdLst/>
            <a:ahLst/>
            <a:cxnLst/>
            <a:rect l="l" t="t" r="r" b="b"/>
            <a:pathLst>
              <a:path w="6535395" h="4804270">
                <a:moveTo>
                  <a:pt x="0" y="0"/>
                </a:moveTo>
                <a:lnTo>
                  <a:pt x="6535395" y="0"/>
                </a:lnTo>
                <a:lnTo>
                  <a:pt x="6535395" y="4804269"/>
                </a:lnTo>
                <a:lnTo>
                  <a:pt x="0" y="480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13208397" y="6340670"/>
            <a:ext cx="3790790" cy="3525434"/>
          </a:xfrm>
          <a:custGeom>
            <a:avLst/>
            <a:gdLst/>
            <a:ahLst/>
            <a:cxnLst/>
            <a:rect l="l" t="t" r="r" b="b"/>
            <a:pathLst>
              <a:path w="3790790" h="3525434">
                <a:moveTo>
                  <a:pt x="3790790" y="0"/>
                </a:moveTo>
                <a:lnTo>
                  <a:pt x="0" y="0"/>
                </a:lnTo>
                <a:lnTo>
                  <a:pt x="0" y="3525435"/>
                </a:lnTo>
                <a:lnTo>
                  <a:pt x="3790790" y="3525435"/>
                </a:lnTo>
                <a:lnTo>
                  <a:pt x="379079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0339" y="889282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812800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659"/>
                </a:lnSpc>
              </a:pPr>
              <a:endParaRPr/>
            </a:p>
            <a:p>
              <a:pPr algn="ctr">
                <a:lnSpc>
                  <a:spcPts val="9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33098" y="1480140"/>
            <a:ext cx="7829782" cy="1000125"/>
            <a:chOff x="0" y="0"/>
            <a:chExt cx="2062165" cy="2634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62165" cy="263407"/>
            </a:xfrm>
            <a:custGeom>
              <a:avLst/>
              <a:gdLst/>
              <a:ahLst/>
              <a:cxnLst/>
              <a:rect l="l" t="t" r="r" b="b"/>
              <a:pathLst>
                <a:path w="2062165" h="263407">
                  <a:moveTo>
                    <a:pt x="98878" y="0"/>
                  </a:moveTo>
                  <a:lnTo>
                    <a:pt x="1963287" y="0"/>
                  </a:lnTo>
                  <a:cubicBezTo>
                    <a:pt x="1989511" y="0"/>
                    <a:pt x="2014661" y="10417"/>
                    <a:pt x="2033204" y="28961"/>
                  </a:cubicBezTo>
                  <a:cubicBezTo>
                    <a:pt x="2051747" y="47504"/>
                    <a:pt x="2062165" y="72654"/>
                    <a:pt x="2062165" y="98878"/>
                  </a:cubicBezTo>
                  <a:lnTo>
                    <a:pt x="2062165" y="164530"/>
                  </a:lnTo>
                  <a:cubicBezTo>
                    <a:pt x="2062165" y="219138"/>
                    <a:pt x="2017895" y="263407"/>
                    <a:pt x="1963287" y="263407"/>
                  </a:cubicBezTo>
                  <a:lnTo>
                    <a:pt x="98878" y="263407"/>
                  </a:lnTo>
                  <a:cubicBezTo>
                    <a:pt x="72654" y="263407"/>
                    <a:pt x="47504" y="252990"/>
                    <a:pt x="28961" y="234447"/>
                  </a:cubicBezTo>
                  <a:cubicBezTo>
                    <a:pt x="10417" y="215904"/>
                    <a:pt x="0" y="190754"/>
                    <a:pt x="0" y="164530"/>
                  </a:cubicBezTo>
                  <a:lnTo>
                    <a:pt x="0" y="98878"/>
                  </a:lnTo>
                  <a:cubicBezTo>
                    <a:pt x="0" y="72654"/>
                    <a:pt x="10417" y="47504"/>
                    <a:pt x="28961" y="28961"/>
                  </a:cubicBezTo>
                  <a:cubicBezTo>
                    <a:pt x="47504" y="10417"/>
                    <a:pt x="72654" y="0"/>
                    <a:pt x="988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011136" y="6154164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423210" y="6873651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5365289" y="1646828"/>
            <a:ext cx="6965399" cy="65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5D381C"/>
                </a:solidFill>
                <a:latin typeface="Poppins Bold"/>
              </a:rPr>
              <a:t>Bài 5: Nghị luận xã hội</a:t>
            </a:r>
          </a:p>
        </p:txBody>
      </p:sp>
      <p:sp>
        <p:nvSpPr>
          <p:cNvPr id="20" name="Freeform 20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305206" y="3066006"/>
            <a:ext cx="11024337" cy="128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6"/>
              </a:lnSpc>
            </a:pPr>
            <a:r>
              <a:rPr lang="en-US" sz="6146">
                <a:solidFill>
                  <a:srgbClr val="6E9277"/>
                </a:solidFill>
                <a:latin typeface="#9Slide05 Aphrodite Pro Bold"/>
              </a:rPr>
              <a:t>Thực hành tiếng Việt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37817" y="5077895"/>
            <a:ext cx="9751117" cy="236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7"/>
              </a:lnSpc>
            </a:pPr>
            <a:r>
              <a:rPr lang="en-US" sz="6199">
                <a:solidFill>
                  <a:srgbClr val="E18455"/>
                </a:solidFill>
                <a:latin typeface="Fraunces Bold"/>
              </a:rPr>
              <a:t>ÔN TẬP TỪ HÁN VIỆT, THÀNH NGỮ, TỤC NGỮ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722307" y="7974802"/>
            <a:ext cx="803261" cy="750620"/>
          </a:xfrm>
          <a:custGeom>
            <a:avLst/>
            <a:gdLst/>
            <a:ahLst/>
            <a:cxnLst/>
            <a:rect l="l" t="t" r="r" b="b"/>
            <a:pathLst>
              <a:path w="803261" h="750620">
                <a:moveTo>
                  <a:pt x="0" y="0"/>
                </a:moveTo>
                <a:lnTo>
                  <a:pt x="803261" y="0"/>
                </a:lnTo>
                <a:lnTo>
                  <a:pt x="803261" y="750619"/>
                </a:lnTo>
                <a:lnTo>
                  <a:pt x="0" y="750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492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0968" y="330402"/>
            <a:ext cx="16123499" cy="9535703"/>
            <a:chOff x="0" y="0"/>
            <a:chExt cx="21497998" cy="1271427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497998" cy="12714271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9431" y="656177"/>
              <a:ext cx="20239135" cy="1126560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576177" y="156643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486731" y="348014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9242723" y="1931832"/>
            <a:ext cx="8106976" cy="8229600"/>
          </a:xfrm>
          <a:custGeom>
            <a:avLst/>
            <a:gdLst/>
            <a:ahLst/>
            <a:cxnLst/>
            <a:rect l="l" t="t" r="r" b="b"/>
            <a:pathLst>
              <a:path w="8106976" h="8229600">
                <a:moveTo>
                  <a:pt x="8106976" y="0"/>
                </a:moveTo>
                <a:lnTo>
                  <a:pt x="0" y="0"/>
                </a:lnTo>
                <a:lnTo>
                  <a:pt x="0" y="8229600"/>
                </a:lnTo>
                <a:lnTo>
                  <a:pt x="8106976" y="8229600"/>
                </a:lnTo>
                <a:lnTo>
                  <a:pt x="8106976" y="0"/>
                </a:lnTo>
                <a:close/>
              </a:path>
            </a:pathLst>
          </a:custGeom>
          <a:blipFill>
            <a:blip r:embed="rId4"/>
            <a:stretch>
              <a:fillRect t="-453" b="-4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9182" y="4369169"/>
            <a:ext cx="11180356" cy="1148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9299">
                <a:solidFill>
                  <a:srgbClr val="5D381C"/>
                </a:solidFill>
                <a:latin typeface="#9Slide07 IcielSoup of Justice"/>
              </a:rPr>
              <a:t>Gọi kí ức về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70071" y="2880434"/>
            <a:ext cx="5118160" cy="355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5"/>
              </a:lnSpc>
              <a:spcBef>
                <a:spcPct val="0"/>
              </a:spcBef>
            </a:pPr>
            <a:r>
              <a:rPr lang="en-US" sz="4032">
                <a:solidFill>
                  <a:srgbClr val="B96144"/>
                </a:solidFill>
                <a:latin typeface="Roboto Condensed"/>
              </a:rPr>
              <a:t>Dựa vào kiến thức đã học và trải nghiệm của bản thân em hãy suy nghĩ và điền từ thích hợp vào chỗ trống.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30267" y="2176651"/>
            <a:ext cx="11098884" cy="89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03"/>
              </a:lnSpc>
            </a:pPr>
            <a:r>
              <a:rPr lang="en-US" sz="5900">
                <a:solidFill>
                  <a:srgbClr val="5D381C"/>
                </a:solidFill>
                <a:latin typeface="#9Slide07 SVNUT Triumph Press"/>
              </a:rPr>
              <a:t>1. Tri thức tiếng Việt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2139" y="1200150"/>
            <a:ext cx="15101158" cy="51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2"/>
              </a:lnSpc>
            </a:pPr>
            <a:r>
              <a:rPr lang="en-US" sz="4591">
                <a:solidFill>
                  <a:srgbClr val="C46848"/>
                </a:solidFill>
                <a:latin typeface="Fraunces Semi-Bold"/>
              </a:rPr>
              <a:t>I. ÔN TẬP TỪ HÁN VIỆT, THÀNH NGỮ, TỤC NGỮ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1640</Words>
  <Application>Microsoft Office PowerPoint</Application>
  <PresentationFormat>Custom</PresentationFormat>
  <Paragraphs>169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#9Slide07 IcielSoup of Justice</vt:lpstr>
      <vt:lpstr>Fraunces Heavy</vt:lpstr>
      <vt:lpstr>Roboto Condensed Bold Italics</vt:lpstr>
      <vt:lpstr>Roboto Condensed Italics</vt:lpstr>
      <vt:lpstr>#9Slide03 NguyenHa 01</vt:lpstr>
      <vt:lpstr>Poppins Bold</vt:lpstr>
      <vt:lpstr>Roboto Condensed</vt:lpstr>
      <vt:lpstr>Fraunces Semi-Bold</vt:lpstr>
      <vt:lpstr>Fraunces Bold</vt:lpstr>
      <vt:lpstr>Roboto Condensed Bold</vt:lpstr>
      <vt:lpstr>#9Slide07 SVNUT Triumph Press</vt:lpstr>
      <vt:lpstr>Calibri</vt:lpstr>
      <vt:lpstr>Dancing Script Bold</vt:lpstr>
      <vt:lpstr>#9Slide05 Aphrodite Pro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8CD - Bai 5 - Thuc hanh TV</dc:title>
  <cp:lastModifiedBy>thaomerinoo@gmail.com</cp:lastModifiedBy>
  <cp:revision>3</cp:revision>
  <dcterms:created xsi:type="dcterms:W3CDTF">2006-08-16T00:00:00Z</dcterms:created>
  <dcterms:modified xsi:type="dcterms:W3CDTF">2023-09-30T09:35:28Z</dcterms:modified>
  <dc:identifier>DAFoziszMTA</dc:identifier>
</cp:coreProperties>
</file>