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69" r:id="rId2"/>
    <p:sldId id="315" r:id="rId3"/>
    <p:sldId id="316" r:id="rId4"/>
    <p:sldId id="317" r:id="rId5"/>
    <p:sldId id="318" r:id="rId6"/>
    <p:sldId id="319" r:id="rId7"/>
    <p:sldId id="320" r:id="rId8"/>
    <p:sldId id="321" r:id="rId9"/>
    <p:sldId id="322" r:id="rId10"/>
    <p:sldId id="299" r:id="rId11"/>
    <p:sldId id="332" r:id="rId12"/>
    <p:sldId id="333" r:id="rId13"/>
    <p:sldId id="340" r:id="rId14"/>
    <p:sldId id="323" r:id="rId15"/>
    <p:sldId id="342" r:id="rId16"/>
    <p:sldId id="343" r:id="rId17"/>
    <p:sldId id="308" r:id="rId18"/>
    <p:sldId id="303" r:id="rId19"/>
    <p:sldId id="346" r:id="rId20"/>
    <p:sldId id="345" r:id="rId21"/>
    <p:sldId id="279" r:id="rId22"/>
    <p:sldId id="280" r:id="rId23"/>
    <p:sldId id="289" r:id="rId24"/>
    <p:sldId id="339" r:id="rId25"/>
    <p:sldId id="307" r:id="rId26"/>
    <p:sldId id="309" r:id="rId27"/>
    <p:sldId id="282" r:id="rId28"/>
    <p:sldId id="310" r:id="rId29"/>
    <p:sldId id="313" r:id="rId30"/>
    <p:sldId id="314" r:id="rId31"/>
    <p:sldId id="326" r:id="rId32"/>
    <p:sldId id="327" r:id="rId33"/>
    <p:sldId id="328" r:id="rId34"/>
    <p:sldId id="329" r:id="rId35"/>
    <p:sldId id="330" r:id="rId36"/>
    <p:sldId id="331" r:id="rId37"/>
    <p:sldId id="312" r:id="rId38"/>
    <p:sldId id="325" r:id="rId39"/>
  </p:sldIdLst>
  <p:sldSz cx="18288000" cy="10287000"/>
  <p:notesSz cx="6858000" cy="9144000"/>
  <p:embeddedFontLst>
    <p:embeddedFont>
      <p:font typeface="#9Slide07 SVNAppleberry" panose="02040603050506020204" charset="0"/>
      <p:regular r:id="rId41"/>
    </p:embeddedFont>
    <p:embeddedFont>
      <p:font typeface="#9Slide07 SVNDessert Menu Scrip" panose="020B0604020202020204" charset="0"/>
      <p:regular r:id="rId42"/>
    </p:embeddedFont>
    <p:embeddedFont>
      <p:font typeface="#9Slide06 SVNJonitha Script" panose="020B0604020202020204" charset="0"/>
      <p:regular r:id="rId43"/>
    </p:embeddedFont>
    <p:embeddedFont>
      <p:font typeface="#9Slide05 Braxton Regular" panose="020B0604020202020204" charset="0"/>
      <p:regular r:id="rId44"/>
    </p:embeddedFont>
    <p:embeddedFont>
      <p:font typeface="#9Slide03 Arima Madurai Bold" panose="020B0604020202020204" charset="0"/>
      <p:bold r:id="rId45"/>
    </p:embeddedFont>
    <p:embeddedFont>
      <p:font typeface="Calibri" panose="020F0502020204030204" pitchFamily="34" charset="0"/>
      <p:regular r:id="rId46"/>
      <p:bold r:id="rId47"/>
      <p:italic r:id="rId48"/>
      <p:boldItalic r:id="rId49"/>
    </p:embeddedFont>
    <p:embeddedFont>
      <p:font typeface="#9Slide05 SVNHollycakes" panose="020B0604020202020204" charset="0"/>
      <p:regular r:id="rId50"/>
    </p:embeddedFont>
    <p:embeddedFont>
      <p:font typeface="#9Slide05 SVNStandly" panose="020B0604020202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7102" autoAdjust="0"/>
  </p:normalViewPr>
  <p:slideViewPr>
    <p:cSldViewPr>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C3AF6-A5B4-492C-A983-7E816A237379}" type="datetimeFigureOut">
              <a:rPr lang="en-US" smtClean="0"/>
              <a:t>05/01/2024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90F313-ED37-4A46-A4A5-D15AB3BA6BE8}" type="slidenum">
              <a:rPr lang="en-US" smtClean="0"/>
              <a:t>‹#›</a:t>
            </a:fld>
            <a:endParaRPr lang="en-US"/>
          </a:p>
        </p:txBody>
      </p:sp>
    </p:spTree>
    <p:extLst>
      <p:ext uri="{BB962C8B-B14F-4D97-AF65-F5344CB8AC3E}">
        <p14:creationId xmlns:p14="http://schemas.microsoft.com/office/powerpoint/2010/main" val="315422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1</a:t>
            </a:fld>
            <a:endParaRPr lang="en-US"/>
          </a:p>
        </p:txBody>
      </p:sp>
    </p:spTree>
    <p:extLst>
      <p:ext uri="{BB962C8B-B14F-4D97-AF65-F5344CB8AC3E}">
        <p14:creationId xmlns:p14="http://schemas.microsoft.com/office/powerpoint/2010/main" val="1963306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10</a:t>
            </a:fld>
            <a:endParaRPr lang="en-US"/>
          </a:p>
        </p:txBody>
      </p:sp>
    </p:spTree>
    <p:extLst>
      <p:ext uri="{BB962C8B-B14F-4D97-AF65-F5344CB8AC3E}">
        <p14:creationId xmlns:p14="http://schemas.microsoft.com/office/powerpoint/2010/main" val="1826818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11</a:t>
            </a:fld>
            <a:endParaRPr lang="en-US"/>
          </a:p>
        </p:txBody>
      </p:sp>
    </p:spTree>
    <p:extLst>
      <p:ext uri="{BB962C8B-B14F-4D97-AF65-F5344CB8AC3E}">
        <p14:creationId xmlns:p14="http://schemas.microsoft.com/office/powerpoint/2010/main" val="2632653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hỏi</a:t>
            </a:r>
            <a:r>
              <a:rPr lang="en-US" baseline="0" dirty="0"/>
              <a:t> </a:t>
            </a:r>
            <a:r>
              <a:rPr lang="en-US" baseline="0" dirty="0" err="1"/>
              <a:t>thêm</a:t>
            </a:r>
            <a:r>
              <a:rPr lang="en-US" baseline="0" dirty="0"/>
              <a:t>: </a:t>
            </a:r>
            <a:r>
              <a:rPr lang="en-US" baseline="0" dirty="0" err="1"/>
              <a:t>tại</a:t>
            </a:r>
            <a:r>
              <a:rPr lang="en-US" baseline="0" dirty="0"/>
              <a:t> </a:t>
            </a:r>
            <a:r>
              <a:rPr lang="en-US" baseline="0" dirty="0" err="1"/>
              <a:t>sai</a:t>
            </a:r>
            <a:r>
              <a:rPr lang="en-US" baseline="0" dirty="0"/>
              <a:t> Lý </a:t>
            </a:r>
            <a:r>
              <a:rPr lang="en-US" baseline="0" dirty="0" err="1"/>
              <a:t>Công</a:t>
            </a:r>
            <a:r>
              <a:rPr lang="en-US" baseline="0" dirty="0"/>
              <a:t> </a:t>
            </a:r>
            <a:r>
              <a:rPr lang="en-US" baseline="0" dirty="0" err="1"/>
              <a:t>Uẩn</a:t>
            </a:r>
            <a:r>
              <a:rPr lang="en-US" baseline="0" dirty="0"/>
              <a:t> </a:t>
            </a:r>
            <a:r>
              <a:rPr lang="en-US" baseline="0" dirty="0" err="1"/>
              <a:t>lại</a:t>
            </a:r>
            <a:r>
              <a:rPr lang="en-US" baseline="0" dirty="0"/>
              <a:t> </a:t>
            </a:r>
            <a:r>
              <a:rPr lang="en-US" baseline="0" dirty="0" err="1"/>
              <a:t>dùng</a:t>
            </a:r>
            <a:r>
              <a:rPr lang="en-US" baseline="0" dirty="0"/>
              <a:t> </a:t>
            </a:r>
            <a:r>
              <a:rPr lang="en-US" baseline="0" dirty="0" err="1"/>
              <a:t>thể</a:t>
            </a:r>
            <a:r>
              <a:rPr lang="en-US" baseline="0" dirty="0"/>
              <a:t> </a:t>
            </a:r>
            <a:r>
              <a:rPr lang="en-US" baseline="0" dirty="0" err="1"/>
              <a:t>chiếu</a:t>
            </a:r>
            <a:r>
              <a:rPr lang="en-US" baseline="0"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12</a:t>
            </a:fld>
            <a:endParaRPr lang="en-US"/>
          </a:p>
        </p:txBody>
      </p:sp>
    </p:spTree>
    <p:extLst>
      <p:ext uri="{BB962C8B-B14F-4D97-AF65-F5344CB8AC3E}">
        <p14:creationId xmlns:p14="http://schemas.microsoft.com/office/powerpoint/2010/main" val="1601549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13</a:t>
            </a:fld>
            <a:endParaRPr lang="en-US"/>
          </a:p>
        </p:txBody>
      </p:sp>
    </p:spTree>
    <p:extLst>
      <p:ext uri="{BB962C8B-B14F-4D97-AF65-F5344CB8AC3E}">
        <p14:creationId xmlns:p14="http://schemas.microsoft.com/office/powerpoint/2010/main" val="1973860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14</a:t>
            </a:fld>
            <a:endParaRPr lang="en-US"/>
          </a:p>
        </p:txBody>
      </p:sp>
    </p:spTree>
    <p:extLst>
      <p:ext uri="{BB962C8B-B14F-4D97-AF65-F5344CB8AC3E}">
        <p14:creationId xmlns:p14="http://schemas.microsoft.com/office/powerpoint/2010/main" val="883289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15</a:t>
            </a:fld>
            <a:endParaRPr lang="en-US"/>
          </a:p>
        </p:txBody>
      </p:sp>
    </p:spTree>
    <p:extLst>
      <p:ext uri="{BB962C8B-B14F-4D97-AF65-F5344CB8AC3E}">
        <p14:creationId xmlns:p14="http://schemas.microsoft.com/office/powerpoint/2010/main" val="3844163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16</a:t>
            </a:fld>
            <a:endParaRPr lang="en-US"/>
          </a:p>
        </p:txBody>
      </p:sp>
    </p:spTree>
    <p:extLst>
      <p:ext uri="{BB962C8B-B14F-4D97-AF65-F5344CB8AC3E}">
        <p14:creationId xmlns:p14="http://schemas.microsoft.com/office/powerpoint/2010/main" val="727564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17</a:t>
            </a:fld>
            <a:endParaRPr lang="en-US"/>
          </a:p>
        </p:txBody>
      </p:sp>
    </p:spTree>
    <p:extLst>
      <p:ext uri="{BB962C8B-B14F-4D97-AF65-F5344CB8AC3E}">
        <p14:creationId xmlns:p14="http://schemas.microsoft.com/office/powerpoint/2010/main" val="1480763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18</a:t>
            </a:fld>
            <a:endParaRPr lang="en-US"/>
          </a:p>
        </p:txBody>
      </p:sp>
    </p:spTree>
    <p:extLst>
      <p:ext uri="{BB962C8B-B14F-4D97-AF65-F5344CB8AC3E}">
        <p14:creationId xmlns:p14="http://schemas.microsoft.com/office/powerpoint/2010/main" val="617822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19</a:t>
            </a:fld>
            <a:endParaRPr lang="en-US"/>
          </a:p>
        </p:txBody>
      </p:sp>
    </p:spTree>
    <p:extLst>
      <p:ext uri="{BB962C8B-B14F-4D97-AF65-F5344CB8AC3E}">
        <p14:creationId xmlns:p14="http://schemas.microsoft.com/office/powerpoint/2010/main" val="1816129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Hai </a:t>
            </a:r>
            <a:r>
              <a:rPr lang="en-US" dirty="0" err="1"/>
              <a:t>Bà</a:t>
            </a:r>
            <a:r>
              <a:rPr lang="en-US" dirty="0"/>
              <a:t> </a:t>
            </a:r>
            <a:r>
              <a:rPr lang="en-US" dirty="0" err="1"/>
              <a:t>Trưng</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2</a:t>
            </a:fld>
            <a:endParaRPr lang="en-US"/>
          </a:p>
        </p:txBody>
      </p:sp>
    </p:spTree>
    <p:extLst>
      <p:ext uri="{BB962C8B-B14F-4D97-AF65-F5344CB8AC3E}">
        <p14:creationId xmlns:p14="http://schemas.microsoft.com/office/powerpoint/2010/main" val="274977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20</a:t>
            </a:fld>
            <a:endParaRPr lang="en-US"/>
          </a:p>
        </p:txBody>
      </p:sp>
    </p:spTree>
    <p:extLst>
      <p:ext uri="{BB962C8B-B14F-4D97-AF65-F5344CB8AC3E}">
        <p14:creationId xmlns:p14="http://schemas.microsoft.com/office/powerpoint/2010/main" val="1989039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FFE01D8-670B-4A78-936B-73E71A719F7D}" type="slidenum">
              <a:rPr lang="en-US" smtClean="0"/>
              <a:t>21</a:t>
            </a:fld>
            <a:endParaRPr lang="en-US"/>
          </a:p>
        </p:txBody>
      </p:sp>
    </p:spTree>
    <p:extLst>
      <p:ext uri="{BB962C8B-B14F-4D97-AF65-F5344CB8AC3E}">
        <p14:creationId xmlns:p14="http://schemas.microsoft.com/office/powerpoint/2010/main" val="1974538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23</a:t>
            </a:fld>
            <a:endParaRPr lang="en-US"/>
          </a:p>
        </p:txBody>
      </p:sp>
    </p:spTree>
    <p:extLst>
      <p:ext uri="{BB962C8B-B14F-4D97-AF65-F5344CB8AC3E}">
        <p14:creationId xmlns:p14="http://schemas.microsoft.com/office/powerpoint/2010/main" val="3770879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24</a:t>
            </a:fld>
            <a:endParaRPr lang="en-US"/>
          </a:p>
        </p:txBody>
      </p:sp>
    </p:spTree>
    <p:extLst>
      <p:ext uri="{BB962C8B-B14F-4D97-AF65-F5344CB8AC3E}">
        <p14:creationId xmlns:p14="http://schemas.microsoft.com/office/powerpoint/2010/main" val="3503777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25</a:t>
            </a:fld>
            <a:endParaRPr lang="en-US"/>
          </a:p>
        </p:txBody>
      </p:sp>
    </p:spTree>
    <p:extLst>
      <p:ext uri="{BB962C8B-B14F-4D97-AF65-F5344CB8AC3E}">
        <p14:creationId xmlns:p14="http://schemas.microsoft.com/office/powerpoint/2010/main" val="2916249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26</a:t>
            </a:fld>
            <a:endParaRPr lang="en-US"/>
          </a:p>
        </p:txBody>
      </p:sp>
    </p:spTree>
    <p:extLst>
      <p:ext uri="{BB962C8B-B14F-4D97-AF65-F5344CB8AC3E}">
        <p14:creationId xmlns:p14="http://schemas.microsoft.com/office/powerpoint/2010/main" val="2372672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27</a:t>
            </a:fld>
            <a:endParaRPr lang="en-US"/>
          </a:p>
        </p:txBody>
      </p:sp>
    </p:spTree>
    <p:extLst>
      <p:ext uri="{BB962C8B-B14F-4D97-AF65-F5344CB8AC3E}">
        <p14:creationId xmlns:p14="http://schemas.microsoft.com/office/powerpoint/2010/main" val="1190110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28</a:t>
            </a:fld>
            <a:endParaRPr lang="en-US"/>
          </a:p>
        </p:txBody>
      </p:sp>
    </p:spTree>
    <p:extLst>
      <p:ext uri="{BB962C8B-B14F-4D97-AF65-F5344CB8AC3E}">
        <p14:creationId xmlns:p14="http://schemas.microsoft.com/office/powerpoint/2010/main" val="3224351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29</a:t>
            </a:fld>
            <a:endParaRPr lang="en-US"/>
          </a:p>
        </p:txBody>
      </p:sp>
    </p:spTree>
    <p:extLst>
      <p:ext uri="{BB962C8B-B14F-4D97-AF65-F5344CB8AC3E}">
        <p14:creationId xmlns:p14="http://schemas.microsoft.com/office/powerpoint/2010/main" val="1250859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30</a:t>
            </a:fld>
            <a:endParaRPr lang="en-US"/>
          </a:p>
        </p:txBody>
      </p:sp>
    </p:spTree>
    <p:extLst>
      <p:ext uri="{BB962C8B-B14F-4D97-AF65-F5344CB8AC3E}">
        <p14:creationId xmlns:p14="http://schemas.microsoft.com/office/powerpoint/2010/main" val="1074547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Ngô </a:t>
            </a:r>
            <a:r>
              <a:rPr lang="en-US" dirty="0" err="1"/>
              <a:t>Quyền</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3</a:t>
            </a:fld>
            <a:endParaRPr lang="en-US"/>
          </a:p>
        </p:txBody>
      </p:sp>
    </p:spTree>
    <p:extLst>
      <p:ext uri="{BB962C8B-B14F-4D97-AF65-F5344CB8AC3E}">
        <p14:creationId xmlns:p14="http://schemas.microsoft.com/office/powerpoint/2010/main" val="4173862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31</a:t>
            </a:fld>
            <a:endParaRPr lang="en-US"/>
          </a:p>
        </p:txBody>
      </p:sp>
    </p:spTree>
    <p:extLst>
      <p:ext uri="{BB962C8B-B14F-4D97-AF65-F5344CB8AC3E}">
        <p14:creationId xmlns:p14="http://schemas.microsoft.com/office/powerpoint/2010/main" val="2027625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33</a:t>
            </a:fld>
            <a:endParaRPr lang="en-US"/>
          </a:p>
        </p:txBody>
      </p:sp>
    </p:spTree>
    <p:extLst>
      <p:ext uri="{BB962C8B-B14F-4D97-AF65-F5344CB8AC3E}">
        <p14:creationId xmlns:p14="http://schemas.microsoft.com/office/powerpoint/2010/main" val="619858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37</a:t>
            </a:fld>
            <a:endParaRPr lang="en-US"/>
          </a:p>
        </p:txBody>
      </p:sp>
    </p:spTree>
    <p:extLst>
      <p:ext uri="{BB962C8B-B14F-4D97-AF65-F5344CB8AC3E}">
        <p14:creationId xmlns:p14="http://schemas.microsoft.com/office/powerpoint/2010/main" val="2436384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38</a:t>
            </a:fld>
            <a:endParaRPr lang="en-US"/>
          </a:p>
        </p:txBody>
      </p:sp>
    </p:spTree>
    <p:extLst>
      <p:ext uri="{BB962C8B-B14F-4D97-AF65-F5344CB8AC3E}">
        <p14:creationId xmlns:p14="http://schemas.microsoft.com/office/powerpoint/2010/main" val="2384784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Lý </a:t>
            </a:r>
            <a:r>
              <a:rPr lang="en-US" dirty="0" err="1"/>
              <a:t>Thường</a:t>
            </a:r>
            <a:r>
              <a:rPr lang="en-US" dirty="0"/>
              <a:t> </a:t>
            </a:r>
            <a:r>
              <a:rPr lang="en-US" dirty="0" err="1"/>
              <a:t>Kiệt</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4</a:t>
            </a:fld>
            <a:endParaRPr lang="en-US"/>
          </a:p>
        </p:txBody>
      </p:sp>
    </p:spTree>
    <p:extLst>
      <p:ext uri="{BB962C8B-B14F-4D97-AF65-F5344CB8AC3E}">
        <p14:creationId xmlns:p14="http://schemas.microsoft.com/office/powerpoint/2010/main" val="1016220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Hưng</a:t>
            </a:r>
            <a:r>
              <a:rPr lang="en-US" dirty="0"/>
              <a:t> </a:t>
            </a:r>
            <a:r>
              <a:rPr lang="en-US" dirty="0" err="1"/>
              <a:t>Đạo</a:t>
            </a:r>
            <a:r>
              <a:rPr lang="en-US" dirty="0"/>
              <a:t> </a:t>
            </a:r>
            <a:r>
              <a:rPr lang="en-US" dirty="0" err="1"/>
              <a:t>Đại</a:t>
            </a:r>
            <a:r>
              <a:rPr lang="en-US" dirty="0"/>
              <a:t> </a:t>
            </a:r>
            <a:r>
              <a:rPr lang="en-US" dirty="0" err="1"/>
              <a:t>Vương</a:t>
            </a:r>
            <a:r>
              <a:rPr lang="en-US" dirty="0"/>
              <a:t> </a:t>
            </a:r>
            <a:r>
              <a:rPr lang="en-US" dirty="0" err="1"/>
              <a:t>Trần</a:t>
            </a:r>
            <a:r>
              <a:rPr lang="en-US" dirty="0"/>
              <a:t> </a:t>
            </a:r>
            <a:r>
              <a:rPr lang="en-US" dirty="0" err="1"/>
              <a:t>Quốc</a:t>
            </a:r>
            <a:r>
              <a:rPr lang="en-US" dirty="0"/>
              <a:t> </a:t>
            </a:r>
            <a:r>
              <a:rPr lang="en-US" dirty="0" err="1"/>
              <a:t>Tuấn</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5</a:t>
            </a:fld>
            <a:endParaRPr lang="en-US"/>
          </a:p>
        </p:txBody>
      </p:sp>
    </p:spTree>
    <p:extLst>
      <p:ext uri="{BB962C8B-B14F-4D97-AF65-F5344CB8AC3E}">
        <p14:creationId xmlns:p14="http://schemas.microsoft.com/office/powerpoint/2010/main" val="3596203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Lê </a:t>
            </a:r>
            <a:r>
              <a:rPr lang="en-US" dirty="0" err="1"/>
              <a:t>Lợi</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6</a:t>
            </a:fld>
            <a:endParaRPr lang="en-US"/>
          </a:p>
        </p:txBody>
      </p:sp>
    </p:spTree>
    <p:extLst>
      <p:ext uri="{BB962C8B-B14F-4D97-AF65-F5344CB8AC3E}">
        <p14:creationId xmlns:p14="http://schemas.microsoft.com/office/powerpoint/2010/main" val="1374355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Quang Trung – </a:t>
            </a:r>
            <a:r>
              <a:rPr lang="en-US" dirty="0" err="1"/>
              <a:t>Nguyễn</a:t>
            </a:r>
            <a:r>
              <a:rPr lang="en-US" dirty="0"/>
              <a:t> </a:t>
            </a:r>
            <a:r>
              <a:rPr lang="en-US" dirty="0" err="1"/>
              <a:t>Huệ</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7</a:t>
            </a:fld>
            <a:endParaRPr lang="en-US"/>
          </a:p>
        </p:txBody>
      </p:sp>
    </p:spTree>
    <p:extLst>
      <p:ext uri="{BB962C8B-B14F-4D97-AF65-F5344CB8AC3E}">
        <p14:creationId xmlns:p14="http://schemas.microsoft.com/office/powerpoint/2010/main" val="1286287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Lý </a:t>
            </a:r>
            <a:r>
              <a:rPr lang="en-US" dirty="0" err="1"/>
              <a:t>Công</a:t>
            </a:r>
            <a:r>
              <a:rPr lang="en-US" dirty="0"/>
              <a:t> </a:t>
            </a:r>
            <a:r>
              <a:rPr lang="en-US" dirty="0" err="1"/>
              <a:t>Uẩn</a:t>
            </a:r>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8</a:t>
            </a:fld>
            <a:endParaRPr lang="en-US"/>
          </a:p>
        </p:txBody>
      </p:sp>
    </p:spTree>
    <p:extLst>
      <p:ext uri="{BB962C8B-B14F-4D97-AF65-F5344CB8AC3E}">
        <p14:creationId xmlns:p14="http://schemas.microsoft.com/office/powerpoint/2010/main" val="2578903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Vừa</a:t>
            </a:r>
            <a:r>
              <a:rPr lang="en-US" dirty="0"/>
              <a:t> </a:t>
            </a:r>
            <a:r>
              <a:rPr lang="en-US" dirty="0" err="1"/>
              <a:t>rồi</a:t>
            </a:r>
            <a:r>
              <a:rPr lang="en-US" dirty="0"/>
              <a:t> </a:t>
            </a:r>
            <a:r>
              <a:rPr lang="en-US" dirty="0" err="1"/>
              <a:t>các</a:t>
            </a:r>
            <a:r>
              <a:rPr lang="en-US" dirty="0"/>
              <a:t> </a:t>
            </a:r>
            <a:r>
              <a:rPr lang="en-US" dirty="0" err="1"/>
              <a:t>em</a:t>
            </a:r>
            <a:r>
              <a:rPr lang="en-US" dirty="0"/>
              <a:t> </a:t>
            </a:r>
            <a:r>
              <a:rPr lang="en-US" dirty="0" err="1"/>
              <a:t>đã</a:t>
            </a:r>
            <a:r>
              <a:rPr lang="en-US" dirty="0"/>
              <a:t> </a:t>
            </a:r>
            <a:r>
              <a:rPr lang="en-US" dirty="0" err="1"/>
              <a:t>đoán</a:t>
            </a:r>
            <a:r>
              <a:rPr lang="en-US" dirty="0"/>
              <a:t> </a:t>
            </a:r>
            <a:r>
              <a:rPr lang="en-US" dirty="0" err="1"/>
              <a:t>chính</a:t>
            </a:r>
            <a:r>
              <a:rPr lang="en-US" dirty="0"/>
              <a:t> </a:t>
            </a:r>
            <a:r>
              <a:rPr lang="en-US" dirty="0" err="1"/>
              <a:t>xác</a:t>
            </a:r>
            <a:r>
              <a:rPr lang="en-US" dirty="0"/>
              <a:t> </a:t>
            </a:r>
            <a:r>
              <a:rPr lang="en-US" dirty="0" err="1"/>
              <a:t>được</a:t>
            </a:r>
            <a:r>
              <a:rPr lang="en-US" dirty="0"/>
              <a:t> </a:t>
            </a:r>
            <a:r>
              <a:rPr lang="en-US" dirty="0" err="1"/>
              <a:t>tên</a:t>
            </a:r>
            <a:r>
              <a:rPr lang="en-US" dirty="0"/>
              <a:t> </a:t>
            </a:r>
            <a:r>
              <a:rPr lang="en-US" dirty="0" err="1"/>
              <a:t>của</a:t>
            </a:r>
            <a:r>
              <a:rPr lang="en-US" dirty="0"/>
              <a:t> </a:t>
            </a:r>
            <a:r>
              <a:rPr lang="en-US" dirty="0" err="1"/>
              <a:t>các</a:t>
            </a:r>
            <a:r>
              <a:rPr lang="en-US" dirty="0"/>
              <a:t> </a:t>
            </a:r>
            <a:r>
              <a:rPr lang="en-US" dirty="0" err="1"/>
              <a:t>nhân</a:t>
            </a:r>
            <a:r>
              <a:rPr lang="en-US" dirty="0"/>
              <a:t> </a:t>
            </a:r>
            <a:r>
              <a:rPr lang="en-US" dirty="0" err="1"/>
              <a:t>vật</a:t>
            </a:r>
            <a:r>
              <a:rPr lang="en-US" dirty="0"/>
              <a:t> </a:t>
            </a:r>
            <a:r>
              <a:rPr lang="en-US" dirty="0" err="1"/>
              <a:t>lịch</a:t>
            </a:r>
            <a:r>
              <a:rPr lang="en-US" dirty="0"/>
              <a:t> </a:t>
            </a:r>
            <a:r>
              <a:rPr lang="en-US" dirty="0" err="1"/>
              <a:t>sử</a:t>
            </a:r>
            <a:r>
              <a:rPr lang="en-US" dirty="0"/>
              <a:t> </a:t>
            </a:r>
            <a:r>
              <a:rPr lang="en-US" dirty="0" err="1"/>
              <a:t>làm</a:t>
            </a:r>
            <a:r>
              <a:rPr lang="en-US" dirty="0"/>
              <a:t> </a:t>
            </a:r>
            <a:r>
              <a:rPr lang="en-US" dirty="0" err="1"/>
              <a:t>nên</a:t>
            </a:r>
            <a:r>
              <a:rPr lang="en-US" dirty="0"/>
              <a:t> </a:t>
            </a:r>
            <a:r>
              <a:rPr lang="en-US" dirty="0" err="1"/>
              <a:t>dáng</a:t>
            </a:r>
            <a:r>
              <a:rPr lang="en-US" dirty="0"/>
              <a:t> </a:t>
            </a:r>
            <a:r>
              <a:rPr lang="en-US" dirty="0" err="1"/>
              <a:t>hình</a:t>
            </a:r>
            <a:r>
              <a:rPr lang="en-US" dirty="0"/>
              <a:t> non </a:t>
            </a:r>
            <a:r>
              <a:rPr lang="en-US" dirty="0" err="1"/>
              <a:t>sông</a:t>
            </a:r>
            <a:r>
              <a:rPr lang="en-US" dirty="0"/>
              <a:t>, </a:t>
            </a:r>
            <a:r>
              <a:rPr lang="en-US" dirty="0" err="1"/>
              <a:t>đất</a:t>
            </a:r>
            <a:r>
              <a:rPr lang="en-US" dirty="0"/>
              <a:t> </a:t>
            </a:r>
            <a:r>
              <a:rPr lang="en-US" dirty="0" err="1"/>
              <a:t>nước</a:t>
            </a:r>
            <a:r>
              <a:rPr lang="en-US" dirty="0"/>
              <a:t> </a:t>
            </a:r>
            <a:r>
              <a:rPr lang="en-US" dirty="0" err="1"/>
              <a:t>Việt</a:t>
            </a:r>
            <a:r>
              <a:rPr lang="en-US" dirty="0"/>
              <a:t> Nam. Trong </a:t>
            </a:r>
            <a:r>
              <a:rPr lang="en-US" dirty="0" err="1"/>
              <a:t>bài</a:t>
            </a:r>
            <a:r>
              <a:rPr lang="en-US" dirty="0"/>
              <a:t> 5, </a:t>
            </a:r>
            <a:r>
              <a:rPr lang="en-US" dirty="0" err="1"/>
              <a:t>nghị</a:t>
            </a:r>
            <a:r>
              <a:rPr lang="en-US" dirty="0"/>
              <a:t> </a:t>
            </a:r>
            <a:r>
              <a:rPr lang="en-US" dirty="0" err="1"/>
              <a:t>luận</a:t>
            </a:r>
            <a:r>
              <a:rPr lang="en-US" dirty="0"/>
              <a:t> </a:t>
            </a:r>
            <a:r>
              <a:rPr lang="en-US" dirty="0" err="1"/>
              <a:t>xã</a:t>
            </a:r>
            <a:r>
              <a:rPr lang="en-US" dirty="0"/>
              <a:t> </a:t>
            </a:r>
            <a:r>
              <a:rPr lang="en-US" dirty="0" err="1"/>
              <a:t>hội</a:t>
            </a:r>
            <a:r>
              <a:rPr lang="en-US" dirty="0"/>
              <a:t>, ta </a:t>
            </a:r>
            <a:r>
              <a:rPr lang="en-US" dirty="0" err="1"/>
              <a:t>đã</a:t>
            </a:r>
            <a:r>
              <a:rPr lang="en-US" dirty="0"/>
              <a:t> </a:t>
            </a:r>
            <a:r>
              <a:rPr lang="en-US" dirty="0" err="1"/>
              <a:t>được</a:t>
            </a:r>
            <a:r>
              <a:rPr lang="en-US" dirty="0"/>
              <a:t> </a:t>
            </a:r>
            <a:r>
              <a:rPr lang="en-US" dirty="0" err="1"/>
              <a:t>tìm</a:t>
            </a:r>
            <a:r>
              <a:rPr lang="en-US" dirty="0"/>
              <a:t> </a:t>
            </a:r>
            <a:r>
              <a:rPr lang="en-US" dirty="0" err="1"/>
              <a:t>hiểu</a:t>
            </a:r>
            <a:r>
              <a:rPr lang="en-US" dirty="0"/>
              <a:t> </a:t>
            </a:r>
            <a:r>
              <a:rPr lang="en-US" dirty="0" err="1"/>
              <a:t>áng</a:t>
            </a:r>
            <a:r>
              <a:rPr lang="en-US" dirty="0"/>
              <a:t> </a:t>
            </a:r>
            <a:r>
              <a:rPr lang="en-US" dirty="0" err="1"/>
              <a:t>thiên</a:t>
            </a:r>
            <a:r>
              <a:rPr lang="en-US" dirty="0"/>
              <a:t> </a:t>
            </a:r>
            <a:r>
              <a:rPr lang="en-US" dirty="0" err="1"/>
              <a:t>cổ</a:t>
            </a:r>
            <a:r>
              <a:rPr lang="en-US" dirty="0"/>
              <a:t> </a:t>
            </a:r>
            <a:r>
              <a:rPr lang="en-US" dirty="0" err="1"/>
              <a:t>hùng</a:t>
            </a:r>
            <a:r>
              <a:rPr lang="en-US" dirty="0"/>
              <a:t> </a:t>
            </a:r>
            <a:r>
              <a:rPr lang="en-US" dirty="0" err="1"/>
              <a:t>văn</a:t>
            </a:r>
            <a:r>
              <a:rPr lang="en-US" dirty="0"/>
              <a:t> </a:t>
            </a:r>
            <a:r>
              <a:rPr lang="en-US" dirty="0" err="1"/>
              <a:t>Hịch</a:t>
            </a:r>
            <a:r>
              <a:rPr lang="en-US" dirty="0"/>
              <a:t> </a:t>
            </a:r>
            <a:r>
              <a:rPr lang="en-US" dirty="0" err="1"/>
              <a:t>tướng</a:t>
            </a:r>
            <a:r>
              <a:rPr lang="en-US" dirty="0"/>
              <a:t> </a:t>
            </a:r>
            <a:r>
              <a:rPr lang="en-US" dirty="0" err="1"/>
              <a:t>sĩ</a:t>
            </a:r>
            <a:r>
              <a:rPr lang="en-US" dirty="0"/>
              <a:t> </a:t>
            </a:r>
            <a:r>
              <a:rPr lang="en-US" dirty="0" err="1"/>
              <a:t>của</a:t>
            </a:r>
            <a:r>
              <a:rPr lang="en-US" dirty="0"/>
              <a:t> </a:t>
            </a:r>
            <a:r>
              <a:rPr lang="en-US" dirty="0" err="1"/>
              <a:t>Trần</a:t>
            </a:r>
            <a:r>
              <a:rPr lang="en-US" dirty="0"/>
              <a:t> </a:t>
            </a:r>
            <a:r>
              <a:rPr lang="en-US" dirty="0" err="1"/>
              <a:t>Quốc</a:t>
            </a:r>
            <a:r>
              <a:rPr lang="en-US" dirty="0"/>
              <a:t> </a:t>
            </a:r>
            <a:r>
              <a:rPr lang="en-US" dirty="0" err="1"/>
              <a:t>Tuấn</a:t>
            </a:r>
            <a:r>
              <a:rPr lang="en-US" dirty="0"/>
              <a:t>,  </a:t>
            </a:r>
            <a:r>
              <a:rPr lang="en-US" dirty="0" err="1"/>
              <a:t>áng</a:t>
            </a:r>
            <a:r>
              <a:rPr lang="en-US" dirty="0"/>
              <a:t> </a:t>
            </a:r>
            <a:r>
              <a:rPr lang="en-US" dirty="0" err="1"/>
              <a:t>thiên</a:t>
            </a:r>
            <a:r>
              <a:rPr lang="en-US" dirty="0"/>
              <a:t> </a:t>
            </a:r>
            <a:r>
              <a:rPr lang="en-US" dirty="0" err="1"/>
              <a:t>thư</a:t>
            </a:r>
            <a:r>
              <a:rPr lang="en-US" dirty="0"/>
              <a:t> </a:t>
            </a:r>
            <a:r>
              <a:rPr lang="en-US" dirty="0" err="1"/>
              <a:t>Đại</a:t>
            </a:r>
            <a:r>
              <a:rPr lang="en-US" dirty="0"/>
              <a:t> </a:t>
            </a:r>
            <a:r>
              <a:rPr lang="en-US" dirty="0" err="1"/>
              <a:t>cáo</a:t>
            </a:r>
            <a:r>
              <a:rPr lang="en-US" dirty="0"/>
              <a:t> </a:t>
            </a:r>
            <a:r>
              <a:rPr lang="en-US" dirty="0" err="1"/>
              <a:t>bình</a:t>
            </a:r>
            <a:r>
              <a:rPr lang="en-US" dirty="0"/>
              <a:t> Ngô </a:t>
            </a:r>
            <a:r>
              <a:rPr lang="en-US" dirty="0" err="1"/>
              <a:t>của</a:t>
            </a:r>
            <a:r>
              <a:rPr lang="en-US" dirty="0"/>
              <a:t> </a:t>
            </a:r>
            <a:r>
              <a:rPr lang="en-US" dirty="0" err="1"/>
              <a:t>Nguyễn</a:t>
            </a:r>
            <a:r>
              <a:rPr lang="en-US" dirty="0"/>
              <a:t> </a:t>
            </a:r>
            <a:r>
              <a:rPr lang="en-US" dirty="0" err="1"/>
              <a:t>Trãi</a:t>
            </a:r>
            <a:r>
              <a:rPr lang="en-US" dirty="0"/>
              <a:t>. </a:t>
            </a:r>
            <a:r>
              <a:rPr lang="en-US" dirty="0" err="1"/>
              <a:t>Nối</a:t>
            </a:r>
            <a:r>
              <a:rPr lang="en-US" dirty="0"/>
              <a:t> </a:t>
            </a:r>
            <a:r>
              <a:rPr lang="en-US" dirty="0" err="1"/>
              <a:t>tiếp</a:t>
            </a:r>
            <a:r>
              <a:rPr lang="en-US" dirty="0"/>
              <a:t> </a:t>
            </a:r>
            <a:r>
              <a:rPr lang="en-US" dirty="0" err="1"/>
              <a:t>bài</a:t>
            </a:r>
            <a:r>
              <a:rPr lang="en-US" dirty="0"/>
              <a:t> </a:t>
            </a:r>
            <a:r>
              <a:rPr lang="en-US" dirty="0" err="1"/>
              <a:t>học</a:t>
            </a:r>
            <a:r>
              <a:rPr lang="en-US" dirty="0"/>
              <a:t> </a:t>
            </a:r>
            <a:r>
              <a:rPr lang="en-US" dirty="0" err="1"/>
              <a:t>này</a:t>
            </a:r>
            <a:r>
              <a:rPr lang="en-US" dirty="0"/>
              <a:t>, </a:t>
            </a:r>
            <a:r>
              <a:rPr lang="en-US" dirty="0" err="1"/>
              <a:t>trong</a:t>
            </a:r>
            <a:r>
              <a:rPr lang="en-US" dirty="0"/>
              <a:t> </a:t>
            </a:r>
            <a:r>
              <a:rPr lang="en-US" dirty="0" err="1"/>
              <a:t>văn</a:t>
            </a:r>
            <a:r>
              <a:rPr lang="en-US" dirty="0"/>
              <a:t> </a:t>
            </a:r>
            <a:r>
              <a:rPr lang="en-US" dirty="0" err="1"/>
              <a:t>bản</a:t>
            </a:r>
            <a:r>
              <a:rPr lang="en-US" dirty="0"/>
              <a:t> 3, </a:t>
            </a:r>
            <a:r>
              <a:rPr lang="en-US" dirty="0" err="1"/>
              <a:t>chúng</a:t>
            </a:r>
            <a:r>
              <a:rPr lang="en-US" dirty="0"/>
              <a:t> ta </a:t>
            </a:r>
            <a:r>
              <a:rPr lang="en-US" dirty="0" err="1"/>
              <a:t>sẽ</a:t>
            </a:r>
            <a:r>
              <a:rPr lang="en-US" dirty="0"/>
              <a:t> </a:t>
            </a:r>
            <a:r>
              <a:rPr lang="en-US" dirty="0" err="1"/>
              <a:t>cùng</a:t>
            </a:r>
            <a:r>
              <a:rPr lang="en-US" dirty="0"/>
              <a:t> </a:t>
            </a:r>
            <a:r>
              <a:rPr lang="en-US" dirty="0" err="1"/>
              <a:t>tìm</a:t>
            </a:r>
            <a:r>
              <a:rPr lang="en-US" dirty="0"/>
              <a:t> </a:t>
            </a:r>
            <a:r>
              <a:rPr lang="en-US" dirty="0" err="1"/>
              <a:t>hiểu</a:t>
            </a:r>
            <a:r>
              <a:rPr lang="en-US" dirty="0"/>
              <a:t> </a:t>
            </a:r>
            <a:r>
              <a:rPr lang="en-US" dirty="0" err="1"/>
              <a:t>văn</a:t>
            </a:r>
            <a:r>
              <a:rPr lang="en-US" dirty="0"/>
              <a:t> </a:t>
            </a:r>
            <a:r>
              <a:rPr lang="en-US" dirty="0" err="1"/>
              <a:t>bản</a:t>
            </a:r>
            <a:r>
              <a:rPr lang="en-US" dirty="0"/>
              <a:t> “</a:t>
            </a:r>
            <a:r>
              <a:rPr lang="en-US" dirty="0" err="1"/>
              <a:t>Chiếu</a:t>
            </a:r>
            <a:r>
              <a:rPr lang="en-US" dirty="0"/>
              <a:t> </a:t>
            </a:r>
            <a:r>
              <a:rPr lang="en-US" dirty="0" err="1"/>
              <a:t>dời</a:t>
            </a:r>
            <a:r>
              <a:rPr lang="en-US" dirty="0"/>
              <a:t> </a:t>
            </a:r>
            <a:r>
              <a:rPr lang="en-US" dirty="0" err="1"/>
              <a:t>đô</a:t>
            </a:r>
            <a:r>
              <a:rPr lang="en-US" dirty="0"/>
              <a:t>” </a:t>
            </a:r>
            <a:r>
              <a:rPr lang="en-US" dirty="0" err="1"/>
              <a:t>của</a:t>
            </a:r>
            <a:r>
              <a:rPr lang="en-US" dirty="0"/>
              <a:t> Lý </a:t>
            </a:r>
            <a:r>
              <a:rPr lang="en-US" dirty="0" err="1"/>
              <a:t>Công</a:t>
            </a:r>
            <a:r>
              <a:rPr lang="en-US" dirty="0"/>
              <a:t> </a:t>
            </a:r>
            <a:r>
              <a:rPr lang="en-US" dirty="0" err="1"/>
              <a:t>Uẩn</a:t>
            </a:r>
            <a:r>
              <a:rPr lang="en-US" dirty="0"/>
              <a:t> – </a:t>
            </a:r>
            <a:r>
              <a:rPr lang="en-US" dirty="0" err="1"/>
              <a:t>một</a:t>
            </a:r>
            <a:r>
              <a:rPr lang="en-US" dirty="0"/>
              <a:t> </a:t>
            </a:r>
            <a:r>
              <a:rPr lang="en-US" dirty="0" err="1"/>
              <a:t>áng</a:t>
            </a:r>
            <a:r>
              <a:rPr lang="en-US" dirty="0"/>
              <a:t> </a:t>
            </a:r>
            <a:r>
              <a:rPr lang="en-US" dirty="0" err="1"/>
              <a:t>thơ</a:t>
            </a:r>
            <a:r>
              <a:rPr lang="en-US" dirty="0"/>
              <a:t> </a:t>
            </a:r>
            <a:r>
              <a:rPr lang="en-US" dirty="0" err="1"/>
              <a:t>bất</a:t>
            </a:r>
            <a:r>
              <a:rPr lang="en-US" dirty="0"/>
              <a:t> </a:t>
            </a:r>
            <a:r>
              <a:rPr lang="en-US" dirty="0" err="1"/>
              <a:t>hủ</a:t>
            </a:r>
            <a:r>
              <a:rPr lang="en-US" dirty="0"/>
              <a:t> </a:t>
            </a:r>
            <a:r>
              <a:rPr lang="en-US" dirty="0" err="1"/>
              <a:t>của</a:t>
            </a:r>
            <a:r>
              <a:rPr lang="en-US" dirty="0"/>
              <a:t> </a:t>
            </a:r>
            <a:r>
              <a:rPr lang="en-US" dirty="0" err="1"/>
              <a:t>dân</a:t>
            </a:r>
            <a:r>
              <a:rPr lang="en-US" dirty="0"/>
              <a:t> </a:t>
            </a:r>
            <a:r>
              <a:rPr lang="en-US" dirty="0" err="1"/>
              <a:t>tộc</a:t>
            </a:r>
            <a:r>
              <a:rPr lang="en-US" dirty="0"/>
              <a:t>.</a:t>
            </a:r>
          </a:p>
        </p:txBody>
      </p:sp>
      <p:sp>
        <p:nvSpPr>
          <p:cNvPr id="4" name="Slide Number Placeholder 3"/>
          <p:cNvSpPr>
            <a:spLocks noGrp="1"/>
          </p:cNvSpPr>
          <p:nvPr>
            <p:ph type="sldNum" sz="quarter" idx="5"/>
          </p:nvPr>
        </p:nvSpPr>
        <p:spPr/>
        <p:txBody>
          <a:bodyPr/>
          <a:lstStyle/>
          <a:p>
            <a:fld id="{A190F313-ED37-4A46-A4A5-D15AB3BA6BE8}" type="slidenum">
              <a:rPr lang="en-US" smtClean="0"/>
              <a:t>9</a:t>
            </a:fld>
            <a:endParaRPr lang="en-US"/>
          </a:p>
        </p:txBody>
      </p:sp>
    </p:spTree>
    <p:extLst>
      <p:ext uri="{BB962C8B-B14F-4D97-AF65-F5344CB8AC3E}">
        <p14:creationId xmlns:p14="http://schemas.microsoft.com/office/powerpoint/2010/main" val="3332313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05/01/2024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05/01/2024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05/01/2024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05/01/2024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05/01/2024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05/01/2024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05/01/2024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16.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1.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29.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11" Type="http://schemas.openxmlformats.org/officeDocument/2006/relationships/image" Target="../media/image38.png"/><Relationship Id="rId5" Type="http://schemas.openxmlformats.org/officeDocument/2006/relationships/image" Target="../media/image35.png"/><Relationship Id="rId10" Type="http://schemas.microsoft.com/office/2007/relationships/hdphoto" Target="../media/hdphoto5.wdp"/><Relationship Id="rId4" Type="http://schemas.openxmlformats.org/officeDocument/2006/relationships/notesSlide" Target="../notesSlides/notesSlide28.xml"/><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3" Type="http://schemas.openxmlformats.org/officeDocument/2006/relationships/image" Target="../media/image44.png"/><Relationship Id="rId18" Type="http://schemas.microsoft.com/office/2007/relationships/hdphoto" Target="../media/hdphoto12.wdp"/><Relationship Id="rId26" Type="http://schemas.openxmlformats.org/officeDocument/2006/relationships/image" Target="../media/image51.png"/><Relationship Id="rId39" Type="http://schemas.openxmlformats.org/officeDocument/2006/relationships/image" Target="../media/image57.png"/><Relationship Id="rId21" Type="http://schemas.openxmlformats.org/officeDocument/2006/relationships/image" Target="../media/image48.png"/><Relationship Id="rId34" Type="http://schemas.microsoft.com/office/2007/relationships/hdphoto" Target="../media/hdphoto19.wdp"/><Relationship Id="rId42" Type="http://schemas.openxmlformats.org/officeDocument/2006/relationships/image" Target="../media/image58.png"/><Relationship Id="rId47" Type="http://schemas.openxmlformats.org/officeDocument/2006/relationships/slide" Target="slide34.xml"/><Relationship Id="rId50" Type="http://schemas.openxmlformats.org/officeDocument/2006/relationships/slide" Target="slide35.xml"/><Relationship Id="rId7" Type="http://schemas.openxmlformats.org/officeDocument/2006/relationships/image" Target="../media/image41.png"/><Relationship Id="rId2" Type="http://schemas.openxmlformats.org/officeDocument/2006/relationships/notesSlide" Target="../notesSlides/notesSlide29.xml"/><Relationship Id="rId16" Type="http://schemas.microsoft.com/office/2007/relationships/hdphoto" Target="../media/hdphoto11.wdp"/><Relationship Id="rId29" Type="http://schemas.microsoft.com/office/2007/relationships/hdphoto" Target="../media/hdphoto17.wdp"/><Relationship Id="rId11" Type="http://schemas.openxmlformats.org/officeDocument/2006/relationships/image" Target="../media/image43.png"/><Relationship Id="rId24" Type="http://schemas.openxmlformats.org/officeDocument/2006/relationships/image" Target="../media/image50.png"/><Relationship Id="rId32" Type="http://schemas.microsoft.com/office/2007/relationships/hdphoto" Target="../media/hdphoto18.wdp"/><Relationship Id="rId37" Type="http://schemas.microsoft.com/office/2007/relationships/hdphoto" Target="../media/hdphoto20.wdp"/><Relationship Id="rId40" Type="http://schemas.microsoft.com/office/2007/relationships/hdphoto" Target="../media/hdphoto21.wdp"/><Relationship Id="rId45" Type="http://schemas.openxmlformats.org/officeDocument/2006/relationships/image" Target="../media/image59.png"/><Relationship Id="rId5" Type="http://schemas.openxmlformats.org/officeDocument/2006/relationships/image" Target="../media/image40.png"/><Relationship Id="rId15" Type="http://schemas.openxmlformats.org/officeDocument/2006/relationships/image" Target="../media/image45.png"/><Relationship Id="rId23" Type="http://schemas.microsoft.com/office/2007/relationships/hdphoto" Target="../media/hdphoto14.wdp"/><Relationship Id="rId28" Type="http://schemas.openxmlformats.org/officeDocument/2006/relationships/image" Target="../media/image52.png"/><Relationship Id="rId36" Type="http://schemas.openxmlformats.org/officeDocument/2006/relationships/image" Target="../media/image56.png"/><Relationship Id="rId49" Type="http://schemas.microsoft.com/office/2007/relationships/hdphoto" Target="../media/hdphoto24.wdp"/><Relationship Id="rId10" Type="http://schemas.microsoft.com/office/2007/relationships/hdphoto" Target="../media/hdphoto8.wdp"/><Relationship Id="rId19" Type="http://schemas.openxmlformats.org/officeDocument/2006/relationships/image" Target="../media/image47.png"/><Relationship Id="rId31" Type="http://schemas.openxmlformats.org/officeDocument/2006/relationships/image" Target="../media/image54.png"/><Relationship Id="rId44" Type="http://schemas.openxmlformats.org/officeDocument/2006/relationships/slide" Target="slide33.xml"/><Relationship Id="rId52" Type="http://schemas.microsoft.com/office/2007/relationships/hdphoto" Target="../media/hdphoto25.wdp"/><Relationship Id="rId4" Type="http://schemas.openxmlformats.org/officeDocument/2006/relationships/slide" Target="slide37.xml"/><Relationship Id="rId9" Type="http://schemas.openxmlformats.org/officeDocument/2006/relationships/image" Target="../media/image42.png"/><Relationship Id="rId14" Type="http://schemas.microsoft.com/office/2007/relationships/hdphoto" Target="../media/hdphoto10.wdp"/><Relationship Id="rId22" Type="http://schemas.openxmlformats.org/officeDocument/2006/relationships/image" Target="../media/image49.png"/><Relationship Id="rId27" Type="http://schemas.microsoft.com/office/2007/relationships/hdphoto" Target="../media/hdphoto16.wdp"/><Relationship Id="rId30" Type="http://schemas.openxmlformats.org/officeDocument/2006/relationships/image" Target="../media/image53.png"/><Relationship Id="rId35" Type="http://schemas.openxmlformats.org/officeDocument/2006/relationships/slide" Target="slide36.xml"/><Relationship Id="rId43" Type="http://schemas.microsoft.com/office/2007/relationships/hdphoto" Target="../media/hdphoto22.wdp"/><Relationship Id="rId48" Type="http://schemas.openxmlformats.org/officeDocument/2006/relationships/image" Target="../media/image60.png"/><Relationship Id="rId8" Type="http://schemas.microsoft.com/office/2007/relationships/hdphoto" Target="../media/hdphoto7.wdp"/><Relationship Id="rId51" Type="http://schemas.openxmlformats.org/officeDocument/2006/relationships/image" Target="../media/image61.png"/><Relationship Id="rId3" Type="http://schemas.openxmlformats.org/officeDocument/2006/relationships/image" Target="../media/image39.png"/><Relationship Id="rId12" Type="http://schemas.microsoft.com/office/2007/relationships/hdphoto" Target="../media/hdphoto9.wdp"/><Relationship Id="rId17" Type="http://schemas.openxmlformats.org/officeDocument/2006/relationships/image" Target="../media/image46.png"/><Relationship Id="rId25" Type="http://schemas.microsoft.com/office/2007/relationships/hdphoto" Target="../media/hdphoto15.wdp"/><Relationship Id="rId33" Type="http://schemas.openxmlformats.org/officeDocument/2006/relationships/image" Target="../media/image55.png"/><Relationship Id="rId38" Type="http://schemas.openxmlformats.org/officeDocument/2006/relationships/slide" Target="slide31.xml"/><Relationship Id="rId46" Type="http://schemas.microsoft.com/office/2007/relationships/hdphoto" Target="../media/hdphoto23.wdp"/><Relationship Id="rId20" Type="http://schemas.microsoft.com/office/2007/relationships/hdphoto" Target="../media/hdphoto13.wdp"/><Relationship Id="rId41" Type="http://schemas.openxmlformats.org/officeDocument/2006/relationships/slide" Target="slide32.xml"/><Relationship Id="rId1" Type="http://schemas.openxmlformats.org/officeDocument/2006/relationships/slideLayout" Target="../slideLayouts/slideLayout1.xml"/><Relationship Id="rId6"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microsoft.com/office/2007/relationships/hdphoto" Target="../media/hdphoto26.wdp"/><Relationship Id="rId5" Type="http://schemas.openxmlformats.org/officeDocument/2006/relationships/image" Target="../media/image62.png"/><Relationship Id="rId4" Type="http://schemas.openxmlformats.org/officeDocument/2006/relationships/slide" Target="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5.png"/><Relationship Id="rId1" Type="http://schemas.openxmlformats.org/officeDocument/2006/relationships/slideLayout" Target="../slideLayouts/slideLayout1.xml"/><Relationship Id="rId6" Type="http://schemas.microsoft.com/office/2007/relationships/hdphoto" Target="../media/hdphoto26.wdp"/><Relationship Id="rId5" Type="http://schemas.openxmlformats.org/officeDocument/2006/relationships/image" Target="../media/image62.png"/><Relationship Id="rId4" Type="http://schemas.openxmlformats.org/officeDocument/2006/relationships/slide" Target="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26.wdp"/><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slide" Target="slide30.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5.png"/><Relationship Id="rId1" Type="http://schemas.openxmlformats.org/officeDocument/2006/relationships/slideLayout" Target="../slideLayouts/slideLayout1.xml"/><Relationship Id="rId6" Type="http://schemas.microsoft.com/office/2007/relationships/hdphoto" Target="../media/hdphoto26.wdp"/><Relationship Id="rId5" Type="http://schemas.openxmlformats.org/officeDocument/2006/relationships/image" Target="../media/image62.png"/><Relationship Id="rId4" Type="http://schemas.openxmlformats.org/officeDocument/2006/relationships/slide" Target="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5.png"/><Relationship Id="rId1" Type="http://schemas.openxmlformats.org/officeDocument/2006/relationships/slideLayout" Target="../slideLayouts/slideLayout1.xml"/><Relationship Id="rId6" Type="http://schemas.microsoft.com/office/2007/relationships/hdphoto" Target="../media/hdphoto26.wdp"/><Relationship Id="rId5" Type="http://schemas.openxmlformats.org/officeDocument/2006/relationships/image" Target="../media/image62.png"/><Relationship Id="rId4" Type="http://schemas.openxmlformats.org/officeDocument/2006/relationships/slide" Target="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5.png"/><Relationship Id="rId1" Type="http://schemas.openxmlformats.org/officeDocument/2006/relationships/slideLayout" Target="../slideLayouts/slideLayout1.xml"/><Relationship Id="rId6" Type="http://schemas.microsoft.com/office/2007/relationships/hdphoto" Target="../media/hdphoto26.wdp"/><Relationship Id="rId5" Type="http://schemas.openxmlformats.org/officeDocument/2006/relationships/image" Target="../media/image62.png"/><Relationship Id="rId4" Type="http://schemas.openxmlformats.org/officeDocument/2006/relationships/slide" Target="slide30.xml"/></Relationships>
</file>

<file path=ppt/slides/_rels/slide37.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9.svg"/><Relationship Id="rId5" Type="http://schemas.openxmlformats.org/officeDocument/2006/relationships/image" Target="../media/image65.png"/><Relationship Id="rId4" Type="http://schemas.openxmlformats.org/officeDocument/2006/relationships/image" Target="../media/image77.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D4BCE0D7-3D16-C2D1-6749-D8323D5FC5D6}"/>
              </a:ext>
            </a:extLst>
          </p:cNvPr>
          <p:cNvSpPr/>
          <p:nvPr/>
        </p:nvSpPr>
        <p:spPr>
          <a:xfrm>
            <a:off x="8608471" y="965200"/>
            <a:ext cx="7819937" cy="8356599"/>
          </a:xfrm>
          <a:custGeom>
            <a:avLst/>
            <a:gdLst/>
            <a:ahLst/>
            <a:cxnLst/>
            <a:rect l="l" t="t" r="r" b="b"/>
            <a:pathLst>
              <a:path w="3528441" h="4114800">
                <a:moveTo>
                  <a:pt x="0" y="0"/>
                </a:moveTo>
                <a:lnTo>
                  <a:pt x="3528441" y="0"/>
                </a:lnTo>
                <a:lnTo>
                  <a:pt x="3528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4" name="Picture 3">
            <a:extLst>
              <a:ext uri="{FF2B5EF4-FFF2-40B4-BE49-F238E27FC236}">
                <a16:creationId xmlns:a16="http://schemas.microsoft.com/office/drawing/2014/main" id="{471220A6-D6DF-5093-7DE8-245BD1ED51DA}"/>
              </a:ext>
            </a:extLst>
          </p:cNvPr>
          <p:cNvPicPr>
            <a:picLocks noChangeAspect="1"/>
          </p:cNvPicPr>
          <p:nvPr/>
        </p:nvPicPr>
        <p:blipFill>
          <a:blip r:embed="rId5"/>
          <a:stretch>
            <a:fillRect/>
          </a:stretch>
        </p:blipFill>
        <p:spPr>
          <a:xfrm>
            <a:off x="-1524000" y="3695700"/>
            <a:ext cx="12503980" cy="3255546"/>
          </a:xfrm>
          <a:prstGeom prst="rect">
            <a:avLst/>
          </a:prstGeom>
        </p:spPr>
      </p:pic>
    </p:spTree>
    <p:extLst>
      <p:ext uri="{BB962C8B-B14F-4D97-AF65-F5344CB8AC3E}">
        <p14:creationId xmlns:p14="http://schemas.microsoft.com/office/powerpoint/2010/main" val="25866221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B4D6AD75-8231-241A-85CB-37D1A938DABD}"/>
              </a:ext>
            </a:extLst>
          </p:cNvPr>
          <p:cNvSpPr/>
          <p:nvPr/>
        </p:nvSpPr>
        <p:spPr>
          <a:xfrm>
            <a:off x="5029200" y="310796"/>
            <a:ext cx="7315200" cy="1271016"/>
          </a:xfrm>
          <a:custGeom>
            <a:avLst/>
            <a:gdLst/>
            <a:ahLst/>
            <a:cxnLst/>
            <a:rect l="l" t="t" r="r" b="b"/>
            <a:pathLst>
              <a:path w="7315200" h="1271016">
                <a:moveTo>
                  <a:pt x="0" y="0"/>
                </a:moveTo>
                <a:lnTo>
                  <a:pt x="7315200" y="0"/>
                </a:lnTo>
                <a:lnTo>
                  <a:pt x="7315200" y="1271016"/>
                </a:lnTo>
                <a:lnTo>
                  <a:pt x="0" y="12710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3"/>
          <p:cNvSpPr txBox="1"/>
          <p:nvPr/>
        </p:nvSpPr>
        <p:spPr>
          <a:xfrm>
            <a:off x="6096000" y="279281"/>
            <a:ext cx="4876800" cy="1067600"/>
          </a:xfrm>
          <a:prstGeom prst="rect">
            <a:avLst/>
          </a:prstGeom>
          <a:noFill/>
        </p:spPr>
        <p:txBody>
          <a:bodyPr wrap="square" rtlCol="0">
            <a:spAutoFit/>
          </a:bodyPr>
          <a:lstStyle/>
          <a:p>
            <a:pPr algn="ctr">
              <a:lnSpc>
                <a:spcPct val="150000"/>
              </a:lnSpc>
            </a:pPr>
            <a:r>
              <a:rPr lang="en-US" sz="4800" b="1" dirty="0">
                <a:latin typeface="Times New Roman" pitchFamily="18" charset="0"/>
                <a:cs typeface="Times New Roman" pitchFamily="18" charset="0"/>
              </a:rPr>
              <a:t>1. </a:t>
            </a:r>
            <a:r>
              <a:rPr lang="en-US" sz="4800" b="1" dirty="0" err="1">
                <a:latin typeface="Times New Roman" pitchFamily="18" charset="0"/>
                <a:cs typeface="Times New Roman" pitchFamily="18" charset="0"/>
              </a:rPr>
              <a:t>Đọc</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chú</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thích</a:t>
            </a:r>
            <a:endParaRPr lang="en-US" sz="4800" b="1" dirty="0">
              <a:latin typeface="Times New Roman" pitchFamily="18" charset="0"/>
              <a:cs typeface="Times New Roman" pitchFamily="18" charset="0"/>
            </a:endParaRPr>
          </a:p>
        </p:txBody>
      </p:sp>
      <p:sp>
        <p:nvSpPr>
          <p:cNvPr id="5" name="TextBox 4"/>
          <p:cNvSpPr txBox="1"/>
          <p:nvPr/>
        </p:nvSpPr>
        <p:spPr>
          <a:xfrm>
            <a:off x="1367136" y="1613327"/>
            <a:ext cx="9217024" cy="986360"/>
          </a:xfrm>
          <a:prstGeom prst="rect">
            <a:avLst/>
          </a:prstGeom>
          <a:noFill/>
        </p:spPr>
        <p:txBody>
          <a:bodyPr wrap="square" rtlCol="0">
            <a:spAutoFit/>
          </a:bodyPr>
          <a:lstStyle/>
          <a:p>
            <a:pPr>
              <a:lnSpc>
                <a:spcPct val="150000"/>
              </a:lnSpc>
            </a:pPr>
            <a:r>
              <a:rPr lang="en-US" sz="4400" b="1" dirty="0">
                <a:latin typeface="Times New Roman" pitchFamily="18" charset="0"/>
                <a:cs typeface="Times New Roman" pitchFamily="18" charset="0"/>
              </a:rPr>
              <a:t>a. </a:t>
            </a:r>
            <a:r>
              <a:rPr lang="en-US" sz="4400" b="1" dirty="0" err="1">
                <a:latin typeface="Times New Roman" pitchFamily="18" charset="0"/>
                <a:cs typeface="Times New Roman" pitchFamily="18" charset="0"/>
              </a:rPr>
              <a:t>Đọc</a:t>
            </a:r>
            <a:endParaRPr lang="en-US" sz="4400" b="1" dirty="0">
              <a:latin typeface="Times New Roman" pitchFamily="18" charset="0"/>
              <a:cs typeface="Times New Roman" pitchFamily="18" charset="0"/>
            </a:endParaRPr>
          </a:p>
        </p:txBody>
      </p:sp>
      <p:sp>
        <p:nvSpPr>
          <p:cNvPr id="6" name="TextBox 5"/>
          <p:cNvSpPr txBox="1"/>
          <p:nvPr/>
        </p:nvSpPr>
        <p:spPr>
          <a:xfrm>
            <a:off x="1367136" y="2582914"/>
            <a:ext cx="9217024" cy="986360"/>
          </a:xfrm>
          <a:prstGeom prst="rect">
            <a:avLst/>
          </a:prstGeom>
          <a:noFill/>
        </p:spPr>
        <p:txBody>
          <a:bodyPr wrap="square" rtlCol="0">
            <a:spAutoFit/>
          </a:bodyPr>
          <a:lstStyle/>
          <a:p>
            <a:pPr>
              <a:lnSpc>
                <a:spcPct val="150000"/>
              </a:lnSpc>
            </a:pPr>
            <a:r>
              <a:rPr lang="en-US" sz="4400" b="1" dirty="0">
                <a:latin typeface="Times New Roman" pitchFamily="18" charset="0"/>
                <a:cs typeface="Times New Roman" pitchFamily="18" charset="0"/>
              </a:rPr>
              <a:t>b. </a:t>
            </a:r>
            <a:r>
              <a:rPr lang="en-US" sz="4400" b="1" dirty="0" err="1">
                <a:latin typeface="Times New Roman" pitchFamily="18" charset="0"/>
                <a:cs typeface="Times New Roman" pitchFamily="18" charset="0"/>
              </a:rPr>
              <a:t>Chú</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thích</a:t>
            </a:r>
            <a:endParaRPr lang="en-US" sz="4400" b="1" dirty="0">
              <a:latin typeface="Times New Roman" pitchFamily="18" charset="0"/>
              <a:cs typeface="Times New Roman" pitchFamily="18" charset="0"/>
            </a:endParaRPr>
          </a:p>
        </p:txBody>
      </p:sp>
      <p:sp>
        <p:nvSpPr>
          <p:cNvPr id="7" name="TextBox 6"/>
          <p:cNvSpPr txBox="1"/>
          <p:nvPr/>
        </p:nvSpPr>
        <p:spPr>
          <a:xfrm>
            <a:off x="1981200" y="3615333"/>
            <a:ext cx="15214710" cy="905056"/>
          </a:xfrm>
          <a:prstGeom prst="rect">
            <a:avLst/>
          </a:prstGeom>
          <a:noFill/>
        </p:spPr>
        <p:txBody>
          <a:bodyPr wrap="square" rtlCol="0">
            <a:spAutoFit/>
          </a:bodyPr>
          <a:lstStyle/>
          <a:p>
            <a:pPr>
              <a:lnSpc>
                <a:spcPct val="150000"/>
              </a:lnSpc>
            </a:pP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Phồn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thịnh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chỉ</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dồi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tốt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đẹp</a:t>
            </a:r>
            <a:endParaRPr lang="en-US" sz="4000" dirty="0">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55157811-1B38-12D6-C63F-DACE0BB2AE46}"/>
              </a:ext>
            </a:extLst>
          </p:cNvPr>
          <p:cNvPicPr>
            <a:picLocks noChangeAspect="1"/>
          </p:cNvPicPr>
          <p:nvPr/>
        </p:nvPicPr>
        <p:blipFill>
          <a:blip r:embed="rId5">
            <a:lum bright="70000" contrast="-70000"/>
          </a:blip>
          <a:stretch>
            <a:fillRect/>
          </a:stretch>
        </p:blipFill>
        <p:spPr>
          <a:xfrm>
            <a:off x="-1792416" y="3600789"/>
            <a:ext cx="3432345" cy="5669771"/>
          </a:xfrm>
          <a:prstGeom prst="rect">
            <a:avLst/>
          </a:prstGeom>
        </p:spPr>
      </p:pic>
      <p:sp>
        <p:nvSpPr>
          <p:cNvPr id="10" name="TextBox 9">
            <a:extLst>
              <a:ext uri="{FF2B5EF4-FFF2-40B4-BE49-F238E27FC236}">
                <a16:creationId xmlns:a16="http://schemas.microsoft.com/office/drawing/2014/main" id="{D5ACE768-6B0C-2288-997B-72052015DD8A}"/>
              </a:ext>
            </a:extLst>
          </p:cNvPr>
          <p:cNvSpPr txBox="1"/>
          <p:nvPr/>
        </p:nvSpPr>
        <p:spPr>
          <a:xfrm>
            <a:off x="1981200" y="4998628"/>
            <a:ext cx="15214710" cy="1323439"/>
          </a:xfrm>
          <a:prstGeom prst="rect">
            <a:avLst/>
          </a:prstGeom>
          <a:noFill/>
        </p:spPr>
        <p:txBody>
          <a:bodyPr wrap="square" rtlCol="0">
            <a:spAutoFit/>
          </a:bodyPr>
          <a:lstStyle/>
          <a:p>
            <a:pPr algn="just"/>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Thế</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rồng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cuộn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hổ</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ngồi</a:t>
            </a:r>
            <a:r>
              <a:rPr lang="en-US" sz="4000" b="1" dirty="0">
                <a:latin typeface="Times New Roman" pitchFamily="18" charset="0"/>
                <a:cs typeface="Times New Roman" pitchFamily="18" charset="0"/>
              </a:rPr>
              <a:t>”: </a:t>
            </a:r>
            <a:r>
              <a:rPr lang="en-US" sz="4000" dirty="0" err="1">
                <a:latin typeface="Times New Roman" pitchFamily="18" charset="0"/>
                <a:cs typeface="Times New Roman" pitchFamily="18" charset="0"/>
              </a:rPr>
              <a:t>thế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coi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đẹp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vương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dựng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sẽ</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thịnh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vượng</a:t>
            </a:r>
            <a:endParaRPr lang="en-US" sz="4000"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B48D38BF-C1B4-E6D1-1DEA-A99784BFED12}"/>
              </a:ext>
            </a:extLst>
          </p:cNvPr>
          <p:cNvSpPr txBox="1"/>
          <p:nvPr/>
        </p:nvSpPr>
        <p:spPr>
          <a:xfrm>
            <a:off x="1981200" y="8039100"/>
            <a:ext cx="15214710" cy="905056"/>
          </a:xfrm>
          <a:prstGeom prst="rect">
            <a:avLst/>
          </a:prstGeom>
          <a:noFill/>
        </p:spPr>
        <p:txBody>
          <a:bodyPr wrap="square" rtlCol="0">
            <a:spAutoFit/>
          </a:bodyPr>
          <a:lstStyle/>
          <a:p>
            <a:pPr>
              <a:lnSpc>
                <a:spcPct val="150000"/>
              </a:lnSpc>
            </a:pP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Trọng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trọng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trò</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bản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mấu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chốt</a:t>
            </a:r>
            <a:endParaRPr lang="en-US" sz="4000"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771663E7-5F85-705A-251A-E3ABD462B081}"/>
              </a:ext>
            </a:extLst>
          </p:cNvPr>
          <p:cNvSpPr txBox="1"/>
          <p:nvPr/>
        </p:nvSpPr>
        <p:spPr>
          <a:xfrm>
            <a:off x="1981200" y="6553910"/>
            <a:ext cx="15214710" cy="905056"/>
          </a:xfrm>
          <a:prstGeom prst="rect">
            <a:avLst/>
          </a:prstGeom>
          <a:noFill/>
        </p:spPr>
        <p:txBody>
          <a:bodyPr wrap="square" rtlCol="0">
            <a:spAutoFit/>
          </a:bodyPr>
          <a:lstStyle/>
          <a:p>
            <a:pPr>
              <a:lnSpc>
                <a:spcPct val="150000"/>
              </a:lnSpc>
            </a:pP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Thắng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địa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chỉ</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vùng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cảnh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tốt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đẹp</a:t>
            </a:r>
            <a:r>
              <a:rPr lang="en-US" sz="4000" dirty="0">
                <a:latin typeface="Times New Roman" pitchFamily="18" charset="0"/>
                <a:cs typeface="Times New Roman" pitchFamily="18" charset="0"/>
              </a:rPr>
              <a:t>.</a:t>
            </a:r>
          </a:p>
        </p:txBody>
      </p:sp>
      <p:pic>
        <p:nvPicPr>
          <p:cNvPr id="14" name="Picture 13">
            <a:extLst>
              <a:ext uri="{FF2B5EF4-FFF2-40B4-BE49-F238E27FC236}">
                <a16:creationId xmlns:a16="http://schemas.microsoft.com/office/drawing/2014/main" id="{A179FDC2-9F64-0ECD-816C-75757A3A51B9}"/>
              </a:ext>
            </a:extLst>
          </p:cNvPr>
          <p:cNvPicPr>
            <a:picLocks noChangeAspect="1"/>
          </p:cNvPicPr>
          <p:nvPr/>
        </p:nvPicPr>
        <p:blipFill>
          <a:blip r:embed="rId6">
            <a:extLst>
              <a:ext uri="{BEBA8EAE-BF5A-486C-A8C5-ECC9F3942E4B}">
                <a14:imgProps xmlns:a14="http://schemas.microsoft.com/office/drawing/2010/main">
                  <a14:imgLayer r:embed="rId7">
                    <a14:imgEffect>
                      <a14:saturation sat="33000"/>
                    </a14:imgEffect>
                  </a14:imgLayer>
                </a14:imgProps>
              </a:ext>
            </a:extLst>
          </a:blip>
          <a:stretch>
            <a:fillRect/>
          </a:stretch>
        </p:blipFill>
        <p:spPr>
          <a:xfrm>
            <a:off x="13411200" y="-415264"/>
            <a:ext cx="5249111" cy="5182049"/>
          </a:xfrm>
          <a:prstGeom prst="rect">
            <a:avLst/>
          </a:prstGeom>
        </p:spPr>
      </p:pic>
    </p:spTree>
    <p:extLst>
      <p:ext uri="{BB962C8B-B14F-4D97-AF65-F5344CB8AC3E}">
        <p14:creationId xmlns:p14="http://schemas.microsoft.com/office/powerpoint/2010/main" val="43043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B4D6AD75-8231-241A-85CB-37D1A938DABD}"/>
              </a:ext>
            </a:extLst>
          </p:cNvPr>
          <p:cNvSpPr/>
          <p:nvPr/>
        </p:nvSpPr>
        <p:spPr>
          <a:xfrm>
            <a:off x="5029200" y="310796"/>
            <a:ext cx="7315200" cy="1271016"/>
          </a:xfrm>
          <a:custGeom>
            <a:avLst/>
            <a:gdLst/>
            <a:ahLst/>
            <a:cxnLst/>
            <a:rect l="l" t="t" r="r" b="b"/>
            <a:pathLst>
              <a:path w="7315200" h="1271016">
                <a:moveTo>
                  <a:pt x="0" y="0"/>
                </a:moveTo>
                <a:lnTo>
                  <a:pt x="7315200" y="0"/>
                </a:lnTo>
                <a:lnTo>
                  <a:pt x="7315200" y="1271016"/>
                </a:lnTo>
                <a:lnTo>
                  <a:pt x="0" y="12710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3"/>
          <p:cNvSpPr txBox="1"/>
          <p:nvPr/>
        </p:nvSpPr>
        <p:spPr>
          <a:xfrm>
            <a:off x="5410200" y="270479"/>
            <a:ext cx="6096000" cy="1067600"/>
          </a:xfrm>
          <a:prstGeom prst="rect">
            <a:avLst/>
          </a:prstGeom>
          <a:noFill/>
        </p:spPr>
        <p:txBody>
          <a:bodyPr wrap="square" rtlCol="0">
            <a:spAutoFit/>
          </a:bodyPr>
          <a:lstStyle/>
          <a:p>
            <a:pPr algn="ctr">
              <a:lnSpc>
                <a:spcPct val="150000"/>
              </a:lnSpc>
            </a:pPr>
            <a:r>
              <a:rPr lang="en-US" sz="4800" b="1" dirty="0">
                <a:latin typeface="Times New Roman" pitchFamily="18" charset="0"/>
                <a:cs typeface="Times New Roman" pitchFamily="18" charset="0"/>
              </a:rPr>
              <a:t>2. </a:t>
            </a:r>
            <a:r>
              <a:rPr lang="en-US" sz="4800" b="1" dirty="0" err="1">
                <a:latin typeface="Times New Roman" pitchFamily="18" charset="0"/>
                <a:cs typeface="Times New Roman" pitchFamily="18" charset="0"/>
              </a:rPr>
              <a:t>Tìm</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hiểu</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chung</a:t>
            </a:r>
            <a:endParaRPr lang="en-US" sz="4800" b="1" dirty="0">
              <a:latin typeface="Times New Roman" pitchFamily="18" charset="0"/>
              <a:cs typeface="Times New Roman" pitchFamily="18" charset="0"/>
            </a:endParaRPr>
          </a:p>
        </p:txBody>
      </p:sp>
      <p:sp>
        <p:nvSpPr>
          <p:cNvPr id="5" name="TextBox 4"/>
          <p:cNvSpPr txBox="1"/>
          <p:nvPr/>
        </p:nvSpPr>
        <p:spPr>
          <a:xfrm>
            <a:off x="1367136" y="1613327"/>
            <a:ext cx="9217024" cy="986360"/>
          </a:xfrm>
          <a:prstGeom prst="rect">
            <a:avLst/>
          </a:prstGeom>
          <a:noFill/>
        </p:spPr>
        <p:txBody>
          <a:bodyPr wrap="square" rtlCol="0">
            <a:spAutoFit/>
          </a:bodyPr>
          <a:lstStyle/>
          <a:p>
            <a:pPr>
              <a:lnSpc>
                <a:spcPct val="150000"/>
              </a:lnSpc>
            </a:pPr>
            <a:r>
              <a:rPr lang="en-US" sz="4400" b="1" dirty="0">
                <a:latin typeface="Times New Roman" pitchFamily="18" charset="0"/>
                <a:cs typeface="Times New Roman" pitchFamily="18" charset="0"/>
              </a:rPr>
              <a:t>a. </a:t>
            </a:r>
            <a:r>
              <a:rPr lang="en-US" sz="4400" b="1" dirty="0" err="1">
                <a:latin typeface="Times New Roman" pitchFamily="18" charset="0"/>
                <a:cs typeface="Times New Roman" pitchFamily="18" charset="0"/>
              </a:rPr>
              <a:t>Tác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giả</a:t>
            </a:r>
            <a:endParaRPr lang="en-US" sz="4400" b="1" dirty="0">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3FFAD5B8-2BC2-91C4-E7C5-60C6EBFC870D}"/>
              </a:ext>
            </a:extLst>
          </p:cNvPr>
          <p:cNvSpPr/>
          <p:nvPr/>
        </p:nvSpPr>
        <p:spPr>
          <a:xfrm>
            <a:off x="1676400" y="3009900"/>
            <a:ext cx="10744200" cy="1431157"/>
          </a:xfrm>
          <a:prstGeom prst="rect">
            <a:avLst/>
          </a:prstGeom>
          <a:noFill/>
          <a:ln>
            <a:noFill/>
          </a:ln>
        </p:spPr>
        <p:txBody>
          <a:bodyPr wrap="square" lIns="137158" tIns="68578" rIns="137158" bIns="68578">
            <a:spAutoFit/>
          </a:bodyPr>
          <a:lstStyle/>
          <a:p>
            <a:pPr algn="just" defTabSz="1371566"/>
            <a:r>
              <a:rPr lang="en-US" altLang="en-US" sz="4200" dirty="0">
                <a:latin typeface="Times New Roman" pitchFamily="18" charset="0"/>
              </a:rPr>
              <a:t>- </a:t>
            </a:r>
            <a:r>
              <a:rPr lang="en-US" altLang="en-US" sz="4200" dirty="0" err="1">
                <a:latin typeface="Times New Roman" pitchFamily="18" charset="0"/>
              </a:rPr>
              <a:t>Lý</a:t>
            </a:r>
            <a:r>
              <a:rPr lang="en-US" altLang="en-US" sz="4200" dirty="0">
                <a:latin typeface="Times New Roman" pitchFamily="18" charset="0"/>
              </a:rPr>
              <a:t> </a:t>
            </a:r>
            <a:r>
              <a:rPr lang="en-US" altLang="en-US" sz="4200" dirty="0" err="1">
                <a:latin typeface="Times New Roman" pitchFamily="18" charset="0"/>
              </a:rPr>
              <a:t>Công</a:t>
            </a:r>
            <a:r>
              <a:rPr lang="en-US" altLang="en-US" sz="4200" dirty="0">
                <a:latin typeface="Times New Roman" pitchFamily="18" charset="0"/>
              </a:rPr>
              <a:t> </a:t>
            </a:r>
            <a:r>
              <a:rPr lang="en-US" altLang="en-US" sz="4200" dirty="0" err="1">
                <a:latin typeface="Times New Roman" pitchFamily="18" charset="0"/>
              </a:rPr>
              <a:t>Uẩn</a:t>
            </a:r>
            <a:r>
              <a:rPr lang="en-US" altLang="en-US" sz="4200" dirty="0">
                <a:latin typeface="Times New Roman" pitchFamily="18" charset="0"/>
              </a:rPr>
              <a:t> (974 – 1028) </a:t>
            </a:r>
            <a:r>
              <a:rPr lang="en-US" altLang="en-US" sz="4200" dirty="0" err="1">
                <a:latin typeface="Times New Roman" pitchFamily="18" charset="0"/>
              </a:rPr>
              <a:t>tức</a:t>
            </a:r>
            <a:r>
              <a:rPr lang="en-US" altLang="en-US" sz="4200" dirty="0">
                <a:latin typeface="Times New Roman" pitchFamily="18" charset="0"/>
              </a:rPr>
              <a:t> </a:t>
            </a:r>
            <a:r>
              <a:rPr lang="en-US" altLang="en-US" sz="4200" dirty="0" err="1">
                <a:latin typeface="Times New Roman" pitchFamily="18" charset="0"/>
              </a:rPr>
              <a:t>vua</a:t>
            </a:r>
            <a:r>
              <a:rPr lang="en-US" altLang="en-US" sz="4200" dirty="0">
                <a:latin typeface="Times New Roman" pitchFamily="18" charset="0"/>
              </a:rPr>
              <a:t> </a:t>
            </a:r>
            <a:r>
              <a:rPr lang="en-US" altLang="en-US" sz="4200" dirty="0" err="1">
                <a:latin typeface="Times New Roman" pitchFamily="18" charset="0"/>
              </a:rPr>
              <a:t>Lý</a:t>
            </a:r>
            <a:r>
              <a:rPr lang="en-US" altLang="en-US" sz="4200" dirty="0">
                <a:latin typeface="Times New Roman" pitchFamily="18" charset="0"/>
              </a:rPr>
              <a:t> </a:t>
            </a:r>
            <a:r>
              <a:rPr lang="en-US" altLang="en-US" sz="4200" dirty="0" err="1">
                <a:latin typeface="Times New Roman" pitchFamily="18" charset="0"/>
              </a:rPr>
              <a:t>Thái</a:t>
            </a:r>
            <a:r>
              <a:rPr lang="en-US" altLang="en-US" sz="4200" dirty="0">
                <a:latin typeface="Times New Roman" pitchFamily="18" charset="0"/>
              </a:rPr>
              <a:t> </a:t>
            </a:r>
            <a:r>
              <a:rPr lang="en-US" altLang="en-US" sz="4200" dirty="0" err="1">
                <a:latin typeface="Times New Roman" pitchFamily="18" charset="0"/>
              </a:rPr>
              <a:t>Tổ</a:t>
            </a:r>
            <a:r>
              <a:rPr lang="en-US" altLang="en-US" sz="4200" dirty="0">
                <a:latin typeface="Times New Roman" pitchFamily="18" charset="0"/>
              </a:rPr>
              <a:t> (</a:t>
            </a:r>
            <a:r>
              <a:rPr lang="en-US" altLang="en-US" sz="4200" dirty="0" err="1">
                <a:latin typeface="Times New Roman" pitchFamily="18" charset="0"/>
              </a:rPr>
              <a:t>lên</a:t>
            </a:r>
            <a:r>
              <a:rPr lang="en-US" altLang="en-US" sz="4200" dirty="0">
                <a:latin typeface="Times New Roman" pitchFamily="18" charset="0"/>
              </a:rPr>
              <a:t> </a:t>
            </a:r>
            <a:r>
              <a:rPr lang="en-US" altLang="en-US" sz="4200" dirty="0" err="1">
                <a:latin typeface="Times New Roman" pitchFamily="18" charset="0"/>
              </a:rPr>
              <a:t>ngôi</a:t>
            </a:r>
            <a:r>
              <a:rPr lang="en-US" altLang="en-US" sz="4200" dirty="0">
                <a:latin typeface="Times New Roman" pitchFamily="18" charset="0"/>
              </a:rPr>
              <a:t> </a:t>
            </a:r>
            <a:r>
              <a:rPr lang="en-US" altLang="en-US" sz="4200" dirty="0" err="1">
                <a:latin typeface="Times New Roman" pitchFamily="18" charset="0"/>
              </a:rPr>
              <a:t>lấy</a:t>
            </a:r>
            <a:r>
              <a:rPr lang="en-US" altLang="en-US" sz="4200" dirty="0">
                <a:latin typeface="Times New Roman" pitchFamily="18" charset="0"/>
              </a:rPr>
              <a:t> </a:t>
            </a:r>
            <a:r>
              <a:rPr lang="en-US" altLang="en-US" sz="4200" dirty="0" err="1">
                <a:latin typeface="Times New Roman" pitchFamily="18" charset="0"/>
              </a:rPr>
              <a:t>hiệu</a:t>
            </a:r>
            <a:r>
              <a:rPr lang="en-US" altLang="en-US" sz="4200" dirty="0">
                <a:latin typeface="Times New Roman" pitchFamily="18" charset="0"/>
              </a:rPr>
              <a:t> </a:t>
            </a:r>
            <a:r>
              <a:rPr lang="en-US" altLang="en-US" sz="4200" dirty="0" err="1">
                <a:latin typeface="Times New Roman" pitchFamily="18" charset="0"/>
              </a:rPr>
              <a:t>là</a:t>
            </a:r>
            <a:r>
              <a:rPr lang="en-US" altLang="en-US" sz="4200" dirty="0">
                <a:latin typeface="Times New Roman" pitchFamily="18" charset="0"/>
              </a:rPr>
              <a:t> </a:t>
            </a:r>
            <a:r>
              <a:rPr lang="en-US" altLang="en-US" sz="4200" dirty="0" err="1">
                <a:latin typeface="Times New Roman" pitchFamily="18" charset="0"/>
              </a:rPr>
              <a:t>Thuận</a:t>
            </a:r>
            <a:r>
              <a:rPr lang="en-US" altLang="en-US" sz="4200" dirty="0">
                <a:latin typeface="Times New Roman" pitchFamily="18" charset="0"/>
              </a:rPr>
              <a:t> </a:t>
            </a:r>
            <a:r>
              <a:rPr lang="en-US" altLang="en-US" sz="4200" dirty="0" err="1">
                <a:latin typeface="Times New Roman" pitchFamily="18" charset="0"/>
              </a:rPr>
              <a:t>Thiên</a:t>
            </a:r>
            <a:r>
              <a:rPr lang="en-US" altLang="en-US" sz="4200" dirty="0">
                <a:latin typeface="Times New Roman" pitchFamily="18" charset="0"/>
              </a:rPr>
              <a:t>)</a:t>
            </a:r>
          </a:p>
        </p:txBody>
      </p:sp>
      <p:sp>
        <p:nvSpPr>
          <p:cNvPr id="8" name="Rectangle 7">
            <a:extLst>
              <a:ext uri="{FF2B5EF4-FFF2-40B4-BE49-F238E27FC236}">
                <a16:creationId xmlns:a16="http://schemas.microsoft.com/office/drawing/2014/main" id="{1C9F7223-2E1A-F218-7733-CBFC605C2953}"/>
              </a:ext>
            </a:extLst>
          </p:cNvPr>
          <p:cNvSpPr/>
          <p:nvPr/>
        </p:nvSpPr>
        <p:spPr>
          <a:xfrm>
            <a:off x="1676400" y="4825386"/>
            <a:ext cx="11953328" cy="784826"/>
          </a:xfrm>
          <a:prstGeom prst="rect">
            <a:avLst/>
          </a:prstGeom>
          <a:noFill/>
          <a:ln>
            <a:noFill/>
          </a:ln>
        </p:spPr>
        <p:txBody>
          <a:bodyPr wrap="square" lIns="137158" tIns="68578" rIns="137158" bIns="68578">
            <a:spAutoFit/>
          </a:bodyPr>
          <a:lstStyle/>
          <a:p>
            <a:pPr algn="just" defTabSz="1371566"/>
            <a:r>
              <a:rPr lang="en-US" altLang="en-US" sz="4200" dirty="0">
                <a:latin typeface="Times New Roman" pitchFamily="18" charset="0"/>
              </a:rPr>
              <a:t>- </a:t>
            </a:r>
            <a:r>
              <a:rPr lang="en-US" altLang="en-US" sz="4200" dirty="0" err="1">
                <a:latin typeface="Times New Roman" pitchFamily="18" charset="0"/>
              </a:rPr>
              <a:t>Quê</a:t>
            </a:r>
            <a:r>
              <a:rPr lang="en-US" altLang="en-US" sz="4200" dirty="0">
                <a:latin typeface="Times New Roman" pitchFamily="18" charset="0"/>
              </a:rPr>
              <a:t>: </a:t>
            </a:r>
            <a:r>
              <a:rPr lang="en-US" altLang="en-US" sz="4200" dirty="0" err="1">
                <a:latin typeface="Times New Roman" pitchFamily="18" charset="0"/>
              </a:rPr>
              <a:t>Đình</a:t>
            </a:r>
            <a:r>
              <a:rPr lang="en-US" altLang="en-US" sz="4200" dirty="0">
                <a:latin typeface="Times New Roman" pitchFamily="18" charset="0"/>
              </a:rPr>
              <a:t> </a:t>
            </a:r>
            <a:r>
              <a:rPr lang="en-US" altLang="en-US" sz="4200" dirty="0" err="1">
                <a:latin typeface="Times New Roman" pitchFamily="18" charset="0"/>
              </a:rPr>
              <a:t>Bảng</a:t>
            </a:r>
            <a:r>
              <a:rPr lang="en-US" altLang="en-US" sz="4200" dirty="0">
                <a:latin typeface="Times New Roman" pitchFamily="18" charset="0"/>
              </a:rPr>
              <a:t> – </a:t>
            </a:r>
            <a:r>
              <a:rPr lang="en-US" altLang="en-US" sz="4200" dirty="0" err="1">
                <a:latin typeface="Times New Roman" pitchFamily="18" charset="0"/>
              </a:rPr>
              <a:t>Từ</a:t>
            </a:r>
            <a:r>
              <a:rPr lang="en-US" altLang="en-US" sz="4200" dirty="0">
                <a:latin typeface="Times New Roman" pitchFamily="18" charset="0"/>
              </a:rPr>
              <a:t> </a:t>
            </a:r>
            <a:r>
              <a:rPr lang="en-US" altLang="en-US" sz="4200" dirty="0" err="1">
                <a:latin typeface="Times New Roman" pitchFamily="18" charset="0"/>
              </a:rPr>
              <a:t>Sơn</a:t>
            </a:r>
            <a:r>
              <a:rPr lang="en-US" altLang="en-US" sz="4200" dirty="0">
                <a:latin typeface="Times New Roman" pitchFamily="18" charset="0"/>
              </a:rPr>
              <a:t> – </a:t>
            </a:r>
            <a:r>
              <a:rPr lang="en-US" altLang="en-US" sz="4200" dirty="0" err="1">
                <a:latin typeface="Times New Roman" pitchFamily="18" charset="0"/>
              </a:rPr>
              <a:t>Bắc</a:t>
            </a:r>
            <a:r>
              <a:rPr lang="en-US" altLang="en-US" sz="4200" dirty="0">
                <a:latin typeface="Times New Roman" pitchFamily="18" charset="0"/>
              </a:rPr>
              <a:t> </a:t>
            </a:r>
            <a:r>
              <a:rPr lang="en-US" altLang="en-US" sz="4200" dirty="0" err="1">
                <a:latin typeface="Times New Roman" pitchFamily="18" charset="0"/>
              </a:rPr>
              <a:t>Ninh</a:t>
            </a:r>
            <a:endParaRPr lang="en-US" altLang="en-US" sz="4200" dirty="0">
              <a:latin typeface="Times New Roman" pitchFamily="18" charset="0"/>
            </a:endParaRPr>
          </a:p>
        </p:txBody>
      </p:sp>
      <p:sp>
        <p:nvSpPr>
          <p:cNvPr id="13" name="Rectangle 12">
            <a:extLst>
              <a:ext uri="{FF2B5EF4-FFF2-40B4-BE49-F238E27FC236}">
                <a16:creationId xmlns:a16="http://schemas.microsoft.com/office/drawing/2014/main" id="{EACDCD6D-BEE5-0CB4-E2ED-B9771CFD61FF}"/>
              </a:ext>
            </a:extLst>
          </p:cNvPr>
          <p:cNvSpPr/>
          <p:nvPr/>
        </p:nvSpPr>
        <p:spPr>
          <a:xfrm>
            <a:off x="1661160" y="6256157"/>
            <a:ext cx="10759440" cy="1431157"/>
          </a:xfrm>
          <a:prstGeom prst="rect">
            <a:avLst/>
          </a:prstGeom>
          <a:noFill/>
          <a:ln>
            <a:noFill/>
          </a:ln>
        </p:spPr>
        <p:txBody>
          <a:bodyPr wrap="square" lIns="137158" tIns="68578" rIns="137158" bIns="68578">
            <a:spAutoFit/>
          </a:bodyPr>
          <a:lstStyle/>
          <a:p>
            <a:pPr algn="just" defTabSz="1371566"/>
            <a:r>
              <a:rPr lang="en-US" altLang="en-US" sz="4200" dirty="0">
                <a:latin typeface="Times New Roman" pitchFamily="18" charset="0"/>
              </a:rPr>
              <a:t>- </a:t>
            </a:r>
            <a:r>
              <a:rPr lang="en-US" altLang="en-US" sz="4200" dirty="0" err="1">
                <a:latin typeface="Times New Roman" pitchFamily="18" charset="0"/>
              </a:rPr>
              <a:t>Là</a:t>
            </a:r>
            <a:r>
              <a:rPr lang="en-US" altLang="en-US" sz="4200" dirty="0">
                <a:latin typeface="Times New Roman" pitchFamily="18" charset="0"/>
              </a:rPr>
              <a:t> </a:t>
            </a:r>
            <a:r>
              <a:rPr lang="en-US" altLang="en-US" sz="4200" dirty="0" err="1">
                <a:latin typeface="Times New Roman" pitchFamily="18" charset="0"/>
              </a:rPr>
              <a:t>người</a:t>
            </a:r>
            <a:r>
              <a:rPr lang="en-US" altLang="en-US" sz="4200" dirty="0">
                <a:latin typeface="Times New Roman" pitchFamily="18" charset="0"/>
              </a:rPr>
              <a:t> </a:t>
            </a:r>
            <a:r>
              <a:rPr lang="en-US" altLang="en-US" sz="4200" dirty="0" err="1">
                <a:latin typeface="Times New Roman" pitchFamily="18" charset="0"/>
              </a:rPr>
              <a:t>thông</a:t>
            </a:r>
            <a:r>
              <a:rPr lang="en-US" altLang="en-US" sz="4200" dirty="0">
                <a:latin typeface="Times New Roman" pitchFamily="18" charset="0"/>
              </a:rPr>
              <a:t> minh, </a:t>
            </a:r>
            <a:r>
              <a:rPr lang="en-US" altLang="en-US" sz="4200" dirty="0" err="1">
                <a:latin typeface="Times New Roman" pitchFamily="18" charset="0"/>
              </a:rPr>
              <a:t>nhân</a:t>
            </a:r>
            <a:r>
              <a:rPr lang="en-US" altLang="en-US" sz="4200" dirty="0">
                <a:latin typeface="Times New Roman" pitchFamily="18" charset="0"/>
              </a:rPr>
              <a:t> </a:t>
            </a:r>
            <a:r>
              <a:rPr lang="en-US" altLang="en-US" sz="4200" dirty="0" err="1">
                <a:latin typeface="Times New Roman" pitchFamily="18" charset="0"/>
              </a:rPr>
              <a:t>ái</a:t>
            </a:r>
            <a:r>
              <a:rPr lang="en-US" altLang="en-US" sz="4200" dirty="0">
                <a:latin typeface="Times New Roman" pitchFamily="18" charset="0"/>
              </a:rPr>
              <a:t>, </a:t>
            </a:r>
            <a:r>
              <a:rPr lang="en-US" altLang="en-US" sz="4200" dirty="0" err="1">
                <a:latin typeface="Times New Roman" pitchFamily="18" charset="0"/>
              </a:rPr>
              <a:t>chí</a:t>
            </a:r>
            <a:r>
              <a:rPr lang="en-US" altLang="en-US" sz="4200" dirty="0">
                <a:latin typeface="Times New Roman" pitchFamily="18" charset="0"/>
              </a:rPr>
              <a:t> </a:t>
            </a:r>
            <a:r>
              <a:rPr lang="en-US" altLang="en-US" sz="4200" dirty="0" err="1">
                <a:latin typeface="Times New Roman" pitchFamily="18" charset="0"/>
              </a:rPr>
              <a:t>lớn</a:t>
            </a:r>
            <a:r>
              <a:rPr lang="en-US" altLang="en-US" sz="4200" dirty="0">
                <a:latin typeface="Times New Roman" pitchFamily="18" charset="0"/>
              </a:rPr>
              <a:t> </a:t>
            </a:r>
            <a:r>
              <a:rPr lang="en-US" altLang="en-US" sz="4200" dirty="0" err="1">
                <a:latin typeface="Times New Roman" pitchFamily="18" charset="0"/>
              </a:rPr>
              <a:t>và</a:t>
            </a:r>
            <a:r>
              <a:rPr lang="en-US" altLang="en-US" sz="4200" dirty="0">
                <a:latin typeface="Times New Roman" pitchFamily="18" charset="0"/>
              </a:rPr>
              <a:t> </a:t>
            </a:r>
            <a:r>
              <a:rPr lang="en-US" altLang="en-US" sz="4200" dirty="0" err="1">
                <a:latin typeface="Times New Roman" pitchFamily="18" charset="0"/>
              </a:rPr>
              <a:t>lập</a:t>
            </a:r>
            <a:r>
              <a:rPr lang="en-US" altLang="en-US" sz="4200" dirty="0">
                <a:latin typeface="Times New Roman" pitchFamily="18" charset="0"/>
              </a:rPr>
              <a:t> </a:t>
            </a:r>
            <a:r>
              <a:rPr lang="en-US" altLang="en-US" sz="4200" dirty="0" err="1">
                <a:latin typeface="Times New Roman" pitchFamily="18" charset="0"/>
              </a:rPr>
              <a:t>được</a:t>
            </a:r>
            <a:r>
              <a:rPr lang="en-US" altLang="en-US" sz="4200" dirty="0">
                <a:latin typeface="Times New Roman" pitchFamily="18" charset="0"/>
              </a:rPr>
              <a:t> </a:t>
            </a:r>
            <a:r>
              <a:rPr lang="en-US" altLang="en-US" sz="4200" dirty="0" err="1">
                <a:latin typeface="Times New Roman" pitchFamily="18" charset="0"/>
              </a:rPr>
              <a:t>nhiều</a:t>
            </a:r>
            <a:r>
              <a:rPr lang="en-US" altLang="en-US" sz="4200" dirty="0">
                <a:latin typeface="Times New Roman" pitchFamily="18" charset="0"/>
              </a:rPr>
              <a:t> </a:t>
            </a:r>
            <a:r>
              <a:rPr lang="en-US" altLang="en-US" sz="4200" dirty="0" err="1">
                <a:latin typeface="Times New Roman" pitchFamily="18" charset="0"/>
              </a:rPr>
              <a:t>chiến</a:t>
            </a:r>
            <a:r>
              <a:rPr lang="en-US" altLang="en-US" sz="4200" dirty="0">
                <a:latin typeface="Times New Roman" pitchFamily="18" charset="0"/>
              </a:rPr>
              <a:t> </a:t>
            </a:r>
            <a:r>
              <a:rPr lang="en-US" altLang="en-US" sz="4200" dirty="0" err="1">
                <a:latin typeface="Times New Roman" pitchFamily="18" charset="0"/>
              </a:rPr>
              <a:t>công</a:t>
            </a:r>
            <a:endParaRPr lang="en-US" altLang="en-US" sz="4200" dirty="0">
              <a:latin typeface="Times New Roman" pitchFamily="18" charset="0"/>
            </a:endParaRPr>
          </a:p>
        </p:txBody>
      </p:sp>
      <p:sp>
        <p:nvSpPr>
          <p:cNvPr id="15" name="Freeform 5">
            <a:extLst>
              <a:ext uri="{FF2B5EF4-FFF2-40B4-BE49-F238E27FC236}">
                <a16:creationId xmlns:a16="http://schemas.microsoft.com/office/drawing/2014/main" id="{C2E32134-436D-5433-222E-B5A4E8868C5B}"/>
              </a:ext>
            </a:extLst>
          </p:cNvPr>
          <p:cNvSpPr/>
          <p:nvPr/>
        </p:nvSpPr>
        <p:spPr>
          <a:xfrm>
            <a:off x="10685318" y="1939290"/>
            <a:ext cx="7784696" cy="8343900"/>
          </a:xfrm>
          <a:custGeom>
            <a:avLst/>
            <a:gdLst/>
            <a:ahLst/>
            <a:cxnLst/>
            <a:rect l="l" t="t" r="r" b="b"/>
            <a:pathLst>
              <a:path w="7098896" h="7002965">
                <a:moveTo>
                  <a:pt x="0" y="0"/>
                </a:moveTo>
                <a:lnTo>
                  <a:pt x="7098896" y="0"/>
                </a:lnTo>
                <a:lnTo>
                  <a:pt x="7098896" y="7002965"/>
                </a:lnTo>
                <a:lnTo>
                  <a:pt x="0" y="7002965"/>
                </a:lnTo>
                <a:lnTo>
                  <a:pt x="0" y="0"/>
                </a:lnTo>
                <a:close/>
              </a:path>
            </a:pathLst>
          </a:custGeom>
          <a:blipFill>
            <a:blip r:embed="rId5"/>
            <a:stretch>
              <a:fillRect/>
            </a:stretch>
          </a:blipFill>
        </p:spPr>
      </p:sp>
    </p:spTree>
    <p:extLst>
      <p:ext uri="{BB962C8B-B14F-4D97-AF65-F5344CB8AC3E}">
        <p14:creationId xmlns:p14="http://schemas.microsoft.com/office/powerpoint/2010/main" val="320661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B4D6AD75-8231-241A-85CB-37D1A938DABD}"/>
              </a:ext>
            </a:extLst>
          </p:cNvPr>
          <p:cNvSpPr/>
          <p:nvPr/>
        </p:nvSpPr>
        <p:spPr>
          <a:xfrm>
            <a:off x="5029200" y="310796"/>
            <a:ext cx="7315200" cy="1271016"/>
          </a:xfrm>
          <a:custGeom>
            <a:avLst/>
            <a:gdLst/>
            <a:ahLst/>
            <a:cxnLst/>
            <a:rect l="l" t="t" r="r" b="b"/>
            <a:pathLst>
              <a:path w="7315200" h="1271016">
                <a:moveTo>
                  <a:pt x="0" y="0"/>
                </a:moveTo>
                <a:lnTo>
                  <a:pt x="7315200" y="0"/>
                </a:lnTo>
                <a:lnTo>
                  <a:pt x="7315200" y="1271016"/>
                </a:lnTo>
                <a:lnTo>
                  <a:pt x="0" y="12710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3"/>
          <p:cNvSpPr txBox="1"/>
          <p:nvPr/>
        </p:nvSpPr>
        <p:spPr>
          <a:xfrm>
            <a:off x="5410200" y="270479"/>
            <a:ext cx="6096000" cy="1067600"/>
          </a:xfrm>
          <a:prstGeom prst="rect">
            <a:avLst/>
          </a:prstGeom>
          <a:noFill/>
        </p:spPr>
        <p:txBody>
          <a:bodyPr wrap="square" rtlCol="0">
            <a:spAutoFit/>
          </a:bodyPr>
          <a:lstStyle/>
          <a:p>
            <a:pPr algn="ctr">
              <a:lnSpc>
                <a:spcPct val="150000"/>
              </a:lnSpc>
            </a:pPr>
            <a:r>
              <a:rPr lang="en-US" sz="4800" b="1" dirty="0">
                <a:latin typeface="Times New Roman" pitchFamily="18" charset="0"/>
                <a:cs typeface="Times New Roman" pitchFamily="18" charset="0"/>
              </a:rPr>
              <a:t>2. </a:t>
            </a:r>
            <a:r>
              <a:rPr lang="en-US" sz="4800" b="1" dirty="0" err="1">
                <a:latin typeface="Times New Roman" pitchFamily="18" charset="0"/>
                <a:cs typeface="Times New Roman" pitchFamily="18" charset="0"/>
              </a:rPr>
              <a:t>Tìm</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hiểu</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chung</a:t>
            </a:r>
            <a:endParaRPr lang="en-US" sz="4800" b="1" dirty="0">
              <a:latin typeface="Times New Roman" pitchFamily="18" charset="0"/>
              <a:cs typeface="Times New Roman" pitchFamily="18" charset="0"/>
            </a:endParaRPr>
          </a:p>
        </p:txBody>
      </p:sp>
      <p:sp>
        <p:nvSpPr>
          <p:cNvPr id="5" name="TextBox 4"/>
          <p:cNvSpPr txBox="1"/>
          <p:nvPr/>
        </p:nvSpPr>
        <p:spPr>
          <a:xfrm>
            <a:off x="1367136" y="1613327"/>
            <a:ext cx="9217024" cy="986360"/>
          </a:xfrm>
          <a:prstGeom prst="rect">
            <a:avLst/>
          </a:prstGeom>
          <a:noFill/>
        </p:spPr>
        <p:txBody>
          <a:bodyPr wrap="square" rtlCol="0">
            <a:spAutoFit/>
          </a:bodyPr>
          <a:lstStyle/>
          <a:p>
            <a:pPr>
              <a:lnSpc>
                <a:spcPct val="150000"/>
              </a:lnSpc>
            </a:pPr>
            <a:r>
              <a:rPr lang="en-US" sz="4400" b="1" dirty="0">
                <a:latin typeface="Times New Roman" pitchFamily="18" charset="0"/>
                <a:cs typeface="Times New Roman" pitchFamily="18" charset="0"/>
              </a:rPr>
              <a:t>b. </a:t>
            </a:r>
            <a:r>
              <a:rPr lang="en-US" sz="4400" b="1" dirty="0" err="1">
                <a:latin typeface="Times New Roman" pitchFamily="18" charset="0"/>
                <a:cs typeface="Times New Roman" pitchFamily="18" charset="0"/>
              </a:rPr>
              <a:t>Tác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phẩm</a:t>
            </a:r>
            <a:endParaRPr lang="en-US" sz="4400" b="1" dirty="0">
              <a:latin typeface="Times New Roman" pitchFamily="18" charset="0"/>
              <a:cs typeface="Times New Roman" pitchFamily="18" charset="0"/>
            </a:endParaRPr>
          </a:p>
        </p:txBody>
      </p:sp>
      <p:sp>
        <p:nvSpPr>
          <p:cNvPr id="6" name="Freeform 2">
            <a:extLst>
              <a:ext uri="{FF2B5EF4-FFF2-40B4-BE49-F238E27FC236}">
                <a16:creationId xmlns:a16="http://schemas.microsoft.com/office/drawing/2014/main" id="{9AE8BD8A-EEEE-F98B-07E4-3FCC67456D5E}"/>
              </a:ext>
            </a:extLst>
          </p:cNvPr>
          <p:cNvSpPr/>
          <p:nvPr/>
        </p:nvSpPr>
        <p:spPr>
          <a:xfrm>
            <a:off x="6858000" y="4381500"/>
            <a:ext cx="3918857" cy="2743200"/>
          </a:xfrm>
          <a:custGeom>
            <a:avLst/>
            <a:gdLst/>
            <a:ahLst/>
            <a:cxnLst/>
            <a:rect l="l" t="t" r="r" b="b"/>
            <a:pathLst>
              <a:path w="5878286" h="4114800">
                <a:moveTo>
                  <a:pt x="0" y="0"/>
                </a:moveTo>
                <a:lnTo>
                  <a:pt x="5878286" y="0"/>
                </a:lnTo>
                <a:lnTo>
                  <a:pt x="587828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Rectangle 6">
            <a:extLst>
              <a:ext uri="{FF2B5EF4-FFF2-40B4-BE49-F238E27FC236}">
                <a16:creationId xmlns:a16="http://schemas.microsoft.com/office/drawing/2014/main" id="{6A6A08F8-B2F0-0238-616D-77D4AACC7DF0}"/>
              </a:ext>
            </a:extLst>
          </p:cNvPr>
          <p:cNvSpPr/>
          <p:nvPr/>
        </p:nvSpPr>
        <p:spPr>
          <a:xfrm>
            <a:off x="1346291" y="3126581"/>
            <a:ext cx="5262264" cy="784826"/>
          </a:xfrm>
          <a:prstGeom prst="rect">
            <a:avLst/>
          </a:prstGeom>
          <a:noFill/>
          <a:ln>
            <a:noFill/>
          </a:ln>
        </p:spPr>
        <p:txBody>
          <a:bodyPr wrap="square" lIns="137158" tIns="68578" rIns="137158" bIns="68578">
            <a:spAutoFit/>
          </a:bodyPr>
          <a:lstStyle/>
          <a:p>
            <a:pPr algn="just" defTabSz="1371566"/>
            <a:r>
              <a:rPr lang="en-US" altLang="en-US" sz="4200" b="1" dirty="0">
                <a:latin typeface="Times New Roman" pitchFamily="18" charset="0"/>
              </a:rPr>
              <a:t>Hoàn </a:t>
            </a:r>
            <a:r>
              <a:rPr lang="en-US" altLang="en-US" sz="4200" b="1" dirty="0" err="1">
                <a:latin typeface="Times New Roman" pitchFamily="18" charset="0"/>
              </a:rPr>
              <a:t>cảnh</a:t>
            </a:r>
            <a:r>
              <a:rPr lang="en-US" altLang="en-US" sz="4200" b="1" dirty="0">
                <a:latin typeface="Times New Roman" pitchFamily="18" charset="0"/>
              </a:rPr>
              <a:t> </a:t>
            </a:r>
            <a:r>
              <a:rPr lang="en-US" altLang="en-US" sz="4200" b="1" dirty="0" err="1">
                <a:latin typeface="Times New Roman" pitchFamily="18" charset="0"/>
              </a:rPr>
              <a:t>sáng</a:t>
            </a:r>
            <a:r>
              <a:rPr lang="en-US" altLang="en-US" sz="4200" b="1" dirty="0">
                <a:latin typeface="Times New Roman" pitchFamily="18" charset="0"/>
              </a:rPr>
              <a:t> </a:t>
            </a:r>
            <a:r>
              <a:rPr lang="en-US" altLang="en-US" sz="4200" b="1" dirty="0" err="1">
                <a:latin typeface="Times New Roman" pitchFamily="18" charset="0"/>
              </a:rPr>
              <a:t>tác</a:t>
            </a:r>
            <a:r>
              <a:rPr lang="en-US" altLang="en-US" sz="4200" b="1" dirty="0">
                <a:latin typeface="Times New Roman" pitchFamily="18" charset="0"/>
              </a:rPr>
              <a:t> </a:t>
            </a:r>
          </a:p>
        </p:txBody>
      </p:sp>
      <p:sp>
        <p:nvSpPr>
          <p:cNvPr id="9" name="Rectangle 8">
            <a:extLst>
              <a:ext uri="{FF2B5EF4-FFF2-40B4-BE49-F238E27FC236}">
                <a16:creationId xmlns:a16="http://schemas.microsoft.com/office/drawing/2014/main" id="{F1F4C59E-EEAC-C594-87E6-D90B14D6637B}"/>
              </a:ext>
            </a:extLst>
          </p:cNvPr>
          <p:cNvSpPr/>
          <p:nvPr/>
        </p:nvSpPr>
        <p:spPr>
          <a:xfrm>
            <a:off x="609600" y="4144456"/>
            <a:ext cx="5998955" cy="4529217"/>
          </a:xfrm>
          <a:prstGeom prst="rect">
            <a:avLst/>
          </a:prstGeom>
        </p:spPr>
        <p:txBody>
          <a:bodyPr wrap="square">
            <a:spAutoFit/>
          </a:bodyPr>
          <a:lstStyle/>
          <a:p>
            <a:pPr algn="just"/>
            <a:r>
              <a:rPr lang="vi-VN" sz="4000" dirty="0">
                <a:latin typeface="Times New Roman" pitchFamily="18" charset="0"/>
                <a:cs typeface="Times New Roman" pitchFamily="18" charset="0"/>
              </a:rPr>
              <a:t>Năm Canh Tuất niên hiệu Thuận Thiên thứ nhất (năm 1010), Lý Công Uẩn đã viết bài chiếu bày tỏ ý định dời đô từ Hoa Lư (nay thuộc tỉnh Ninh Bình) về thành Đại La (nay thuộc Hà Nội).</a:t>
            </a:r>
            <a:endParaRPr lang="en-US" sz="4000" dirty="0">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720298BE-2B8A-AF9F-E92E-3F895E1BFC89}"/>
              </a:ext>
            </a:extLst>
          </p:cNvPr>
          <p:cNvSpPr/>
          <p:nvPr/>
        </p:nvSpPr>
        <p:spPr>
          <a:xfrm>
            <a:off x="10776857" y="3128487"/>
            <a:ext cx="5262264" cy="784826"/>
          </a:xfrm>
          <a:prstGeom prst="rect">
            <a:avLst/>
          </a:prstGeom>
          <a:noFill/>
          <a:ln>
            <a:noFill/>
          </a:ln>
        </p:spPr>
        <p:txBody>
          <a:bodyPr wrap="square" lIns="137158" tIns="68578" rIns="137158" bIns="68578">
            <a:spAutoFit/>
          </a:bodyPr>
          <a:lstStyle/>
          <a:p>
            <a:pPr algn="ctr" defTabSz="1371566"/>
            <a:r>
              <a:rPr lang="en-US" altLang="en-US" sz="4200" b="1" dirty="0" err="1">
                <a:latin typeface="Times New Roman" pitchFamily="18" charset="0"/>
              </a:rPr>
              <a:t>Thể</a:t>
            </a:r>
            <a:r>
              <a:rPr lang="en-US" altLang="en-US" sz="4200" b="1" dirty="0">
                <a:latin typeface="Times New Roman" pitchFamily="18" charset="0"/>
              </a:rPr>
              <a:t> </a:t>
            </a:r>
            <a:r>
              <a:rPr lang="en-US" altLang="en-US" sz="4200" b="1" dirty="0" err="1">
                <a:latin typeface="Times New Roman" pitchFamily="18" charset="0"/>
              </a:rPr>
              <a:t>loại</a:t>
            </a:r>
            <a:endParaRPr lang="en-US" altLang="en-US" sz="4200" b="1" dirty="0">
              <a:latin typeface="Times New Roman" pitchFamily="18" charset="0"/>
            </a:endParaRPr>
          </a:p>
        </p:txBody>
      </p:sp>
      <p:sp>
        <p:nvSpPr>
          <p:cNvPr id="11" name="Rectangle 10">
            <a:extLst>
              <a:ext uri="{FF2B5EF4-FFF2-40B4-BE49-F238E27FC236}">
                <a16:creationId xmlns:a16="http://schemas.microsoft.com/office/drawing/2014/main" id="{E8450E6B-40C2-8DB9-F261-F78907DA47A2}"/>
              </a:ext>
            </a:extLst>
          </p:cNvPr>
          <p:cNvSpPr/>
          <p:nvPr/>
        </p:nvSpPr>
        <p:spPr>
          <a:xfrm>
            <a:off x="11353800" y="4144456"/>
            <a:ext cx="5330303" cy="707886"/>
          </a:xfrm>
          <a:prstGeom prst="rect">
            <a:avLst/>
          </a:prstGeom>
        </p:spPr>
        <p:txBody>
          <a:bodyPr wrap="square">
            <a:spAutoFit/>
          </a:bodyPr>
          <a:lstStyle/>
          <a:p>
            <a:pPr algn="just"/>
            <a:r>
              <a:rPr lang="en-US" sz="4000" dirty="0" err="1">
                <a:latin typeface="Times New Roman" pitchFamily="18" charset="0"/>
                <a:cs typeface="Times New Roman" pitchFamily="18" charset="0"/>
              </a:rPr>
              <a:t>Chiếu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luận</a:t>
            </a:r>
            <a:r>
              <a:rPr lang="en-US" sz="4000" dirty="0">
                <a:latin typeface="Times New Roman" pitchFamily="18" charset="0"/>
                <a:cs typeface="Times New Roman" pitchFamily="18" charset="0"/>
              </a:rPr>
              <a:t>)</a:t>
            </a:r>
          </a:p>
        </p:txBody>
      </p:sp>
      <p:sp>
        <p:nvSpPr>
          <p:cNvPr id="12" name="Rectangle 11">
            <a:extLst>
              <a:ext uri="{FF2B5EF4-FFF2-40B4-BE49-F238E27FC236}">
                <a16:creationId xmlns:a16="http://schemas.microsoft.com/office/drawing/2014/main" id="{87BC933E-FEC3-9A59-9A12-C2C0D632C515}"/>
              </a:ext>
            </a:extLst>
          </p:cNvPr>
          <p:cNvSpPr/>
          <p:nvPr/>
        </p:nvSpPr>
        <p:spPr>
          <a:xfrm>
            <a:off x="10896600" y="4867144"/>
            <a:ext cx="7020020" cy="5016758"/>
          </a:xfrm>
          <a:prstGeom prst="rect">
            <a:avLst/>
          </a:prstGeom>
        </p:spPr>
        <p:txBody>
          <a:bodyPr wrap="square">
            <a:spAutoFit/>
          </a:bodyPr>
          <a:lstStyle/>
          <a:p>
            <a:pPr algn="just"/>
            <a:r>
              <a:rPr lang="en-US" sz="4000" dirty="0" err="1">
                <a:latin typeface="Times New Roman" pitchFamily="18" charset="0"/>
                <a:cs typeface="Times New Roman" pitchFamily="18" charset="0"/>
              </a:rPr>
              <a:t>Chiếu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loại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chỉ</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bậc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vua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chúa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dụng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những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lịch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đặc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Việc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coi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trọng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tộc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vua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dùng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truyền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mệnh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lệnh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đúng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đắn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hợp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lí</a:t>
            </a:r>
            <a:r>
              <a:rPr lang="en-US" sz="4000" dirty="0">
                <a:latin typeface="Times New Roman" pitchFamily="18" charset="0"/>
                <a:cs typeface="Times New Roman" pitchFamily="18" charset="0"/>
              </a:rPr>
              <a:t>.</a:t>
            </a:r>
          </a:p>
        </p:txBody>
      </p:sp>
      <p:sp>
        <p:nvSpPr>
          <p:cNvPr id="14" name="Freeform 5">
            <a:extLst>
              <a:ext uri="{FF2B5EF4-FFF2-40B4-BE49-F238E27FC236}">
                <a16:creationId xmlns:a16="http://schemas.microsoft.com/office/drawing/2014/main" id="{9136E26D-E265-B40C-D53E-0CEDFA7D6C9B}"/>
              </a:ext>
            </a:extLst>
          </p:cNvPr>
          <p:cNvSpPr/>
          <p:nvPr/>
        </p:nvSpPr>
        <p:spPr>
          <a:xfrm>
            <a:off x="15316200" y="-114300"/>
            <a:ext cx="3561316" cy="2359372"/>
          </a:xfrm>
          <a:custGeom>
            <a:avLst/>
            <a:gdLst/>
            <a:ahLst/>
            <a:cxnLst/>
            <a:rect l="l" t="t" r="r" b="b"/>
            <a:pathLst>
              <a:path w="3561316" h="2359372">
                <a:moveTo>
                  <a:pt x="0" y="0"/>
                </a:moveTo>
                <a:lnTo>
                  <a:pt x="3561316" y="0"/>
                </a:lnTo>
                <a:lnTo>
                  <a:pt x="3561316" y="2359372"/>
                </a:lnTo>
                <a:lnTo>
                  <a:pt x="0" y="2359372"/>
                </a:lnTo>
                <a:lnTo>
                  <a:pt x="0" y="0"/>
                </a:lnTo>
                <a:close/>
              </a:path>
            </a:pathLst>
          </a:custGeom>
          <a:blipFill>
            <a:blip r:embed="rId7"/>
            <a:stretch>
              <a:fillRect/>
            </a:stretch>
          </a:blipFill>
        </p:spPr>
      </p:sp>
    </p:spTree>
    <p:extLst>
      <p:ext uri="{BB962C8B-B14F-4D97-AF65-F5344CB8AC3E}">
        <p14:creationId xmlns:p14="http://schemas.microsoft.com/office/powerpoint/2010/main" val="32154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0A1295-61BC-4214-AA3E-D39667302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87BC628-9902-AF10-3C86-EEE4550D3925}"/>
              </a:ext>
            </a:extLst>
          </p:cNvPr>
          <p:cNvSpPr txBox="1"/>
          <p:nvPr/>
        </p:nvSpPr>
        <p:spPr>
          <a:xfrm>
            <a:off x="1197581" y="7429500"/>
            <a:ext cx="15888261" cy="1500983"/>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sz="7200" b="1" dirty="0">
                <a:latin typeface="#9Slide05 Braxton Regular" panose="03060000000000000000" pitchFamily="66" charset="0"/>
                <a:ea typeface="+mj-ea"/>
                <a:cs typeface="+mj-cs"/>
              </a:rPr>
              <a:t>1. </a:t>
            </a:r>
          </a:p>
          <a:p>
            <a:pPr algn="ctr">
              <a:lnSpc>
                <a:spcPct val="90000"/>
              </a:lnSpc>
              <a:spcBef>
                <a:spcPct val="0"/>
              </a:spcBef>
              <a:spcAft>
                <a:spcPts val="600"/>
              </a:spcAft>
            </a:pPr>
            <a:r>
              <a:rPr lang="en-US" sz="7200" b="1" dirty="0" err="1">
                <a:latin typeface="#9Slide05 Braxton Regular" panose="03060000000000000000" pitchFamily="66" charset="0"/>
                <a:ea typeface="+mj-ea"/>
                <a:cs typeface="+mj-cs"/>
              </a:rPr>
              <a:t>Mục</a:t>
            </a:r>
            <a:r>
              <a:rPr lang="en-US" sz="7200" b="1" dirty="0">
                <a:latin typeface="#9Slide05 Braxton Regular" panose="03060000000000000000" pitchFamily="66" charset="0"/>
                <a:ea typeface="+mj-ea"/>
                <a:cs typeface="+mj-cs"/>
              </a:rPr>
              <a:t> </a:t>
            </a:r>
            <a:r>
              <a:rPr lang="en-US" sz="7200" b="1" dirty="0" err="1">
                <a:latin typeface="#9Slide05 Braxton Regular" panose="03060000000000000000" pitchFamily="66" charset="0"/>
                <a:ea typeface="+mj-ea"/>
                <a:cs typeface="+mj-cs"/>
              </a:rPr>
              <a:t>đích</a:t>
            </a:r>
            <a:r>
              <a:rPr lang="en-US" sz="7200" b="1" dirty="0">
                <a:latin typeface="#9Slide05 Braxton Regular" panose="03060000000000000000" pitchFamily="66" charset="0"/>
                <a:ea typeface="+mj-ea"/>
                <a:cs typeface="+mj-cs"/>
              </a:rPr>
              <a:t>, </a:t>
            </a:r>
            <a:r>
              <a:rPr lang="en-US" sz="7200" b="1" dirty="0" err="1">
                <a:latin typeface="#9Slide05 Braxton Regular" panose="03060000000000000000" pitchFamily="66" charset="0"/>
                <a:ea typeface="+mj-ea"/>
                <a:cs typeface="+mj-cs"/>
              </a:rPr>
              <a:t>đối</a:t>
            </a:r>
            <a:r>
              <a:rPr lang="en-US" sz="7200" b="1" dirty="0">
                <a:latin typeface="#9Slide05 Braxton Regular" panose="03060000000000000000" pitchFamily="66" charset="0"/>
                <a:ea typeface="+mj-ea"/>
                <a:cs typeface="+mj-cs"/>
              </a:rPr>
              <a:t> </a:t>
            </a:r>
            <a:r>
              <a:rPr lang="en-US" sz="7200" b="1" dirty="0" err="1">
                <a:latin typeface="#9Slide05 Braxton Regular" panose="03060000000000000000" pitchFamily="66" charset="0"/>
                <a:ea typeface="+mj-ea"/>
                <a:cs typeface="+mj-cs"/>
              </a:rPr>
              <a:t>tượng</a:t>
            </a:r>
            <a:r>
              <a:rPr lang="en-US" sz="7200" b="1" dirty="0">
                <a:latin typeface="#9Slide05 Braxton Regular" panose="03060000000000000000" pitchFamily="66" charset="0"/>
                <a:ea typeface="+mj-ea"/>
                <a:cs typeface="+mj-cs"/>
              </a:rPr>
              <a:t> </a:t>
            </a:r>
            <a:r>
              <a:rPr lang="en-US" sz="7200" b="1" dirty="0" err="1">
                <a:latin typeface="#9Slide05 Braxton Regular" panose="03060000000000000000" pitchFamily="66" charset="0"/>
                <a:ea typeface="+mj-ea"/>
                <a:cs typeface="+mj-cs"/>
              </a:rPr>
              <a:t>và</a:t>
            </a:r>
            <a:r>
              <a:rPr lang="en-US" sz="7200" b="1" dirty="0">
                <a:latin typeface="#9Slide05 Braxton Regular" panose="03060000000000000000" pitchFamily="66" charset="0"/>
                <a:ea typeface="+mj-ea"/>
                <a:cs typeface="+mj-cs"/>
              </a:rPr>
              <a:t> </a:t>
            </a:r>
            <a:r>
              <a:rPr lang="en-US" sz="7200" b="1" dirty="0" err="1">
                <a:latin typeface="#9Slide05 Braxton Regular" panose="03060000000000000000" pitchFamily="66" charset="0"/>
                <a:ea typeface="+mj-ea"/>
                <a:cs typeface="+mj-cs"/>
              </a:rPr>
              <a:t>bố</a:t>
            </a:r>
            <a:r>
              <a:rPr lang="en-US" sz="7200" b="1" dirty="0">
                <a:latin typeface="#9Slide05 Braxton Regular" panose="03060000000000000000" pitchFamily="66" charset="0"/>
                <a:ea typeface="+mj-ea"/>
                <a:cs typeface="+mj-cs"/>
              </a:rPr>
              <a:t> </a:t>
            </a:r>
            <a:r>
              <a:rPr lang="en-US" sz="7200" b="1" dirty="0" err="1">
                <a:latin typeface="#9Slide05 Braxton Regular" panose="03060000000000000000" pitchFamily="66" charset="0"/>
                <a:ea typeface="+mj-ea"/>
                <a:cs typeface="+mj-cs"/>
              </a:rPr>
              <a:t>cục</a:t>
            </a:r>
            <a:r>
              <a:rPr lang="en-US" sz="7200" b="1" dirty="0">
                <a:latin typeface="#9Slide05 Braxton Regular" panose="03060000000000000000" pitchFamily="66" charset="0"/>
                <a:ea typeface="+mj-ea"/>
                <a:cs typeface="+mj-cs"/>
              </a:rPr>
              <a:t> </a:t>
            </a:r>
            <a:r>
              <a:rPr lang="en-US" sz="7200" b="1" dirty="0" err="1">
                <a:latin typeface="#9Slide05 Braxton Regular" panose="03060000000000000000" pitchFamily="66" charset="0"/>
                <a:ea typeface="+mj-ea"/>
                <a:cs typeface="+mj-cs"/>
              </a:rPr>
              <a:t>của</a:t>
            </a:r>
            <a:r>
              <a:rPr lang="en-US" sz="7200" b="1" dirty="0">
                <a:latin typeface="#9Slide05 Braxton Regular" panose="03060000000000000000" pitchFamily="66" charset="0"/>
                <a:ea typeface="+mj-ea"/>
                <a:cs typeface="+mj-cs"/>
              </a:rPr>
              <a:t> </a:t>
            </a:r>
            <a:r>
              <a:rPr lang="en-US" sz="7200" b="1" dirty="0" err="1">
                <a:latin typeface="#9Slide05 Braxton Regular" panose="03060000000000000000" pitchFamily="66" charset="0"/>
                <a:ea typeface="+mj-ea"/>
                <a:cs typeface="+mj-cs"/>
              </a:rPr>
              <a:t>bài</a:t>
            </a:r>
            <a:r>
              <a:rPr lang="en-US" sz="7200" b="1" dirty="0">
                <a:latin typeface="#9Slide05 Braxton Regular" panose="03060000000000000000" pitchFamily="66" charset="0"/>
                <a:ea typeface="+mj-ea"/>
                <a:cs typeface="+mj-cs"/>
              </a:rPr>
              <a:t> </a:t>
            </a:r>
            <a:r>
              <a:rPr lang="en-US" sz="7200" b="1" dirty="0" err="1">
                <a:latin typeface="#9Slide05 Braxton Regular" panose="03060000000000000000" pitchFamily="66" charset="0"/>
                <a:ea typeface="+mj-ea"/>
                <a:cs typeface="+mj-cs"/>
              </a:rPr>
              <a:t>chiếu</a:t>
            </a:r>
            <a:endParaRPr lang="en-US" sz="7200" b="1" dirty="0">
              <a:latin typeface="#9Slide05 Braxton Regular" panose="03060000000000000000" pitchFamily="66" charset="0"/>
              <a:ea typeface="+mj-ea"/>
              <a:cs typeface="+mj-cs"/>
            </a:endParaRPr>
          </a:p>
        </p:txBody>
      </p:sp>
      <p:pic>
        <p:nvPicPr>
          <p:cNvPr id="3" name="Picture 2">
            <a:extLst>
              <a:ext uri="{FF2B5EF4-FFF2-40B4-BE49-F238E27FC236}">
                <a16:creationId xmlns:a16="http://schemas.microsoft.com/office/drawing/2014/main" id="{DA2F6D9D-D770-D14B-A407-C1FA131514C2}"/>
              </a:ext>
            </a:extLst>
          </p:cNvPr>
          <p:cNvPicPr>
            <a:picLocks noChangeAspect="1"/>
          </p:cNvPicPr>
          <p:nvPr/>
        </p:nvPicPr>
        <p:blipFill rotWithShape="1">
          <a:blip r:embed="rId3"/>
          <a:srcRect t="26409" b="16157"/>
          <a:stretch/>
        </p:blipFill>
        <p:spPr>
          <a:xfrm>
            <a:off x="-1" y="10"/>
            <a:ext cx="18288001" cy="6302178"/>
          </a:xfrm>
          <a:prstGeom prst="rect">
            <a:avLst/>
          </a:prstGeom>
        </p:spPr>
      </p:pic>
      <p:grpSp>
        <p:nvGrpSpPr>
          <p:cNvPr id="10" name="Group 9">
            <a:extLst>
              <a:ext uri="{FF2B5EF4-FFF2-40B4-BE49-F238E27FC236}">
                <a16:creationId xmlns:a16="http://schemas.microsoft.com/office/drawing/2014/main" id="{0B139475-2B26-4CA9-9413-DE741E49F7B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412717"/>
            <a:ext cx="18283427" cy="2743199"/>
            <a:chOff x="-305" y="3144820"/>
            <a:chExt cx="9182100" cy="1551136"/>
          </a:xfrm>
        </p:grpSpPr>
        <p:sp useBgFill="1">
          <p:nvSpPr>
            <p:cNvPr id="11" name="Freeform: Shape 10">
              <a:extLst>
                <a:ext uri="{FF2B5EF4-FFF2-40B4-BE49-F238E27FC236}">
                  <a16:creationId xmlns:a16="http://schemas.microsoft.com/office/drawing/2014/main" id="{16C6BF63-6277-4C39-BE5D-3C341662CE4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6EA3BAD9-C130-4A9C-9086-20D132A6CF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587D38B-9E07-4A8B-B285-5FEBF6A60D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EF4DD4B-217B-4346-A2B8-4327936399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214867161"/>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914400" y="1253498"/>
            <a:ext cx="5344340" cy="3675045"/>
          </a:xfrm>
          <a:prstGeom prst="rect">
            <a:avLst/>
          </a:prstGeom>
          <a:noFill/>
        </p:spPr>
        <p:txBody>
          <a:bodyPr wrap="square" rtlCol="0">
            <a:spAutoFit/>
          </a:bodyPr>
          <a:lstStyle/>
          <a:p>
            <a:pPr algn="just">
              <a:lnSpc>
                <a:spcPct val="150000"/>
              </a:lnSpc>
            </a:pPr>
            <a:r>
              <a:rPr lang="en-US" sz="4000" dirty="0">
                <a:latin typeface="Times New Roman" pitchFamily="18" charset="0"/>
                <a:cs typeface="Times New Roman" pitchFamily="18" charset="0"/>
              </a:rPr>
              <a:t>Ban </a:t>
            </a:r>
            <a:r>
              <a:rPr lang="en-US" sz="4000" dirty="0" err="1">
                <a:latin typeface="Times New Roman" pitchFamily="18" charset="0"/>
                <a:cs typeface="Times New Roman" pitchFamily="18" charset="0"/>
              </a:rPr>
              <a:t>bố</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thuyết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phục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võ</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việc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từ</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Đại</a:t>
            </a:r>
            <a:r>
              <a:rPr lang="en-US" sz="4000" dirty="0">
                <a:latin typeface="Times New Roman" pitchFamily="18" charset="0"/>
                <a:cs typeface="Times New Roman" pitchFamily="18" charset="0"/>
              </a:rPr>
              <a:t> La</a:t>
            </a:r>
          </a:p>
        </p:txBody>
      </p:sp>
      <p:sp>
        <p:nvSpPr>
          <p:cNvPr id="2" name="Freeform 7">
            <a:extLst>
              <a:ext uri="{FF2B5EF4-FFF2-40B4-BE49-F238E27FC236}">
                <a16:creationId xmlns:a16="http://schemas.microsoft.com/office/drawing/2014/main" id="{F0BF246A-75EB-C510-A53B-03D74F56B322}"/>
              </a:ext>
            </a:extLst>
          </p:cNvPr>
          <p:cNvSpPr/>
          <p:nvPr/>
        </p:nvSpPr>
        <p:spPr>
          <a:xfrm rot="19368975">
            <a:off x="6567885" y="2090106"/>
            <a:ext cx="4847973" cy="4676492"/>
          </a:xfrm>
          <a:custGeom>
            <a:avLst/>
            <a:gdLst/>
            <a:ahLst/>
            <a:cxnLst/>
            <a:rect l="l" t="t" r="r" b="b"/>
            <a:pathLst>
              <a:path w="4230858" h="4114800">
                <a:moveTo>
                  <a:pt x="0" y="0"/>
                </a:moveTo>
                <a:lnTo>
                  <a:pt x="4230858" y="0"/>
                </a:lnTo>
                <a:lnTo>
                  <a:pt x="423085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a:extLst>
              <a:ext uri="{FF2B5EF4-FFF2-40B4-BE49-F238E27FC236}">
                <a16:creationId xmlns:a16="http://schemas.microsoft.com/office/drawing/2014/main" id="{7601D52C-D1A2-479B-BAE4-F22C44EEDF12}"/>
              </a:ext>
            </a:extLst>
          </p:cNvPr>
          <p:cNvSpPr txBox="1"/>
          <p:nvPr/>
        </p:nvSpPr>
        <p:spPr>
          <a:xfrm>
            <a:off x="11506200" y="2343239"/>
            <a:ext cx="6400800" cy="1828386"/>
          </a:xfrm>
          <a:prstGeom prst="rect">
            <a:avLst/>
          </a:prstGeom>
          <a:noFill/>
        </p:spPr>
        <p:txBody>
          <a:bodyPr wrap="square" rtlCol="0">
            <a:spAutoFit/>
          </a:bodyPr>
          <a:lstStyle/>
          <a:p>
            <a:pPr algn="just">
              <a:lnSpc>
                <a:spcPct val="150000"/>
              </a:lnSpc>
            </a:pPr>
            <a:r>
              <a:rPr lang="en-US" sz="4000" dirty="0">
                <a:latin typeface="Times New Roman" pitchFamily="18" charset="0"/>
                <a:cs typeface="Times New Roman" pitchFamily="18" charset="0"/>
              </a:rPr>
              <a:t>+ Bá </a:t>
            </a:r>
            <a:r>
              <a:rPr lang="en-US" sz="4000" dirty="0" err="1">
                <a:latin typeface="Times New Roman" pitchFamily="18" charset="0"/>
                <a:cs typeface="Times New Roman" pitchFamily="18" charset="0"/>
              </a:rPr>
              <a:t>quan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võ</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đình</a:t>
            </a:r>
            <a:endParaRPr lang="en-US" sz="4000" dirty="0">
              <a:latin typeface="Times New Roman" pitchFamily="18" charset="0"/>
              <a:cs typeface="Times New Roman" pitchFamily="18" charset="0"/>
            </a:endParaRPr>
          </a:p>
          <a:p>
            <a:pPr algn="just">
              <a:lnSpc>
                <a:spcPct val="150000"/>
              </a:lnSpc>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Khắp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muôn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Việt</a:t>
            </a:r>
            <a:endParaRPr lang="en-US" sz="40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63BFBB73-9F0C-38E4-A479-4C02532AE1EB}"/>
              </a:ext>
            </a:extLst>
          </p:cNvPr>
          <p:cNvSpPr txBox="1"/>
          <p:nvPr/>
        </p:nvSpPr>
        <p:spPr>
          <a:xfrm>
            <a:off x="3733800" y="7757115"/>
            <a:ext cx="12801600" cy="1828386"/>
          </a:xfrm>
          <a:prstGeom prst="rect">
            <a:avLst/>
          </a:prstGeom>
          <a:noFill/>
        </p:spPr>
        <p:txBody>
          <a:bodyPr wrap="square" rtlCol="0">
            <a:spAutoFit/>
          </a:bodyPr>
          <a:lstStyle/>
          <a:p>
            <a:pPr algn="just">
              <a:lnSpc>
                <a:spcPct val="150000"/>
              </a:lnSpc>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Phần</a:t>
            </a:r>
            <a:r>
              <a:rPr lang="en-US" sz="4000" dirty="0">
                <a:latin typeface="Times New Roman" pitchFamily="18" charset="0"/>
                <a:cs typeface="Times New Roman" pitchFamily="18" charset="0"/>
              </a:rPr>
              <a:t> 1: (</a:t>
            </a:r>
            <a:r>
              <a:rPr lang="en-US" sz="4000" dirty="0" err="1">
                <a:latin typeface="Times New Roman" pitchFamily="18" charset="0"/>
                <a:cs typeface="Times New Roman" pitchFamily="18" charset="0"/>
              </a:rPr>
              <a:t>đoạn</a:t>
            </a:r>
            <a:r>
              <a:rPr lang="en-US" sz="4000" dirty="0">
                <a:latin typeface="Times New Roman" pitchFamily="18" charset="0"/>
                <a:cs typeface="Times New Roman" pitchFamily="18" charset="0"/>
              </a:rPr>
              <a:t> 1,2): </a:t>
            </a:r>
            <a:r>
              <a:rPr lang="en-US" sz="4000" dirty="0" err="1">
                <a:latin typeface="Times New Roman" pitchFamily="18" charset="0"/>
                <a:cs typeface="Times New Roman" pitchFamily="18" charset="0"/>
              </a:rPr>
              <a:t>Lí</a:t>
            </a:r>
            <a:r>
              <a:rPr lang="en-US" sz="4000" dirty="0">
                <a:latin typeface="Times New Roman" pitchFamily="18" charset="0"/>
                <a:cs typeface="Times New Roman" pitchFamily="18" charset="0"/>
              </a:rPr>
              <a:t> do </a:t>
            </a:r>
            <a:r>
              <a:rPr lang="en-US" sz="4000" dirty="0" err="1">
                <a:latin typeface="Times New Roman" pitchFamily="18" charset="0"/>
                <a:cs typeface="Times New Roman" pitchFamily="18" charset="0"/>
              </a:rPr>
              <a:t>dời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a:t>
            </a:r>
            <a:endParaRPr lang="en-US" sz="4000" dirty="0">
              <a:latin typeface="Times New Roman" pitchFamily="18" charset="0"/>
              <a:cs typeface="Times New Roman" pitchFamily="18" charset="0"/>
            </a:endParaRPr>
          </a:p>
          <a:p>
            <a:pPr algn="just">
              <a:lnSpc>
                <a:spcPct val="150000"/>
              </a:lnSpc>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Phần</a:t>
            </a:r>
            <a:r>
              <a:rPr lang="en-US" sz="4000" dirty="0">
                <a:latin typeface="Times New Roman" pitchFamily="18" charset="0"/>
                <a:cs typeface="Times New Roman" pitchFamily="18" charset="0"/>
              </a:rPr>
              <a:t> 2: (</a:t>
            </a:r>
            <a:r>
              <a:rPr lang="en-US" sz="4000" dirty="0" err="1">
                <a:latin typeface="Times New Roman" pitchFamily="18" charset="0"/>
                <a:cs typeface="Times New Roman" pitchFamily="18" charset="0"/>
              </a:rPr>
              <a:t>đoạn</a:t>
            </a:r>
            <a:r>
              <a:rPr lang="en-US" sz="4000" dirty="0">
                <a:latin typeface="Times New Roman" pitchFamily="18" charset="0"/>
                <a:cs typeface="Times New Roman" pitchFamily="18" charset="0"/>
              </a:rPr>
              <a:t> 3): </a:t>
            </a:r>
            <a:r>
              <a:rPr lang="en-US" sz="4000" dirty="0" err="1">
                <a:latin typeface="Times New Roman" pitchFamily="18" charset="0"/>
                <a:cs typeface="Times New Roman" pitchFamily="18" charset="0"/>
              </a:rPr>
              <a:t>Lí</a:t>
            </a:r>
            <a:r>
              <a:rPr lang="en-US" sz="4000" dirty="0">
                <a:latin typeface="Times New Roman" pitchFamily="18" charset="0"/>
                <a:cs typeface="Times New Roman" pitchFamily="18" charset="0"/>
              </a:rPr>
              <a:t> do </a:t>
            </a:r>
            <a:r>
              <a:rPr lang="en-US" sz="4000" dirty="0" err="1">
                <a:latin typeface="Times New Roman" pitchFamily="18" charset="0"/>
                <a:cs typeface="Times New Roman" pitchFamily="18" charset="0"/>
              </a:rPr>
              <a:t>chọn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Đại</a:t>
            </a:r>
            <a:r>
              <a:rPr lang="en-US" sz="4000" dirty="0">
                <a:latin typeface="Times New Roman" pitchFamily="18" charset="0"/>
                <a:cs typeface="Times New Roman" pitchFamily="18" charset="0"/>
              </a:rPr>
              <a:t> La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đóng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a:t>
            </a:r>
            <a:endParaRPr lang="en-US" sz="4000"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73B36B0B-9956-4ABB-CD7C-3E16EBCB0DC6}"/>
              </a:ext>
            </a:extLst>
          </p:cNvPr>
          <p:cNvSpPr txBox="1"/>
          <p:nvPr/>
        </p:nvSpPr>
        <p:spPr>
          <a:xfrm>
            <a:off x="6629400" y="3509906"/>
            <a:ext cx="1717158" cy="1323439"/>
          </a:xfrm>
          <a:prstGeom prst="rect">
            <a:avLst/>
          </a:prstGeom>
          <a:noFill/>
        </p:spPr>
        <p:txBody>
          <a:bodyPr wrap="square">
            <a:spAutoFit/>
          </a:bodyPr>
          <a:lstStyle/>
          <a:p>
            <a:pPr algn="ctr"/>
            <a:r>
              <a:rPr lang="en-US" sz="4000" b="1" dirty="0" err="1">
                <a:latin typeface="Times New Roman" pitchFamily="18" charset="0"/>
                <a:cs typeface="Times New Roman" pitchFamily="18" charset="0"/>
              </a:rPr>
              <a:t>Mục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đích</a:t>
            </a:r>
            <a:endParaRPr lang="en-US" sz="4000" dirty="0"/>
          </a:p>
        </p:txBody>
      </p:sp>
      <p:sp>
        <p:nvSpPr>
          <p:cNvPr id="7" name="TextBox 6">
            <a:extLst>
              <a:ext uri="{FF2B5EF4-FFF2-40B4-BE49-F238E27FC236}">
                <a16:creationId xmlns:a16="http://schemas.microsoft.com/office/drawing/2014/main" id="{A8EA2E8E-B101-5550-50BD-3AAFB4D24EC4}"/>
              </a:ext>
            </a:extLst>
          </p:cNvPr>
          <p:cNvSpPr txBox="1"/>
          <p:nvPr/>
        </p:nvSpPr>
        <p:spPr>
          <a:xfrm>
            <a:off x="8991871" y="3172371"/>
            <a:ext cx="1717158" cy="1323439"/>
          </a:xfrm>
          <a:prstGeom prst="rect">
            <a:avLst/>
          </a:prstGeom>
          <a:noFill/>
        </p:spPr>
        <p:txBody>
          <a:bodyPr wrap="square">
            <a:spAutoFit/>
          </a:bodyPr>
          <a:lstStyle/>
          <a:p>
            <a:pPr algn="ctr"/>
            <a:r>
              <a:rPr lang="en-US" sz="4000" b="1" dirty="0" err="1">
                <a:latin typeface="Times New Roman" pitchFamily="18" charset="0"/>
                <a:cs typeface="Times New Roman" pitchFamily="18" charset="0"/>
              </a:rPr>
              <a:t>Đối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tượng</a:t>
            </a:r>
            <a:endParaRPr lang="en-US" sz="4000" dirty="0"/>
          </a:p>
        </p:txBody>
      </p:sp>
      <p:sp>
        <p:nvSpPr>
          <p:cNvPr id="8" name="TextBox 7">
            <a:extLst>
              <a:ext uri="{FF2B5EF4-FFF2-40B4-BE49-F238E27FC236}">
                <a16:creationId xmlns:a16="http://schemas.microsoft.com/office/drawing/2014/main" id="{27673F2A-599E-E460-0AE0-0131812785AB}"/>
              </a:ext>
            </a:extLst>
          </p:cNvPr>
          <p:cNvSpPr txBox="1"/>
          <p:nvPr/>
        </p:nvSpPr>
        <p:spPr>
          <a:xfrm>
            <a:off x="7924800" y="5397835"/>
            <a:ext cx="1717158" cy="1323439"/>
          </a:xfrm>
          <a:prstGeom prst="rect">
            <a:avLst/>
          </a:prstGeom>
          <a:noFill/>
        </p:spPr>
        <p:txBody>
          <a:bodyPr wrap="square">
            <a:spAutoFit/>
          </a:bodyPr>
          <a:lstStyle/>
          <a:p>
            <a:pPr algn="ctr"/>
            <a:r>
              <a:rPr lang="en-US" sz="4000" b="1" dirty="0" err="1">
                <a:latin typeface="Times New Roman" pitchFamily="18" charset="0"/>
                <a:cs typeface="Times New Roman" pitchFamily="18" charset="0"/>
              </a:rPr>
              <a:t>Bố</a:t>
            </a:r>
            <a:r>
              <a:rPr lang="en-US" sz="4000" b="1" dirty="0">
                <a:latin typeface="Times New Roman" pitchFamily="18" charset="0"/>
                <a:cs typeface="Times New Roman" pitchFamily="18" charset="0"/>
              </a:rPr>
              <a:t> </a:t>
            </a:r>
          </a:p>
          <a:p>
            <a:pPr algn="ctr"/>
            <a:r>
              <a:rPr lang="en-US" sz="4000" b="1" dirty="0" err="1">
                <a:latin typeface="Times New Roman" pitchFamily="18" charset="0"/>
                <a:cs typeface="Times New Roman" pitchFamily="18" charset="0"/>
              </a:rPr>
              <a:t>cục</a:t>
            </a:r>
            <a:endParaRPr lang="en-US" sz="4000" dirty="0"/>
          </a:p>
        </p:txBody>
      </p:sp>
    </p:spTree>
    <p:extLst>
      <p:ext uri="{BB962C8B-B14F-4D97-AF65-F5344CB8AC3E}">
        <p14:creationId xmlns:p14="http://schemas.microsoft.com/office/powerpoint/2010/main" val="335090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4"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FC12AB-6F1B-AAA5-5520-3A6E5A78CE46}"/>
              </a:ext>
            </a:extLst>
          </p:cNvPr>
          <p:cNvPicPr>
            <a:picLocks noChangeAspect="1"/>
          </p:cNvPicPr>
          <p:nvPr/>
        </p:nvPicPr>
        <p:blipFill rotWithShape="1">
          <a:blip r:embed="rId3"/>
          <a:srcRect t="31150" b="14068"/>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4" name="TextBox 3">
            <a:extLst>
              <a:ext uri="{FF2B5EF4-FFF2-40B4-BE49-F238E27FC236}">
                <a16:creationId xmlns:a16="http://schemas.microsoft.com/office/drawing/2014/main" id="{CBC56F72-54EC-1974-CC54-2A730FF3122C}"/>
              </a:ext>
            </a:extLst>
          </p:cNvPr>
          <p:cNvSpPr txBox="1"/>
          <p:nvPr/>
        </p:nvSpPr>
        <p:spPr>
          <a:xfrm>
            <a:off x="-304780" y="6972300"/>
            <a:ext cx="18287980" cy="2098835"/>
          </a:xfrm>
          <a:prstGeom prst="rect">
            <a:avLst/>
          </a:prstGeom>
        </p:spPr>
        <p:txBody>
          <a:bodyPr vert="horz" lIns="91440" tIns="45720" rIns="91440" bIns="45720" rtlCol="0" anchor="ctr">
            <a:noAutofit/>
          </a:bodyPr>
          <a:lstStyle/>
          <a:p>
            <a:pPr algn="ctr" defTabSz="1828800">
              <a:lnSpc>
                <a:spcPct val="150000"/>
              </a:lnSpc>
              <a:defRPr/>
            </a:pPr>
            <a:r>
              <a:rPr lang="en-US" sz="6600" b="1" dirty="0">
                <a:solidFill>
                  <a:prstClr val="black"/>
                </a:solidFill>
                <a:latin typeface="#9Slide05 Braxton Regular" panose="03060000000000000000" pitchFamily="66" charset="0"/>
                <a:cs typeface="Times New Roman" pitchFamily="18" charset="0"/>
              </a:rPr>
              <a:t>2. </a:t>
            </a:r>
          </a:p>
          <a:p>
            <a:pPr algn="ctr" defTabSz="1828800">
              <a:lnSpc>
                <a:spcPct val="150000"/>
              </a:lnSpc>
              <a:defRPr/>
            </a:pPr>
            <a:r>
              <a:rPr lang="en-US" sz="6600" b="1" dirty="0" err="1">
                <a:solidFill>
                  <a:prstClr val="black"/>
                </a:solidFill>
                <a:latin typeface="#9Slide05 Braxton Regular" panose="03060000000000000000" pitchFamily="66" charset="0"/>
                <a:cs typeface="Times New Roman" pitchFamily="18" charset="0"/>
              </a:rPr>
              <a:t>Hệ</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thống</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luận</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đề</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luận</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điểm</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lí</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lẽ</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bằng</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chứng</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của</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bài</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chiếu</a:t>
            </a:r>
            <a:endParaRPr lang="en-US" sz="6600" b="1" dirty="0">
              <a:solidFill>
                <a:prstClr val="black"/>
              </a:solidFill>
              <a:latin typeface="#9Slide05 Braxton Regular" panose="03060000000000000000" pitchFamily="66" charset="0"/>
              <a:cs typeface="Times New Roman" pitchFamily="18" charset="0"/>
            </a:endParaRPr>
          </a:p>
        </p:txBody>
      </p:sp>
    </p:spTree>
    <p:extLst>
      <p:ext uri="{BB962C8B-B14F-4D97-AF65-F5344CB8AC3E}">
        <p14:creationId xmlns:p14="http://schemas.microsoft.com/office/powerpoint/2010/main" val="3512762159"/>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239000" y="2857500"/>
            <a:ext cx="10363200" cy="2123658"/>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cầu</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chiếu</a:t>
            </a:r>
            <a:endParaRPr lang="en-US" sz="4400" dirty="0">
              <a:latin typeface="Times New Roman" panose="02020603050405020304" pitchFamily="18" charset="0"/>
              <a:cs typeface="Times New Roman" panose="02020603050405020304" pitchFamily="18" charset="0"/>
            </a:endParaRPr>
          </a:p>
          <a:p>
            <a:pPr algn="just"/>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10 </a:t>
            </a:r>
            <a:r>
              <a:rPr lang="en-US" sz="4400" dirty="0" err="1">
                <a:latin typeface="Times New Roman" panose="02020603050405020304" pitchFamily="18" charset="0"/>
                <a:cs typeface="Times New Roman" panose="02020603050405020304" pitchFamily="18" charset="0"/>
              </a:rPr>
              <a:t>phút</a:t>
            </a:r>
            <a:endParaRPr lang="en-US" sz="44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4052684-5CEE-2F33-5878-FD725AA9359A}"/>
              </a:ext>
            </a:extLst>
          </p:cNvPr>
          <p:cNvSpPr/>
          <p:nvPr/>
        </p:nvSpPr>
        <p:spPr>
          <a:xfrm>
            <a:off x="5638800" y="952500"/>
            <a:ext cx="6768752" cy="1323439"/>
          </a:xfrm>
          <a:prstGeom prst="rect">
            <a:avLst/>
          </a:prstGeom>
        </p:spPr>
        <p:txBody>
          <a:bodyPr wrap="square">
            <a:spAutoFit/>
          </a:bodyPr>
          <a:lstStyle/>
          <a:p>
            <a:pPr algn="ctr"/>
            <a:r>
              <a:rPr lang="en-US" sz="8000" dirty="0" err="1">
                <a:latin typeface="#9Slide05 SVNHollycakes" panose="02000000000000000000" pitchFamily="2" charset="0"/>
                <a:cs typeface="Times New Roman" panose="02020603050405020304" pitchFamily="18" charset="0"/>
              </a:rPr>
              <a:t>Thảo</a:t>
            </a:r>
            <a:r>
              <a:rPr lang="en-US" sz="8000" dirty="0">
                <a:latin typeface="#9Slide05 SVNHollycakes" panose="02000000000000000000" pitchFamily="2" charset="0"/>
                <a:cs typeface="Times New Roman" panose="02020603050405020304" pitchFamily="18" charset="0"/>
              </a:rPr>
              <a:t> </a:t>
            </a:r>
            <a:r>
              <a:rPr lang="en-US" sz="8000" dirty="0" err="1">
                <a:latin typeface="#9Slide05 SVNHollycakes" panose="02000000000000000000" pitchFamily="2" charset="0"/>
                <a:cs typeface="Times New Roman" panose="02020603050405020304" pitchFamily="18" charset="0"/>
              </a:rPr>
              <a:t>luận</a:t>
            </a:r>
            <a:r>
              <a:rPr lang="en-US" sz="8000" dirty="0">
                <a:latin typeface="#9Slide05 SVNHollycakes" panose="02000000000000000000" pitchFamily="2" charset="0"/>
                <a:cs typeface="Times New Roman" panose="02020603050405020304" pitchFamily="18" charset="0"/>
              </a:rPr>
              <a:t> </a:t>
            </a:r>
            <a:r>
              <a:rPr lang="en-US" sz="8000" dirty="0" err="1">
                <a:latin typeface="#9Slide05 SVNHollycakes" panose="02000000000000000000" pitchFamily="2" charset="0"/>
                <a:cs typeface="Times New Roman" panose="02020603050405020304" pitchFamily="18" charset="0"/>
              </a:rPr>
              <a:t>nhóm</a:t>
            </a:r>
            <a:endParaRPr lang="en-US" sz="8000" dirty="0">
              <a:latin typeface="#9Slide05 SVNHollycakes" panose="02000000000000000000"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FC2B2C0A-3C8E-C005-1DA1-9043DD9E7622}"/>
              </a:ext>
            </a:extLst>
          </p:cNvPr>
          <p:cNvPicPr>
            <a:picLocks noChangeAspect="1"/>
          </p:cNvPicPr>
          <p:nvPr/>
        </p:nvPicPr>
        <p:blipFill>
          <a:blip r:embed="rId3"/>
          <a:stretch>
            <a:fillRect/>
          </a:stretch>
        </p:blipFill>
        <p:spPr>
          <a:xfrm>
            <a:off x="548053" y="2019300"/>
            <a:ext cx="6767147" cy="9077731"/>
          </a:xfrm>
          <a:prstGeom prst="rect">
            <a:avLst/>
          </a:prstGeom>
        </p:spPr>
      </p:pic>
      <p:sp>
        <p:nvSpPr>
          <p:cNvPr id="6" name="Freeform 4">
            <a:extLst>
              <a:ext uri="{FF2B5EF4-FFF2-40B4-BE49-F238E27FC236}">
                <a16:creationId xmlns:a16="http://schemas.microsoft.com/office/drawing/2014/main" id="{9D4D036A-4E08-F36E-2389-30794025237E}"/>
              </a:ext>
            </a:extLst>
          </p:cNvPr>
          <p:cNvSpPr/>
          <p:nvPr/>
        </p:nvSpPr>
        <p:spPr>
          <a:xfrm>
            <a:off x="7315200" y="5282454"/>
            <a:ext cx="10134600" cy="3975846"/>
          </a:xfrm>
          <a:custGeom>
            <a:avLst/>
            <a:gdLst>
              <a:gd name="connsiteX0" fmla="*/ 0 w 10134600"/>
              <a:gd name="connsiteY0" fmla="*/ 0 h 3975846"/>
              <a:gd name="connsiteX1" fmla="*/ 10134600 w 10134600"/>
              <a:gd name="connsiteY1" fmla="*/ 0 h 3975846"/>
              <a:gd name="connsiteX2" fmla="*/ 10134600 w 10134600"/>
              <a:gd name="connsiteY2" fmla="*/ 3975846 h 3975846"/>
              <a:gd name="connsiteX3" fmla="*/ 0 w 10134600"/>
              <a:gd name="connsiteY3" fmla="*/ 3975846 h 3975846"/>
              <a:gd name="connsiteX4" fmla="*/ 0 w 10134600"/>
              <a:gd name="connsiteY4" fmla="*/ 0 h 39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4600" h="3975846" fill="none" extrusionOk="0">
                <a:moveTo>
                  <a:pt x="0" y="0"/>
                </a:moveTo>
                <a:cubicBezTo>
                  <a:pt x="3020119" y="141168"/>
                  <a:pt x="8252770" y="-160790"/>
                  <a:pt x="10134600" y="0"/>
                </a:cubicBezTo>
                <a:cubicBezTo>
                  <a:pt x="10041578" y="567763"/>
                  <a:pt x="10239697" y="2961027"/>
                  <a:pt x="10134600" y="3975846"/>
                </a:cubicBezTo>
                <a:cubicBezTo>
                  <a:pt x="7805492" y="4083751"/>
                  <a:pt x="4902643" y="4111331"/>
                  <a:pt x="0" y="3975846"/>
                </a:cubicBezTo>
                <a:cubicBezTo>
                  <a:pt x="-119588" y="2536163"/>
                  <a:pt x="120539" y="1018170"/>
                  <a:pt x="0" y="0"/>
                </a:cubicBezTo>
                <a:close/>
              </a:path>
              <a:path w="10134600" h="3975846" stroke="0" extrusionOk="0">
                <a:moveTo>
                  <a:pt x="0" y="0"/>
                </a:moveTo>
                <a:cubicBezTo>
                  <a:pt x="5040570" y="98773"/>
                  <a:pt x="6813775" y="-81467"/>
                  <a:pt x="10134600" y="0"/>
                </a:cubicBezTo>
                <a:cubicBezTo>
                  <a:pt x="10048251" y="1478369"/>
                  <a:pt x="10003744" y="3161425"/>
                  <a:pt x="10134600" y="3975846"/>
                </a:cubicBezTo>
                <a:cubicBezTo>
                  <a:pt x="7202563" y="3878457"/>
                  <a:pt x="3456068" y="3896708"/>
                  <a:pt x="0" y="3975846"/>
                </a:cubicBezTo>
                <a:cubicBezTo>
                  <a:pt x="-36113" y="3516303"/>
                  <a:pt x="-111036" y="884479"/>
                  <a:pt x="0" y="0"/>
                </a:cubicBezTo>
                <a:close/>
              </a:path>
            </a:pathLst>
          </a:custGeom>
          <a:blipFill>
            <a:blip r:embed="rId4"/>
            <a:stretch>
              <a:fillRect/>
            </a:stretch>
          </a:blipFill>
          <a:ln>
            <a:solidFill>
              <a:schemeClr val="tx1"/>
            </a:solidFill>
            <a:extLst>
              <a:ext uri="{C807C97D-BFC1-408E-A445-0C87EB9F89A2}">
                <ask:lineSketchStyleProps xmlns:ask="http://schemas.microsoft.com/office/drawing/2018/sketchyshapes" xmlns="" sd="259532513">
                  <a:custGeom>
                    <a:avLst/>
                    <a:gdLst/>
                    <a:ahLst/>
                    <a:cxnLst/>
                    <a:rect l="l" t="t" r="r" b="b"/>
                    <a:pathLst>
                      <a:path w="4228840" h="2718540">
                        <a:moveTo>
                          <a:pt x="0" y="0"/>
                        </a:moveTo>
                        <a:lnTo>
                          <a:pt x="4228840" y="0"/>
                        </a:lnTo>
                        <a:lnTo>
                          <a:pt x="4228840" y="2718540"/>
                        </a:lnTo>
                        <a:lnTo>
                          <a:pt x="0" y="2718540"/>
                        </a:lnTo>
                        <a:lnTo>
                          <a:pt x="0" y="0"/>
                        </a:lnTo>
                        <a:close/>
                      </a:path>
                    </a:pathLst>
                  </a:custGeom>
                  <ask:type>
                    <ask:lineSketchCurved/>
                  </ask:type>
                </ask:lineSketchStyleProps>
              </a:ext>
            </a:extLst>
          </a:ln>
        </p:spPr>
      </p:sp>
    </p:spTree>
    <p:extLst>
      <p:ext uri="{BB962C8B-B14F-4D97-AF65-F5344CB8AC3E}">
        <p14:creationId xmlns:p14="http://schemas.microsoft.com/office/powerpoint/2010/main" val="19809707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A1C556F7-374D-26C2-4033-43FE0A0FCBE6}"/>
              </a:ext>
            </a:extLst>
          </p:cNvPr>
          <p:cNvSpPr/>
          <p:nvPr/>
        </p:nvSpPr>
        <p:spPr>
          <a:xfrm>
            <a:off x="6858000" y="1159754"/>
            <a:ext cx="5930954" cy="1490152"/>
          </a:xfrm>
          <a:custGeom>
            <a:avLst/>
            <a:gdLst/>
            <a:ahLst/>
            <a:cxnLst/>
            <a:rect l="l" t="t" r="r" b="b"/>
            <a:pathLst>
              <a:path w="5930954" h="1490152">
                <a:moveTo>
                  <a:pt x="0" y="0"/>
                </a:moveTo>
                <a:lnTo>
                  <a:pt x="5930954" y="0"/>
                </a:lnTo>
                <a:lnTo>
                  <a:pt x="5930954" y="1490152"/>
                </a:lnTo>
                <a:lnTo>
                  <a:pt x="0" y="1490152"/>
                </a:lnTo>
                <a:lnTo>
                  <a:pt x="0" y="0"/>
                </a:lnTo>
                <a:close/>
              </a:path>
            </a:pathLst>
          </a:custGeom>
          <a:blipFill>
            <a:blip r:embed="rId3"/>
            <a:stretch>
              <a:fillRect/>
            </a:stretch>
          </a:blipFill>
        </p:spPr>
      </p:sp>
      <p:sp>
        <p:nvSpPr>
          <p:cNvPr id="17" name="TextBox 16"/>
          <p:cNvSpPr txBox="1"/>
          <p:nvPr/>
        </p:nvSpPr>
        <p:spPr>
          <a:xfrm>
            <a:off x="8305800" y="1339625"/>
            <a:ext cx="3276600" cy="986360"/>
          </a:xfrm>
          <a:prstGeom prst="rect">
            <a:avLst/>
          </a:prstGeom>
          <a:noFill/>
        </p:spPr>
        <p:txBody>
          <a:bodyPr wrap="square" rtlCol="0">
            <a:spAutoFit/>
          </a:bodyPr>
          <a:lstStyle/>
          <a:p>
            <a:pPr algn="just" defTabSz="1828800">
              <a:lnSpc>
                <a:spcPct val="150000"/>
              </a:lnSpc>
              <a:defRPr/>
            </a:pP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Luận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đề</a:t>
            </a:r>
            <a:endParaRPr lang="en-US" sz="4400" dirty="0">
              <a:solidFill>
                <a:prstClr val="black"/>
              </a:solidFill>
              <a:latin typeface="Times New Roman" pitchFamily="18" charset="0"/>
              <a:cs typeface="Times New Roman" pitchFamily="18" charset="0"/>
            </a:endParaRPr>
          </a:p>
        </p:txBody>
      </p:sp>
      <p:sp>
        <p:nvSpPr>
          <p:cNvPr id="4" name="TextBox 3"/>
          <p:cNvSpPr txBox="1"/>
          <p:nvPr/>
        </p:nvSpPr>
        <p:spPr>
          <a:xfrm>
            <a:off x="6477000" y="3253883"/>
            <a:ext cx="10439400" cy="1828386"/>
          </a:xfrm>
          <a:prstGeom prst="rect">
            <a:avLst/>
          </a:prstGeom>
          <a:noFill/>
        </p:spPr>
        <p:txBody>
          <a:bodyPr wrap="square" rtlCol="0">
            <a:spAutoFit/>
          </a:bodyPr>
          <a:lstStyle/>
          <a:p>
            <a:pPr algn="just" defTabSz="1828800">
              <a:lnSpc>
                <a:spcPct val="150000"/>
              </a:lnSpc>
              <a:defRPr/>
            </a:pPr>
            <a:r>
              <a:rPr lang="en-US" sz="4000" dirty="0" err="1">
                <a:solidFill>
                  <a:prstClr val="black"/>
                </a:solidFill>
                <a:latin typeface="Times New Roman" pitchFamily="18" charset="0"/>
                <a:cs typeface="Times New Roman" pitchFamily="18" charset="0"/>
              </a:rPr>
              <a:t>Viết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về</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sự</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kiện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vua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Lý</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Uẩn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quyết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định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đô</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từ</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Hoa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Lư</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về</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thành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Đại</a:t>
            </a:r>
            <a:r>
              <a:rPr lang="en-US" sz="4000" dirty="0">
                <a:solidFill>
                  <a:prstClr val="black"/>
                </a:solidFill>
                <a:latin typeface="Times New Roman" pitchFamily="18" charset="0"/>
                <a:cs typeface="Times New Roman" pitchFamily="18" charset="0"/>
              </a:rPr>
              <a:t> La.</a:t>
            </a:r>
          </a:p>
        </p:txBody>
      </p:sp>
      <p:sp>
        <p:nvSpPr>
          <p:cNvPr id="2" name="Freeform 7">
            <a:extLst>
              <a:ext uri="{FF2B5EF4-FFF2-40B4-BE49-F238E27FC236}">
                <a16:creationId xmlns:a16="http://schemas.microsoft.com/office/drawing/2014/main" id="{11280EC7-E711-6073-7B2E-BCB347BA58BD}"/>
              </a:ext>
            </a:extLst>
          </p:cNvPr>
          <p:cNvSpPr/>
          <p:nvPr/>
        </p:nvSpPr>
        <p:spPr>
          <a:xfrm>
            <a:off x="-381000" y="2336618"/>
            <a:ext cx="7848600" cy="8034557"/>
          </a:xfrm>
          <a:custGeom>
            <a:avLst/>
            <a:gdLst/>
            <a:ahLst/>
            <a:cxnLst/>
            <a:rect l="l" t="t" r="r" b="b"/>
            <a:pathLst>
              <a:path w="4888769" h="5102083">
                <a:moveTo>
                  <a:pt x="0" y="0"/>
                </a:moveTo>
                <a:lnTo>
                  <a:pt x="4888768" y="0"/>
                </a:lnTo>
                <a:lnTo>
                  <a:pt x="4888768" y="5102083"/>
                </a:lnTo>
                <a:lnTo>
                  <a:pt x="0" y="5102083"/>
                </a:lnTo>
                <a:lnTo>
                  <a:pt x="0" y="0"/>
                </a:lnTo>
                <a:close/>
              </a:path>
            </a:pathLst>
          </a:custGeom>
          <a:blipFill>
            <a:blip r:embed="rId4"/>
            <a:stretch>
              <a:fillRect b="-16107"/>
            </a:stretch>
          </a:blipFill>
        </p:spPr>
      </p:sp>
    </p:spTree>
    <p:extLst>
      <p:ext uri="{BB962C8B-B14F-4D97-AF65-F5344CB8AC3E}">
        <p14:creationId xmlns:p14="http://schemas.microsoft.com/office/powerpoint/2010/main" val="58616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C6BCA8-6A58-3D24-4A27-C0C0175890B7}"/>
              </a:ext>
            </a:extLst>
          </p:cNvPr>
          <p:cNvPicPr>
            <a:picLocks noChangeAspect="1"/>
          </p:cNvPicPr>
          <p:nvPr/>
        </p:nvPicPr>
        <p:blipFill>
          <a:blip r:embed="rId3">
            <a:duotone>
              <a:schemeClr val="bg2">
                <a:shade val="45000"/>
                <a:satMod val="135000"/>
              </a:schemeClr>
              <a:prstClr val="white"/>
            </a:duotone>
          </a:blip>
          <a:stretch>
            <a:fillRect/>
          </a:stretch>
        </p:blipFill>
        <p:spPr>
          <a:xfrm>
            <a:off x="381000" y="806582"/>
            <a:ext cx="5285690" cy="8230313"/>
          </a:xfrm>
          <a:prstGeom prst="rect">
            <a:avLst/>
          </a:prstGeom>
        </p:spPr>
      </p:pic>
      <p:sp>
        <p:nvSpPr>
          <p:cNvPr id="17" name="TextBox 16"/>
          <p:cNvSpPr txBox="1"/>
          <p:nvPr/>
        </p:nvSpPr>
        <p:spPr>
          <a:xfrm>
            <a:off x="1461745" y="3695700"/>
            <a:ext cx="3124200" cy="1828386"/>
          </a:xfrm>
          <a:prstGeom prst="rect">
            <a:avLst/>
          </a:prstGeom>
          <a:noFill/>
        </p:spPr>
        <p:txBody>
          <a:bodyPr wrap="square" rtlCol="0">
            <a:spAutoFit/>
          </a:bodyPr>
          <a:lstStyle/>
          <a:p>
            <a:pPr algn="just" defTabSz="1828800">
              <a:lnSpc>
                <a:spcPct val="150000"/>
              </a:lnSpc>
              <a:defRPr/>
            </a:pPr>
            <a:r>
              <a:rPr lang="en-US" sz="4000" b="1" dirty="0" err="1">
                <a:solidFill>
                  <a:prstClr val="black"/>
                </a:solidFill>
                <a:latin typeface="Times New Roman" pitchFamily="18" charset="0"/>
                <a:cs typeface="Times New Roman" pitchFamily="18" charset="0"/>
              </a:rPr>
              <a:t>Luận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điểm</a:t>
            </a:r>
            <a:r>
              <a:rPr lang="en-US" sz="4000" b="1" dirty="0">
                <a:solidFill>
                  <a:prstClr val="black"/>
                </a:solidFill>
                <a:latin typeface="Times New Roman" pitchFamily="18" charset="0"/>
                <a:cs typeface="Times New Roman" pitchFamily="18" charset="0"/>
              </a:rPr>
              <a:t> 1: </a:t>
            </a:r>
            <a:r>
              <a:rPr lang="en-US" sz="4000" b="1" dirty="0" err="1">
                <a:solidFill>
                  <a:prstClr val="black"/>
                </a:solidFill>
                <a:latin typeface="Times New Roman" pitchFamily="18" charset="0"/>
                <a:cs typeface="Times New Roman" pitchFamily="18" charset="0"/>
              </a:rPr>
              <a:t>Lí</a:t>
            </a:r>
            <a:r>
              <a:rPr lang="en-US" sz="4000" b="1" dirty="0">
                <a:solidFill>
                  <a:prstClr val="black"/>
                </a:solidFill>
                <a:latin typeface="Times New Roman" pitchFamily="18" charset="0"/>
                <a:cs typeface="Times New Roman" pitchFamily="18" charset="0"/>
              </a:rPr>
              <a:t> do </a:t>
            </a:r>
            <a:r>
              <a:rPr lang="en-US" sz="4000" b="1" dirty="0" err="1">
                <a:solidFill>
                  <a:prstClr val="black"/>
                </a:solidFill>
                <a:latin typeface="Times New Roman" pitchFamily="18" charset="0"/>
                <a:cs typeface="Times New Roman" pitchFamily="18" charset="0"/>
              </a:rPr>
              <a:t>dời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đô</a:t>
            </a:r>
            <a:endParaRPr lang="en-US" sz="4000" dirty="0">
              <a:solidFill>
                <a:prstClr val="black"/>
              </a:solidFill>
              <a:latin typeface="Times New Roman" pitchFamily="18" charset="0"/>
              <a:cs typeface="Times New Roman" pitchFamily="18" charset="0"/>
            </a:endParaRPr>
          </a:p>
        </p:txBody>
      </p:sp>
      <p:sp>
        <p:nvSpPr>
          <p:cNvPr id="4" name="TextBox 3"/>
          <p:cNvSpPr txBox="1"/>
          <p:nvPr/>
        </p:nvSpPr>
        <p:spPr>
          <a:xfrm>
            <a:off x="5815355" y="342900"/>
            <a:ext cx="11630710" cy="7368364"/>
          </a:xfrm>
          <a:prstGeom prst="rect">
            <a:avLst/>
          </a:prstGeom>
          <a:noFill/>
        </p:spPr>
        <p:txBody>
          <a:bodyPr wrap="square" rtlCol="0">
            <a:spAutoFit/>
          </a:bodyPr>
          <a:lstStyle/>
          <a:p>
            <a:pPr algn="just" defTabSz="1828800">
              <a:lnSpc>
                <a:spcPct val="150000"/>
              </a:lnSpc>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Lịch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Trung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Quốc</a:t>
            </a:r>
            <a:r>
              <a:rPr lang="en-US" sz="4000" dirty="0">
                <a:solidFill>
                  <a:prstClr val="black"/>
                </a:solidFill>
                <a:latin typeface="Times New Roman" pitchFamily="18" charset="0"/>
                <a:cs typeface="Times New Roman" pitchFamily="18" charset="0"/>
              </a:rPr>
              <a:t>: </a:t>
            </a:r>
          </a:p>
          <a:p>
            <a:pPr algn="just" defTabSz="1828800">
              <a:lnSpc>
                <a:spcPct val="150000"/>
              </a:lnSpc>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Thương</a:t>
            </a:r>
            <a:r>
              <a:rPr lang="en-US" sz="4000" dirty="0">
                <a:solidFill>
                  <a:prstClr val="black"/>
                </a:solidFill>
                <a:latin typeface="Times New Roman" pitchFamily="18" charset="0"/>
                <a:cs typeface="Times New Roman" pitchFamily="18" charset="0"/>
              </a:rPr>
              <a:t> 5 </a:t>
            </a:r>
            <a:r>
              <a:rPr lang="en-US" sz="4000" dirty="0" err="1">
                <a:solidFill>
                  <a:prstClr val="black"/>
                </a:solidFill>
                <a:latin typeface="Times New Roman" pitchFamily="18" charset="0"/>
                <a:cs typeface="Times New Roman" pitchFamily="18" charset="0"/>
              </a:rPr>
              <a:t>lần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đô</a:t>
            </a:r>
            <a:endParaRPr lang="en-US" sz="4000" dirty="0">
              <a:solidFill>
                <a:prstClr val="black"/>
              </a:solidFill>
              <a:latin typeface="Times New Roman" pitchFamily="18" charset="0"/>
              <a:cs typeface="Times New Roman" pitchFamily="18" charset="0"/>
            </a:endParaRPr>
          </a:p>
          <a:p>
            <a:pPr algn="just" defTabSz="1828800">
              <a:lnSpc>
                <a:spcPct val="150000"/>
              </a:lnSpc>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Nhà</a:t>
            </a:r>
            <a:r>
              <a:rPr lang="en-US" sz="4000" dirty="0">
                <a:solidFill>
                  <a:prstClr val="black"/>
                </a:solidFill>
                <a:latin typeface="Times New Roman" pitchFamily="18" charset="0"/>
                <a:cs typeface="Times New Roman" pitchFamily="18" charset="0"/>
              </a:rPr>
              <a:t> Chu 3 </a:t>
            </a:r>
            <a:r>
              <a:rPr lang="en-US" sz="4000" dirty="0" err="1">
                <a:solidFill>
                  <a:prstClr val="black"/>
                </a:solidFill>
                <a:latin typeface="Times New Roman" pitchFamily="18" charset="0"/>
                <a:cs typeface="Times New Roman" pitchFamily="18" charset="0"/>
              </a:rPr>
              <a:t>lần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đô</a:t>
            </a:r>
            <a:endParaRPr lang="en-US" sz="4000" dirty="0">
              <a:solidFill>
                <a:prstClr val="black"/>
              </a:solidFill>
              <a:latin typeface="Times New Roman" pitchFamily="18" charset="0"/>
              <a:cs typeface="Times New Roman" pitchFamily="18" charset="0"/>
            </a:endParaRPr>
          </a:p>
          <a:p>
            <a:pPr algn="just" defTabSz="1828800">
              <a:lnSpc>
                <a:spcPct val="150000"/>
              </a:lnSpc>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Lý</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Uẩn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muốn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đóng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đô</a:t>
            </a:r>
            <a:r>
              <a:rPr lang="en-US" sz="4000" dirty="0">
                <a:solidFill>
                  <a:prstClr val="black"/>
                </a:solidFill>
                <a:latin typeface="Times New Roman" pitchFamily="18" charset="0"/>
                <a:cs typeface="Times New Roman" pitchFamily="18" charset="0"/>
              </a:rPr>
              <a:t> ở </a:t>
            </a:r>
            <a:r>
              <a:rPr lang="en-US" sz="4000" dirty="0" err="1">
                <a:solidFill>
                  <a:prstClr val="black"/>
                </a:solidFill>
                <a:latin typeface="Times New Roman" pitchFamily="18" charset="0"/>
                <a:cs typeface="Times New Roman" pitchFamily="18" charset="0"/>
              </a:rPr>
              <a:t>nơi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trung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tâm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mưu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toan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nghiệp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lớn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tính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kế</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muôn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đời</a:t>
            </a:r>
            <a:r>
              <a:rPr lang="en-US" sz="4000" dirty="0">
                <a:solidFill>
                  <a:prstClr val="black"/>
                </a:solidFill>
                <a:latin typeface="Times New Roman" pitchFamily="18" charset="0"/>
                <a:cs typeface="Times New Roman" pitchFamily="18" charset="0"/>
              </a:rPr>
              <a:t>…</a:t>
            </a:r>
          </a:p>
          <a:p>
            <a:pPr algn="just" defTabSz="1828800">
              <a:lnSpc>
                <a:spcPct val="150000"/>
              </a:lnSpc>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Lịch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nước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hai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Lê</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chịu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đô</a:t>
            </a:r>
            <a:r>
              <a:rPr lang="en-US" sz="4000" dirty="0">
                <a:solidFill>
                  <a:prstClr val="black"/>
                </a:solidFill>
                <a:latin typeface="Times New Roman" pitchFamily="18" charset="0"/>
                <a:cs typeface="Times New Roman" pitchFamily="18" charset="0"/>
              </a:rPr>
              <a:t> </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số</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phận</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ngắn</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ngủi</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trăm</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họ</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hao</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tốn</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vạn</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vật</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không</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được</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thích</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nghi</a:t>
            </a:r>
            <a:r>
              <a:rPr lang="en-US" sz="4000" dirty="0">
                <a:solidFill>
                  <a:prstClr val="black"/>
                </a:solidFill>
                <a:latin typeface="Times New Roman" pitchFamily="18" charset="0"/>
                <a:cs typeface="Times New Roman" pitchFamily="18" charset="0"/>
                <a:sym typeface="Wingdings" panose="05000000000000000000" pitchFamily="2" charset="2"/>
              </a:rPr>
              <a:t>.</a:t>
            </a:r>
            <a:endParaRPr lang="en-US" sz="4000" dirty="0">
              <a:solidFill>
                <a:prstClr val="black"/>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140AC126-B1BF-3984-CA6F-48BA3B02FF71}"/>
              </a:ext>
            </a:extLst>
          </p:cNvPr>
          <p:cNvSpPr txBox="1"/>
          <p:nvPr/>
        </p:nvSpPr>
        <p:spPr>
          <a:xfrm>
            <a:off x="5815354" y="8005108"/>
            <a:ext cx="11630709" cy="1938992"/>
          </a:xfrm>
          <a:prstGeom prst="rect">
            <a:avLst/>
          </a:prstGeom>
          <a:noFill/>
        </p:spPr>
        <p:txBody>
          <a:bodyPr wrap="square" rtlCol="0">
            <a:spAutoFit/>
          </a:bodyPr>
          <a:lstStyle/>
          <a:p>
            <a:pPr algn="just" defTabSz="1828800">
              <a:defRPr/>
            </a:pP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Bằng</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chứng</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khách</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quan</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dẫn</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chứng</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cụ</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thể</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cho</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lí</a:t>
            </a:r>
            <a:r>
              <a:rPr lang="en-US" sz="4000" dirty="0">
                <a:solidFill>
                  <a:srgbClr val="FF0000"/>
                </a:solidFill>
                <a:latin typeface="Times New Roman" pitchFamily="18" charset="0"/>
                <a:cs typeface="Times New Roman" pitchFamily="18" charset="0"/>
                <a:sym typeface="Wingdings" panose="05000000000000000000" pitchFamily="2" charset="2"/>
              </a:rPr>
              <a:t> do </a:t>
            </a:r>
            <a:r>
              <a:rPr lang="en-US" sz="4000" dirty="0" err="1">
                <a:solidFill>
                  <a:srgbClr val="FF0000"/>
                </a:solidFill>
                <a:latin typeface="Times New Roman" pitchFamily="18" charset="0"/>
                <a:cs typeface="Times New Roman" pitchFamily="18" charset="0"/>
                <a:sym typeface="Wingdings" panose="05000000000000000000" pitchFamily="2" charset="2"/>
              </a:rPr>
              <a:t>cần</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dời</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đô</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đó</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là</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việc</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làm</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thuận</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theo</a:t>
            </a:r>
            <a:r>
              <a:rPr lang="en-US" sz="4000" dirty="0">
                <a:solidFill>
                  <a:srgbClr val="FF0000"/>
                </a:solidFill>
                <a:latin typeface="Times New Roman" pitchFamily="18" charset="0"/>
                <a:cs typeface="Times New Roman" pitchFamily="18" charset="0"/>
                <a:sym typeface="Wingdings" panose="05000000000000000000" pitchFamily="2" charset="2"/>
              </a:rPr>
              <a:t> ý </a:t>
            </a:r>
            <a:r>
              <a:rPr lang="en-US" sz="4000" dirty="0" err="1">
                <a:solidFill>
                  <a:srgbClr val="FF0000"/>
                </a:solidFill>
                <a:latin typeface="Times New Roman" pitchFamily="18" charset="0"/>
                <a:cs typeface="Times New Roman" pitchFamily="18" charset="0"/>
                <a:sym typeface="Wingdings" panose="05000000000000000000" pitchFamily="2" charset="2"/>
              </a:rPr>
              <a:t>trời</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và</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lòng</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dân</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của</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vị</a:t>
            </a:r>
            <a:r>
              <a:rPr lang="en-US" sz="4000" dirty="0">
                <a:solidFill>
                  <a:srgbClr val="FF0000"/>
                </a:solidFill>
                <a:latin typeface="Times New Roman" pitchFamily="18" charset="0"/>
                <a:cs typeface="Times New Roman" pitchFamily="18" charset="0"/>
                <a:sym typeface="Wingdings" panose="05000000000000000000" pitchFamily="2" charset="2"/>
              </a:rPr>
              <a:t> minh </a:t>
            </a:r>
            <a:r>
              <a:rPr lang="en-US" sz="4000" dirty="0" err="1">
                <a:solidFill>
                  <a:srgbClr val="FF0000"/>
                </a:solidFill>
                <a:latin typeface="Times New Roman" pitchFamily="18" charset="0"/>
                <a:cs typeface="Times New Roman" pitchFamily="18" charset="0"/>
                <a:sym typeface="Wingdings" panose="05000000000000000000" pitchFamily="2" charset="2"/>
              </a:rPr>
              <a:t>quân</a:t>
            </a:r>
            <a:r>
              <a:rPr lang="en-US" sz="4000" dirty="0">
                <a:solidFill>
                  <a:srgbClr val="FF0000"/>
                </a:solidFill>
                <a:latin typeface="Times New Roman" pitchFamily="18" charset="0"/>
                <a:cs typeface="Times New Roman" pitchFamily="18" charset="0"/>
                <a:sym typeface="Wingdings" panose="05000000000000000000" pitchFamily="2" charset="2"/>
              </a:rPr>
              <a:t>  </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2144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C6BCA8-6A58-3D24-4A27-C0C0175890B7}"/>
              </a:ext>
            </a:extLst>
          </p:cNvPr>
          <p:cNvPicPr>
            <a:picLocks noChangeAspect="1"/>
          </p:cNvPicPr>
          <p:nvPr/>
        </p:nvPicPr>
        <p:blipFill>
          <a:blip r:embed="rId3">
            <a:duotone>
              <a:schemeClr val="bg2">
                <a:shade val="45000"/>
                <a:satMod val="135000"/>
              </a:schemeClr>
              <a:prstClr val="white"/>
            </a:duotone>
          </a:blip>
          <a:stretch>
            <a:fillRect/>
          </a:stretch>
        </p:blipFill>
        <p:spPr>
          <a:xfrm>
            <a:off x="381000" y="806582"/>
            <a:ext cx="5285690" cy="8230313"/>
          </a:xfrm>
          <a:prstGeom prst="rect">
            <a:avLst/>
          </a:prstGeom>
        </p:spPr>
      </p:pic>
      <p:sp>
        <p:nvSpPr>
          <p:cNvPr id="17" name="TextBox 16"/>
          <p:cNvSpPr txBox="1"/>
          <p:nvPr/>
        </p:nvSpPr>
        <p:spPr>
          <a:xfrm>
            <a:off x="1461745" y="2844312"/>
            <a:ext cx="3124200" cy="4598375"/>
          </a:xfrm>
          <a:prstGeom prst="rect">
            <a:avLst/>
          </a:prstGeom>
          <a:noFill/>
        </p:spPr>
        <p:txBody>
          <a:bodyPr wrap="square" rtlCol="0">
            <a:spAutoFit/>
          </a:bodyPr>
          <a:lstStyle/>
          <a:p>
            <a:pPr algn="just" defTabSz="1828800">
              <a:lnSpc>
                <a:spcPct val="150000"/>
              </a:lnSpc>
              <a:defRPr/>
            </a:pPr>
            <a:r>
              <a:rPr lang="en-US" sz="4000" b="1" dirty="0" err="1">
                <a:solidFill>
                  <a:prstClr val="black"/>
                </a:solidFill>
                <a:latin typeface="Times New Roman" pitchFamily="18" charset="0"/>
                <a:cs typeface="Times New Roman" pitchFamily="18" charset="0"/>
              </a:rPr>
              <a:t>Luận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điểm</a:t>
            </a:r>
            <a:r>
              <a:rPr lang="en-US" sz="4000" b="1" dirty="0">
                <a:solidFill>
                  <a:prstClr val="black"/>
                </a:solidFill>
                <a:latin typeface="Times New Roman" pitchFamily="18" charset="0"/>
                <a:cs typeface="Times New Roman" pitchFamily="18" charset="0"/>
              </a:rPr>
              <a:t> 2: </a:t>
            </a:r>
            <a:r>
              <a:rPr lang="en-US" sz="4000" b="1" dirty="0" err="1">
                <a:solidFill>
                  <a:prstClr val="black"/>
                </a:solidFill>
                <a:latin typeface="Times New Roman" pitchFamily="18" charset="0"/>
                <a:cs typeface="Times New Roman" pitchFamily="18" charset="0"/>
              </a:rPr>
              <a:t>Lí</a:t>
            </a:r>
            <a:r>
              <a:rPr lang="en-US" sz="4000" b="1" dirty="0">
                <a:solidFill>
                  <a:prstClr val="black"/>
                </a:solidFill>
                <a:latin typeface="Times New Roman" pitchFamily="18" charset="0"/>
                <a:cs typeface="Times New Roman" pitchFamily="18" charset="0"/>
              </a:rPr>
              <a:t> do </a:t>
            </a:r>
            <a:r>
              <a:rPr lang="en-US" sz="4000" b="1" dirty="0" err="1">
                <a:solidFill>
                  <a:prstClr val="black"/>
                </a:solidFill>
                <a:latin typeface="Times New Roman" pitchFamily="18" charset="0"/>
                <a:cs typeface="Times New Roman" pitchFamily="18" charset="0"/>
              </a:rPr>
              <a:t>chọn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thành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Đại</a:t>
            </a:r>
            <a:r>
              <a:rPr lang="en-US" sz="4000" b="1" dirty="0">
                <a:solidFill>
                  <a:prstClr val="black"/>
                </a:solidFill>
                <a:latin typeface="Times New Roman" pitchFamily="18" charset="0"/>
                <a:cs typeface="Times New Roman" pitchFamily="18" charset="0"/>
              </a:rPr>
              <a:t> La </a:t>
            </a:r>
            <a:r>
              <a:rPr lang="en-US" sz="4000" b="1" dirty="0" err="1">
                <a:solidFill>
                  <a:prstClr val="black"/>
                </a:solidFill>
                <a:latin typeface="Times New Roman" pitchFamily="18" charset="0"/>
                <a:cs typeface="Times New Roman" pitchFamily="18" charset="0"/>
              </a:rPr>
              <a:t>là</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nơi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đóng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đô</a:t>
            </a:r>
            <a:endParaRPr lang="en-US" sz="4000" dirty="0">
              <a:solidFill>
                <a:prstClr val="black"/>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F1F091F6-EBAD-F8B1-0552-D37E6409183C}"/>
              </a:ext>
            </a:extLst>
          </p:cNvPr>
          <p:cNvSpPr txBox="1"/>
          <p:nvPr/>
        </p:nvSpPr>
        <p:spPr>
          <a:xfrm>
            <a:off x="5791200" y="1224783"/>
            <a:ext cx="12268200" cy="6863417"/>
          </a:xfrm>
          <a:prstGeom prst="rect">
            <a:avLst/>
          </a:prstGeom>
          <a:noFill/>
        </p:spPr>
        <p:txBody>
          <a:bodyPr wrap="square" rtlCol="0">
            <a:spAutoFit/>
          </a:bodyPr>
          <a:lstStyle/>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đô</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cũ</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Cao </a:t>
            </a:r>
            <a:r>
              <a:rPr lang="en-US" sz="4000" dirty="0" err="1">
                <a:solidFill>
                  <a:prstClr val="black"/>
                </a:solidFill>
                <a:latin typeface="Times New Roman" pitchFamily="18" charset="0"/>
                <a:cs typeface="Times New Roman" pitchFamily="18" charset="0"/>
              </a:rPr>
              <a:t>Vương</a:t>
            </a:r>
            <a:endParaRPr lang="en-US" sz="4000" dirty="0">
              <a:solidFill>
                <a:prstClr val="black"/>
              </a:solidFill>
              <a:latin typeface="Times New Roman" pitchFamily="18" charset="0"/>
              <a:cs typeface="Times New Roman" pitchFamily="18" charset="0"/>
            </a:endParaRPr>
          </a:p>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Lợi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thế</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thành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Đại</a:t>
            </a:r>
            <a:r>
              <a:rPr lang="en-US" sz="4000" dirty="0">
                <a:solidFill>
                  <a:prstClr val="black"/>
                </a:solidFill>
                <a:latin typeface="Times New Roman" pitchFamily="18" charset="0"/>
                <a:cs typeface="Times New Roman" pitchFamily="18" charset="0"/>
              </a:rPr>
              <a:t> La</a:t>
            </a:r>
          </a:p>
          <a:p>
            <a:pPr algn="just" defTabSz="1828800">
              <a:defRPr/>
            </a:pPr>
            <a:r>
              <a:rPr lang="en-US" sz="4000" dirty="0">
                <a:solidFill>
                  <a:prstClr val="black"/>
                </a:solidFill>
                <a:latin typeface="Times New Roman" pitchFamily="18" charset="0"/>
                <a:cs typeface="Times New Roman" pitchFamily="18" charset="0"/>
              </a:rPr>
              <a:t>+</a:t>
            </a:r>
            <a:r>
              <a:rPr lang="en-US" sz="4000" dirty="0" err="1">
                <a:solidFill>
                  <a:prstClr val="black"/>
                </a:solidFill>
                <a:latin typeface="Times New Roman" pitchFamily="18" charset="0"/>
                <a:cs typeface="Times New Roman" pitchFamily="18" charset="0"/>
              </a:rPr>
              <a:t>Vị</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trung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tâm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đất</a:t>
            </a:r>
            <a:endParaRPr lang="en-US" sz="4000" dirty="0">
              <a:solidFill>
                <a:prstClr val="black"/>
              </a:solidFill>
              <a:latin typeface="Times New Roman" pitchFamily="18" charset="0"/>
              <a:cs typeface="Times New Roman" pitchFamily="18" charset="0"/>
            </a:endParaRPr>
          </a:p>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Thế</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rồng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cuộn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hổ</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ngồi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đúng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ngôi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nam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bắc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tây</a:t>
            </a:r>
            <a:r>
              <a:rPr lang="en-US" sz="4000" dirty="0">
                <a:solidFill>
                  <a:prstClr val="black"/>
                </a:solidFill>
                <a:latin typeface="Times New Roman" pitchFamily="18" charset="0"/>
                <a:cs typeface="Times New Roman" pitchFamily="18" charset="0"/>
              </a:rPr>
              <a:t>…</a:t>
            </a:r>
          </a:p>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Sự</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tiện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lợi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nhìn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dựa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núi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đai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cao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thoáng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khỏi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chịu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ngập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lụt</a:t>
            </a:r>
            <a:r>
              <a:rPr lang="en-US" sz="4000" dirty="0">
                <a:solidFill>
                  <a:prstClr val="black"/>
                </a:solidFill>
                <a:latin typeface="Times New Roman" pitchFamily="18" charset="0"/>
                <a:cs typeface="Times New Roman" pitchFamily="18" charset="0"/>
              </a:rPr>
              <a:t>….</a:t>
            </a:r>
          </a:p>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Cư</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đúc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muôn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đều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có</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điều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kiện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sôi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phát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triển</a:t>
            </a:r>
            <a:r>
              <a:rPr lang="en-US" sz="4000" dirty="0">
                <a:solidFill>
                  <a:prstClr val="black"/>
                </a:solidFill>
                <a:latin typeface="Times New Roman" pitchFamily="18" charset="0"/>
                <a:cs typeface="Times New Roman" pitchFamily="18" charset="0"/>
              </a:rPr>
              <a:t>…</a:t>
            </a:r>
            <a:endParaRPr lang="en-US" sz="4000" dirty="0">
              <a:solidFill>
                <a:prstClr val="black"/>
              </a:solidFill>
              <a:latin typeface="Times New Roman" pitchFamily="18" charset="0"/>
              <a:cs typeface="Times New Roman" pitchFamily="18" charset="0"/>
              <a:sym typeface="Wingdings" panose="05000000000000000000" pitchFamily="2" charset="2"/>
            </a:endParaRPr>
          </a:p>
          <a:p>
            <a:pPr algn="just" defTabSz="1828800">
              <a:defRPr/>
            </a:pP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Là</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nơi</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thắng</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địa</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hội</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tụ</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trọng</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yếu</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của</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bốn</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phương</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đất</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trời</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kinh</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đô</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bậc</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nhất</a:t>
            </a:r>
            <a:endParaRPr lang="en-US" sz="4000" dirty="0">
              <a:solidFill>
                <a:prstClr val="black"/>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13B396B9-8B41-F911-1C6B-7628B1E726B8}"/>
              </a:ext>
            </a:extLst>
          </p:cNvPr>
          <p:cNvSpPr txBox="1"/>
          <p:nvPr/>
        </p:nvSpPr>
        <p:spPr>
          <a:xfrm>
            <a:off x="5794744" y="8267700"/>
            <a:ext cx="12493256" cy="707886"/>
          </a:xfrm>
          <a:prstGeom prst="rect">
            <a:avLst/>
          </a:prstGeom>
          <a:noFill/>
        </p:spPr>
        <p:txBody>
          <a:bodyPr wrap="square" rtlCol="0">
            <a:spAutoFit/>
          </a:bodyPr>
          <a:lstStyle/>
          <a:p>
            <a:pPr algn="just" defTabSz="1828800">
              <a:defRPr/>
            </a:pPr>
            <a:r>
              <a:rPr lang="en-US" sz="4000" dirty="0">
                <a:solidFill>
                  <a:srgbClr val="FF0000"/>
                </a:solidFill>
                <a:latin typeface="Times New Roman" pitchFamily="18" charset="0"/>
                <a:cs typeface="Times New Roman" pitchFamily="18" charset="0"/>
                <a:sym typeface="Wingdings" panose="05000000000000000000" pitchFamily="2" charset="2"/>
              </a:rPr>
              <a:t> Ý </a:t>
            </a:r>
            <a:r>
              <a:rPr lang="en-US" sz="4000" dirty="0" err="1">
                <a:solidFill>
                  <a:srgbClr val="FF0000"/>
                </a:solidFill>
                <a:latin typeface="Times New Roman" pitchFamily="18" charset="0"/>
                <a:cs typeface="Times New Roman" pitchFamily="18" charset="0"/>
                <a:sym typeface="Wingdings" panose="05000000000000000000" pitchFamily="2" charset="2"/>
              </a:rPr>
              <a:t>kiến</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đánh</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giá</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chủ</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quan</a:t>
            </a:r>
            <a:r>
              <a:rPr lang="en-US" sz="4000" dirty="0">
                <a:solidFill>
                  <a:srgbClr val="FF0000"/>
                </a:solidFill>
                <a:latin typeface="Times New Roman" pitchFamily="18" charset="0"/>
                <a:cs typeface="Times New Roman" pitchFamily="18" charset="0"/>
                <a:sym typeface="Wingdings" panose="05000000000000000000" pitchFamily="2" charset="2"/>
              </a:rPr>
              <a:t>  </a:t>
            </a:r>
            <a:r>
              <a:rPr lang="en-US" sz="4000" dirty="0" err="1">
                <a:solidFill>
                  <a:srgbClr val="FF0000"/>
                </a:solidFill>
                <a:latin typeface="Times New Roman" pitchFamily="18" charset="0"/>
                <a:cs typeface="Times New Roman" pitchFamily="18" charset="0"/>
                <a:sym typeface="Wingdings" panose="05000000000000000000" pitchFamily="2" charset="2"/>
              </a:rPr>
              <a:t>tầm</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nhìn</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của</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Lý</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Công</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Uẩn</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0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h vẽ Hai Bà Trưng của họa sĩ 'tây' trên đồng hồ Thụy Sĩ 'đạo' tranh  Xuân Lam? - Tuổi Trẻ Online">
            <a:extLst>
              <a:ext uri="{FF2B5EF4-FFF2-40B4-BE49-F238E27FC236}">
                <a16:creationId xmlns:a16="http://schemas.microsoft.com/office/drawing/2014/main" id="{7FB886D5-F69A-EEF0-A9C1-D1674E430E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554"/>
          <a:stretch/>
        </p:blipFill>
        <p:spPr bwMode="auto">
          <a:xfrm>
            <a:off x="3" y="2380"/>
            <a:ext cx="9143998" cy="102846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B0FE2C-0D3D-35A7-E17A-963D26059C6B}"/>
              </a:ext>
            </a:extLst>
          </p:cNvPr>
          <p:cNvSpPr txBox="1"/>
          <p:nvPr/>
        </p:nvSpPr>
        <p:spPr>
          <a:xfrm>
            <a:off x="9067800" y="3921918"/>
            <a:ext cx="8496295" cy="5629273"/>
          </a:xfrm>
          <a:prstGeom prst="rect">
            <a:avLst/>
          </a:prstGeom>
        </p:spPr>
        <p:txBody>
          <a:bodyPr vert="horz" lIns="91440" tIns="45720" rIns="91440" bIns="45720" rtlCol="0">
            <a:normAutofit/>
          </a:bodyPr>
          <a:lstStyle/>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Thù</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chồng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nợ</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nước</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hỏi</a:t>
            </a:r>
            <a:r>
              <a:rPr lang="en-US" sz="3600" b="0" i="0" dirty="0">
                <a:effectLst/>
                <a:latin typeface="#9Slide03 Arima Madurai Bold" panose="00000800000000000000" pitchFamily="2" charset="0"/>
                <a:cs typeface="#9Slide03 Arima Madurai Bold" panose="00000800000000000000" pitchFamily="2" charset="0"/>
              </a:rPr>
              <a:t> ai,</a:t>
            </a:r>
          </a:p>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Đuôi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quân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tham</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bạo</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diệt</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loài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xâm</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lăng</a:t>
            </a:r>
            <a:endParaRPr lang="en-US" sz="3600" b="0" i="0" dirty="0">
              <a:effectLst/>
              <a:latin typeface="#9Slide03 Arima Madurai Bold" panose="00000800000000000000" pitchFamily="2" charset="0"/>
              <a:cs typeface="#9Slide03 Arima Madurai Bold" panose="00000800000000000000" pitchFamily="2" charset="0"/>
            </a:endParaRPr>
          </a:p>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Mê</a:t>
            </a:r>
            <a:r>
              <a:rPr lang="en-US" sz="3600" b="0" i="0" dirty="0">
                <a:effectLst/>
                <a:latin typeface="#9Slide03 Arima Madurai Bold" panose="00000800000000000000" pitchFamily="2" charset="0"/>
                <a:cs typeface="#9Slide03 Arima Madurai Bold" panose="00000800000000000000" pitchFamily="2" charset="0"/>
              </a:rPr>
              <a:t> Linh </a:t>
            </a:r>
            <a:r>
              <a:rPr lang="en-US" sz="3600" b="0" i="0" dirty="0" err="1">
                <a:effectLst/>
                <a:latin typeface="#9Slide03 Arima Madurai Bold" panose="00000800000000000000" pitchFamily="2" charset="0"/>
                <a:cs typeface="#9Slide03 Arima Madurai Bold" panose="00000800000000000000" pitchFamily="2" charset="0"/>
              </a:rPr>
              <a:t>nổi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sóng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đất</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bằng</a:t>
            </a:r>
            <a:r>
              <a:rPr lang="en-US" sz="3600" b="0" i="0" dirty="0">
                <a:effectLst/>
                <a:latin typeface="#9Slide03 Arima Madurai Bold" panose="00000800000000000000" pitchFamily="2" charset="0"/>
                <a:cs typeface="#9Slide03 Arima Madurai Bold" panose="00000800000000000000" pitchFamily="2" charset="0"/>
              </a:rPr>
              <a:t>,</a:t>
            </a:r>
          </a:p>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Hát</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giang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ghi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dấu</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hơn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căm</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đến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giờ</a:t>
            </a:r>
            <a:r>
              <a:rPr lang="en-US" sz="3600" b="0" i="0" dirty="0">
                <a:effectLst/>
                <a:latin typeface="#9Slide03 Arima Madurai Bold" panose="00000800000000000000" pitchFamily="2" charset="0"/>
                <a:cs typeface="#9Slide03 Arima Madurai Bold" panose="00000800000000000000" pitchFamily="2" charset="0"/>
              </a:rPr>
              <a:t>. </a:t>
            </a:r>
          </a:p>
          <a:p>
            <a:pPr algn="ctr">
              <a:lnSpc>
                <a:spcPct val="90000"/>
              </a:lnSpc>
              <a:spcAft>
                <a:spcPts val="600"/>
              </a:spcAft>
            </a:pP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Là</a:t>
            </a:r>
            <a:r>
              <a:rPr lang="en-US" sz="3600" b="0" i="0" dirty="0">
                <a:effectLst/>
                <a:latin typeface="#9Slide03 Arima Madurai Bold" panose="00000800000000000000" pitchFamily="2" charset="0"/>
                <a:cs typeface="#9Slide03 Arima Madurai Bold" panose="00000800000000000000" pitchFamily="2" charset="0"/>
              </a:rPr>
              <a:t> ai?</a:t>
            </a:r>
          </a:p>
        </p:txBody>
      </p:sp>
    </p:spTree>
    <p:extLst>
      <p:ext uri="{BB962C8B-B14F-4D97-AF65-F5344CB8AC3E}">
        <p14:creationId xmlns:p14="http://schemas.microsoft.com/office/powerpoint/2010/main" val="144907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C6BCA8-6A58-3D24-4A27-C0C0175890B7}"/>
              </a:ext>
            </a:extLst>
          </p:cNvPr>
          <p:cNvPicPr>
            <a:picLocks noChangeAspect="1"/>
          </p:cNvPicPr>
          <p:nvPr/>
        </p:nvPicPr>
        <p:blipFill>
          <a:blip r:embed="rId3">
            <a:duotone>
              <a:schemeClr val="bg2">
                <a:shade val="45000"/>
                <a:satMod val="135000"/>
              </a:schemeClr>
              <a:prstClr val="white"/>
            </a:duotone>
          </a:blip>
          <a:stretch>
            <a:fillRect/>
          </a:stretch>
        </p:blipFill>
        <p:spPr>
          <a:xfrm>
            <a:off x="381000" y="849112"/>
            <a:ext cx="5285690" cy="8230313"/>
          </a:xfrm>
          <a:prstGeom prst="rect">
            <a:avLst/>
          </a:prstGeom>
        </p:spPr>
      </p:pic>
      <p:sp>
        <p:nvSpPr>
          <p:cNvPr id="17" name="TextBox 16"/>
          <p:cNvSpPr txBox="1"/>
          <p:nvPr/>
        </p:nvSpPr>
        <p:spPr>
          <a:xfrm>
            <a:off x="1461745" y="2844312"/>
            <a:ext cx="3124200" cy="4598375"/>
          </a:xfrm>
          <a:prstGeom prst="rect">
            <a:avLst/>
          </a:prstGeom>
          <a:noFill/>
        </p:spPr>
        <p:txBody>
          <a:bodyPr wrap="square" rtlCol="0">
            <a:spAutoFit/>
          </a:bodyPr>
          <a:lstStyle/>
          <a:p>
            <a:pPr algn="just" defTabSz="1828800">
              <a:lnSpc>
                <a:spcPct val="150000"/>
              </a:lnSpc>
              <a:defRPr/>
            </a:pPr>
            <a:r>
              <a:rPr lang="en-US" sz="4000" b="1" dirty="0" err="1">
                <a:solidFill>
                  <a:prstClr val="black"/>
                </a:solidFill>
                <a:latin typeface="Times New Roman" pitchFamily="18" charset="0"/>
                <a:cs typeface="Times New Roman" pitchFamily="18" charset="0"/>
              </a:rPr>
              <a:t>Luận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điểm</a:t>
            </a:r>
            <a:r>
              <a:rPr lang="en-US" sz="4000" b="1" dirty="0">
                <a:solidFill>
                  <a:prstClr val="black"/>
                </a:solidFill>
                <a:latin typeface="Times New Roman" pitchFamily="18" charset="0"/>
                <a:cs typeface="Times New Roman" pitchFamily="18" charset="0"/>
              </a:rPr>
              <a:t> 2: </a:t>
            </a:r>
            <a:r>
              <a:rPr lang="en-US" sz="4000" b="1" dirty="0" err="1">
                <a:solidFill>
                  <a:prstClr val="black"/>
                </a:solidFill>
                <a:latin typeface="Times New Roman" pitchFamily="18" charset="0"/>
                <a:cs typeface="Times New Roman" pitchFamily="18" charset="0"/>
              </a:rPr>
              <a:t>Lí</a:t>
            </a:r>
            <a:r>
              <a:rPr lang="en-US" sz="4000" b="1" dirty="0">
                <a:solidFill>
                  <a:prstClr val="black"/>
                </a:solidFill>
                <a:latin typeface="Times New Roman" pitchFamily="18" charset="0"/>
                <a:cs typeface="Times New Roman" pitchFamily="18" charset="0"/>
              </a:rPr>
              <a:t> do </a:t>
            </a:r>
            <a:r>
              <a:rPr lang="en-US" sz="4000" b="1" dirty="0" err="1">
                <a:solidFill>
                  <a:prstClr val="black"/>
                </a:solidFill>
                <a:latin typeface="Times New Roman" pitchFamily="18" charset="0"/>
                <a:cs typeface="Times New Roman" pitchFamily="18" charset="0"/>
              </a:rPr>
              <a:t>chọn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thành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Đại</a:t>
            </a:r>
            <a:r>
              <a:rPr lang="en-US" sz="4000" b="1" dirty="0">
                <a:solidFill>
                  <a:prstClr val="black"/>
                </a:solidFill>
                <a:latin typeface="Times New Roman" pitchFamily="18" charset="0"/>
                <a:cs typeface="Times New Roman" pitchFamily="18" charset="0"/>
              </a:rPr>
              <a:t> La </a:t>
            </a:r>
            <a:r>
              <a:rPr lang="en-US" sz="4000" b="1" dirty="0" err="1">
                <a:solidFill>
                  <a:prstClr val="black"/>
                </a:solidFill>
                <a:latin typeface="Times New Roman" pitchFamily="18" charset="0"/>
                <a:cs typeface="Times New Roman" pitchFamily="18" charset="0"/>
              </a:rPr>
              <a:t>là</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nơi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đóng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đô</a:t>
            </a:r>
            <a:endParaRPr lang="en-US" sz="4000" dirty="0">
              <a:solidFill>
                <a:prstClr val="black"/>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F1F091F6-EBAD-F8B1-0552-D37E6409183C}"/>
              </a:ext>
            </a:extLst>
          </p:cNvPr>
          <p:cNvSpPr txBox="1"/>
          <p:nvPr/>
        </p:nvSpPr>
        <p:spPr>
          <a:xfrm>
            <a:off x="5791200" y="1224783"/>
            <a:ext cx="12268200" cy="2751715"/>
          </a:xfrm>
          <a:prstGeom prst="rect">
            <a:avLst/>
          </a:prstGeom>
          <a:noFill/>
        </p:spPr>
        <p:txBody>
          <a:bodyPr wrap="square" rtlCol="0">
            <a:spAutoFit/>
          </a:bodyPr>
          <a:lstStyle/>
          <a:p>
            <a:pPr algn="just" defTabSz="1828800">
              <a:lnSpc>
                <a:spcPct val="150000"/>
              </a:lnSpc>
              <a:defRPr/>
            </a:pPr>
            <a:r>
              <a:rPr lang="en-US" sz="4000" dirty="0">
                <a:solidFill>
                  <a:prstClr val="black"/>
                </a:solidFill>
                <a:latin typeface="Times New Roman" pitchFamily="18" charset="0"/>
                <a:cs typeface="Times New Roman" pitchFamily="18" charset="0"/>
              </a:rPr>
              <a:t>- Thông </a:t>
            </a:r>
            <a:r>
              <a:rPr lang="en-US" sz="4000" dirty="0" err="1">
                <a:solidFill>
                  <a:prstClr val="black"/>
                </a:solidFill>
                <a:latin typeface="Times New Roman" pitchFamily="18" charset="0"/>
                <a:cs typeface="Times New Roman" pitchFamily="18" charset="0"/>
              </a:rPr>
              <a:t>báo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quyết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định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đổi</a:t>
            </a:r>
            <a:endParaRPr lang="en-US" sz="4000" dirty="0">
              <a:solidFill>
                <a:prstClr val="black"/>
              </a:solidFill>
              <a:latin typeface="Times New Roman" pitchFamily="18" charset="0"/>
              <a:cs typeface="Times New Roman" pitchFamily="18" charset="0"/>
            </a:endParaRPr>
          </a:p>
          <a:p>
            <a:pPr algn="just">
              <a:lnSpc>
                <a:spcPct val="150000"/>
              </a:lnSpc>
            </a:pPr>
            <a:r>
              <a:rPr lang="en-US" sz="4000" dirty="0">
                <a:solidFill>
                  <a:prstClr val="black"/>
                </a:solidFill>
                <a:latin typeface="Times New Roman" pitchFamily="18" charset="0"/>
                <a:cs typeface="Times New Roman" pitchFamily="18" charset="0"/>
              </a:rPr>
              <a:t>“</a:t>
            </a:r>
            <a:r>
              <a:rPr lang="vi-VN" sz="4000" i="1" dirty="0">
                <a:latin typeface="Times New Roman" panose="02020603050405020304" pitchFamily="18" charset="0"/>
                <a:cs typeface="Times New Roman" panose="02020603050405020304" pitchFamily="18" charset="0"/>
              </a:rPr>
              <a:t>Trẫm muốn dựa vào sự thuận lợi của đất ấy để định chỗ</a:t>
            </a:r>
            <a:r>
              <a:rPr lang="en-US" sz="4000" i="1"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ở. Các khanh nghĩ thế nào?</a:t>
            </a:r>
            <a:r>
              <a:rPr lang="en-US" sz="4000" i="1" dirty="0">
                <a:latin typeface="Times New Roman" panose="02020603050405020304" pitchFamily="18" charset="0"/>
                <a:cs typeface="Times New Roman" panose="02020603050405020304" pitchFamily="18" charset="0"/>
              </a:rPr>
              <a:t>”</a:t>
            </a:r>
            <a:endParaRPr lang="vi-VN" sz="4000"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3B396B9-8B41-F911-1C6B-7628B1E726B8}"/>
              </a:ext>
            </a:extLst>
          </p:cNvPr>
          <p:cNvSpPr txBox="1"/>
          <p:nvPr/>
        </p:nvSpPr>
        <p:spPr>
          <a:xfrm>
            <a:off x="5678672" y="6634448"/>
            <a:ext cx="12493256" cy="1828386"/>
          </a:xfrm>
          <a:prstGeom prst="rect">
            <a:avLst/>
          </a:prstGeom>
          <a:noFill/>
        </p:spPr>
        <p:txBody>
          <a:bodyPr wrap="square" rtlCol="0">
            <a:spAutoFit/>
          </a:bodyPr>
          <a:lstStyle/>
          <a:p>
            <a:pPr lvl="0" algn="just">
              <a:lnSpc>
                <a:spcPct val="150000"/>
              </a:lnSpc>
            </a:pPr>
            <a:r>
              <a:rPr lang="vi-VN"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Lí</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lẽ</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dẫn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chứng</a:t>
            </a:r>
            <a:r>
              <a:rPr lang="vi-VN" sz="4000" dirty="0">
                <a:solidFill>
                  <a:srgbClr val="FF0000"/>
                </a:solidFill>
                <a:latin typeface="Times New Roman" panose="02020603050405020304" pitchFamily="18" charset="0"/>
                <a:cs typeface="Times New Roman" panose="02020603050405020304" pitchFamily="18" charset="0"/>
              </a:rPr>
              <a:t> có tính thuyết phục vì được phân tích trên nhiều mặt</a:t>
            </a:r>
            <a:endParaRPr lang="en-US" sz="4000" dirty="0">
              <a:solidFill>
                <a:srgbClr val="FF0000"/>
              </a:solidFill>
              <a:latin typeface="Times New Roman" panose="02020603050405020304" pitchFamily="18" charset="0"/>
              <a:cs typeface="Times New Roman" pitchFamily="18" charset="0"/>
            </a:endParaRPr>
          </a:p>
        </p:txBody>
      </p:sp>
      <p:sp>
        <p:nvSpPr>
          <p:cNvPr id="7" name="TextBox 6">
            <a:extLst>
              <a:ext uri="{FF2B5EF4-FFF2-40B4-BE49-F238E27FC236}">
                <a16:creationId xmlns:a16="http://schemas.microsoft.com/office/drawing/2014/main" id="{BACFA5FD-B4AC-93C4-BEAF-D56B0D6B9F56}"/>
              </a:ext>
            </a:extLst>
          </p:cNvPr>
          <p:cNvSpPr txBox="1"/>
          <p:nvPr/>
        </p:nvSpPr>
        <p:spPr>
          <a:xfrm>
            <a:off x="5647196" y="4152900"/>
            <a:ext cx="12412203" cy="2862322"/>
          </a:xfrm>
          <a:prstGeom prst="rect">
            <a:avLst/>
          </a:prstGeom>
          <a:noFill/>
        </p:spPr>
        <p:txBody>
          <a:bodyPr wrap="square">
            <a:spAutoFit/>
          </a:bodyPr>
          <a:lstStyle/>
          <a:p>
            <a:pPr algn="just" defTabSz="1828800">
              <a:lnSpc>
                <a:spcPct val="150000"/>
              </a:lnSpc>
              <a:defRPr/>
            </a:pP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a:t>
            </a:r>
            <a:r>
              <a:rPr lang="en-US" sz="4000" dirty="0" smtClean="0">
                <a:solidFill>
                  <a:prstClr val="black"/>
                </a:solidFill>
                <a:latin typeface="Times New Roman" panose="02020603050405020304" pitchFamily="18" charset="0"/>
                <a:cs typeface="Times New Roman" pitchFamily="18" charset="0"/>
                <a:sym typeface="Wingdings" panose="05000000000000000000" pitchFamily="2" charset="2"/>
              </a:rPr>
              <a:t>Tạo sự đối thoại, trưng cầu dân ý (vua </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có quyền ban bố mệnh lệnh, nhưng Lý Công Uẩn lại hỏi ý kiến quần thần  sự gần gũi, dân chủ)</a:t>
            </a:r>
          </a:p>
        </p:txBody>
      </p:sp>
    </p:spTree>
    <p:extLst>
      <p:ext uri="{BB962C8B-B14F-4D97-AF65-F5344CB8AC3E}">
        <p14:creationId xmlns:p14="http://schemas.microsoft.com/office/powerpoint/2010/main" val="84345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39800" y="2974433"/>
            <a:ext cx="3744416" cy="3416320"/>
          </a:xfrm>
          <a:prstGeom prst="rect">
            <a:avLst/>
          </a:prstGeom>
          <a:noFill/>
        </p:spPr>
        <p:txBody>
          <a:bodyPr wrap="square" rtlCol="0">
            <a:spAutoFit/>
          </a:bodyPr>
          <a:lstStyle/>
          <a:p>
            <a:pPr algn="ctr">
              <a:lnSpc>
                <a:spcPct val="90000"/>
              </a:lnSpc>
            </a:pPr>
            <a:r>
              <a:rPr lang="en-US" sz="8000" dirty="0">
                <a:latin typeface="#9Slide05 Braxton Regular" panose="03060000000000000000" pitchFamily="66" charset="0"/>
              </a:rPr>
              <a:t>Hà </a:t>
            </a:r>
            <a:r>
              <a:rPr lang="en-US" sz="8000" dirty="0" err="1">
                <a:latin typeface="#9Slide05 Braxton Regular" panose="03060000000000000000" pitchFamily="66" charset="0"/>
              </a:rPr>
              <a:t>Nội</a:t>
            </a:r>
            <a:r>
              <a:rPr lang="en-US" sz="8000" dirty="0">
                <a:latin typeface="#9Slide05 Braxton Regular" panose="03060000000000000000" pitchFamily="66" charset="0"/>
              </a:rPr>
              <a:t> </a:t>
            </a:r>
            <a:r>
              <a:rPr lang="en-US" sz="8000" dirty="0" err="1">
                <a:latin typeface="#9Slide05 Braxton Regular" panose="03060000000000000000" pitchFamily="66" charset="0"/>
              </a:rPr>
              <a:t>xưa</a:t>
            </a:r>
            <a:r>
              <a:rPr lang="en-US" sz="8000" dirty="0">
                <a:latin typeface="#9Slide05 Braxton Regular" panose="03060000000000000000" pitchFamily="66" charset="0"/>
              </a:rPr>
              <a:t> </a:t>
            </a:r>
            <a:r>
              <a:rPr lang="en-US" sz="8000" dirty="0" err="1">
                <a:latin typeface="#9Slide05 Braxton Regular" panose="03060000000000000000" pitchFamily="66" charset="0"/>
              </a:rPr>
              <a:t>và</a:t>
            </a:r>
            <a:r>
              <a:rPr lang="en-US" sz="8000" dirty="0">
                <a:latin typeface="#9Slide05 Braxton Regular" panose="03060000000000000000" pitchFamily="66" charset="0"/>
              </a:rPr>
              <a:t> nay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323" y="571034"/>
            <a:ext cx="12134794" cy="8887916"/>
          </a:xfrm>
          <a:custGeom>
            <a:avLst/>
            <a:gdLst>
              <a:gd name="connsiteX0" fmla="*/ 0 w 12134794"/>
              <a:gd name="connsiteY0" fmla="*/ 0 h 8887916"/>
              <a:gd name="connsiteX1" fmla="*/ 12134794 w 12134794"/>
              <a:gd name="connsiteY1" fmla="*/ 0 h 8887916"/>
              <a:gd name="connsiteX2" fmla="*/ 12134794 w 12134794"/>
              <a:gd name="connsiteY2" fmla="*/ 8887916 h 8887916"/>
              <a:gd name="connsiteX3" fmla="*/ 0 w 12134794"/>
              <a:gd name="connsiteY3" fmla="*/ 8887916 h 8887916"/>
              <a:gd name="connsiteX4" fmla="*/ 0 w 12134794"/>
              <a:gd name="connsiteY4" fmla="*/ 0 h 8887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4794" h="8887916" fill="none" extrusionOk="0">
                <a:moveTo>
                  <a:pt x="0" y="0"/>
                </a:moveTo>
                <a:cubicBezTo>
                  <a:pt x="1242297" y="32681"/>
                  <a:pt x="9370907" y="150373"/>
                  <a:pt x="12134794" y="0"/>
                </a:cubicBezTo>
                <a:cubicBezTo>
                  <a:pt x="12038382" y="2352881"/>
                  <a:pt x="12047758" y="7534757"/>
                  <a:pt x="12134794" y="8887916"/>
                </a:cubicBezTo>
                <a:cubicBezTo>
                  <a:pt x="9440503" y="8964692"/>
                  <a:pt x="3548672" y="8748750"/>
                  <a:pt x="0" y="8887916"/>
                </a:cubicBezTo>
                <a:cubicBezTo>
                  <a:pt x="-45174" y="5575738"/>
                  <a:pt x="-18648" y="1282845"/>
                  <a:pt x="0" y="0"/>
                </a:cubicBezTo>
                <a:close/>
              </a:path>
              <a:path w="12134794" h="8887916" stroke="0" extrusionOk="0">
                <a:moveTo>
                  <a:pt x="0" y="0"/>
                </a:moveTo>
                <a:cubicBezTo>
                  <a:pt x="3945173" y="164708"/>
                  <a:pt x="6789209" y="34693"/>
                  <a:pt x="12134794" y="0"/>
                </a:cubicBezTo>
                <a:cubicBezTo>
                  <a:pt x="12095716" y="1532071"/>
                  <a:pt x="12078106" y="5751810"/>
                  <a:pt x="12134794" y="8887916"/>
                </a:cubicBezTo>
                <a:cubicBezTo>
                  <a:pt x="10716020" y="8725534"/>
                  <a:pt x="3987247" y="8821176"/>
                  <a:pt x="0" y="8887916"/>
                </a:cubicBezTo>
                <a:cubicBezTo>
                  <a:pt x="137808" y="6025122"/>
                  <a:pt x="-142186" y="3403653"/>
                  <a:pt x="0" y="0"/>
                </a:cubicBezTo>
                <a:close/>
              </a:path>
            </a:pathLst>
          </a:custGeom>
          <a:ln>
            <a:solidFill>
              <a:schemeClr val="tx1"/>
            </a:solidFill>
            <a:extLst>
              <a:ext uri="{C807C97D-BFC1-408E-A445-0C87EB9F89A2}">
                <ask:lineSketchStyleProps xmlns:ask="http://schemas.microsoft.com/office/drawing/2018/sketchyshapes" xmlns="" sd="1869058817">
                  <a:prstGeom prst="rect">
                    <a:avLst/>
                  </a:prstGeom>
                  <ask:type>
                    <ask:lineSketchCurved/>
                  </ask:type>
                </ask:lineSketchStyleProps>
              </a:ext>
            </a:extLst>
          </a:ln>
        </p:spPr>
      </p:pic>
    </p:spTree>
    <p:extLst>
      <p:ext uri="{BB962C8B-B14F-4D97-AF65-F5344CB8AC3E}">
        <p14:creationId xmlns:p14="http://schemas.microsoft.com/office/powerpoint/2010/main" val="130089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31232" y="679004"/>
            <a:ext cx="13537504" cy="1200329"/>
          </a:xfrm>
          <a:prstGeom prst="rect">
            <a:avLst/>
          </a:prstGeom>
          <a:noFill/>
        </p:spPr>
        <p:txBody>
          <a:bodyPr wrap="square" rtlCol="0">
            <a:spAutoFit/>
          </a:bodyPr>
          <a:lstStyle/>
          <a:p>
            <a:pPr algn="ctr">
              <a:lnSpc>
                <a:spcPct val="90000"/>
              </a:lnSpc>
            </a:pPr>
            <a:r>
              <a:rPr lang="en-US" sz="8000" dirty="0">
                <a:latin typeface="#9Slide05 Braxton Regular" panose="03060000000000000000" pitchFamily="66" charset="0"/>
              </a:rPr>
              <a:t>Hà </a:t>
            </a:r>
            <a:r>
              <a:rPr lang="en-US" sz="8000" dirty="0" err="1">
                <a:latin typeface="#9Slide05 Braxton Regular" panose="03060000000000000000" pitchFamily="66" charset="0"/>
              </a:rPr>
              <a:t>Nội</a:t>
            </a:r>
            <a:r>
              <a:rPr lang="en-US" sz="8000" dirty="0">
                <a:latin typeface="#9Slide05 Braxton Regular" panose="03060000000000000000" pitchFamily="66" charset="0"/>
              </a:rPr>
              <a:t> </a:t>
            </a:r>
            <a:r>
              <a:rPr lang="en-US" sz="8000" dirty="0" err="1">
                <a:latin typeface="#9Slide05 Braxton Regular" panose="03060000000000000000" pitchFamily="66" charset="0"/>
              </a:rPr>
              <a:t>xưa</a:t>
            </a:r>
            <a:r>
              <a:rPr lang="en-US" sz="8000" dirty="0">
                <a:latin typeface="#9Slide05 Braxton Regular" panose="03060000000000000000" pitchFamily="66" charset="0"/>
              </a:rPr>
              <a:t> </a:t>
            </a:r>
            <a:r>
              <a:rPr lang="en-US" sz="8000" dirty="0" err="1">
                <a:latin typeface="#9Slide05 Braxton Regular" panose="03060000000000000000" pitchFamily="66" charset="0"/>
              </a:rPr>
              <a:t>và</a:t>
            </a:r>
            <a:r>
              <a:rPr lang="en-US" sz="8000" dirty="0">
                <a:latin typeface="#9Slide05 Braxton Regular" panose="03060000000000000000" pitchFamily="66" charset="0"/>
              </a:rPr>
              <a:t> nay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104" y="2407196"/>
            <a:ext cx="16273808" cy="7462660"/>
          </a:xfrm>
          <a:custGeom>
            <a:avLst/>
            <a:gdLst>
              <a:gd name="connsiteX0" fmla="*/ 0 w 16273808"/>
              <a:gd name="connsiteY0" fmla="*/ 0 h 7462660"/>
              <a:gd name="connsiteX1" fmla="*/ 16273808 w 16273808"/>
              <a:gd name="connsiteY1" fmla="*/ 0 h 7462660"/>
              <a:gd name="connsiteX2" fmla="*/ 16273808 w 16273808"/>
              <a:gd name="connsiteY2" fmla="*/ 7462660 h 7462660"/>
              <a:gd name="connsiteX3" fmla="*/ 0 w 16273808"/>
              <a:gd name="connsiteY3" fmla="*/ 7462660 h 7462660"/>
              <a:gd name="connsiteX4" fmla="*/ 0 w 16273808"/>
              <a:gd name="connsiteY4" fmla="*/ 0 h 746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3808" h="7462660" fill="none" extrusionOk="0">
                <a:moveTo>
                  <a:pt x="0" y="0"/>
                </a:moveTo>
                <a:cubicBezTo>
                  <a:pt x="3870925" y="-102452"/>
                  <a:pt x="11107330" y="-75569"/>
                  <a:pt x="16273808" y="0"/>
                </a:cubicBezTo>
                <a:cubicBezTo>
                  <a:pt x="16240666" y="2143642"/>
                  <a:pt x="16192294" y="4813355"/>
                  <a:pt x="16273808" y="7462660"/>
                </a:cubicBezTo>
                <a:cubicBezTo>
                  <a:pt x="9550091" y="7608840"/>
                  <a:pt x="3174772" y="7442359"/>
                  <a:pt x="0" y="7462660"/>
                </a:cubicBezTo>
                <a:cubicBezTo>
                  <a:pt x="-25788" y="4628646"/>
                  <a:pt x="85458" y="884609"/>
                  <a:pt x="0" y="0"/>
                </a:cubicBezTo>
                <a:close/>
              </a:path>
              <a:path w="16273808" h="7462660" stroke="0" extrusionOk="0">
                <a:moveTo>
                  <a:pt x="0" y="0"/>
                </a:moveTo>
                <a:cubicBezTo>
                  <a:pt x="7408000" y="158739"/>
                  <a:pt x="12756954" y="-5084"/>
                  <a:pt x="16273808" y="0"/>
                </a:cubicBezTo>
                <a:cubicBezTo>
                  <a:pt x="16116685" y="2617299"/>
                  <a:pt x="16177108" y="6383654"/>
                  <a:pt x="16273808" y="7462660"/>
                </a:cubicBezTo>
                <a:cubicBezTo>
                  <a:pt x="9829917" y="7473314"/>
                  <a:pt x="7848219" y="7450119"/>
                  <a:pt x="0" y="7462660"/>
                </a:cubicBezTo>
                <a:cubicBezTo>
                  <a:pt x="-160941" y="6561647"/>
                  <a:pt x="45046" y="1625043"/>
                  <a:pt x="0" y="0"/>
                </a:cubicBezTo>
                <a:close/>
              </a:path>
            </a:pathLst>
          </a:custGeom>
          <a:ln>
            <a:solidFill>
              <a:schemeClr val="tx1"/>
            </a:solidFill>
            <a:extLst>
              <a:ext uri="{C807C97D-BFC1-408E-A445-0C87EB9F89A2}">
                <ask:lineSketchStyleProps xmlns:ask="http://schemas.microsoft.com/office/drawing/2018/sketchyshapes" xmlns="" sd="3571210295">
                  <a:prstGeom prst="rect">
                    <a:avLst/>
                  </a:prstGeom>
                  <ask:type>
                    <ask:lineSketchCurved/>
                  </ask:type>
                </ask:lineSketchStyleProps>
              </a:ext>
            </a:extLst>
          </a:ln>
        </p:spPr>
      </p:pic>
    </p:spTree>
    <p:extLst>
      <p:ext uri="{BB962C8B-B14F-4D97-AF65-F5344CB8AC3E}">
        <p14:creationId xmlns:p14="http://schemas.microsoft.com/office/powerpoint/2010/main" val="410888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55" y="2400300"/>
            <a:ext cx="17872490" cy="6624736"/>
          </a:xfrm>
          <a:custGeom>
            <a:avLst/>
            <a:gdLst>
              <a:gd name="connsiteX0" fmla="*/ 0 w 17872490"/>
              <a:gd name="connsiteY0" fmla="*/ 0 h 6624736"/>
              <a:gd name="connsiteX1" fmla="*/ 17872490 w 17872490"/>
              <a:gd name="connsiteY1" fmla="*/ 0 h 6624736"/>
              <a:gd name="connsiteX2" fmla="*/ 17872490 w 17872490"/>
              <a:gd name="connsiteY2" fmla="*/ 6624736 h 6624736"/>
              <a:gd name="connsiteX3" fmla="*/ 0 w 17872490"/>
              <a:gd name="connsiteY3" fmla="*/ 6624736 h 6624736"/>
              <a:gd name="connsiteX4" fmla="*/ 0 w 17872490"/>
              <a:gd name="connsiteY4" fmla="*/ 0 h 6624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72490" h="6624736" fill="none" extrusionOk="0">
                <a:moveTo>
                  <a:pt x="0" y="0"/>
                </a:moveTo>
                <a:cubicBezTo>
                  <a:pt x="2297567" y="134332"/>
                  <a:pt x="16005129" y="-158990"/>
                  <a:pt x="17872490" y="0"/>
                </a:cubicBezTo>
                <a:cubicBezTo>
                  <a:pt x="17811997" y="1080036"/>
                  <a:pt x="17820707" y="5399111"/>
                  <a:pt x="17872490" y="6624736"/>
                </a:cubicBezTo>
                <a:cubicBezTo>
                  <a:pt x="10912515" y="6788606"/>
                  <a:pt x="5916383" y="6478943"/>
                  <a:pt x="0" y="6624736"/>
                </a:cubicBezTo>
                <a:cubicBezTo>
                  <a:pt x="-168916" y="4708202"/>
                  <a:pt x="134483" y="844723"/>
                  <a:pt x="0" y="0"/>
                </a:cubicBezTo>
                <a:close/>
              </a:path>
              <a:path w="17872490" h="6624736" stroke="0" extrusionOk="0">
                <a:moveTo>
                  <a:pt x="0" y="0"/>
                </a:moveTo>
                <a:cubicBezTo>
                  <a:pt x="6415296" y="91136"/>
                  <a:pt x="13067039" y="-122489"/>
                  <a:pt x="17872490" y="0"/>
                </a:cubicBezTo>
                <a:cubicBezTo>
                  <a:pt x="17819058" y="1581721"/>
                  <a:pt x="18028506" y="5121227"/>
                  <a:pt x="17872490" y="6624736"/>
                </a:cubicBezTo>
                <a:cubicBezTo>
                  <a:pt x="15700802" y="6497689"/>
                  <a:pt x="2012561" y="6511682"/>
                  <a:pt x="0" y="6624736"/>
                </a:cubicBezTo>
                <a:cubicBezTo>
                  <a:pt x="-58849" y="4857778"/>
                  <a:pt x="-26981" y="1702780"/>
                  <a:pt x="0" y="0"/>
                </a:cubicBezTo>
                <a:close/>
              </a:path>
            </a:pathLst>
          </a:custGeom>
          <a:ln>
            <a:solidFill>
              <a:schemeClr val="tx1"/>
            </a:solidFill>
            <a:extLst>
              <a:ext uri="{C807C97D-BFC1-408E-A445-0C87EB9F89A2}">
                <ask:lineSketchStyleProps xmlns:ask="http://schemas.microsoft.com/office/drawing/2018/sketchyshapes" xmlns="" sd="2755735568">
                  <a:prstGeom prst="rect">
                    <a:avLst/>
                  </a:prstGeom>
                  <ask:type>
                    <ask:lineSketchCurved/>
                  </ask:type>
                </ask:lineSketchStyleProps>
              </a:ext>
            </a:extLst>
          </a:ln>
        </p:spPr>
      </p:pic>
      <p:sp>
        <p:nvSpPr>
          <p:cNvPr id="6" name="TextBox 5"/>
          <p:cNvSpPr txBox="1"/>
          <p:nvPr/>
        </p:nvSpPr>
        <p:spPr>
          <a:xfrm>
            <a:off x="2231232" y="679004"/>
            <a:ext cx="13537504" cy="1200329"/>
          </a:xfrm>
          <a:prstGeom prst="rect">
            <a:avLst/>
          </a:prstGeom>
          <a:noFill/>
        </p:spPr>
        <p:txBody>
          <a:bodyPr wrap="square" rtlCol="0">
            <a:spAutoFit/>
          </a:bodyPr>
          <a:lstStyle/>
          <a:p>
            <a:pPr algn="ctr">
              <a:lnSpc>
                <a:spcPct val="90000"/>
              </a:lnSpc>
            </a:pPr>
            <a:r>
              <a:rPr lang="en-US" sz="8000" dirty="0">
                <a:latin typeface="#9Slide05 Braxton Regular" panose="03060000000000000000" pitchFamily="66" charset="0"/>
              </a:rPr>
              <a:t>Hà </a:t>
            </a:r>
            <a:r>
              <a:rPr lang="en-US" sz="8000" dirty="0" err="1">
                <a:latin typeface="#9Slide05 Braxton Regular" panose="03060000000000000000" pitchFamily="66" charset="0"/>
              </a:rPr>
              <a:t>Nội</a:t>
            </a:r>
            <a:r>
              <a:rPr lang="en-US" sz="8000" dirty="0">
                <a:latin typeface="#9Slide05 Braxton Regular" panose="03060000000000000000" pitchFamily="66" charset="0"/>
              </a:rPr>
              <a:t> </a:t>
            </a:r>
            <a:r>
              <a:rPr lang="en-US" sz="8000" dirty="0" err="1">
                <a:latin typeface="#9Slide05 Braxton Regular" panose="03060000000000000000" pitchFamily="66" charset="0"/>
              </a:rPr>
              <a:t>xưa</a:t>
            </a:r>
            <a:r>
              <a:rPr lang="en-US" sz="8000" dirty="0">
                <a:latin typeface="#9Slide05 Braxton Regular" panose="03060000000000000000" pitchFamily="66" charset="0"/>
              </a:rPr>
              <a:t> </a:t>
            </a:r>
            <a:r>
              <a:rPr lang="en-US" sz="8000" dirty="0" err="1">
                <a:latin typeface="#9Slide05 Braxton Regular" panose="03060000000000000000" pitchFamily="66" charset="0"/>
              </a:rPr>
              <a:t>và</a:t>
            </a:r>
            <a:r>
              <a:rPr lang="en-US" sz="8000" dirty="0">
                <a:latin typeface="#9Slide05 Braxton Regular" panose="03060000000000000000" pitchFamily="66" charset="0"/>
              </a:rPr>
              <a:t> nay</a:t>
            </a:r>
          </a:p>
        </p:txBody>
      </p:sp>
    </p:spTree>
    <p:extLst>
      <p:ext uri="{BB962C8B-B14F-4D97-AF65-F5344CB8AC3E}">
        <p14:creationId xmlns:p14="http://schemas.microsoft.com/office/powerpoint/2010/main" val="280254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A6C04B-DDB8-F477-E634-3AA09A247228}"/>
              </a:ext>
            </a:extLst>
          </p:cNvPr>
          <p:cNvPicPr>
            <a:picLocks noChangeAspect="1"/>
          </p:cNvPicPr>
          <p:nvPr/>
        </p:nvPicPr>
        <p:blipFill rotWithShape="1">
          <a:blip r:embed="rId3"/>
          <a:srcRect t="26689"/>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 name="TextBox 1">
            <a:extLst>
              <a:ext uri="{FF2B5EF4-FFF2-40B4-BE49-F238E27FC236}">
                <a16:creationId xmlns:a16="http://schemas.microsoft.com/office/drawing/2014/main" id="{8094CEBB-F21F-F53E-77FC-C56EA79E991A}"/>
              </a:ext>
            </a:extLst>
          </p:cNvPr>
          <p:cNvSpPr txBox="1"/>
          <p:nvPr/>
        </p:nvSpPr>
        <p:spPr>
          <a:xfrm>
            <a:off x="533400" y="7048500"/>
            <a:ext cx="17221200" cy="2308324"/>
          </a:xfrm>
          <a:prstGeom prst="rect">
            <a:avLst/>
          </a:prstGeom>
          <a:noFill/>
        </p:spPr>
        <p:txBody>
          <a:bodyPr wrap="square" rtlCol="0">
            <a:spAutoFit/>
          </a:bodyPr>
          <a:lstStyle/>
          <a:p>
            <a:pPr algn="ctr" defTabSz="1828800">
              <a:defRPr/>
            </a:pPr>
            <a:r>
              <a:rPr lang="en-US" sz="7200" b="1" dirty="0">
                <a:solidFill>
                  <a:prstClr val="black"/>
                </a:solidFill>
                <a:latin typeface="#9Slide05 Braxton Regular" panose="03060000000000000000" pitchFamily="66" charset="0"/>
                <a:cs typeface="Times New Roman" pitchFamily="18" charset="0"/>
              </a:rPr>
              <a:t>3. </a:t>
            </a:r>
          </a:p>
          <a:p>
            <a:pPr algn="ctr" defTabSz="1828800">
              <a:defRPr/>
            </a:pPr>
            <a:r>
              <a:rPr lang="en-US" sz="7200" b="1" dirty="0" err="1">
                <a:solidFill>
                  <a:prstClr val="black"/>
                </a:solidFill>
                <a:latin typeface="#9Slide05 Braxton Regular" panose="03060000000000000000" pitchFamily="66" charset="0"/>
                <a:cs typeface="Times New Roman" pitchFamily="18" charset="0"/>
              </a:rPr>
              <a:t>Sự</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kết</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hợp</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hài</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hoà</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giữa</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lí</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và</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tình</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của</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bài</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chiếu</a:t>
            </a:r>
            <a:endParaRPr lang="en-US" sz="7200" b="1" dirty="0">
              <a:solidFill>
                <a:prstClr val="black"/>
              </a:solidFill>
              <a:latin typeface="#9Slide05 Braxton Regular" panose="03060000000000000000" pitchFamily="66" charset="0"/>
              <a:cs typeface="Times New Roman" pitchFamily="18" charset="0"/>
            </a:endParaRPr>
          </a:p>
        </p:txBody>
      </p:sp>
    </p:spTree>
    <p:extLst>
      <p:ext uri="{BB962C8B-B14F-4D97-AF65-F5344CB8AC3E}">
        <p14:creationId xmlns:p14="http://schemas.microsoft.com/office/powerpoint/2010/main" val="228559851"/>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8376D1-58BF-2A8F-258E-B3289D6B2BD0}"/>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533400" y="71769"/>
            <a:ext cx="16991025" cy="4590686"/>
          </a:xfrm>
          <a:prstGeom prst="rect">
            <a:avLst/>
          </a:prstGeom>
        </p:spPr>
      </p:pic>
      <p:sp>
        <p:nvSpPr>
          <p:cNvPr id="4" name="TextBox 3"/>
          <p:cNvSpPr txBox="1"/>
          <p:nvPr/>
        </p:nvSpPr>
        <p:spPr>
          <a:xfrm>
            <a:off x="2551913" y="991254"/>
            <a:ext cx="12877800" cy="2554545"/>
          </a:xfrm>
          <a:prstGeom prst="rect">
            <a:avLst/>
          </a:prstGeom>
          <a:noFill/>
        </p:spPr>
        <p:txBody>
          <a:bodyPr wrap="square" rtlCol="0">
            <a:spAutoFit/>
          </a:bodyPr>
          <a:lstStyle/>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Lý</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Uẩn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viết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bài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chiếu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với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nhặn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cùng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quần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thần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thảo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luận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để</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đế</a:t>
            </a:r>
            <a:r>
              <a:rPr lang="en-US" sz="4000" dirty="0">
                <a:solidFill>
                  <a:prstClr val="black"/>
                </a:solidFill>
                <a:latin typeface="Times New Roman" pitchFamily="18" charset="0"/>
                <a:cs typeface="Times New Roman" pitchFamily="18" charset="0"/>
              </a:rPr>
              <a:t>n </a:t>
            </a:r>
            <a:r>
              <a:rPr lang="en-US" sz="4000" dirty="0" err="1">
                <a:solidFill>
                  <a:prstClr val="black"/>
                </a:solidFill>
                <a:latin typeface="Times New Roman" pitchFamily="18" charset="0"/>
                <a:cs typeface="Times New Roman" pitchFamily="18" charset="0"/>
              </a:rPr>
              <a:t>một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quyết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định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hợp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hợp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với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mục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đích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cao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nước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lên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phát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triển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phồn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thịnh</a:t>
            </a:r>
            <a:r>
              <a:rPr lang="en-US" sz="4000" dirty="0">
                <a:solidFill>
                  <a:prstClr val="black"/>
                </a:solidFill>
                <a:latin typeface="Times New Roman" pitchFamily="18" charset="0"/>
                <a:cs typeface="Times New Roman" pitchFamily="18" charset="0"/>
              </a:rPr>
              <a:t>.</a:t>
            </a:r>
          </a:p>
        </p:txBody>
      </p:sp>
      <p:sp>
        <p:nvSpPr>
          <p:cNvPr id="3" name="Right Arrow 2"/>
          <p:cNvSpPr/>
          <p:nvPr/>
        </p:nvSpPr>
        <p:spPr>
          <a:xfrm>
            <a:off x="8813163" y="6808306"/>
            <a:ext cx="812676" cy="720080"/>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 name="Freeform 3">
            <a:extLst>
              <a:ext uri="{FF2B5EF4-FFF2-40B4-BE49-F238E27FC236}">
                <a16:creationId xmlns:a16="http://schemas.microsoft.com/office/drawing/2014/main" id="{DAEDF08C-29A9-969C-09D3-0EBCE4F7329E}"/>
              </a:ext>
            </a:extLst>
          </p:cNvPr>
          <p:cNvSpPr/>
          <p:nvPr/>
        </p:nvSpPr>
        <p:spPr>
          <a:xfrm>
            <a:off x="731752" y="4704986"/>
            <a:ext cx="7861448" cy="492672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TextBox 9">
            <a:extLst>
              <a:ext uri="{FF2B5EF4-FFF2-40B4-BE49-F238E27FC236}">
                <a16:creationId xmlns:a16="http://schemas.microsoft.com/office/drawing/2014/main" id="{5A5F977F-11FD-4AFD-7815-6560C720F159}"/>
              </a:ext>
            </a:extLst>
          </p:cNvPr>
          <p:cNvSpPr txBox="1"/>
          <p:nvPr/>
        </p:nvSpPr>
        <p:spPr>
          <a:xfrm>
            <a:off x="973200" y="4948070"/>
            <a:ext cx="7391400" cy="3970318"/>
          </a:xfrm>
          <a:prstGeom prst="rect">
            <a:avLst/>
          </a:prstGeom>
          <a:noFill/>
        </p:spPr>
        <p:txBody>
          <a:bodyPr wrap="square">
            <a:spAutoFit/>
          </a:bodyPr>
          <a:lstStyle/>
          <a:p>
            <a:pPr lvl="0" algn="just">
              <a:defRPr/>
            </a:pP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Ông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đã</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phân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tích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mọi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lí</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lẽ</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thiệt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hơn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về</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việc</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dời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đô</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từ</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Hoa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Lư</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về</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Đại</a:t>
            </a:r>
            <a:r>
              <a:rPr lang="en-US" sz="4200" dirty="0">
                <a:solidFill>
                  <a:prstClr val="black"/>
                </a:solidFill>
                <a:latin typeface="Times New Roman" pitchFamily="18" charset="0"/>
                <a:cs typeface="Times New Roman" pitchFamily="18" charset="0"/>
              </a:rPr>
              <a:t> La </a:t>
            </a:r>
            <a:r>
              <a:rPr lang="en-US" sz="4200" dirty="0" err="1">
                <a:solidFill>
                  <a:prstClr val="black"/>
                </a:solidFill>
                <a:latin typeface="Times New Roman" pitchFamily="18" charset="0"/>
                <a:cs typeface="Times New Roman" pitchFamily="18" charset="0"/>
              </a:rPr>
              <a:t>và</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thể</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hiện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quan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điểm</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dứt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khoát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của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mình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Trẫm</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rất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đau</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xót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về</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việc</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đó</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không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thể</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không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dời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đổi</a:t>
            </a:r>
            <a:r>
              <a:rPr lang="en-US" sz="4200" dirty="0">
                <a:solidFill>
                  <a:prstClr val="black"/>
                </a:solidFill>
                <a:latin typeface="Times New Roman" pitchFamily="18" charset="0"/>
                <a:cs typeface="Times New Roman" pitchFamily="18" charset="0"/>
              </a:rPr>
              <a:t>”</a:t>
            </a:r>
          </a:p>
        </p:txBody>
      </p:sp>
      <p:sp>
        <p:nvSpPr>
          <p:cNvPr id="12" name="TextBox 11">
            <a:extLst>
              <a:ext uri="{FF2B5EF4-FFF2-40B4-BE49-F238E27FC236}">
                <a16:creationId xmlns:a16="http://schemas.microsoft.com/office/drawing/2014/main" id="{7427EBEB-805F-6573-1F4F-865C323B5B01}"/>
              </a:ext>
            </a:extLst>
          </p:cNvPr>
          <p:cNvSpPr txBox="1"/>
          <p:nvPr/>
        </p:nvSpPr>
        <p:spPr>
          <a:xfrm>
            <a:off x="9852990" y="4948070"/>
            <a:ext cx="7473084" cy="2677656"/>
          </a:xfrm>
          <a:prstGeom prst="rect">
            <a:avLst/>
          </a:prstGeom>
          <a:noFill/>
        </p:spPr>
        <p:txBody>
          <a:bodyPr wrap="square">
            <a:spAutoFit/>
          </a:bodyPr>
          <a:lstStyle/>
          <a:p>
            <a:pPr lvl="0" algn="just">
              <a:defRPr/>
            </a:pPr>
            <a:r>
              <a:rPr lang="en-US" sz="4200" dirty="0">
                <a:solidFill>
                  <a:prstClr val="black"/>
                </a:solidFill>
                <a:latin typeface="Times New Roman" pitchFamily="18" charset="0"/>
                <a:cs typeface="Times New Roman" pitchFamily="18" charset="0"/>
              </a:rPr>
              <a:t>+ Sau </a:t>
            </a:r>
            <a:r>
              <a:rPr lang="en-US" sz="4200" dirty="0" err="1">
                <a:solidFill>
                  <a:prstClr val="black"/>
                </a:solidFill>
                <a:latin typeface="Times New Roman" pitchFamily="18" charset="0"/>
                <a:cs typeface="Times New Roman" pitchFamily="18" charset="0"/>
              </a:rPr>
              <a:t>khi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phân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tích</a:t>
            </a:r>
            <a:r>
              <a:rPr lang="en-US" sz="4200" dirty="0">
                <a:solidFill>
                  <a:prstClr val="black"/>
                </a:solidFill>
                <a:latin typeface="Times New Roman" pitchFamily="18" charset="0"/>
                <a:cs typeface="Times New Roman" pitchFamily="18" charset="0"/>
              </a:rPr>
              <a:t>, Lý </a:t>
            </a:r>
            <a:r>
              <a:rPr lang="en-US" sz="4200" dirty="0" err="1">
                <a:solidFill>
                  <a:prstClr val="black"/>
                </a:solidFill>
                <a:latin typeface="Times New Roman" pitchFamily="18" charset="0"/>
                <a:cs typeface="Times New Roman" pitchFamily="18" charset="0"/>
              </a:rPr>
              <a:t>Công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Uẩn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hỏi</a:t>
            </a:r>
            <a:r>
              <a:rPr lang="en-US" sz="4200" dirty="0">
                <a:solidFill>
                  <a:prstClr val="black"/>
                </a:solidFill>
                <a:latin typeface="Times New Roman" pitchFamily="18" charset="0"/>
                <a:cs typeface="Times New Roman" pitchFamily="18" charset="0"/>
              </a:rPr>
              <a:t> ý </a:t>
            </a:r>
            <a:r>
              <a:rPr lang="en-US" sz="4200" dirty="0" err="1">
                <a:solidFill>
                  <a:prstClr val="black"/>
                </a:solidFill>
                <a:latin typeface="Times New Roman" pitchFamily="18" charset="0"/>
                <a:cs typeface="Times New Roman" pitchFamily="18" charset="0"/>
              </a:rPr>
              <a:t>kiến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quần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thần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Các</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khanh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nghĩ</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thế</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nào</a:t>
            </a:r>
            <a:r>
              <a:rPr lang="en-US" sz="4200" dirty="0">
                <a:solidFill>
                  <a:prstClr val="black"/>
                </a:solidFill>
                <a:latin typeface="Times New Roman" pitchFamily="18" charset="0"/>
                <a:cs typeface="Times New Roman" pitchFamily="18" charset="0"/>
              </a:rPr>
              <a:t>” </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thái</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độ</a:t>
            </a:r>
            <a:r>
              <a:rPr lang="en-US" sz="4200" dirty="0">
                <a:solidFill>
                  <a:prstClr val="black"/>
                </a:solidFill>
                <a:latin typeface="Times New Roman" pitchFamily="18" charset="0"/>
                <a:cs typeface="Times New Roman" pitchFamily="18" charset="0"/>
                <a:sym typeface="Wingdings" panose="05000000000000000000" pitchFamily="2" charset="2"/>
              </a:rPr>
              <a:t> tin </a:t>
            </a:r>
            <a:r>
              <a:rPr lang="en-US" sz="4200" dirty="0" err="1">
                <a:solidFill>
                  <a:prstClr val="black"/>
                </a:solidFill>
                <a:latin typeface="Times New Roman" pitchFamily="18" charset="0"/>
                <a:cs typeface="Times New Roman" pitchFamily="18" charset="0"/>
                <a:sym typeface="Wingdings" panose="05000000000000000000" pitchFamily="2" charset="2"/>
              </a:rPr>
              <a:t>tưởng</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vào</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sự</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sáng</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suốt</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của</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họ</a:t>
            </a:r>
            <a:r>
              <a:rPr lang="en-US" sz="4200" dirty="0">
                <a:solidFill>
                  <a:prstClr val="black"/>
                </a:solidFill>
                <a:latin typeface="Times New Roman" pitchFamily="18" charset="0"/>
                <a:cs typeface="Times New Roman" pitchFamily="18" charset="0"/>
                <a:sym typeface="Wingdings" panose="05000000000000000000" pitchFamily="2" charset="2"/>
              </a:rPr>
              <a:t>.</a:t>
            </a:r>
            <a:endParaRPr lang="en-US" sz="4200" dirty="0">
              <a:solidFill>
                <a:prstClr val="black"/>
              </a:solidFill>
              <a:latin typeface="Times New Roman" pitchFamily="18" charset="0"/>
              <a:cs typeface="Times New Roman" pitchFamily="18" charset="0"/>
            </a:endParaRPr>
          </a:p>
        </p:txBody>
      </p:sp>
      <p:sp>
        <p:nvSpPr>
          <p:cNvPr id="13" name="Freeform 3">
            <a:extLst>
              <a:ext uri="{FF2B5EF4-FFF2-40B4-BE49-F238E27FC236}">
                <a16:creationId xmlns:a16="http://schemas.microsoft.com/office/drawing/2014/main" id="{B8A8D76B-7223-70B6-1ED6-B71C178ED346}"/>
              </a:ext>
            </a:extLst>
          </p:cNvPr>
          <p:cNvSpPr/>
          <p:nvPr/>
        </p:nvSpPr>
        <p:spPr>
          <a:xfrm>
            <a:off x="9670189" y="4704986"/>
            <a:ext cx="7861448" cy="492672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00174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10"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67400" y="1638300"/>
            <a:ext cx="11734800" cy="5521704"/>
          </a:xfrm>
          <a:prstGeom prst="rect">
            <a:avLst/>
          </a:prstGeom>
          <a:noFill/>
        </p:spPr>
        <p:txBody>
          <a:bodyPr wrap="square" rtlCol="0">
            <a:spAutoFit/>
          </a:bodyPr>
          <a:lstStyle/>
          <a:p>
            <a:pPr algn="just" defTabSz="1828800">
              <a:lnSpc>
                <a:spcPct val="150000"/>
              </a:lnSpc>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cầu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thị</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chủ</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bậc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vương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thuyết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phục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mọi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người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về</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kể</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với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những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kẻ</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chống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đối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ông</a:t>
            </a:r>
            <a:r>
              <a:rPr lang="en-US" sz="4000" dirty="0">
                <a:solidFill>
                  <a:prstClr val="black"/>
                </a:solidFill>
                <a:latin typeface="Times New Roman" pitchFamily="18" charset="0"/>
                <a:cs typeface="Times New Roman" pitchFamily="18" charset="0"/>
              </a:rPr>
              <a:t>.</a:t>
            </a:r>
          </a:p>
          <a:p>
            <a:pPr algn="just" defTabSz="1828800">
              <a:lnSpc>
                <a:spcPct val="150000"/>
              </a:lnSpc>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Mọi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hành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suy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nghĩ</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Lý</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Uẩn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vì</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nước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vì</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cuộc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sống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muôn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nên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số</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quần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thần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người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ủng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hộ</a:t>
            </a:r>
            <a:r>
              <a:rPr lang="en-US" sz="4000" dirty="0">
                <a:solidFill>
                  <a:prstClr val="black"/>
                </a:solidFill>
                <a:latin typeface="Times New Roman" pitchFamily="18" charset="0"/>
                <a:cs typeface="Times New Roman" pitchFamily="18" charset="0"/>
              </a:rPr>
              <a:t>.</a:t>
            </a:r>
          </a:p>
        </p:txBody>
      </p:sp>
      <p:sp>
        <p:nvSpPr>
          <p:cNvPr id="2" name="Freeform 7">
            <a:extLst>
              <a:ext uri="{FF2B5EF4-FFF2-40B4-BE49-F238E27FC236}">
                <a16:creationId xmlns:a16="http://schemas.microsoft.com/office/drawing/2014/main" id="{46EABC27-A9A6-E478-EF8E-7F84ADA388ED}"/>
              </a:ext>
            </a:extLst>
          </p:cNvPr>
          <p:cNvSpPr/>
          <p:nvPr/>
        </p:nvSpPr>
        <p:spPr>
          <a:xfrm>
            <a:off x="304800" y="1147430"/>
            <a:ext cx="5867400" cy="9182100"/>
          </a:xfrm>
          <a:custGeom>
            <a:avLst/>
            <a:gdLst/>
            <a:ahLst/>
            <a:cxnLst/>
            <a:rect l="l" t="t" r="r" b="b"/>
            <a:pathLst>
              <a:path w="3927692" h="6639507">
                <a:moveTo>
                  <a:pt x="0" y="0"/>
                </a:moveTo>
                <a:lnTo>
                  <a:pt x="3927692" y="0"/>
                </a:lnTo>
                <a:lnTo>
                  <a:pt x="3927692" y="6639508"/>
                </a:lnTo>
                <a:lnTo>
                  <a:pt x="0" y="6639508"/>
                </a:lnTo>
                <a:lnTo>
                  <a:pt x="0" y="0"/>
                </a:lnTo>
                <a:close/>
              </a:path>
            </a:pathLst>
          </a:custGeom>
          <a:blipFill>
            <a:blip r:embed="rId3"/>
            <a:stretch>
              <a:fillRect/>
            </a:stretch>
          </a:blipFill>
        </p:spPr>
      </p:sp>
    </p:spTree>
    <p:extLst>
      <p:ext uri="{BB962C8B-B14F-4D97-AF65-F5344CB8AC3E}">
        <p14:creationId xmlns:p14="http://schemas.microsoft.com/office/powerpoint/2010/main" val="416813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4718E91D-6659-F51F-7A35-0F3DEB56E05F}"/>
              </a:ext>
            </a:extLst>
          </p:cNvPr>
          <p:cNvSpPr/>
          <p:nvPr/>
        </p:nvSpPr>
        <p:spPr>
          <a:xfrm>
            <a:off x="1524000" y="2400300"/>
            <a:ext cx="6781800" cy="8313774"/>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6">
            <a:extLst>
              <a:ext uri="{FF2B5EF4-FFF2-40B4-BE49-F238E27FC236}">
                <a16:creationId xmlns:a16="http://schemas.microsoft.com/office/drawing/2014/main" id="{57F48F20-1C7C-BCC6-6DA2-2224566FF85B}"/>
              </a:ext>
            </a:extLst>
          </p:cNvPr>
          <p:cNvSpPr/>
          <p:nvPr/>
        </p:nvSpPr>
        <p:spPr>
          <a:xfrm>
            <a:off x="10210800" y="2400300"/>
            <a:ext cx="6781800" cy="8313774"/>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3" name="Rectangle 22"/>
          <p:cNvSpPr/>
          <p:nvPr/>
        </p:nvSpPr>
        <p:spPr>
          <a:xfrm>
            <a:off x="10744200" y="4326241"/>
            <a:ext cx="5715000" cy="4377887"/>
          </a:xfrm>
          <a:prstGeom prst="rect">
            <a:avLst/>
          </a:prstGeom>
        </p:spPr>
        <p:txBody>
          <a:bodyPr wrap="square" lIns="68334" tIns="34174" rIns="68334" bIns="34174">
            <a:spAutoFit/>
          </a:bodyPr>
          <a:lstStyle/>
          <a:p>
            <a:pPr algn="just"/>
            <a:r>
              <a:rPr lang="en-US" altLang="en-US" sz="4000" dirty="0" err="1">
                <a:latin typeface="Times New Roman" pitchFamily="18" charset="0"/>
              </a:rPr>
              <a:t>Bài</a:t>
            </a:r>
            <a:r>
              <a:rPr lang="en-US" altLang="en-US" sz="4000" dirty="0">
                <a:latin typeface="Times New Roman" pitchFamily="18" charset="0"/>
              </a:rPr>
              <a:t> </a:t>
            </a:r>
            <a:r>
              <a:rPr lang="en-US" altLang="en-US" sz="4000" dirty="0" err="1">
                <a:latin typeface="Times New Roman" pitchFamily="18" charset="0"/>
              </a:rPr>
              <a:t>chiếu</a:t>
            </a:r>
            <a:r>
              <a:rPr lang="en-US" altLang="en-US" sz="4000" dirty="0">
                <a:latin typeface="Times New Roman" pitchFamily="18" charset="0"/>
              </a:rPr>
              <a:t> </a:t>
            </a:r>
            <a:r>
              <a:rPr lang="en-US" altLang="en-US" sz="4000" dirty="0" err="1">
                <a:latin typeface="Times New Roman" pitchFamily="18" charset="0"/>
              </a:rPr>
              <a:t>phản</a:t>
            </a:r>
            <a:r>
              <a:rPr lang="en-US" altLang="en-US" sz="4000" dirty="0">
                <a:latin typeface="Times New Roman" pitchFamily="18" charset="0"/>
              </a:rPr>
              <a:t> </a:t>
            </a:r>
            <a:r>
              <a:rPr lang="en-US" altLang="en-US" sz="4000" dirty="0" err="1">
                <a:latin typeface="Times New Roman" pitchFamily="18" charset="0"/>
              </a:rPr>
              <a:t>ánh</a:t>
            </a:r>
            <a:r>
              <a:rPr lang="en-US" altLang="en-US" sz="4000" dirty="0">
                <a:latin typeface="Times New Roman" pitchFamily="18" charset="0"/>
              </a:rPr>
              <a:t> </a:t>
            </a:r>
            <a:r>
              <a:rPr lang="en-US" altLang="en-US" sz="4000" dirty="0" err="1">
                <a:latin typeface="Times New Roman" pitchFamily="18" charset="0"/>
              </a:rPr>
              <a:t>khát</a:t>
            </a:r>
            <a:r>
              <a:rPr lang="en-US" altLang="en-US" sz="4000" dirty="0">
                <a:latin typeface="Times New Roman" pitchFamily="18" charset="0"/>
              </a:rPr>
              <a:t> </a:t>
            </a:r>
            <a:r>
              <a:rPr lang="en-US" altLang="en-US" sz="4000" dirty="0" err="1">
                <a:latin typeface="Times New Roman" pitchFamily="18" charset="0"/>
              </a:rPr>
              <a:t>vọng</a:t>
            </a:r>
            <a:r>
              <a:rPr lang="en-US" altLang="en-US" sz="4000" dirty="0">
                <a:latin typeface="Times New Roman" pitchFamily="18" charset="0"/>
              </a:rPr>
              <a:t> </a:t>
            </a:r>
            <a:r>
              <a:rPr lang="en-US" altLang="en-US" sz="4000" dirty="0" err="1">
                <a:latin typeface="Times New Roman" pitchFamily="18" charset="0"/>
              </a:rPr>
              <a:t>của</a:t>
            </a:r>
            <a:r>
              <a:rPr lang="en-US" altLang="en-US" sz="4000" dirty="0">
                <a:latin typeface="Times New Roman" pitchFamily="18" charset="0"/>
              </a:rPr>
              <a:t> </a:t>
            </a:r>
            <a:r>
              <a:rPr lang="en-US" altLang="en-US" sz="4000" dirty="0" err="1">
                <a:latin typeface="Times New Roman" pitchFamily="18" charset="0"/>
              </a:rPr>
              <a:t>nhân</a:t>
            </a:r>
            <a:r>
              <a:rPr lang="en-US" altLang="en-US" sz="4000" dirty="0">
                <a:latin typeface="Times New Roman" pitchFamily="18" charset="0"/>
              </a:rPr>
              <a:t> </a:t>
            </a:r>
            <a:r>
              <a:rPr lang="en-US" altLang="en-US" sz="4000" dirty="0" err="1">
                <a:latin typeface="Times New Roman" pitchFamily="18" charset="0"/>
              </a:rPr>
              <a:t>dân</a:t>
            </a:r>
            <a:r>
              <a:rPr lang="en-US" altLang="en-US" sz="4000" dirty="0">
                <a:latin typeface="Times New Roman" pitchFamily="18" charset="0"/>
              </a:rPr>
              <a:t> </a:t>
            </a:r>
            <a:r>
              <a:rPr lang="en-US" altLang="en-US" sz="4000" dirty="0" err="1">
                <a:latin typeface="Times New Roman" pitchFamily="18" charset="0"/>
              </a:rPr>
              <a:t>về</a:t>
            </a:r>
            <a:r>
              <a:rPr lang="en-US" altLang="en-US" sz="4000" dirty="0">
                <a:latin typeface="Times New Roman" pitchFamily="18" charset="0"/>
              </a:rPr>
              <a:t> </a:t>
            </a:r>
            <a:r>
              <a:rPr lang="en-US" altLang="en-US" sz="4000" dirty="0" err="1">
                <a:latin typeface="Times New Roman" pitchFamily="18" charset="0"/>
              </a:rPr>
              <a:t>một</a:t>
            </a:r>
            <a:r>
              <a:rPr lang="en-US" altLang="en-US" sz="4000" dirty="0">
                <a:latin typeface="Times New Roman" pitchFamily="18" charset="0"/>
              </a:rPr>
              <a:t> </a:t>
            </a:r>
            <a:r>
              <a:rPr lang="en-US" altLang="en-US" sz="4000" dirty="0" err="1">
                <a:latin typeface="Times New Roman" pitchFamily="18" charset="0"/>
              </a:rPr>
              <a:t>đất</a:t>
            </a:r>
            <a:r>
              <a:rPr lang="en-US" altLang="en-US" sz="4000" dirty="0">
                <a:latin typeface="Times New Roman" pitchFamily="18" charset="0"/>
              </a:rPr>
              <a:t> </a:t>
            </a:r>
            <a:r>
              <a:rPr lang="en-US" altLang="en-US" sz="4000" dirty="0" err="1">
                <a:latin typeface="Times New Roman" pitchFamily="18" charset="0"/>
              </a:rPr>
              <a:t>nước</a:t>
            </a:r>
            <a:r>
              <a:rPr lang="en-US" altLang="en-US" sz="4000" dirty="0">
                <a:latin typeface="Times New Roman" pitchFamily="18" charset="0"/>
              </a:rPr>
              <a:t> </a:t>
            </a:r>
            <a:r>
              <a:rPr lang="en-US" altLang="en-US" sz="4000" dirty="0" err="1">
                <a:latin typeface="Times New Roman" pitchFamily="18" charset="0"/>
              </a:rPr>
              <a:t>độc</a:t>
            </a:r>
            <a:r>
              <a:rPr lang="en-US" altLang="en-US" sz="4000" dirty="0">
                <a:latin typeface="Times New Roman" pitchFamily="18" charset="0"/>
              </a:rPr>
              <a:t> </a:t>
            </a:r>
            <a:r>
              <a:rPr lang="en-US" altLang="en-US" sz="4000" dirty="0" err="1">
                <a:latin typeface="Times New Roman" pitchFamily="18" charset="0"/>
              </a:rPr>
              <a:t>lập</a:t>
            </a:r>
            <a:r>
              <a:rPr lang="en-US" altLang="en-US" sz="4000" dirty="0">
                <a:latin typeface="Times New Roman" pitchFamily="18" charset="0"/>
              </a:rPr>
              <a:t>, </a:t>
            </a:r>
            <a:r>
              <a:rPr lang="en-US" altLang="en-US" sz="4000" dirty="0" err="1">
                <a:latin typeface="Times New Roman" pitchFamily="18" charset="0"/>
              </a:rPr>
              <a:t>thống</a:t>
            </a:r>
            <a:r>
              <a:rPr lang="en-US" altLang="en-US" sz="4000" dirty="0">
                <a:latin typeface="Times New Roman" pitchFamily="18" charset="0"/>
              </a:rPr>
              <a:t> </a:t>
            </a:r>
            <a:r>
              <a:rPr lang="en-US" altLang="en-US" sz="4000" dirty="0" err="1">
                <a:latin typeface="Times New Roman" pitchFamily="18" charset="0"/>
              </a:rPr>
              <a:t>nhất</a:t>
            </a:r>
            <a:r>
              <a:rPr lang="en-US" altLang="en-US" sz="4000" dirty="0">
                <a:latin typeface="Times New Roman" pitchFamily="18" charset="0"/>
              </a:rPr>
              <a:t>, </a:t>
            </a:r>
            <a:r>
              <a:rPr lang="en-US" altLang="en-US" sz="4000" dirty="0" err="1">
                <a:latin typeface="Times New Roman" pitchFamily="18" charset="0"/>
              </a:rPr>
              <a:t>đồng</a:t>
            </a:r>
            <a:r>
              <a:rPr lang="en-US" altLang="en-US" sz="4000" dirty="0">
                <a:latin typeface="Times New Roman" pitchFamily="18" charset="0"/>
              </a:rPr>
              <a:t> </a:t>
            </a:r>
            <a:r>
              <a:rPr lang="en-US" altLang="en-US" sz="4000" dirty="0" err="1">
                <a:latin typeface="Times New Roman" pitchFamily="18" charset="0"/>
              </a:rPr>
              <a:t>thời</a:t>
            </a:r>
            <a:r>
              <a:rPr lang="en-US" altLang="en-US" sz="4000" dirty="0">
                <a:latin typeface="Times New Roman" pitchFamily="18" charset="0"/>
              </a:rPr>
              <a:t> </a:t>
            </a:r>
            <a:r>
              <a:rPr lang="en-US" altLang="en-US" sz="4000" dirty="0" err="1">
                <a:latin typeface="Times New Roman" pitchFamily="18" charset="0"/>
              </a:rPr>
              <a:t>phản</a:t>
            </a:r>
            <a:r>
              <a:rPr lang="en-US" altLang="en-US" sz="4000" dirty="0">
                <a:latin typeface="Times New Roman" pitchFamily="18" charset="0"/>
              </a:rPr>
              <a:t> </a:t>
            </a:r>
            <a:r>
              <a:rPr lang="en-US" altLang="en-US" sz="4000" dirty="0" err="1">
                <a:latin typeface="Times New Roman" pitchFamily="18" charset="0"/>
              </a:rPr>
              <a:t>ánh</a:t>
            </a:r>
            <a:r>
              <a:rPr lang="en-US" altLang="en-US" sz="4000" dirty="0">
                <a:latin typeface="Times New Roman" pitchFamily="18" charset="0"/>
              </a:rPr>
              <a:t> ý </a:t>
            </a:r>
            <a:r>
              <a:rPr lang="en-US" altLang="en-US" sz="4000" dirty="0" err="1">
                <a:latin typeface="Times New Roman" pitchFamily="18" charset="0"/>
              </a:rPr>
              <a:t>chí</a:t>
            </a:r>
            <a:r>
              <a:rPr lang="en-US" altLang="en-US" sz="4000" dirty="0">
                <a:latin typeface="Times New Roman" pitchFamily="18" charset="0"/>
              </a:rPr>
              <a:t> </a:t>
            </a:r>
            <a:r>
              <a:rPr lang="en-US" altLang="en-US" sz="4000" dirty="0" err="1">
                <a:latin typeface="Times New Roman" pitchFamily="18" charset="0"/>
              </a:rPr>
              <a:t>tự</a:t>
            </a:r>
            <a:r>
              <a:rPr lang="en-US" altLang="en-US" sz="4000" dirty="0">
                <a:latin typeface="Times New Roman" pitchFamily="18" charset="0"/>
              </a:rPr>
              <a:t> </a:t>
            </a:r>
            <a:r>
              <a:rPr lang="en-US" altLang="en-US" sz="4000" dirty="0" err="1">
                <a:latin typeface="Times New Roman" pitchFamily="18" charset="0"/>
              </a:rPr>
              <a:t>cường</a:t>
            </a:r>
            <a:r>
              <a:rPr lang="en-US" altLang="en-US" sz="4000" dirty="0">
                <a:latin typeface="Times New Roman" pitchFamily="18" charset="0"/>
              </a:rPr>
              <a:t> </a:t>
            </a:r>
            <a:r>
              <a:rPr lang="en-US" altLang="en-US" sz="4000" dirty="0" err="1">
                <a:latin typeface="Times New Roman" pitchFamily="18" charset="0"/>
              </a:rPr>
              <a:t>của</a:t>
            </a:r>
            <a:r>
              <a:rPr lang="en-US" altLang="en-US" sz="4000" dirty="0">
                <a:latin typeface="Times New Roman" pitchFamily="18" charset="0"/>
              </a:rPr>
              <a:t> </a:t>
            </a:r>
            <a:r>
              <a:rPr lang="en-US" altLang="en-US" sz="4000" dirty="0" err="1">
                <a:latin typeface="Times New Roman" pitchFamily="18" charset="0"/>
              </a:rPr>
              <a:t>dân</a:t>
            </a:r>
            <a:r>
              <a:rPr lang="en-US" altLang="en-US" sz="4000" dirty="0">
                <a:latin typeface="Times New Roman" pitchFamily="18" charset="0"/>
              </a:rPr>
              <a:t> </a:t>
            </a:r>
            <a:r>
              <a:rPr lang="en-US" altLang="en-US" sz="4000" dirty="0" err="1">
                <a:latin typeface="Times New Roman" pitchFamily="18" charset="0"/>
              </a:rPr>
              <a:t>tộc</a:t>
            </a:r>
            <a:r>
              <a:rPr lang="en-US" altLang="en-US" sz="4000" dirty="0">
                <a:latin typeface="Times New Roman" pitchFamily="18" charset="0"/>
              </a:rPr>
              <a:t> </a:t>
            </a:r>
            <a:r>
              <a:rPr lang="en-US" altLang="en-US" sz="4000" dirty="0" err="1">
                <a:latin typeface="Times New Roman" pitchFamily="18" charset="0"/>
              </a:rPr>
              <a:t>Đại</a:t>
            </a:r>
            <a:r>
              <a:rPr lang="en-US" altLang="en-US" sz="4000" dirty="0">
                <a:latin typeface="Times New Roman" pitchFamily="18" charset="0"/>
              </a:rPr>
              <a:t> </a:t>
            </a:r>
            <a:r>
              <a:rPr lang="en-US" altLang="en-US" sz="4000" dirty="0" err="1">
                <a:latin typeface="Times New Roman" pitchFamily="18" charset="0"/>
              </a:rPr>
              <a:t>Việt</a:t>
            </a:r>
            <a:r>
              <a:rPr lang="en-US" altLang="en-US" sz="4000" dirty="0">
                <a:latin typeface="Times New Roman" pitchFamily="18" charset="0"/>
              </a:rPr>
              <a:t> </a:t>
            </a:r>
            <a:r>
              <a:rPr lang="en-US" altLang="en-US" sz="4000" dirty="0" err="1">
                <a:latin typeface="Times New Roman" pitchFamily="18" charset="0"/>
              </a:rPr>
              <a:t>đang</a:t>
            </a:r>
            <a:r>
              <a:rPr lang="en-US" altLang="en-US" sz="4000" dirty="0">
                <a:latin typeface="Times New Roman" pitchFamily="18" charset="0"/>
              </a:rPr>
              <a:t> </a:t>
            </a:r>
            <a:r>
              <a:rPr lang="en-US" altLang="en-US" sz="4000" dirty="0" err="1">
                <a:latin typeface="Times New Roman" pitchFamily="18" charset="0"/>
              </a:rPr>
              <a:t>trên</a:t>
            </a:r>
            <a:r>
              <a:rPr lang="en-US" altLang="en-US" sz="4000" dirty="0">
                <a:latin typeface="Times New Roman" pitchFamily="18" charset="0"/>
              </a:rPr>
              <a:t> </a:t>
            </a:r>
            <a:r>
              <a:rPr lang="en-US" altLang="en-US" sz="4000" dirty="0" err="1">
                <a:latin typeface="Times New Roman" pitchFamily="18" charset="0"/>
              </a:rPr>
              <a:t>đà</a:t>
            </a:r>
            <a:r>
              <a:rPr lang="en-US" altLang="en-US" sz="4000" dirty="0">
                <a:latin typeface="Times New Roman" pitchFamily="18" charset="0"/>
              </a:rPr>
              <a:t> </a:t>
            </a:r>
            <a:r>
              <a:rPr lang="en-US" altLang="en-US" sz="4000" dirty="0" err="1">
                <a:latin typeface="Times New Roman" pitchFamily="18" charset="0"/>
              </a:rPr>
              <a:t>lớn</a:t>
            </a:r>
            <a:r>
              <a:rPr lang="en-US" altLang="en-US" sz="4000" dirty="0">
                <a:latin typeface="Times New Roman" pitchFamily="18" charset="0"/>
              </a:rPr>
              <a:t> </a:t>
            </a:r>
            <a:r>
              <a:rPr lang="en-US" altLang="en-US" sz="4000" dirty="0" err="1">
                <a:latin typeface="Times New Roman" pitchFamily="18" charset="0"/>
              </a:rPr>
              <a:t>mạnh</a:t>
            </a:r>
            <a:r>
              <a:rPr lang="en-US" altLang="en-US" sz="4000" dirty="0">
                <a:latin typeface="Times New Roman" pitchFamily="18" charset="0"/>
              </a:rPr>
              <a:t>.</a:t>
            </a:r>
          </a:p>
        </p:txBody>
      </p:sp>
      <p:sp>
        <p:nvSpPr>
          <p:cNvPr id="2" name="Rectangle 1"/>
          <p:cNvSpPr/>
          <p:nvPr/>
        </p:nvSpPr>
        <p:spPr>
          <a:xfrm>
            <a:off x="1993033" y="4321982"/>
            <a:ext cx="5703167" cy="5016758"/>
          </a:xfrm>
          <a:prstGeom prst="rect">
            <a:avLst/>
          </a:prstGeom>
        </p:spPr>
        <p:txBody>
          <a:bodyPr wrap="square">
            <a:spAutoFit/>
          </a:bodyPr>
          <a:lstStyle/>
          <a:p>
            <a:pPr marL="571500" indent="-571500" algn="just">
              <a:buFont typeface="Wingdings" pitchFamily="2" charset="2"/>
              <a:buChar char="§"/>
            </a:pPr>
            <a:r>
              <a:rPr lang="vi-VN" sz="4000" dirty="0">
                <a:latin typeface="+mj-lt"/>
              </a:rPr>
              <a:t>Lập luận chặt chẽ, logic, chứng cứ xác thực tạo ra sức thuyết phục mạnh mẽ</a:t>
            </a:r>
          </a:p>
          <a:p>
            <a:pPr marL="571500" indent="-571500" algn="just">
              <a:buFont typeface="Wingdings" pitchFamily="2" charset="2"/>
              <a:buChar char="§"/>
            </a:pPr>
            <a:r>
              <a:rPr lang="vi-VN" sz="4000" dirty="0">
                <a:latin typeface="+mj-lt"/>
              </a:rPr>
              <a:t>Câu văn biền ngẫu tạo nhịp điệu</a:t>
            </a:r>
          </a:p>
          <a:p>
            <a:pPr marL="571500" indent="-571500" algn="just">
              <a:buFont typeface="Wingdings" pitchFamily="2" charset="2"/>
              <a:buChar char="§"/>
            </a:pPr>
            <a:r>
              <a:rPr lang="vi-VN" sz="4000" dirty="0">
                <a:latin typeface="+mj-lt"/>
              </a:rPr>
              <a:t> Sự kết hợp hài hòa giữa lí và tình</a:t>
            </a:r>
          </a:p>
        </p:txBody>
      </p:sp>
      <p:sp>
        <p:nvSpPr>
          <p:cNvPr id="17" name="TextBox 16"/>
          <p:cNvSpPr txBox="1"/>
          <p:nvPr/>
        </p:nvSpPr>
        <p:spPr>
          <a:xfrm>
            <a:off x="3088432" y="2827341"/>
            <a:ext cx="7056784" cy="1067600"/>
          </a:xfrm>
          <a:prstGeom prst="rect">
            <a:avLst/>
          </a:prstGeom>
          <a:noFill/>
        </p:spPr>
        <p:txBody>
          <a:bodyPr wrap="square" rtlCol="0">
            <a:spAutoFit/>
          </a:bodyPr>
          <a:lstStyle/>
          <a:p>
            <a:pPr defTabSz="1828800">
              <a:lnSpc>
                <a:spcPct val="150000"/>
              </a:lnSpc>
              <a:defRPr/>
            </a:pPr>
            <a:r>
              <a:rPr lang="en-US" sz="4800" b="1" dirty="0">
                <a:solidFill>
                  <a:prstClr val="black"/>
                </a:solidFill>
                <a:latin typeface="Times New Roman" pitchFamily="18" charset="0"/>
                <a:cs typeface="Times New Roman" pitchFamily="18" charset="0"/>
              </a:rPr>
              <a:t>1. </a:t>
            </a:r>
            <a:r>
              <a:rPr lang="en-US" sz="4800" b="1" dirty="0" err="1">
                <a:solidFill>
                  <a:prstClr val="black"/>
                </a:solidFill>
                <a:latin typeface="Times New Roman" pitchFamily="18" charset="0"/>
                <a:cs typeface="Times New Roman" pitchFamily="18" charset="0"/>
              </a:rPr>
              <a:t>Nghệ</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thuật</a:t>
            </a:r>
            <a:endParaRPr lang="en-US" sz="4800" b="1" dirty="0">
              <a:solidFill>
                <a:prstClr val="black"/>
              </a:solidFill>
              <a:latin typeface="Times New Roman" pitchFamily="18" charset="0"/>
              <a:cs typeface="Times New Roman" pitchFamily="18" charset="0"/>
            </a:endParaRPr>
          </a:p>
        </p:txBody>
      </p:sp>
      <p:sp>
        <p:nvSpPr>
          <p:cNvPr id="18" name="TextBox 17"/>
          <p:cNvSpPr txBox="1"/>
          <p:nvPr/>
        </p:nvSpPr>
        <p:spPr>
          <a:xfrm>
            <a:off x="12064393" y="2827341"/>
            <a:ext cx="7056784" cy="1067600"/>
          </a:xfrm>
          <a:prstGeom prst="rect">
            <a:avLst/>
          </a:prstGeom>
          <a:noFill/>
        </p:spPr>
        <p:txBody>
          <a:bodyPr wrap="square" rtlCol="0">
            <a:spAutoFit/>
          </a:bodyPr>
          <a:lstStyle/>
          <a:p>
            <a:pPr defTabSz="1828800">
              <a:lnSpc>
                <a:spcPct val="150000"/>
              </a:lnSpc>
              <a:defRPr/>
            </a:pPr>
            <a:r>
              <a:rPr lang="en-US" sz="4800" b="1" dirty="0">
                <a:solidFill>
                  <a:prstClr val="black"/>
                </a:solidFill>
                <a:latin typeface="Times New Roman" pitchFamily="18" charset="0"/>
                <a:cs typeface="Times New Roman" pitchFamily="18" charset="0"/>
              </a:rPr>
              <a:t>2. </a:t>
            </a:r>
            <a:r>
              <a:rPr lang="en-US" sz="4800" b="1" dirty="0" err="1">
                <a:solidFill>
                  <a:prstClr val="black"/>
                </a:solidFill>
                <a:latin typeface="Times New Roman" pitchFamily="18" charset="0"/>
                <a:cs typeface="Times New Roman" pitchFamily="18" charset="0"/>
              </a:rPr>
              <a:t>Nội</a:t>
            </a:r>
            <a:r>
              <a:rPr lang="en-US" sz="4800" b="1" dirty="0">
                <a:solidFill>
                  <a:prstClr val="black"/>
                </a:solidFill>
                <a:latin typeface="Times New Roman" pitchFamily="18" charset="0"/>
                <a:cs typeface="Times New Roman" pitchFamily="18" charset="0"/>
              </a:rPr>
              <a:t> dung</a:t>
            </a:r>
          </a:p>
        </p:txBody>
      </p:sp>
    </p:spTree>
    <p:extLst>
      <p:ext uri="{BB962C8B-B14F-4D97-AF65-F5344CB8AC3E}">
        <p14:creationId xmlns:p14="http://schemas.microsoft.com/office/powerpoint/2010/main" val="342833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087216" y="390972"/>
            <a:ext cx="14977664" cy="1067600"/>
          </a:xfrm>
          <a:prstGeom prst="rect">
            <a:avLst/>
          </a:prstGeom>
          <a:noFill/>
        </p:spPr>
        <p:txBody>
          <a:bodyPr wrap="square" rtlCol="0">
            <a:spAutoFit/>
          </a:bodyPr>
          <a:lstStyle/>
          <a:p>
            <a:pPr defTabSz="1828800">
              <a:lnSpc>
                <a:spcPct val="150000"/>
              </a:lnSpc>
              <a:defRPr/>
            </a:pPr>
            <a:r>
              <a:rPr lang="en-US" sz="4800" b="1" dirty="0">
                <a:solidFill>
                  <a:prstClr val="black"/>
                </a:solidFill>
                <a:latin typeface="Times New Roman" pitchFamily="18" charset="0"/>
                <a:cs typeface="Times New Roman" pitchFamily="18" charset="0"/>
              </a:rPr>
              <a:t>3. </a:t>
            </a:r>
            <a:r>
              <a:rPr lang="en-US" sz="4800" b="1" dirty="0" err="1">
                <a:solidFill>
                  <a:prstClr val="black"/>
                </a:solidFill>
                <a:latin typeface="Times New Roman" pitchFamily="18" charset="0"/>
                <a:cs typeface="Times New Roman" pitchFamily="18" charset="0"/>
              </a:rPr>
              <a:t>Kĩ</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năng</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đọc</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hiểu</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thể</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loại</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nghị</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luận</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xã</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hội</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trung</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đại</a:t>
            </a:r>
            <a:r>
              <a:rPr lang="en-US" sz="4800" b="1" dirty="0">
                <a:solidFill>
                  <a:prstClr val="black"/>
                </a:solidFill>
                <a:latin typeface="Times New Roman" pitchFamily="18" charset="0"/>
                <a:cs typeface="Times New Roman" pitchFamily="18" charset="0"/>
              </a:rPr>
              <a:t>)</a:t>
            </a:r>
          </a:p>
        </p:txBody>
      </p:sp>
      <p:sp>
        <p:nvSpPr>
          <p:cNvPr id="4" name="TextBox 3"/>
          <p:cNvSpPr txBox="1"/>
          <p:nvPr/>
        </p:nvSpPr>
        <p:spPr>
          <a:xfrm>
            <a:off x="2895600" y="3924300"/>
            <a:ext cx="14401800" cy="1323439"/>
          </a:xfrm>
          <a:prstGeom prst="rect">
            <a:avLst/>
          </a:prstGeom>
          <a:noFill/>
        </p:spPr>
        <p:txBody>
          <a:bodyPr wrap="square" rtlCol="0">
            <a:spAutoFit/>
          </a:bodyPr>
          <a:lstStyle/>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Xác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định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hệ</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thống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luận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điểm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lẽ</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bằng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chứng</a:t>
            </a:r>
            <a:r>
              <a:rPr lang="en-US" sz="4000" dirty="0">
                <a:solidFill>
                  <a:prstClr val="black"/>
                </a:solidFill>
                <a:latin typeface="Times New Roman" pitchFamily="18" charset="0"/>
                <a:cs typeface="Times New Roman" pitchFamily="18" charset="0"/>
              </a:rPr>
              <a:t>, ý </a:t>
            </a:r>
            <a:r>
              <a:rPr lang="en-US" sz="4000" dirty="0" err="1">
                <a:solidFill>
                  <a:prstClr val="black"/>
                </a:solidFill>
                <a:latin typeface="Times New Roman" pitchFamily="18" charset="0"/>
                <a:cs typeface="Times New Roman" pitchFamily="18" charset="0"/>
              </a:rPr>
              <a:t>kiến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đánh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chủ</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quan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bằng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chứng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khách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quan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dụng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trong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bài</a:t>
            </a:r>
            <a:r>
              <a:rPr lang="en-US" sz="4000" dirty="0">
                <a:solidFill>
                  <a:prstClr val="black"/>
                </a:solidFill>
                <a:latin typeface="Times New Roman" pitchFamily="18" charset="0"/>
                <a:cs typeface="Times New Roman" pitchFamily="18" charset="0"/>
              </a:rPr>
              <a:t>.</a:t>
            </a:r>
          </a:p>
        </p:txBody>
      </p:sp>
      <p:sp>
        <p:nvSpPr>
          <p:cNvPr id="2" name="Freeform 5">
            <a:extLst>
              <a:ext uri="{FF2B5EF4-FFF2-40B4-BE49-F238E27FC236}">
                <a16:creationId xmlns:a16="http://schemas.microsoft.com/office/drawing/2014/main" id="{D6D224C9-1976-F5F2-83BC-2197ACA7DB54}"/>
              </a:ext>
            </a:extLst>
          </p:cNvPr>
          <p:cNvSpPr/>
          <p:nvPr/>
        </p:nvSpPr>
        <p:spPr>
          <a:xfrm rot="16200000">
            <a:off x="-2410082" y="4315968"/>
            <a:ext cx="7315200" cy="2569464"/>
          </a:xfrm>
          <a:custGeom>
            <a:avLst/>
            <a:gdLst/>
            <a:ahLst/>
            <a:cxnLst/>
            <a:rect l="l" t="t" r="r" b="b"/>
            <a:pathLst>
              <a:path w="7315200" h="2569464">
                <a:moveTo>
                  <a:pt x="0" y="0"/>
                </a:moveTo>
                <a:lnTo>
                  <a:pt x="7315200" y="0"/>
                </a:lnTo>
                <a:lnTo>
                  <a:pt x="7315200" y="2569464"/>
                </a:lnTo>
                <a:lnTo>
                  <a:pt x="0" y="25694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a:extLst>
              <a:ext uri="{FF2B5EF4-FFF2-40B4-BE49-F238E27FC236}">
                <a16:creationId xmlns:a16="http://schemas.microsoft.com/office/drawing/2014/main" id="{F4A6490C-019F-BB4F-ED36-F3E179A41860}"/>
              </a:ext>
            </a:extLst>
          </p:cNvPr>
          <p:cNvSpPr txBox="1"/>
          <p:nvPr/>
        </p:nvSpPr>
        <p:spPr>
          <a:xfrm>
            <a:off x="2895600" y="2247900"/>
            <a:ext cx="16417824" cy="707886"/>
          </a:xfrm>
          <a:prstGeom prst="rect">
            <a:avLst/>
          </a:prstGeom>
          <a:noFill/>
        </p:spPr>
        <p:txBody>
          <a:bodyPr wrap="square" rtlCol="0">
            <a:spAutoFit/>
          </a:bodyPr>
          <a:lstStyle/>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Xác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định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luận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đề</a:t>
            </a:r>
            <a:r>
              <a:rPr lang="en-US" sz="4000" dirty="0">
                <a:solidFill>
                  <a:prstClr val="black"/>
                </a:solidFill>
                <a:latin typeface="Times New Roman" pitchFamily="18" charset="0"/>
                <a:cs typeface="Times New Roman" pitchFamily="18" charset="0"/>
              </a:rPr>
              <a:t> qua </a:t>
            </a:r>
            <a:r>
              <a:rPr lang="en-US" sz="4000" dirty="0" err="1">
                <a:solidFill>
                  <a:prstClr val="black"/>
                </a:solidFill>
                <a:latin typeface="Times New Roman" pitchFamily="18" charset="0"/>
                <a:cs typeface="Times New Roman" pitchFamily="18" charset="0"/>
              </a:rPr>
              <a:t>nhan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đề</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phần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mở</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đầu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hoặc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thúc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văn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bản</a:t>
            </a:r>
            <a:endParaRPr lang="en-US" sz="4000" dirty="0">
              <a:solidFill>
                <a:prstClr val="black"/>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8B39C511-74A4-2C38-B858-3C47DC94A4A7}"/>
              </a:ext>
            </a:extLst>
          </p:cNvPr>
          <p:cNvSpPr txBox="1"/>
          <p:nvPr/>
        </p:nvSpPr>
        <p:spPr>
          <a:xfrm>
            <a:off x="2895600" y="6053942"/>
            <a:ext cx="14401800" cy="1323439"/>
          </a:xfrm>
          <a:prstGeom prst="rect">
            <a:avLst/>
          </a:prstGeom>
          <a:noFill/>
        </p:spPr>
        <p:txBody>
          <a:bodyPr wrap="square" rtlCol="0">
            <a:spAutoFit/>
          </a:bodyPr>
          <a:lstStyle/>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Nhận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diện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đánh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vai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trò</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yếu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tố</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biểu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dụng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trong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văn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bản</a:t>
            </a:r>
            <a:r>
              <a:rPr lang="en-US" sz="4000" dirty="0">
                <a:solidFill>
                  <a:prstClr val="black"/>
                </a:solidFill>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id="{FD694446-63B6-F1D8-EB9E-E807B80CE1BD}"/>
              </a:ext>
            </a:extLst>
          </p:cNvPr>
          <p:cNvSpPr txBox="1"/>
          <p:nvPr/>
        </p:nvSpPr>
        <p:spPr>
          <a:xfrm>
            <a:off x="2895600" y="7964101"/>
            <a:ext cx="14401800" cy="1323439"/>
          </a:xfrm>
          <a:prstGeom prst="rect">
            <a:avLst/>
          </a:prstGeom>
          <a:noFill/>
        </p:spPr>
        <p:txBody>
          <a:bodyPr wrap="square" rtlCol="0">
            <a:spAutoFit/>
          </a:bodyPr>
          <a:lstStyle/>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Thể</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hiện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quan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điểm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suy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nghĩa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về</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vấn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đề</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nghị</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luận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hoặc</a:t>
            </a:r>
            <a:r>
              <a:rPr lang="en-US" sz="4000" dirty="0">
                <a:solidFill>
                  <a:prstClr val="black"/>
                </a:solidFill>
                <a:latin typeface="Times New Roman" pitchFamily="18" charset="0"/>
                <a:cs typeface="Times New Roman" pitchFamily="18" charset="0"/>
              </a:rPr>
              <a:t> ý </a:t>
            </a:r>
            <a:r>
              <a:rPr lang="en-US" sz="4000" dirty="0" err="1">
                <a:solidFill>
                  <a:prstClr val="black"/>
                </a:solidFill>
                <a:latin typeface="Times New Roman" pitchFamily="18" charset="0"/>
                <a:cs typeface="Times New Roman" pitchFamily="18" charset="0"/>
              </a:rPr>
              <a:t>kiến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giả</a:t>
            </a:r>
            <a:r>
              <a:rPr lang="en-US" sz="40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254699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3"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075" name="Picture 3" descr="C:\Users\ADMIN\Desktop\Tai nguyen thiet ke tro choi\Bảng gỗ\canstock6432558.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11430000" y="4309728"/>
            <a:ext cx="6400800" cy="58816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887201" y="6018192"/>
            <a:ext cx="4873170" cy="1815882"/>
          </a:xfrm>
          <a:prstGeom prst="rect">
            <a:avLst/>
          </a:prstGeom>
          <a:noFill/>
        </p:spPr>
        <p:txBody>
          <a:bodyPr wrap="square" rtlCol="0">
            <a:spAutoFit/>
          </a:bodyPr>
          <a:lstStyle/>
          <a:p>
            <a:pPr algn="ctr" defTabSz="1828800">
              <a:defRPr/>
            </a:pPr>
            <a:r>
              <a:rPr lang="en-US" sz="5600" dirty="0">
                <a:solidFill>
                  <a:srgbClr val="FF0000"/>
                </a:solidFill>
                <a:latin typeface="#9Slide06 SVNJonitha Script" panose="02000000000000000000" pitchFamily="2" charset="0"/>
              </a:rPr>
              <a:t>NÔNG TRẠI CỦA TÔI</a:t>
            </a:r>
          </a:p>
        </p:txBody>
      </p:sp>
      <p:pic>
        <p:nvPicPr>
          <p:cNvPr id="3076" name="Picture 4" descr="C:\Users\ADMIN\Desktop\Tai nguyen thiet ke tro choi\Bảng gỗ\bat dau.png">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630401" y="32492"/>
            <a:ext cx="3419474" cy="1453408"/>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9354800" y="9010312"/>
            <a:ext cx="1219200" cy="1219200"/>
          </a:xfrm>
          <a:prstGeom prst="rect">
            <a:avLst/>
          </a:prstGeom>
        </p:spPr>
      </p:pic>
    </p:spTree>
    <p:extLst>
      <p:ext uri="{BB962C8B-B14F-4D97-AF65-F5344CB8AC3E}">
        <p14:creationId xmlns:p14="http://schemas.microsoft.com/office/powerpoint/2010/main" val="155017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F4AA7E-69B8-F82E-163A-48B1CBCF5551}"/>
              </a:ext>
            </a:extLst>
          </p:cNvPr>
          <p:cNvSpPr txBox="1"/>
          <p:nvPr/>
        </p:nvSpPr>
        <p:spPr>
          <a:xfrm>
            <a:off x="309550" y="3390900"/>
            <a:ext cx="9029700" cy="5765499"/>
          </a:xfrm>
          <a:prstGeom prst="rect">
            <a:avLst/>
          </a:prstGeom>
        </p:spPr>
        <p:txBody>
          <a:bodyPr vert="horz" lIns="91440" tIns="45720" rIns="91440" bIns="45720" rtlCol="0">
            <a:normAutofit/>
          </a:bodyPr>
          <a:lstStyle/>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Đố</a:t>
            </a:r>
            <a:r>
              <a:rPr lang="en-US" sz="3600" b="0" i="0" dirty="0">
                <a:effectLst/>
                <a:latin typeface="#9Slide03 Arima Madurai Bold" panose="00000800000000000000" pitchFamily="2" charset="0"/>
                <a:cs typeface="#9Slide03 Arima Madurai Bold" panose="00000800000000000000" pitchFamily="2" charset="0"/>
              </a:rPr>
              <a:t> ai </a:t>
            </a:r>
            <a:r>
              <a:rPr lang="en-US" sz="3600" b="0" i="0" dirty="0" err="1">
                <a:effectLst/>
                <a:latin typeface="#9Slide03 Arima Madurai Bold" panose="00000800000000000000" pitchFamily="2" charset="0"/>
                <a:cs typeface="#9Slide03 Arima Madurai Bold" panose="00000800000000000000" pitchFamily="2" charset="0"/>
              </a:rPr>
              <a:t>trên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Bạch</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Đằng</a:t>
            </a:r>
            <a:r>
              <a:rPr lang="en-US" sz="3600" b="0" i="0" dirty="0">
                <a:effectLst/>
                <a:latin typeface="#9Slide03 Arima Madurai Bold" panose="00000800000000000000" pitchFamily="2" charset="0"/>
                <a:cs typeface="#9Slide03 Arima Madurai Bold" panose="00000800000000000000" pitchFamily="2" charset="0"/>
              </a:rPr>
              <a:t> Giang,</a:t>
            </a:r>
          </a:p>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Làm</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cho</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cọc</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nhọn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dọc</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ngang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sáng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ngời</a:t>
            </a:r>
            <a:endParaRPr lang="en-US" sz="3600" b="0" i="0" dirty="0">
              <a:effectLst/>
              <a:latin typeface="#9Slide03 Arima Madurai Bold" panose="00000800000000000000" pitchFamily="2" charset="0"/>
              <a:cs typeface="#9Slide03 Arima Madurai Bold" panose="00000800000000000000" pitchFamily="2" charset="0"/>
            </a:endParaRPr>
          </a:p>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Phá</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quân</a:t>
            </a:r>
            <a:r>
              <a:rPr lang="en-US" sz="3600" b="0" i="0" dirty="0">
                <a:effectLst/>
                <a:latin typeface="#9Slide03 Arima Madurai Bold" panose="00000800000000000000" pitchFamily="2" charset="0"/>
                <a:cs typeface="#9Slide03 Arima Madurai Bold" panose="00000800000000000000" pitchFamily="2" charset="0"/>
              </a:rPr>
              <a:t> Nam </a:t>
            </a:r>
            <a:r>
              <a:rPr lang="en-US" sz="3600" b="0" i="0" dirty="0" err="1">
                <a:effectLst/>
                <a:latin typeface="#9Slide03 Arima Madurai Bold" panose="00000800000000000000" pitchFamily="2" charset="0"/>
                <a:cs typeface="#9Slide03 Arima Madurai Bold" panose="00000800000000000000" pitchFamily="2" charset="0"/>
              </a:rPr>
              <a:t>Hán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tơi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bời</a:t>
            </a:r>
            <a:r>
              <a:rPr lang="en-US" sz="3600" b="0" i="0" dirty="0">
                <a:effectLst/>
                <a:latin typeface="#9Slide03 Arima Madurai Bold" panose="00000800000000000000" pitchFamily="2" charset="0"/>
                <a:cs typeface="#9Slide03 Arima Madurai Bold" panose="00000800000000000000" pitchFamily="2" charset="0"/>
              </a:rPr>
              <a:t>,</a:t>
            </a:r>
          </a:p>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Gươm</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thần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độc</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lập</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giữa</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trời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vung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lên</a:t>
            </a:r>
            <a:r>
              <a:rPr lang="en-US" sz="3600" b="0" i="0" dirty="0">
                <a:effectLst/>
                <a:latin typeface="#9Slide03 Arima Madurai Bold" panose="00000800000000000000" pitchFamily="2" charset="0"/>
                <a:cs typeface="#9Slide03 Arima Madurai Bold" panose="00000800000000000000" pitchFamily="2" charset="0"/>
              </a:rPr>
              <a:t>.</a:t>
            </a:r>
          </a:p>
          <a:p>
            <a:pPr algn="ctr">
              <a:lnSpc>
                <a:spcPct val="90000"/>
              </a:lnSpc>
              <a:spcAft>
                <a:spcPts val="600"/>
              </a:spcAft>
            </a:pPr>
            <a:r>
              <a:rPr lang="en-US" sz="3600" b="0" i="0" dirty="0">
                <a:effectLst/>
                <a:latin typeface="#9Slide03 Arima Madurai Bold" panose="00000800000000000000" pitchFamily="2" charset="0"/>
                <a:cs typeface="#9Slide03 Arima Madurai Bold" panose="00000800000000000000" pitchFamily="2" charset="0"/>
              </a:rPr>
              <a:t> - </a:t>
            </a:r>
            <a:r>
              <a:rPr lang="en-US" sz="3600" b="0" i="0" dirty="0" err="1">
                <a:effectLst/>
                <a:latin typeface="#9Slide03 Arima Madurai Bold" panose="00000800000000000000" pitchFamily="2" charset="0"/>
                <a:cs typeface="#9Slide03 Arima Madurai Bold" panose="00000800000000000000" pitchFamily="2" charset="0"/>
              </a:rPr>
              <a:t>Là</a:t>
            </a:r>
            <a:r>
              <a:rPr lang="en-US" sz="3600" b="0" i="0" dirty="0">
                <a:effectLst/>
                <a:latin typeface="#9Slide03 Arima Madurai Bold" panose="00000800000000000000" pitchFamily="2" charset="0"/>
                <a:cs typeface="#9Slide03 Arima Madurai Bold" panose="00000800000000000000" pitchFamily="2" charset="0"/>
              </a:rPr>
              <a:t> ai?</a:t>
            </a:r>
          </a:p>
        </p:txBody>
      </p:sp>
      <p:pic>
        <p:nvPicPr>
          <p:cNvPr id="2050" name="Picture 2" descr="Ngô Quyền nằm trong danh sách 14 anh hùng dân tộc tiêu biểu của Việt Nam,  là vị &quot;vua đứng đầu các vua&quot;, là vị Tổ trung hưng của Việt Nam |">
            <a:extLst>
              <a:ext uri="{FF2B5EF4-FFF2-40B4-BE49-F238E27FC236}">
                <a16:creationId xmlns:a16="http://schemas.microsoft.com/office/drawing/2014/main" id="{5387E232-23B1-A216-80D5-70B064444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 r="5684" b="-2"/>
          <a:stretch/>
        </p:blipFill>
        <p:spPr bwMode="auto">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39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9" name="Picture 12" descr="C:\Users\ADMIN\Desktop\Nong trai\dep-of-vector-farm-animals (5).jp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7560129" y="4580575"/>
            <a:ext cx="1923818" cy="20246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45371" y="5233440"/>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199" y="7132773"/>
            <a:ext cx="5116286" cy="153404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24977">
            <a:off x="-2084182" y="8057533"/>
            <a:ext cx="2002970" cy="177232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51829"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5415" y="5120478"/>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387608" y="5904592"/>
            <a:ext cx="2272784" cy="161199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12324" y="6362700"/>
            <a:ext cx="2133600" cy="146446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702687"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2400" y="-38099"/>
            <a:ext cx="1183596" cy="114953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320340" y="6569325"/>
            <a:ext cx="3367812" cy="114773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42719" y="8265154"/>
            <a:ext cx="1530550" cy="133923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96000" y="-38099"/>
            <a:ext cx="1219200" cy="121067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6673121" y="5179398"/>
            <a:ext cx="3928266" cy="262083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3141067" y="-38100"/>
            <a:ext cx="1206142" cy="116455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0">
            <a:extLst>
              <a:ext uri="{BEBA8EAE-BF5A-486C-A8C5-ECC9F3942E4B}">
                <a14:imgProps xmlns:a14="http://schemas.microsoft.com/office/drawing/2010/main">
                  <a14:imgLayer r:embed="rId27">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1959745" y="5445952"/>
            <a:ext cx="2963294" cy="228712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7366651" y="-38384"/>
            <a:ext cx="1624950" cy="137188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6332202" y="6605241"/>
            <a:ext cx="4610100" cy="46769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35" action="ppaction://hlinksldjump"/>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68360" y="1028700"/>
            <a:ext cx="1577148"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38" action="ppaction://hlinksldjump"/>
          </p:cNvPr>
          <p:cNvPicPr>
            <a:picLocks noChangeAspect="1" noChangeArrowheads="1"/>
          </p:cNvPicPr>
          <p:nvPr/>
        </p:nvPicPr>
        <p:blipFill>
          <a:blip r:embed="rId39">
            <a:extLst>
              <a:ext uri="{BEBA8EAE-BF5A-486C-A8C5-ECC9F3942E4B}">
                <a14:imgProps xmlns:a14="http://schemas.microsoft.com/office/drawing/2010/main">
                  <a14:imgLayer r:embed="rId4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419" y="1028700"/>
            <a:ext cx="1652482"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41" action="ppaction://hlinksldjump"/>
          </p:cNvPr>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524000" y="1080039"/>
            <a:ext cx="1562884" cy="167353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4" action="ppaction://hlinksldjump"/>
          </p:cNvPr>
          <p:cNvPicPr>
            <a:picLocks noChangeAspect="1" noChangeArrowheads="1"/>
          </p:cNvPicPr>
          <p:nvPr/>
        </p:nvPicPr>
        <p:blipFill>
          <a:blip r:embed="rId45">
            <a:extLst>
              <a:ext uri="{BEBA8EAE-BF5A-486C-A8C5-ECC9F3942E4B}">
                <a14:imgProps xmlns:a14="http://schemas.microsoft.com/office/drawing/2010/main">
                  <a14:imgLayer r:embed="rId4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89495" y="975509"/>
            <a:ext cx="1582506" cy="16945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47" action="ppaction://hlinksldjump"/>
          </p:cNvPr>
          <p:cNvPicPr>
            <a:picLocks noChangeAspect="1" noChangeArrowheads="1"/>
          </p:cNvPicPr>
          <p:nvPr/>
        </p:nvPicPr>
        <p:blipFill>
          <a:blip r:embed="rId48">
            <a:extLst>
              <a:ext uri="{BEBA8EAE-BF5A-486C-A8C5-ECC9F3942E4B}">
                <a14:imgProps xmlns:a14="http://schemas.microsoft.com/office/drawing/2010/main">
                  <a14:imgLayer r:embed="rId49">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588328" y="1055641"/>
            <a:ext cx="1507672" cy="161441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50" action="ppaction://hlinksldjump"/>
          </p:cNvPr>
          <p:cNvPicPr>
            <a:picLocks noChangeAspect="1" noChangeArrowheads="1"/>
          </p:cNvPicPr>
          <p:nvPr/>
        </p:nvPicPr>
        <p:blipFill>
          <a:blip r:embed="rId51">
            <a:extLst>
              <a:ext uri="{BEBA8EAE-BF5A-486C-A8C5-ECC9F3942E4B}">
                <a14:imgProps xmlns:a14="http://schemas.microsoft.com/office/drawing/2010/main">
                  <a14:imgLayer r:embed="rId52">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6112328" y="1055643"/>
            <a:ext cx="1507672" cy="1614410"/>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4" action="ppaction://hlinksldjump"/>
          </p:cNvPr>
          <p:cNvSpPr/>
          <p:nvPr/>
        </p:nvSpPr>
        <p:spPr>
          <a:xfrm>
            <a:off x="14688152" y="29575"/>
            <a:ext cx="2819400" cy="11430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smtClean="0"/>
              <a:t>TIẾP TỤC BÀI HỌC</a:t>
            </a:r>
            <a:endParaRPr lang="en-US" sz="2400" dirty="0"/>
          </a:p>
        </p:txBody>
      </p:sp>
    </p:spTree>
    <p:extLst>
      <p:ext uri="{BB962C8B-B14F-4D97-AF65-F5344CB8AC3E}">
        <p14:creationId xmlns:p14="http://schemas.microsoft.com/office/powerpoint/2010/main" val="13762191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1" dur="25000" fill="hold"/>
                                        <p:tgtEl>
                                          <p:spTgt spid="78"/>
                                        </p:tgtEl>
                                        <p:attrNameLst>
                                          <p:attrName>ppt_x</p:attrName>
                                          <p:attrName>ppt_y</p:attrName>
                                        </p:attrNameLst>
                                      </p:cBhvr>
                                      <p:rCtr x="-59601" y="1236"/>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TextBox 3"/>
          <p:cNvSpPr txBox="1"/>
          <p:nvPr/>
        </p:nvSpPr>
        <p:spPr>
          <a:xfrm>
            <a:off x="3200401" y="2048353"/>
            <a:ext cx="11099802" cy="1631216"/>
          </a:xfrm>
          <a:prstGeom prst="rect">
            <a:avLst/>
          </a:prstGeom>
          <a:noFill/>
        </p:spPr>
        <p:txBody>
          <a:bodyPr wrap="square" rtlCol="0">
            <a:spAutoFit/>
          </a:bodyPr>
          <a:lstStyle/>
          <a:p>
            <a:pPr defTabSz="1828800">
              <a:defRPr/>
            </a:pPr>
            <a:r>
              <a:rPr lang="en-US" sz="6400" dirty="0" err="1">
                <a:solidFill>
                  <a:prstClr val="black"/>
                </a:solidFill>
                <a:latin typeface="Times New Roman" pitchFamily="18" charset="0"/>
                <a:cs typeface="Times New Roman" pitchFamily="18" charset="0"/>
              </a:rPr>
              <a:t>Thể</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chiếu</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được</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dùng</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để</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làm</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gì</a:t>
            </a:r>
            <a:r>
              <a:rPr lang="en-US" sz="6400" dirty="0">
                <a:solidFill>
                  <a:prstClr val="black"/>
                </a:solidFill>
                <a:latin typeface="Times New Roman" pitchFamily="18" charset="0"/>
                <a:cs typeface="Times New Roman" pitchFamily="18" charset="0"/>
              </a:rPr>
              <a:t>?</a:t>
            </a:r>
          </a:p>
          <a:p>
            <a:pPr defTabSz="1828800">
              <a:defRPr/>
            </a:pPr>
            <a:endParaRPr lang="en-US" sz="3600" dirty="0">
              <a:solidFill>
                <a:prstClr val="black"/>
              </a:solidFill>
              <a:latin typeface="Calibri"/>
            </a:endParaRP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6" name="TextBox 5"/>
          <p:cNvSpPr txBox="1"/>
          <p:nvPr/>
        </p:nvSpPr>
        <p:spPr>
          <a:xfrm>
            <a:off x="5486400" y="5588000"/>
            <a:ext cx="10714384" cy="954107"/>
          </a:xfrm>
          <a:prstGeom prst="rect">
            <a:avLst/>
          </a:prstGeom>
          <a:noFill/>
        </p:spPr>
        <p:txBody>
          <a:bodyPr wrap="square" rtlCol="0">
            <a:spAutoFit/>
          </a:bodyPr>
          <a:lstStyle/>
          <a:p>
            <a:pPr lvl="0" algn="ctr"/>
            <a:r>
              <a:rPr lang="en-US" sz="5600" dirty="0">
                <a:latin typeface="Times New Roman" panose="02020603050405020304" pitchFamily="18" charset="0"/>
                <a:cs typeface="Times New Roman" panose="02020603050405020304" pitchFamily="18" charset="0"/>
              </a:rPr>
              <a:t>Ban </a:t>
            </a:r>
            <a:r>
              <a:rPr lang="en-US" sz="5600" dirty="0" err="1">
                <a:latin typeface="Times New Roman" panose="02020603050405020304" pitchFamily="18" charset="0"/>
                <a:cs typeface="Times New Roman" panose="02020603050405020304" pitchFamily="18" charset="0"/>
              </a:rPr>
              <a:t>bố</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mệnh</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lệnh</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của</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nhà</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vua</a:t>
            </a:r>
            <a:r>
              <a:rPr lang="en-US" sz="5600" dirty="0">
                <a:latin typeface="Times New Roman" panose="02020603050405020304" pitchFamily="18" charset="0"/>
                <a:cs typeface="Times New Roman" panose="02020603050405020304" pitchFamily="18" charset="0"/>
              </a:rPr>
              <a:t>.</a:t>
            </a:r>
            <a:endParaRPr lang="en-US" sz="56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086999"/>
            <a:ext cx="6096000" cy="4200002"/>
          </a:xfrm>
          <a:prstGeom prst="rect">
            <a:avLst/>
          </a:prstGeom>
        </p:spPr>
      </p:pic>
    </p:spTree>
    <p:extLst>
      <p:ext uri="{BB962C8B-B14F-4D97-AF65-F5344CB8AC3E}">
        <p14:creationId xmlns:p14="http://schemas.microsoft.com/office/powerpoint/2010/main" val="237947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367136" y="534988"/>
            <a:ext cx="12958464" cy="40780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TextBox 3"/>
          <p:cNvSpPr txBox="1"/>
          <p:nvPr/>
        </p:nvSpPr>
        <p:spPr>
          <a:xfrm>
            <a:off x="1655170" y="745728"/>
            <a:ext cx="12617896" cy="4401205"/>
          </a:xfrm>
          <a:prstGeom prst="rect">
            <a:avLst/>
          </a:prstGeom>
          <a:noFill/>
        </p:spPr>
        <p:txBody>
          <a:bodyPr wrap="square" rtlCol="0">
            <a:spAutoFit/>
          </a:bodyPr>
          <a:lstStyle/>
          <a:p>
            <a:pPr algn="just"/>
            <a:r>
              <a:rPr lang="vi-VN" sz="4000" dirty="0">
                <a:latin typeface="+mj-lt"/>
              </a:rPr>
              <a:t>L</a:t>
            </a:r>
            <a:r>
              <a:rPr lang="en-US" sz="4000" dirty="0">
                <a:latin typeface="Times New Roman" panose="02020603050405020304" pitchFamily="18" charset="0"/>
                <a:cs typeface="Times New Roman" panose="02020603050405020304" pitchFamily="18" charset="0"/>
              </a:rPr>
              <a:t>ý</a:t>
            </a:r>
            <a:r>
              <a:rPr lang="vi-VN" sz="4000" dirty="0">
                <a:latin typeface="+mj-lt"/>
              </a:rPr>
              <a:t> Công Uẩn viện dẫn sử sách Trung Quốc nói về việc các vua nhà Thương, nhà Chu đã nhiều lần dời đô nhằm chứng tỏ việc dời đô xưa nay không phải là việc làm tuỳ tiện mà luôn gắn liền với yêu cầu xây dựng kinh đô ở nơi trung tâm, tạo nền móng cho sự phát triển lâu dài của đất nước và phù hợp với ‘ý dân’, ‘mệnh trời’. Đúng hay sai ?</a:t>
            </a:r>
          </a:p>
          <a:p>
            <a:pPr algn="just" defTabSz="1828800">
              <a:defRPr/>
            </a:pPr>
            <a:endParaRPr lang="en-US" sz="4000" dirty="0">
              <a:solidFill>
                <a:prstClr val="black"/>
              </a:solidFill>
              <a:latin typeface="+mj-lt"/>
            </a:endParaRP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6" name="TextBox 5"/>
          <p:cNvSpPr txBox="1"/>
          <p:nvPr/>
        </p:nvSpPr>
        <p:spPr>
          <a:xfrm>
            <a:off x="5486400" y="5588000"/>
            <a:ext cx="10570368" cy="1631216"/>
          </a:xfrm>
          <a:prstGeom prst="rect">
            <a:avLst/>
          </a:prstGeom>
          <a:noFill/>
        </p:spPr>
        <p:txBody>
          <a:bodyPr wrap="square" rtlCol="0">
            <a:spAutoFit/>
          </a:bodyPr>
          <a:lstStyle/>
          <a:p>
            <a:pPr algn="ctr" defTabSz="1828800">
              <a:defRPr/>
            </a:pPr>
            <a:r>
              <a:rPr lang="en-US" sz="6400" dirty="0" err="1">
                <a:solidFill>
                  <a:prstClr val="black"/>
                </a:solidFill>
                <a:latin typeface="Times New Roman" pitchFamily="18" charset="0"/>
                <a:cs typeface="Times New Roman" pitchFamily="18" charset="0"/>
              </a:rPr>
              <a:t>Đúng</a:t>
            </a:r>
            <a:r>
              <a:rPr lang="en-US" sz="6400" dirty="0">
                <a:solidFill>
                  <a:prstClr val="black"/>
                </a:solidFill>
                <a:latin typeface="Times New Roman" pitchFamily="18" charset="0"/>
                <a:cs typeface="Times New Roman" pitchFamily="18" charset="0"/>
              </a:rPr>
              <a:t> </a:t>
            </a:r>
          </a:p>
          <a:p>
            <a:pPr algn="ctr" defTabSz="1828800">
              <a:defRPr/>
            </a:pPr>
            <a:endParaRPr lang="en-US" sz="3600" dirty="0">
              <a:solidFill>
                <a:prstClr val="black"/>
              </a:solidFill>
              <a:latin typeface="Calibri"/>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9" y="6449775"/>
            <a:ext cx="5624758" cy="3875326"/>
          </a:xfrm>
          <a:prstGeom prst="rect">
            <a:avLst/>
          </a:prstGeom>
        </p:spPr>
      </p:pic>
      <p:pic>
        <p:nvPicPr>
          <p:cNvPr id="9"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2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200400" y="1638300"/>
            <a:ext cx="11416208"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TextBox 3"/>
          <p:cNvSpPr txBox="1"/>
          <p:nvPr/>
        </p:nvSpPr>
        <p:spPr>
          <a:xfrm>
            <a:off x="3200400" y="2048353"/>
            <a:ext cx="11416208" cy="1508105"/>
          </a:xfrm>
          <a:prstGeom prst="rect">
            <a:avLst/>
          </a:prstGeom>
          <a:noFill/>
        </p:spPr>
        <p:txBody>
          <a:bodyPr wrap="square" rtlCol="0">
            <a:spAutoFit/>
          </a:bodyPr>
          <a:lstStyle/>
          <a:p>
            <a:pPr lvl="0"/>
            <a:r>
              <a:rPr lang="en-US" sz="4600" dirty="0" err="1">
                <a:latin typeface="Times New Roman" panose="02020603050405020304" pitchFamily="18" charset="0"/>
                <a:cs typeface="Times New Roman" panose="02020603050405020304" pitchFamily="18" charset="0"/>
              </a:rPr>
              <a:t>Câu</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Trẫm</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rất</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đâu</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xót</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về</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việc</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đó</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không</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thể</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không</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dời</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đổi</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là</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câu</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phủ</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định</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Đúng</a:t>
            </a:r>
            <a:r>
              <a:rPr lang="en-US" sz="4600" dirty="0">
                <a:latin typeface="Times New Roman" panose="02020603050405020304" pitchFamily="18" charset="0"/>
                <a:cs typeface="Times New Roman" panose="02020603050405020304" pitchFamily="18" charset="0"/>
              </a:rPr>
              <a:t> hay </a:t>
            </a:r>
            <a:r>
              <a:rPr lang="en-US" sz="4600" dirty="0" err="1">
                <a:latin typeface="Times New Roman" panose="02020603050405020304" pitchFamily="18" charset="0"/>
                <a:cs typeface="Times New Roman" panose="02020603050405020304" pitchFamily="18" charset="0"/>
              </a:rPr>
              <a:t>sai</a:t>
            </a:r>
            <a:r>
              <a:rPr lang="en-US" sz="4600" dirty="0">
                <a:latin typeface="Times New Roman" panose="02020603050405020304" pitchFamily="18" charset="0"/>
                <a:cs typeface="Times New Roman" panose="02020603050405020304" pitchFamily="18" charset="0"/>
              </a:rPr>
              <a:t>?</a:t>
            </a:r>
            <a:endParaRPr lang="en-US" sz="4600" dirty="0">
              <a:solidFill>
                <a:prstClr val="black"/>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6" name="TextBox 5"/>
          <p:cNvSpPr txBox="1"/>
          <p:nvPr/>
        </p:nvSpPr>
        <p:spPr>
          <a:xfrm>
            <a:off x="5486400" y="5588000"/>
            <a:ext cx="10138320" cy="1631216"/>
          </a:xfrm>
          <a:prstGeom prst="rect">
            <a:avLst/>
          </a:prstGeom>
          <a:noFill/>
        </p:spPr>
        <p:txBody>
          <a:bodyPr wrap="square" rtlCol="0">
            <a:spAutoFit/>
          </a:bodyPr>
          <a:lstStyle/>
          <a:p>
            <a:pPr algn="ctr" defTabSz="1828800">
              <a:defRPr/>
            </a:pPr>
            <a:r>
              <a:rPr lang="en-US" sz="6400" dirty="0">
                <a:solidFill>
                  <a:prstClr val="black"/>
                </a:solidFill>
                <a:latin typeface="Times New Roman" pitchFamily="18" charset="0"/>
                <a:cs typeface="Times New Roman" pitchFamily="18" charset="0"/>
              </a:rPr>
              <a:t>Sai </a:t>
            </a:r>
          </a:p>
          <a:p>
            <a:pPr defTabSz="1828800">
              <a:defRPr/>
            </a:pPr>
            <a:endParaRPr lang="en-US" sz="3600" dirty="0">
              <a:solidFill>
                <a:prstClr val="black"/>
              </a:solidFill>
              <a:latin typeface="Calibri"/>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 y="6475102"/>
            <a:ext cx="5588000" cy="3850000"/>
          </a:xfrm>
          <a:prstGeom prst="rect">
            <a:avLst/>
          </a:prstGeom>
        </p:spPr>
      </p:pic>
      <p:pic>
        <p:nvPicPr>
          <p:cNvPr id="9" name="Picture 4"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81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TextBox 3"/>
          <p:cNvSpPr txBox="1"/>
          <p:nvPr/>
        </p:nvSpPr>
        <p:spPr>
          <a:xfrm>
            <a:off x="3200401" y="2048352"/>
            <a:ext cx="11099802" cy="1569660"/>
          </a:xfrm>
          <a:prstGeom prst="rect">
            <a:avLst/>
          </a:prstGeom>
          <a:noFill/>
        </p:spPr>
        <p:txBody>
          <a:bodyPr wrap="square" rtlCol="0">
            <a:spAutoFit/>
          </a:bodyPr>
          <a:lstStyle/>
          <a:p>
            <a:r>
              <a:rPr lang="en-US" sz="4800" dirty="0" err="1">
                <a:latin typeface="Times New Roman" panose="02020603050405020304" pitchFamily="18" charset="0"/>
                <a:cs typeface="Times New Roman" panose="02020603050405020304" pitchFamily="18" charset="0"/>
              </a:rPr>
              <a:t>Nêu</a:t>
            </a:r>
            <a:r>
              <a:rPr lang="en-US" sz="4800" dirty="0">
                <a:latin typeface="Times New Roman" panose="02020603050405020304" pitchFamily="18" charset="0"/>
                <a:cs typeface="Times New Roman" panose="02020603050405020304" pitchFamily="18" charset="0"/>
              </a:rPr>
              <a:t> ý </a:t>
            </a:r>
            <a:r>
              <a:rPr lang="en-US" sz="4800" dirty="0" err="1">
                <a:latin typeface="Times New Roman" panose="02020603050405020304" pitchFamily="18" charset="0"/>
                <a:cs typeface="Times New Roman" panose="02020603050405020304" pitchFamily="18" charset="0"/>
              </a:rPr>
              <a:t>nghĩa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Trẫm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đau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xót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việc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đổi</a:t>
            </a:r>
            <a:r>
              <a:rPr lang="en-US" sz="4800" dirty="0">
                <a:latin typeface="Times New Roman" panose="02020603050405020304" pitchFamily="18" charset="0"/>
                <a:cs typeface="Times New Roman" panose="02020603050405020304" pitchFamily="18" charset="0"/>
              </a:rPr>
              <a:t>’.</a:t>
            </a: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6" name="TextBox 5"/>
          <p:cNvSpPr txBox="1"/>
          <p:nvPr/>
        </p:nvSpPr>
        <p:spPr>
          <a:xfrm>
            <a:off x="5683424" y="5303102"/>
            <a:ext cx="10426352" cy="1569660"/>
          </a:xfrm>
          <a:prstGeom prst="rect">
            <a:avLst/>
          </a:prstGeom>
          <a:noFill/>
        </p:spPr>
        <p:txBody>
          <a:bodyPr wrap="square" rtlCol="0">
            <a:spAutoFit/>
          </a:bodyPr>
          <a:lstStyle/>
          <a:p>
            <a:pPr lvl="0" algn="ctr"/>
            <a:r>
              <a:rPr lang="en-US" sz="4800" dirty="0" err="1">
                <a:latin typeface="Times New Roman" panose="02020603050405020304" pitchFamily="18" charset="0"/>
                <a:cs typeface="Times New Roman" panose="02020603050405020304" pitchFamily="18" charset="0"/>
              </a:rPr>
              <a:t>Khẳng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phải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đổi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đô</a:t>
            </a:r>
            <a:r>
              <a:rPr lang="en-US" sz="4800" dirty="0">
                <a:latin typeface="Times New Roman" panose="02020603050405020304" pitchFamily="18" charset="0"/>
                <a:cs typeface="Times New Roman" panose="02020603050405020304" pitchFamily="18" charset="0"/>
              </a:rPr>
              <a:t>.</a:t>
            </a:r>
            <a:endParaRPr lang="en-US" sz="48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6580102"/>
            <a:ext cx="5435600" cy="3745000"/>
          </a:xfrm>
          <a:prstGeom prst="rect">
            <a:avLst/>
          </a:prstGeom>
        </p:spPr>
      </p:pic>
      <p:pic>
        <p:nvPicPr>
          <p:cNvPr id="9"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02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TextBox 3"/>
          <p:cNvSpPr txBox="1"/>
          <p:nvPr/>
        </p:nvSpPr>
        <p:spPr>
          <a:xfrm>
            <a:off x="3200401" y="2048352"/>
            <a:ext cx="11099802" cy="1569660"/>
          </a:xfrm>
          <a:prstGeom prst="rect">
            <a:avLst/>
          </a:prstGeom>
          <a:noFill/>
        </p:spPr>
        <p:txBody>
          <a:bodyPr wrap="square" rtlCol="0">
            <a:spAutoFit/>
          </a:bodyPr>
          <a:lstStyle/>
          <a:p>
            <a:pPr lvl="0"/>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nói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lợi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thế</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Đại</a:t>
            </a:r>
            <a:r>
              <a:rPr lang="en-US" sz="4800" dirty="0">
                <a:latin typeface="Times New Roman" panose="02020603050405020304" pitchFamily="18" charset="0"/>
                <a:cs typeface="Times New Roman" panose="02020603050405020304" pitchFamily="18" charset="0"/>
              </a:rPr>
              <a:t> La.</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5486400" y="4423420"/>
            <a:ext cx="10820400" cy="30060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6" name="TextBox 5"/>
          <p:cNvSpPr txBox="1"/>
          <p:nvPr/>
        </p:nvSpPr>
        <p:spPr>
          <a:xfrm>
            <a:off x="5629175" y="4567437"/>
            <a:ext cx="10677626" cy="3170099"/>
          </a:xfrm>
          <a:prstGeom prst="rect">
            <a:avLst/>
          </a:prstGeom>
          <a:noFill/>
        </p:spPr>
        <p:txBody>
          <a:bodyPr wrap="square" rtlCol="0">
            <a:spAutoFit/>
          </a:bodyPr>
          <a:lstStyle/>
          <a:p>
            <a:pPr algn="just"/>
            <a:r>
              <a:rPr lang="vi-VN" sz="4000" dirty="0">
                <a:latin typeface="Times New Roman" panose="02020603050405020304" pitchFamily="18" charset="0"/>
                <a:cs typeface="Times New Roman" panose="02020603050405020304" pitchFamily="18" charset="0"/>
              </a:rPr>
              <a:t>Ở vào nơi trung tâm của trời đất, được cái thế rồng cuộn, hổ ngồi.</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Đúng ngôi nam bắc đông tây, lại tiện hướng nhìn sông, dựa núi.</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Địa thế rộng mà bằng, đất đai cao mà lại thoáng…</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a:p>
            <a:pPr algn="just" defTabSz="1828800">
              <a:defRPr/>
            </a:pPr>
            <a:endParaRPr lang="en-US" sz="40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9" y="6449775"/>
            <a:ext cx="5624758" cy="3875326"/>
          </a:xfrm>
          <a:prstGeom prst="rect">
            <a:avLst/>
          </a:prstGeom>
        </p:spPr>
      </p:pic>
      <p:pic>
        <p:nvPicPr>
          <p:cNvPr id="9"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11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TextBox 3"/>
          <p:cNvSpPr txBox="1"/>
          <p:nvPr/>
        </p:nvSpPr>
        <p:spPr>
          <a:xfrm>
            <a:off x="3200401" y="2048352"/>
            <a:ext cx="11099802" cy="1569660"/>
          </a:xfrm>
          <a:prstGeom prst="rect">
            <a:avLst/>
          </a:prstGeom>
          <a:noFill/>
        </p:spPr>
        <p:txBody>
          <a:bodyPr wrap="square" rtlCol="0">
            <a:spAutoFit/>
          </a:bodyPr>
          <a:lstStyle/>
          <a:p>
            <a:pPr lvl="0"/>
            <a:r>
              <a:rPr lang="vi-VN" sz="4800" dirty="0">
                <a:latin typeface="Times New Roman" panose="02020603050405020304" pitchFamily="18" charset="0"/>
                <a:cs typeface="Times New Roman" panose="02020603050405020304" pitchFamily="18" charset="0"/>
              </a:rPr>
              <a:t>Chiếu dời đô được viết theo phương thức biểu đạt chính nào ?</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6" name="TextBox 5"/>
          <p:cNvSpPr txBox="1"/>
          <p:nvPr/>
        </p:nvSpPr>
        <p:spPr>
          <a:xfrm>
            <a:off x="5486400" y="5588001"/>
            <a:ext cx="10426352" cy="954107"/>
          </a:xfrm>
          <a:prstGeom prst="rect">
            <a:avLst/>
          </a:prstGeom>
          <a:noFill/>
        </p:spPr>
        <p:txBody>
          <a:bodyPr wrap="square" rtlCol="0">
            <a:spAutoFit/>
          </a:bodyPr>
          <a:lstStyle/>
          <a:p>
            <a:pPr algn="ctr" defTabSz="1828800">
              <a:defRPr/>
            </a:pPr>
            <a:r>
              <a:rPr lang="en-US" sz="5600" dirty="0" err="1">
                <a:solidFill>
                  <a:prstClr val="black"/>
                </a:solidFill>
                <a:latin typeface="Times New Roman" pitchFamily="18" charset="0"/>
                <a:cs typeface="Times New Roman" pitchFamily="18" charset="0"/>
              </a:rPr>
              <a:t>Nghị</a:t>
            </a:r>
            <a:r>
              <a:rPr lang="en-US" sz="5600" dirty="0">
                <a:solidFill>
                  <a:prstClr val="black"/>
                </a:solidFill>
                <a:latin typeface="Times New Roman" pitchFamily="18" charset="0"/>
                <a:cs typeface="Times New Roman" pitchFamily="18" charset="0"/>
              </a:rPr>
              <a:t> </a:t>
            </a:r>
            <a:r>
              <a:rPr lang="en-US" sz="5600" dirty="0" err="1">
                <a:solidFill>
                  <a:prstClr val="black"/>
                </a:solidFill>
                <a:latin typeface="Times New Roman" pitchFamily="18" charset="0"/>
                <a:cs typeface="Times New Roman" pitchFamily="18" charset="0"/>
              </a:rPr>
              <a:t>luận</a:t>
            </a:r>
            <a:endParaRPr lang="en-US" sz="3200" dirty="0">
              <a:solidFill>
                <a:prstClr val="black"/>
              </a:solidFill>
              <a:latin typeface="Calibri"/>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9" y="6449775"/>
            <a:ext cx="5624758" cy="3875326"/>
          </a:xfrm>
          <a:prstGeom prst="rect">
            <a:avLst/>
          </a:prstGeom>
        </p:spPr>
      </p:pic>
      <p:pic>
        <p:nvPicPr>
          <p:cNvPr id="9"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91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1D1ACEDB-4C1B-5F51-6860-32B5BD951345}"/>
              </a:ext>
            </a:extLst>
          </p:cNvPr>
          <p:cNvSpPr/>
          <p:nvPr/>
        </p:nvSpPr>
        <p:spPr>
          <a:xfrm>
            <a:off x="2362200" y="3086100"/>
            <a:ext cx="12954000" cy="4114800"/>
          </a:xfrm>
          <a:custGeom>
            <a:avLst/>
            <a:gdLst/>
            <a:ahLst/>
            <a:cxnLst/>
            <a:rect l="l" t="t" r="r" b="b"/>
            <a:pathLst>
              <a:path w="4744528" h="4114800">
                <a:moveTo>
                  <a:pt x="0" y="0"/>
                </a:moveTo>
                <a:lnTo>
                  <a:pt x="4744528" y="0"/>
                </a:lnTo>
                <a:lnTo>
                  <a:pt x="474452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Rectangle 3"/>
          <p:cNvSpPr/>
          <p:nvPr/>
        </p:nvSpPr>
        <p:spPr>
          <a:xfrm>
            <a:off x="2374605" y="4152900"/>
            <a:ext cx="13030200" cy="1546343"/>
          </a:xfrm>
          <a:prstGeom prst="rect">
            <a:avLst/>
          </a:prstGeom>
        </p:spPr>
        <p:txBody>
          <a:bodyPr wrap="square" lIns="68334" tIns="34174" rIns="68334" bIns="34174">
            <a:spAutoFit/>
          </a:bodyPr>
          <a:lstStyle/>
          <a:p>
            <a:pPr algn="just"/>
            <a:r>
              <a:rPr lang="en-US" altLang="en-US" sz="4800" dirty="0" err="1">
                <a:latin typeface="Times New Roman" pitchFamily="18" charset="0"/>
              </a:rPr>
              <a:t>Hãy</a:t>
            </a:r>
            <a:r>
              <a:rPr lang="en-US" altLang="en-US" sz="4800" dirty="0">
                <a:latin typeface="Times New Roman" pitchFamily="18" charset="0"/>
              </a:rPr>
              <a:t> </a:t>
            </a:r>
            <a:r>
              <a:rPr lang="en-US" altLang="en-US" sz="4800" dirty="0" err="1">
                <a:latin typeface="Times New Roman" pitchFamily="18" charset="0"/>
              </a:rPr>
              <a:t>viết</a:t>
            </a:r>
            <a:r>
              <a:rPr lang="en-US" altLang="en-US" sz="4800" dirty="0">
                <a:latin typeface="Times New Roman" pitchFamily="18" charset="0"/>
              </a:rPr>
              <a:t> </a:t>
            </a:r>
            <a:r>
              <a:rPr lang="en-US" altLang="en-US" sz="4800" dirty="0" err="1">
                <a:latin typeface="Times New Roman" pitchFamily="18" charset="0"/>
              </a:rPr>
              <a:t>một</a:t>
            </a:r>
            <a:r>
              <a:rPr lang="en-US" altLang="en-US" sz="4800" dirty="0">
                <a:latin typeface="Times New Roman" pitchFamily="18" charset="0"/>
              </a:rPr>
              <a:t> </a:t>
            </a:r>
            <a:r>
              <a:rPr lang="en-US" altLang="en-US" sz="4800" dirty="0" err="1">
                <a:latin typeface="Times New Roman" pitchFamily="18" charset="0"/>
              </a:rPr>
              <a:t>đoạn</a:t>
            </a:r>
            <a:r>
              <a:rPr lang="en-US" altLang="en-US" sz="4800" dirty="0">
                <a:latin typeface="Times New Roman" pitchFamily="18" charset="0"/>
              </a:rPr>
              <a:t> </a:t>
            </a:r>
            <a:r>
              <a:rPr lang="en-US" altLang="en-US" sz="4800" dirty="0" err="1">
                <a:latin typeface="Times New Roman" pitchFamily="18" charset="0"/>
              </a:rPr>
              <a:t>văn</a:t>
            </a:r>
            <a:r>
              <a:rPr lang="en-US" altLang="en-US" sz="4800" dirty="0">
                <a:latin typeface="Times New Roman" pitchFamily="18" charset="0"/>
              </a:rPr>
              <a:t> (8- 10 </a:t>
            </a:r>
            <a:r>
              <a:rPr lang="en-US" altLang="en-US" sz="4800" dirty="0" err="1">
                <a:latin typeface="Times New Roman" pitchFamily="18" charset="0"/>
              </a:rPr>
              <a:t>dòng</a:t>
            </a:r>
            <a:r>
              <a:rPr lang="en-US" altLang="en-US" sz="4800" dirty="0">
                <a:latin typeface="Times New Roman" pitchFamily="18" charset="0"/>
              </a:rPr>
              <a:t>) </a:t>
            </a:r>
            <a:r>
              <a:rPr lang="en-US" altLang="en-US" sz="4800" dirty="0" err="1">
                <a:latin typeface="Times New Roman" pitchFamily="18" charset="0"/>
              </a:rPr>
              <a:t>nêu</a:t>
            </a:r>
            <a:r>
              <a:rPr lang="en-US" altLang="en-US" sz="4800" dirty="0">
                <a:latin typeface="Times New Roman" pitchFamily="18" charset="0"/>
              </a:rPr>
              <a:t> ý </a:t>
            </a:r>
            <a:r>
              <a:rPr lang="en-US" altLang="en-US" sz="4800" dirty="0" err="1">
                <a:latin typeface="Times New Roman" pitchFamily="18" charset="0"/>
              </a:rPr>
              <a:t>nghĩa</a:t>
            </a:r>
            <a:r>
              <a:rPr lang="en-US" altLang="en-US" sz="4800" dirty="0">
                <a:latin typeface="Times New Roman" pitchFamily="18" charset="0"/>
              </a:rPr>
              <a:t> </a:t>
            </a:r>
            <a:r>
              <a:rPr lang="en-US" altLang="en-US" sz="4800" dirty="0" err="1">
                <a:latin typeface="Times New Roman" pitchFamily="18" charset="0"/>
              </a:rPr>
              <a:t>lịch</a:t>
            </a:r>
            <a:r>
              <a:rPr lang="en-US" altLang="en-US" sz="4800" dirty="0">
                <a:latin typeface="Times New Roman" pitchFamily="18" charset="0"/>
              </a:rPr>
              <a:t> </a:t>
            </a:r>
            <a:r>
              <a:rPr lang="en-US" altLang="en-US" sz="4800" dirty="0" err="1">
                <a:latin typeface="Times New Roman" pitchFamily="18" charset="0"/>
              </a:rPr>
              <a:t>sử</a:t>
            </a:r>
            <a:r>
              <a:rPr lang="en-US" altLang="en-US" sz="4800" dirty="0">
                <a:latin typeface="Times New Roman" pitchFamily="18" charset="0"/>
              </a:rPr>
              <a:t> </a:t>
            </a:r>
            <a:r>
              <a:rPr lang="en-US" altLang="en-US" sz="4800" dirty="0" err="1">
                <a:latin typeface="Times New Roman" pitchFamily="18" charset="0"/>
              </a:rPr>
              <a:t>của</a:t>
            </a:r>
            <a:r>
              <a:rPr lang="en-US" altLang="en-US" sz="4800" dirty="0">
                <a:latin typeface="Times New Roman" pitchFamily="18" charset="0"/>
              </a:rPr>
              <a:t> </a:t>
            </a:r>
            <a:r>
              <a:rPr lang="en-US" altLang="en-US" sz="4800" dirty="0" err="1">
                <a:latin typeface="Times New Roman" pitchFamily="18" charset="0"/>
              </a:rPr>
              <a:t>việc</a:t>
            </a:r>
            <a:r>
              <a:rPr lang="en-US" altLang="en-US" sz="4800" dirty="0">
                <a:latin typeface="Times New Roman" pitchFamily="18" charset="0"/>
              </a:rPr>
              <a:t> </a:t>
            </a:r>
            <a:r>
              <a:rPr lang="en-US" altLang="en-US" sz="4800" dirty="0" err="1">
                <a:latin typeface="Times New Roman" pitchFamily="18" charset="0"/>
              </a:rPr>
              <a:t>Lý</a:t>
            </a:r>
            <a:r>
              <a:rPr lang="en-US" altLang="en-US" sz="4800" dirty="0">
                <a:latin typeface="Times New Roman" pitchFamily="18" charset="0"/>
              </a:rPr>
              <a:t> </a:t>
            </a:r>
            <a:r>
              <a:rPr lang="en-US" altLang="en-US" sz="4800" dirty="0" err="1">
                <a:latin typeface="Times New Roman" pitchFamily="18" charset="0"/>
              </a:rPr>
              <a:t>Công</a:t>
            </a:r>
            <a:r>
              <a:rPr lang="en-US" altLang="en-US" sz="4800" dirty="0">
                <a:latin typeface="Times New Roman" pitchFamily="18" charset="0"/>
              </a:rPr>
              <a:t> </a:t>
            </a:r>
            <a:r>
              <a:rPr lang="en-US" altLang="en-US" sz="4800" dirty="0" err="1">
                <a:latin typeface="Times New Roman" pitchFamily="18" charset="0"/>
              </a:rPr>
              <a:t>Uẩn</a:t>
            </a:r>
            <a:r>
              <a:rPr lang="en-US" altLang="en-US" sz="4800" dirty="0">
                <a:latin typeface="Times New Roman" pitchFamily="18" charset="0"/>
              </a:rPr>
              <a:t> </a:t>
            </a:r>
            <a:r>
              <a:rPr lang="en-US" altLang="en-US" sz="4800" dirty="0" err="1">
                <a:latin typeface="Times New Roman" pitchFamily="18" charset="0"/>
              </a:rPr>
              <a:t>dời</a:t>
            </a:r>
            <a:r>
              <a:rPr lang="en-US" altLang="en-US" sz="4800" dirty="0">
                <a:latin typeface="Times New Roman" pitchFamily="18" charset="0"/>
              </a:rPr>
              <a:t> </a:t>
            </a:r>
            <a:r>
              <a:rPr lang="en-US" altLang="en-US" sz="4800" dirty="0" err="1">
                <a:latin typeface="Times New Roman" pitchFamily="18" charset="0"/>
              </a:rPr>
              <a:t>đô</a:t>
            </a:r>
            <a:endParaRPr lang="en-US" altLang="en-US" sz="4800" dirty="0">
              <a:latin typeface="Times New Roman" pitchFamily="18" charset="0"/>
            </a:endParaRPr>
          </a:p>
        </p:txBody>
      </p:sp>
      <p:sp>
        <p:nvSpPr>
          <p:cNvPr id="6" name="Freeform 6">
            <a:extLst>
              <a:ext uri="{FF2B5EF4-FFF2-40B4-BE49-F238E27FC236}">
                <a16:creationId xmlns:a16="http://schemas.microsoft.com/office/drawing/2014/main" id="{795374FC-186D-DBC3-94B9-761B1BE17FEB}"/>
              </a:ext>
            </a:extLst>
          </p:cNvPr>
          <p:cNvSpPr/>
          <p:nvPr/>
        </p:nvSpPr>
        <p:spPr>
          <a:xfrm>
            <a:off x="13030200" y="-576063"/>
            <a:ext cx="6411161" cy="4114800"/>
          </a:xfrm>
          <a:custGeom>
            <a:avLst/>
            <a:gdLst/>
            <a:ahLst/>
            <a:cxnLst/>
            <a:rect l="l" t="t" r="r" b="b"/>
            <a:pathLst>
              <a:path w="6411161" h="4114800">
                <a:moveTo>
                  <a:pt x="0" y="0"/>
                </a:moveTo>
                <a:lnTo>
                  <a:pt x="6411161" y="0"/>
                </a:lnTo>
                <a:lnTo>
                  <a:pt x="641116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4">
            <a:extLst>
              <a:ext uri="{FF2B5EF4-FFF2-40B4-BE49-F238E27FC236}">
                <a16:creationId xmlns:a16="http://schemas.microsoft.com/office/drawing/2014/main" id="{FF7F9CA8-C63A-F193-7D3F-98236552B7FD}"/>
              </a:ext>
            </a:extLst>
          </p:cNvPr>
          <p:cNvSpPr/>
          <p:nvPr/>
        </p:nvSpPr>
        <p:spPr>
          <a:xfrm>
            <a:off x="-152400" y="6210300"/>
            <a:ext cx="4104513" cy="4114800"/>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45010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357574"/>
            <a:ext cx="17068800" cy="9571851"/>
          </a:xfrm>
          <a:prstGeom prst="rect">
            <a:avLst/>
          </a:prstGeom>
        </p:spPr>
        <p:txBody>
          <a:bodyPr wrap="square">
            <a:spAutoFit/>
          </a:bodyPr>
          <a:lstStyle/>
          <a:p>
            <a:pPr algn="just"/>
            <a:r>
              <a:rPr lang="en-US" sz="4400" i="1"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Việc dời đô của Lý Công Uẩn có ý nghĩa vô cùng quan trọng, với những tác dụng nhất định. Năm Canh Tuất niên hiệu Thuận Thiên thứ nhất (năm 1010), vua Lý Thái Tổ đã viết bài chiếu bày tỏ ý định dời đô từ Hoa Lư (nay thuộc tỉnh Ninh Bình) về thành Đại La (nay thuộc Hà Nội). Điều này thể hiện khát vọng của nhà vua về một đất nước thái bình, thịnh trị và ý thức dân tộc, tự chủ, tự lập, tự cường của một quốc gia. Có thể thấy rằng, trong hoàn cảnh đất nước lúc bấy giờ, việc dời đô là điều tất yếu, hợp tình. Bởi lúc này, đất nước Đại Việt đã được độc lập, cần chú trọng phát triển kinh tế. Hơn nữa, thành Đại La là nơi trung tâm, có mọi điều kiện thuận lợi để trở thành kinh đô của tất nước. Qua đó, chúng ta thấy được khát vọng của nhà vua về một đất nước thái bình, thịnh trị và ý thức dân tộc, tự chủ, tự lập, tự cường của một quốc gia. Ngoài ra, việc dời đô cũng thể hiện được tầm nhìn chiến lược, sự hiểu biết sâu rộng của người đứng đầu đất nước.</a:t>
            </a:r>
            <a:endParaRPr lang="en-US" sz="4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9640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ượng Lý Thường Kiệt bằng đồng - Tôn vinh người anh hùng dân tộc">
            <a:extLst>
              <a:ext uri="{FF2B5EF4-FFF2-40B4-BE49-F238E27FC236}">
                <a16:creationId xmlns:a16="http://schemas.microsoft.com/office/drawing/2014/main" id="{275F93C7-E13D-09F2-41C8-8FF9296915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00" r="-1" b="-1"/>
          <a:stretch/>
        </p:blipFill>
        <p:spPr bwMode="auto">
          <a:xfrm>
            <a:off x="758127" y="831226"/>
            <a:ext cx="8613283" cy="8613284"/>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DDD4103-83F1-BD72-25B4-D061B32392A3}"/>
              </a:ext>
            </a:extLst>
          </p:cNvPr>
          <p:cNvSpPr txBox="1"/>
          <p:nvPr/>
        </p:nvSpPr>
        <p:spPr>
          <a:xfrm>
            <a:off x="9545735" y="3162300"/>
            <a:ext cx="8153396" cy="4370808"/>
          </a:xfrm>
          <a:prstGeom prst="rect">
            <a:avLst/>
          </a:prstGeom>
        </p:spPr>
        <p:txBody>
          <a:bodyPr vert="horz" lIns="91440" tIns="45720" rIns="91440" bIns="45720" rtlCol="0" anchor="t">
            <a:normAutofit/>
          </a:bodyPr>
          <a:lstStyle/>
          <a:p>
            <a:pPr algn="ctr">
              <a:lnSpc>
                <a:spcPct val="90000"/>
              </a:lnSpc>
              <a:spcAft>
                <a:spcPts val="600"/>
              </a:spcAft>
            </a:pP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Đố</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ai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đánh</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Tống</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Bình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Chiêm</a:t>
            </a:r>
            <a:endPar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endParaRPr>
          </a:p>
          <a:p>
            <a:pPr algn="ctr">
              <a:lnSpc>
                <a:spcPct val="90000"/>
              </a:lnSpc>
              <a:spcAft>
                <a:spcPts val="600"/>
              </a:spcAft>
            </a:pP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Ba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ngày</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phá</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vỡ</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Khâm</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Liêm</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hai</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thành</a:t>
            </a:r>
            <a:endPar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endParaRPr>
          </a:p>
          <a:p>
            <a:pPr algn="ctr">
              <a:lnSpc>
                <a:spcPct val="90000"/>
              </a:lnSpc>
              <a:spcAft>
                <a:spcPts val="600"/>
              </a:spcAft>
            </a:pP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Ung Châu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đổ</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nát</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tan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tành</a:t>
            </a:r>
            <a:endPar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endParaRPr>
          </a:p>
          <a:p>
            <a:pPr algn="ctr">
              <a:lnSpc>
                <a:spcPct val="90000"/>
              </a:lnSpc>
              <a:spcAft>
                <a:spcPts val="600"/>
              </a:spcAft>
            </a:pP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Mở</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đầu</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Bắc</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phạt</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uy</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danh</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vang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lừng</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p>
          <a:p>
            <a:pPr algn="ctr">
              <a:lnSpc>
                <a:spcPct val="90000"/>
              </a:lnSpc>
              <a:spcAft>
                <a:spcPts val="600"/>
              </a:spcAft>
            </a:pP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Là</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ai?</a:t>
            </a:r>
          </a:p>
        </p:txBody>
      </p:sp>
    </p:spTree>
    <p:extLst>
      <p:ext uri="{BB962C8B-B14F-4D97-AF65-F5344CB8AC3E}">
        <p14:creationId xmlns:p14="http://schemas.microsoft.com/office/powerpoint/2010/main" val="172577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barn(inVertical)">
                                      <p:cBhvr>
                                        <p:cTn id="1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ự án phim điện ảnh đa phương tiện về triều Trần thu hút sự quan tâm của  công chúng | Báo Pháp luật Việt Nam điện tử">
            <a:extLst>
              <a:ext uri="{FF2B5EF4-FFF2-40B4-BE49-F238E27FC236}">
                <a16:creationId xmlns:a16="http://schemas.microsoft.com/office/drawing/2014/main" id="{B65C6059-5897-C74B-D619-B392CBC3C0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33" r="33733"/>
          <a:stretch/>
        </p:blipFill>
        <p:spPr bwMode="auto">
          <a:xfrm>
            <a:off x="20" y="10"/>
            <a:ext cx="9174833" cy="10286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CC4FB4-8ED0-78EC-C492-CAE520A02FD9}"/>
              </a:ext>
            </a:extLst>
          </p:cNvPr>
          <p:cNvSpPr txBox="1"/>
          <p:nvPr/>
        </p:nvSpPr>
        <p:spPr>
          <a:xfrm>
            <a:off x="8763000" y="3499945"/>
            <a:ext cx="8991600" cy="5765499"/>
          </a:xfrm>
          <a:prstGeom prst="rect">
            <a:avLst/>
          </a:prstGeom>
        </p:spPr>
        <p:txBody>
          <a:bodyPr vert="horz" lIns="91440" tIns="45720" rIns="91440" bIns="45720" rtlCol="0">
            <a:normAutofit/>
          </a:bodyPr>
          <a:lstStyle/>
          <a:p>
            <a:pPr algn="ctr">
              <a:lnSpc>
                <a:spcPct val="90000"/>
              </a:lnSpc>
              <a:spcBef>
                <a:spcPts val="600"/>
              </a:spcBef>
              <a:spcAft>
                <a:spcPts val="600"/>
              </a:spcAft>
            </a:pPr>
            <a:r>
              <a:rPr lang="en-US" sz="3600" b="0" i="0" dirty="0" err="1">
                <a:effectLst/>
                <a:latin typeface="#9Slide03 Arima Madurai Bold" panose="00000800000000000000" pitchFamily="2" charset="0"/>
                <a:cs typeface="#9Slide03 Arima Madurai Bold" panose="00000800000000000000" pitchFamily="2" charset="0"/>
              </a:rPr>
              <a:t>Đố</a:t>
            </a:r>
            <a:r>
              <a:rPr lang="en-US" sz="3600" b="0" i="0" dirty="0">
                <a:effectLst/>
                <a:latin typeface="#9Slide03 Arima Madurai Bold" panose="00000800000000000000" pitchFamily="2" charset="0"/>
                <a:cs typeface="#9Slide03 Arima Madurai Bold" panose="00000800000000000000" pitchFamily="2" charset="0"/>
              </a:rPr>
              <a:t> ai </a:t>
            </a:r>
            <a:r>
              <a:rPr lang="en-US" sz="3600" b="0" i="0" dirty="0" err="1">
                <a:effectLst/>
                <a:latin typeface="#9Slide03 Arima Madurai Bold" panose="00000800000000000000" pitchFamily="2" charset="0"/>
                <a:cs typeface="#9Slide03 Arima Madurai Bold" panose="00000800000000000000" pitchFamily="2" charset="0"/>
              </a:rPr>
              <a:t>nổi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sáng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sông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rừng</a:t>
            </a:r>
            <a:endParaRPr lang="en-US" sz="3600" b="0" i="0" dirty="0">
              <a:effectLst/>
              <a:latin typeface="#9Slide03 Arima Madurai Bold" panose="00000800000000000000" pitchFamily="2" charset="0"/>
              <a:cs typeface="#9Slide03 Arima Madurai Bold" panose="00000800000000000000" pitchFamily="2" charset="0"/>
            </a:endParaRPr>
          </a:p>
          <a:p>
            <a:pPr algn="ctr">
              <a:lnSpc>
                <a:spcPct val="90000"/>
              </a:lnSpc>
              <a:spcBef>
                <a:spcPts val="600"/>
              </a:spcBef>
              <a:spcAft>
                <a:spcPts val="600"/>
              </a:spcAft>
            </a:pPr>
            <a:r>
              <a:rPr lang="en-US" sz="3600" b="0" i="0" dirty="0" err="1">
                <a:effectLst/>
                <a:latin typeface="#9Slide03 Arima Madurai Bold" panose="00000800000000000000" pitchFamily="2" charset="0"/>
                <a:cs typeface="#9Slide03 Arima Madurai Bold" panose="00000800000000000000" pitchFamily="2" charset="0"/>
              </a:rPr>
              <a:t>Đã</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vui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Hàm</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Tử</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lại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mừng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Chương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Dương</a:t>
            </a:r>
            <a:endParaRPr lang="en-US" sz="3600" b="0" i="0" dirty="0">
              <a:effectLst/>
              <a:latin typeface="#9Slide03 Arima Madurai Bold" panose="00000800000000000000" pitchFamily="2" charset="0"/>
              <a:cs typeface="#9Slide03 Arima Madurai Bold" panose="00000800000000000000" pitchFamily="2" charset="0"/>
            </a:endParaRPr>
          </a:p>
          <a:p>
            <a:pPr algn="ctr">
              <a:lnSpc>
                <a:spcPct val="90000"/>
              </a:lnSpc>
              <a:spcBef>
                <a:spcPts val="600"/>
              </a:spcBef>
              <a:spcAft>
                <a:spcPts val="600"/>
              </a:spcAft>
            </a:pPr>
            <a:r>
              <a:rPr lang="en-US" sz="3600" b="0" i="0" dirty="0">
                <a:effectLst/>
                <a:latin typeface="#9Slide03 Arima Madurai Bold" panose="00000800000000000000" pitchFamily="2" charset="0"/>
                <a:cs typeface="#9Slide03 Arima Madurai Bold" panose="00000800000000000000" pitchFamily="2" charset="0"/>
              </a:rPr>
              <a:t>Vân </a:t>
            </a:r>
            <a:r>
              <a:rPr lang="en-US" sz="3600" b="0" i="0" dirty="0" err="1">
                <a:effectLst/>
                <a:latin typeface="#9Slide03 Arima Madurai Bold" panose="00000800000000000000" pitchFamily="2" charset="0"/>
                <a:cs typeface="#9Slide03 Arima Madurai Bold" panose="00000800000000000000" pitchFamily="2" charset="0"/>
              </a:rPr>
              <a:t>Đồn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cướp</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sạch</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binh</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cường</a:t>
            </a:r>
            <a:endParaRPr lang="en-US" sz="3600" b="0" i="0" dirty="0">
              <a:effectLst/>
              <a:latin typeface="#9Slide03 Arima Madurai Bold" panose="00000800000000000000" pitchFamily="2" charset="0"/>
              <a:cs typeface="#9Slide03 Arima Madurai Bold" panose="00000800000000000000" pitchFamily="2" charset="0"/>
            </a:endParaRPr>
          </a:p>
          <a:p>
            <a:pPr algn="ctr">
              <a:lnSpc>
                <a:spcPct val="90000"/>
              </a:lnSpc>
              <a:spcBef>
                <a:spcPts val="600"/>
              </a:spcBef>
              <a:spcAft>
                <a:spcPts val="600"/>
              </a:spcAft>
            </a:pPr>
            <a:r>
              <a:rPr lang="en-US" sz="3600" b="0" i="0" dirty="0" err="1">
                <a:effectLst/>
                <a:latin typeface="#9Slide03 Arima Madurai Bold" panose="00000800000000000000" pitchFamily="2" charset="0"/>
                <a:cs typeface="#9Slide03 Arima Madurai Bold" panose="00000800000000000000" pitchFamily="2" charset="0"/>
              </a:rPr>
              <a:t>Nồi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bàng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mai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phục</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chặn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đường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giặc</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lui</a:t>
            </a:r>
            <a:r>
              <a:rPr lang="en-US" sz="3600" b="0" i="0" dirty="0">
                <a:effectLst/>
                <a:latin typeface="#9Slide03 Arima Madurai Bold" panose="00000800000000000000" pitchFamily="2" charset="0"/>
                <a:cs typeface="#9Slide03 Arima Madurai Bold" panose="00000800000000000000" pitchFamily="2" charset="0"/>
              </a:rPr>
              <a:t>?</a:t>
            </a:r>
          </a:p>
        </p:txBody>
      </p:sp>
    </p:spTree>
    <p:extLst>
      <p:ext uri="{BB962C8B-B14F-4D97-AF65-F5344CB8AC3E}">
        <p14:creationId xmlns:p14="http://schemas.microsoft.com/office/powerpoint/2010/main" val="128636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388049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 fmla="*/ 0 w 5212080"/>
              <a:gd name="connsiteY0" fmla="*/ 0 h 27432"/>
              <a:gd name="connsiteX1" fmla="*/ 547268 w 5212080"/>
              <a:gd name="connsiteY1" fmla="*/ 0 h 27432"/>
              <a:gd name="connsiteX2" fmla="*/ 1303020 w 5212080"/>
              <a:gd name="connsiteY2" fmla="*/ 0 h 27432"/>
              <a:gd name="connsiteX3" fmla="*/ 1798168 w 5212080"/>
              <a:gd name="connsiteY3" fmla="*/ 0 h 27432"/>
              <a:gd name="connsiteX4" fmla="*/ 2293315 w 5212080"/>
              <a:gd name="connsiteY4" fmla="*/ 0 h 27432"/>
              <a:gd name="connsiteX5" fmla="*/ 2944825 w 5212080"/>
              <a:gd name="connsiteY5" fmla="*/ 0 h 27432"/>
              <a:gd name="connsiteX6" fmla="*/ 3544214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456328 w 5212080"/>
              <a:gd name="connsiteY10" fmla="*/ 27432 h 27432"/>
              <a:gd name="connsiteX11" fmla="*/ 3856939 w 5212080"/>
              <a:gd name="connsiteY11" fmla="*/ 27432 h 27432"/>
              <a:gd name="connsiteX12" fmla="*/ 3257550 w 5212080"/>
              <a:gd name="connsiteY12" fmla="*/ 27432 h 27432"/>
              <a:gd name="connsiteX13" fmla="*/ 2710282 w 5212080"/>
              <a:gd name="connsiteY13" fmla="*/ 27432 h 27432"/>
              <a:gd name="connsiteX14" fmla="*/ 2110892 w 5212080"/>
              <a:gd name="connsiteY14" fmla="*/ 27432 h 27432"/>
              <a:gd name="connsiteX15" fmla="*/ 1615745 w 5212080"/>
              <a:gd name="connsiteY15" fmla="*/ 27432 h 27432"/>
              <a:gd name="connsiteX16" fmla="*/ 1016356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528EFE-7E21-0A8C-09A6-17D43EC80688}"/>
              </a:ext>
            </a:extLst>
          </p:cNvPr>
          <p:cNvSpPr txBox="1"/>
          <p:nvPr/>
        </p:nvSpPr>
        <p:spPr>
          <a:xfrm>
            <a:off x="684821" y="4305300"/>
            <a:ext cx="7269480" cy="4981002"/>
          </a:xfrm>
          <a:prstGeom prst="rect">
            <a:avLst/>
          </a:prstGeom>
        </p:spPr>
        <p:txBody>
          <a:bodyPr vert="horz" lIns="91440" tIns="45720" rIns="91440" bIns="45720" rtlCol="0">
            <a:normAutofit/>
          </a:bodyPr>
          <a:lstStyle/>
          <a:p>
            <a:pPr algn="ctr">
              <a:lnSpc>
                <a:spcPct val="90000"/>
              </a:lnSpc>
              <a:spcAft>
                <a:spcPts val="600"/>
              </a:spcAft>
            </a:pPr>
            <a:r>
              <a:rPr lang="en-US" sz="3300" b="0" i="0" dirty="0">
                <a:effectLst/>
                <a:latin typeface="#9Slide03 Arima Madurai Bold" panose="00000800000000000000" pitchFamily="2" charset="0"/>
                <a:cs typeface="#9Slide03 Arima Madurai Bold" panose="00000800000000000000" pitchFamily="2" charset="0"/>
              </a:rPr>
              <a:t>Can </a:t>
            </a:r>
            <a:r>
              <a:rPr lang="en-US" sz="3300" b="0" i="0" dirty="0" err="1">
                <a:effectLst/>
                <a:latin typeface="#9Slide03 Arima Madurai Bold" panose="00000800000000000000" pitchFamily="2" charset="0"/>
                <a:cs typeface="#9Slide03 Arima Madurai Bold" panose="00000800000000000000" pitchFamily="2" charset="0"/>
              </a:rPr>
              <a:t>trường</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kháng</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chiến</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mười</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năm</a:t>
            </a:r>
            <a:endParaRPr lang="en-US" sz="3300" b="0" i="0" dirty="0">
              <a:effectLst/>
              <a:latin typeface="#9Slide03 Arima Madurai Bold" panose="00000800000000000000" pitchFamily="2" charset="0"/>
              <a:cs typeface="#9Slide03 Arima Madurai Bold" panose="00000800000000000000" pitchFamily="2" charset="0"/>
            </a:endParaRPr>
          </a:p>
          <a:p>
            <a:pPr algn="ctr">
              <a:lnSpc>
                <a:spcPct val="90000"/>
              </a:lnSpc>
              <a:spcAft>
                <a:spcPts val="600"/>
              </a:spcAft>
            </a:pPr>
            <a:r>
              <a:rPr lang="en-US" sz="3300" b="0" i="0" dirty="0">
                <a:effectLst/>
                <a:latin typeface="#9Slide03 Arima Madurai Bold" panose="00000800000000000000" pitchFamily="2" charset="0"/>
                <a:cs typeface="#9Slide03 Arima Madurai Bold" panose="00000800000000000000" pitchFamily="2" charset="0"/>
              </a:rPr>
              <a:t>Anh </a:t>
            </a:r>
            <a:r>
              <a:rPr lang="en-US" sz="3300" b="0" i="0" dirty="0" err="1">
                <a:effectLst/>
                <a:latin typeface="#9Slide03 Arima Madurai Bold" panose="00000800000000000000" pitchFamily="2" charset="0"/>
                <a:cs typeface="#9Slide03 Arima Madurai Bold" panose="00000800000000000000" pitchFamily="2" charset="0"/>
              </a:rPr>
              <a:t>hùng</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áo</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vải</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nhiều</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lần</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khốn</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nguy</a:t>
            </a:r>
            <a:r>
              <a:rPr lang="en-US" sz="3300" b="0" i="0" dirty="0">
                <a:effectLst/>
                <a:latin typeface="#9Slide03 Arima Madurai Bold" panose="00000800000000000000" pitchFamily="2" charset="0"/>
                <a:cs typeface="#9Slide03 Arima Madurai Bold" panose="00000800000000000000" pitchFamily="2" charset="0"/>
              </a:rPr>
              <a:t>.</a:t>
            </a:r>
          </a:p>
          <a:p>
            <a:pPr algn="ctr">
              <a:lnSpc>
                <a:spcPct val="90000"/>
              </a:lnSpc>
              <a:spcAft>
                <a:spcPts val="600"/>
              </a:spcAft>
            </a:pPr>
            <a:r>
              <a:rPr lang="en-US" sz="3300" b="0" i="0" dirty="0">
                <a:effectLst/>
                <a:latin typeface="#9Slide03 Arima Madurai Bold" panose="00000800000000000000" pitchFamily="2" charset="0"/>
                <a:cs typeface="#9Slide03 Arima Madurai Bold" panose="00000800000000000000" pitchFamily="2" charset="0"/>
              </a:rPr>
              <a:t>Gian </a:t>
            </a:r>
            <a:r>
              <a:rPr lang="en-US" sz="3300" b="0" i="0" dirty="0" err="1">
                <a:effectLst/>
                <a:latin typeface="#9Slide03 Arima Madurai Bold" panose="00000800000000000000" pitchFamily="2" charset="0"/>
                <a:cs typeface="#9Slide03 Arima Madurai Bold" panose="00000800000000000000" pitchFamily="2" charset="0"/>
              </a:rPr>
              <a:t>lao</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có</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quản</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ngại</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gì</a:t>
            </a:r>
            <a:r>
              <a:rPr lang="en-US" sz="3300" b="0" i="0" dirty="0">
                <a:effectLst/>
                <a:latin typeface="#9Slide03 Arima Madurai Bold" panose="00000800000000000000" pitchFamily="2" charset="0"/>
                <a:cs typeface="#9Slide03 Arima Madurai Bold" panose="00000800000000000000" pitchFamily="2" charset="0"/>
              </a:rPr>
              <a:t>,</a:t>
            </a:r>
          </a:p>
          <a:p>
            <a:pPr algn="ctr">
              <a:lnSpc>
                <a:spcPct val="90000"/>
              </a:lnSpc>
              <a:spcAft>
                <a:spcPts val="600"/>
              </a:spcAft>
            </a:pPr>
            <a:r>
              <a:rPr lang="en-US" sz="3300" b="0" i="0" dirty="0" err="1">
                <a:effectLst/>
                <a:latin typeface="#9Slide03 Arima Madurai Bold" panose="00000800000000000000" pitchFamily="2" charset="0"/>
                <a:cs typeface="#9Slide03 Arima Madurai Bold" panose="00000800000000000000" pitchFamily="2" charset="0"/>
              </a:rPr>
              <a:t>Gươm</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thần</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trả</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lại</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chính</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vì</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quốc</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dân</a:t>
            </a:r>
            <a:r>
              <a:rPr lang="en-US" sz="3300" b="0" i="0" dirty="0">
                <a:effectLst/>
                <a:latin typeface="#9Slide03 Arima Madurai Bold" panose="00000800000000000000" pitchFamily="2" charset="0"/>
                <a:cs typeface="#9Slide03 Arima Madurai Bold" panose="00000800000000000000" pitchFamily="2" charset="0"/>
              </a:rPr>
              <a:t>. </a:t>
            </a:r>
          </a:p>
          <a:p>
            <a:pPr algn="ctr">
              <a:lnSpc>
                <a:spcPct val="90000"/>
              </a:lnSpc>
              <a:spcAft>
                <a:spcPts val="600"/>
              </a:spcAft>
            </a:pP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Là</a:t>
            </a:r>
            <a:r>
              <a:rPr lang="en-US" sz="3300" b="0" i="0" dirty="0">
                <a:effectLst/>
                <a:latin typeface="#9Slide03 Arima Madurai Bold" panose="00000800000000000000" pitchFamily="2" charset="0"/>
                <a:cs typeface="#9Slide03 Arima Madurai Bold" panose="00000800000000000000" pitchFamily="2" charset="0"/>
              </a:rPr>
              <a:t> ai?</a:t>
            </a:r>
          </a:p>
        </p:txBody>
      </p:sp>
      <p:pic>
        <p:nvPicPr>
          <p:cNvPr id="5122" name="Picture 2" descr="Lê Lợi dựng cờ khởi nghĩa | SGK Lịch sử lớp 7">
            <a:extLst>
              <a:ext uri="{FF2B5EF4-FFF2-40B4-BE49-F238E27FC236}">
                <a16:creationId xmlns:a16="http://schemas.microsoft.com/office/drawing/2014/main" id="{E38828B6-D19B-709F-E3B5-6BC59F00D9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0212"/>
          <a:stretch/>
        </p:blipFill>
        <p:spPr bwMode="auto">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11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F5908F-E709-CD92-6660-C35714AE77A0}"/>
              </a:ext>
            </a:extLst>
          </p:cNvPr>
          <p:cNvSpPr txBox="1"/>
          <p:nvPr/>
        </p:nvSpPr>
        <p:spPr>
          <a:xfrm>
            <a:off x="248421" y="3619500"/>
            <a:ext cx="9118798" cy="6527007"/>
          </a:xfrm>
          <a:prstGeom prst="rect">
            <a:avLst/>
          </a:prstGeom>
        </p:spPr>
        <p:txBody>
          <a:bodyPr vert="horz" lIns="91440" tIns="45720" rIns="91440" bIns="45720" rtlCol="0">
            <a:normAutofit/>
          </a:bodyPr>
          <a:lstStyle/>
          <a:p>
            <a:pPr algn="ctr">
              <a:lnSpc>
                <a:spcPct val="90000"/>
              </a:lnSpc>
              <a:spcAft>
                <a:spcPts val="600"/>
              </a:spcAft>
            </a:pPr>
            <a:r>
              <a:rPr lang="en-US" sz="3600" dirty="0" err="1">
                <a:latin typeface="#9Slide03 Arima Madurai Bold" panose="00000800000000000000" pitchFamily="2" charset="0"/>
                <a:cs typeface="#9Slide03 Arima Madurai Bold" panose="00000800000000000000" pitchFamily="2" charset="0"/>
              </a:rPr>
              <a:t>Đố</a:t>
            </a:r>
            <a:r>
              <a:rPr lang="en-US" sz="3600" dirty="0">
                <a:latin typeface="#9Slide03 Arima Madurai Bold" panose="00000800000000000000" pitchFamily="2" charset="0"/>
                <a:cs typeface="#9Slide03 Arima Madurai Bold" panose="00000800000000000000" pitchFamily="2" charset="0"/>
              </a:rPr>
              <a:t> ai </a:t>
            </a:r>
            <a:r>
              <a:rPr lang="en-US" sz="3600" dirty="0" err="1">
                <a:latin typeface="#9Slide03 Arima Madurai Bold" panose="00000800000000000000" pitchFamily="2" charset="0"/>
                <a:cs typeface="#9Slide03 Arima Madurai Bold" panose="00000800000000000000" pitchFamily="2" charset="0"/>
              </a:rPr>
              <a:t>giải</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phóng</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Thăng</a:t>
            </a:r>
            <a:r>
              <a:rPr lang="en-US" sz="3600" dirty="0">
                <a:latin typeface="#9Slide03 Arima Madurai Bold" panose="00000800000000000000" pitchFamily="2" charset="0"/>
                <a:cs typeface="#9Slide03 Arima Madurai Bold" panose="00000800000000000000" pitchFamily="2" charset="0"/>
              </a:rPr>
              <a:t> Long,</a:t>
            </a:r>
          </a:p>
          <a:p>
            <a:pPr algn="ctr">
              <a:lnSpc>
                <a:spcPct val="90000"/>
              </a:lnSpc>
              <a:spcAft>
                <a:spcPts val="600"/>
              </a:spcAft>
            </a:pPr>
            <a:r>
              <a:rPr lang="en-US" sz="3600" dirty="0" err="1">
                <a:latin typeface="#9Slide03 Arima Madurai Bold" panose="00000800000000000000" pitchFamily="2" charset="0"/>
                <a:cs typeface="#9Slide03 Arima Madurai Bold" panose="00000800000000000000" pitchFamily="2" charset="0"/>
              </a:rPr>
              <a:t>Nửa</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đêm</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trừ</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tịch</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quyết</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lòng</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tiến</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binh</a:t>
            </a:r>
            <a:r>
              <a:rPr lang="en-US" sz="3600" dirty="0">
                <a:latin typeface="#9Slide03 Arima Madurai Bold" panose="00000800000000000000" pitchFamily="2" charset="0"/>
                <a:cs typeface="#9Slide03 Arima Madurai Bold" panose="00000800000000000000" pitchFamily="2" charset="0"/>
              </a:rPr>
              <a:t>.</a:t>
            </a:r>
          </a:p>
          <a:p>
            <a:pPr algn="ctr">
              <a:lnSpc>
                <a:spcPct val="90000"/>
              </a:lnSpc>
              <a:spcAft>
                <a:spcPts val="600"/>
              </a:spcAft>
            </a:pPr>
            <a:r>
              <a:rPr lang="en-US" sz="3600" dirty="0" err="1">
                <a:latin typeface="#9Slide03 Arima Madurai Bold" panose="00000800000000000000" pitchFamily="2" charset="0"/>
                <a:cs typeface="#9Slide03 Arima Madurai Bold" panose="00000800000000000000" pitchFamily="2" charset="0"/>
              </a:rPr>
              <a:t>Đống</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Đa</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sông</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Nhĩ</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vươn</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mình</a:t>
            </a:r>
            <a:endParaRPr lang="en-US" sz="3600" dirty="0">
              <a:latin typeface="#9Slide03 Arima Madurai Bold" panose="00000800000000000000" pitchFamily="2" charset="0"/>
              <a:cs typeface="#9Slide03 Arima Madurai Bold" panose="00000800000000000000" pitchFamily="2" charset="0"/>
            </a:endParaRPr>
          </a:p>
          <a:p>
            <a:pPr algn="ctr">
              <a:lnSpc>
                <a:spcPct val="90000"/>
              </a:lnSpc>
              <a:spcAft>
                <a:spcPts val="600"/>
              </a:spcAft>
            </a:pPr>
            <a:r>
              <a:rPr lang="en-US" sz="3600" dirty="0" err="1">
                <a:latin typeface="#9Slide03 Arima Madurai Bold" panose="00000800000000000000" pitchFamily="2" charset="0"/>
                <a:cs typeface="#9Slide03 Arima Madurai Bold" panose="00000800000000000000" pitchFamily="2" charset="0"/>
              </a:rPr>
              <a:t>Giặc</a:t>
            </a:r>
            <a:r>
              <a:rPr lang="en-US" sz="3600" dirty="0">
                <a:latin typeface="#9Slide03 Arima Madurai Bold" panose="00000800000000000000" pitchFamily="2" charset="0"/>
                <a:cs typeface="#9Slide03 Arima Madurai Bold" panose="00000800000000000000" pitchFamily="2" charset="0"/>
              </a:rPr>
              <a:t> Thanh </a:t>
            </a:r>
            <a:r>
              <a:rPr lang="en-US" sz="3600" dirty="0" err="1">
                <a:latin typeface="#9Slide03 Arima Madurai Bold" panose="00000800000000000000" pitchFamily="2" charset="0"/>
                <a:cs typeface="#9Slide03 Arima Madurai Bold" panose="00000800000000000000" pitchFamily="2" charset="0"/>
              </a:rPr>
              <a:t>vỡ</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mộng</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cường</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chinh</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tơi</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bời</a:t>
            </a:r>
            <a:r>
              <a:rPr lang="en-US" sz="3600" dirty="0">
                <a:latin typeface="#9Slide03 Arima Madurai Bold" panose="00000800000000000000" pitchFamily="2" charset="0"/>
                <a:cs typeface="#9Slide03 Arima Madurai Bold" panose="00000800000000000000" pitchFamily="2" charset="0"/>
              </a:rPr>
              <a:t>. </a:t>
            </a:r>
          </a:p>
          <a:p>
            <a:pPr algn="ctr">
              <a:lnSpc>
                <a:spcPct val="90000"/>
              </a:lnSpc>
              <a:spcAft>
                <a:spcPts val="600"/>
              </a:spcAft>
            </a:pP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Là</a:t>
            </a:r>
            <a:r>
              <a:rPr lang="en-US" sz="3600" dirty="0">
                <a:latin typeface="#9Slide03 Arima Madurai Bold" panose="00000800000000000000" pitchFamily="2" charset="0"/>
                <a:cs typeface="#9Slide03 Arima Madurai Bold" panose="00000800000000000000" pitchFamily="2" charset="0"/>
              </a:rPr>
              <a:t> ai?</a:t>
            </a:r>
            <a:endParaRPr lang="en-US" sz="3600" b="0" i="0" dirty="0">
              <a:effectLst/>
              <a:latin typeface="#9Slide03 Arima Madurai Bold" panose="00000800000000000000" pitchFamily="2" charset="0"/>
              <a:cs typeface="#9Slide03 Arima Madurai Bold" panose="00000800000000000000" pitchFamily="2" charset="0"/>
            </a:endParaRPr>
          </a:p>
        </p:txBody>
      </p:sp>
      <p:pic>
        <p:nvPicPr>
          <p:cNvPr id="6148" name="Picture 4" descr="Cần cái nhìn khoa học về chân dung Vua Quang Trung | Báo Nghệ An điện tử">
            <a:extLst>
              <a:ext uri="{FF2B5EF4-FFF2-40B4-BE49-F238E27FC236}">
                <a16:creationId xmlns:a16="http://schemas.microsoft.com/office/drawing/2014/main" id="{2C0B36E0-B487-F692-69A6-765871DFCB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500"/>
          <a:stretch/>
        </p:blipFill>
        <p:spPr bwMode="auto">
          <a:xfrm>
            <a:off x="9562380" y="1137771"/>
            <a:ext cx="7683357" cy="768335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92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barn(inVertical)">
                                      <p:cBhvr>
                                        <p:cTn id="1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holding a telescope&#10;&#10;Description automatically generated">
            <a:extLst>
              <a:ext uri="{FF2B5EF4-FFF2-40B4-BE49-F238E27FC236}">
                <a16:creationId xmlns:a16="http://schemas.microsoft.com/office/drawing/2014/main" id="{EF2CC214-9275-8308-700C-7167E32B9A18}"/>
              </a:ext>
            </a:extLst>
          </p:cNvPr>
          <p:cNvPicPr>
            <a:picLocks noChangeAspect="1"/>
          </p:cNvPicPr>
          <p:nvPr/>
        </p:nvPicPr>
        <p:blipFill rotWithShape="1">
          <a:blip r:embed="rId3">
            <a:extLst>
              <a:ext uri="{28A0092B-C50C-407E-A947-70E740481C1C}">
                <a14:useLocalDpi xmlns:a14="http://schemas.microsoft.com/office/drawing/2010/main" val="0"/>
              </a:ext>
            </a:extLst>
          </a:blip>
          <a:srcRect l="15401" r="-1" b="-1"/>
          <a:stretch/>
        </p:blipFill>
        <p:spPr>
          <a:xfrm rot="21600000">
            <a:off x="3783534" y="10"/>
            <a:ext cx="14504463" cy="10286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7FFC12F-784E-08FD-EDD8-3DE615B915C8}"/>
              </a:ext>
            </a:extLst>
          </p:cNvPr>
          <p:cNvSpPr txBox="1"/>
          <p:nvPr/>
        </p:nvSpPr>
        <p:spPr>
          <a:xfrm>
            <a:off x="304800" y="4381500"/>
            <a:ext cx="8343900" cy="5614143"/>
          </a:xfrm>
          <a:prstGeom prst="rect">
            <a:avLst/>
          </a:prstGeom>
        </p:spPr>
        <p:txBody>
          <a:bodyPr vert="horz" lIns="91440" tIns="45720" rIns="91440" bIns="45720" rtlCol="0">
            <a:normAutofit/>
          </a:bodyPr>
          <a:lstStyle/>
          <a:p>
            <a:pPr algn="ctr">
              <a:lnSpc>
                <a:spcPct val="90000"/>
              </a:lnSpc>
              <a:spcAft>
                <a:spcPts val="600"/>
              </a:spcAft>
            </a:pPr>
            <a:r>
              <a:rPr lang="vi-VN" sz="3300" dirty="0">
                <a:latin typeface="#9Slide03 Arima Madurai Bold" panose="00000800000000000000" pitchFamily="2" charset="0"/>
                <a:cs typeface="#9Slide03 Arima Madurai Bold" panose="00000800000000000000" pitchFamily="2" charset="0"/>
              </a:rPr>
              <a:t>Vua nào sau buổi đăng quang</a:t>
            </a:r>
            <a:br>
              <a:rPr lang="vi-VN" sz="3300" dirty="0">
                <a:latin typeface="#9Slide03 Arima Madurai Bold" panose="00000800000000000000" pitchFamily="2" charset="0"/>
                <a:cs typeface="#9Slide03 Arima Madurai Bold" panose="00000800000000000000" pitchFamily="2" charset="0"/>
              </a:rPr>
            </a:br>
            <a:r>
              <a:rPr lang="vi-VN" sz="3300" dirty="0">
                <a:latin typeface="#9Slide03 Arima Madurai Bold" panose="00000800000000000000" pitchFamily="2" charset="0"/>
                <a:cs typeface="#9Slide03 Arima Madurai Bold" panose="00000800000000000000" pitchFamily="2" charset="0"/>
              </a:rPr>
              <a:t>Dời Hoa Lư chuyển đô sang La Thành?</a:t>
            </a:r>
            <a:endParaRPr lang="en-US" sz="3300" b="0" i="0" dirty="0">
              <a:effectLst/>
              <a:latin typeface="#9Slide03 Arima Madurai Bold" panose="000008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271539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577FC2EB-7C08-834E-16C1-4E5BDCAD7EF9}"/>
              </a:ext>
            </a:extLst>
          </p:cNvPr>
          <p:cNvSpPr/>
          <p:nvPr/>
        </p:nvSpPr>
        <p:spPr>
          <a:xfrm>
            <a:off x="7620" y="0"/>
            <a:ext cx="18296423" cy="10629900"/>
          </a:xfrm>
          <a:custGeom>
            <a:avLst/>
            <a:gdLst/>
            <a:ahLst/>
            <a:cxnLst/>
            <a:rect l="l" t="t" r="r" b="b"/>
            <a:pathLst>
              <a:path w="13708378" h="6991273">
                <a:moveTo>
                  <a:pt x="0" y="0"/>
                </a:moveTo>
                <a:lnTo>
                  <a:pt x="13708378" y="0"/>
                </a:lnTo>
                <a:lnTo>
                  <a:pt x="13708378" y="6991272"/>
                </a:lnTo>
                <a:lnTo>
                  <a:pt x="0" y="6991272"/>
                </a:lnTo>
                <a:lnTo>
                  <a:pt x="0" y="0"/>
                </a:lnTo>
                <a:close/>
              </a:path>
            </a:pathLst>
          </a:custGeom>
          <a:blipFill>
            <a:blip r:embed="rId3">
              <a:grayscl/>
              <a:extLst>
                <a:ext uri="{BEBA8EAE-BF5A-486C-A8C5-ECC9F3942E4B}">
                  <a14:imgProps xmlns:a14="http://schemas.microsoft.com/office/drawing/2010/main">
                    <a14:imgLayer r:embed="rId4">
                      <a14:imgEffect>
                        <a14:colorTemperature colorTemp="5300"/>
                      </a14:imgEffect>
                      <a14:imgEffect>
                        <a14:saturation sat="0"/>
                      </a14:imgEffect>
                    </a14:imgLayer>
                  </a14:imgProps>
                </a:ext>
              </a:extLst>
            </a:blip>
            <a:stretch>
              <a:fillRect/>
            </a:stretch>
          </a:blipFill>
        </p:spPr>
      </p:sp>
      <p:sp>
        <p:nvSpPr>
          <p:cNvPr id="2" name="Freeform 3">
            <a:extLst>
              <a:ext uri="{FF2B5EF4-FFF2-40B4-BE49-F238E27FC236}">
                <a16:creationId xmlns:a16="http://schemas.microsoft.com/office/drawing/2014/main" id="{4F5BF320-B976-FA2D-BF54-0FC6CF25DFC9}"/>
              </a:ext>
            </a:extLst>
          </p:cNvPr>
          <p:cNvSpPr/>
          <p:nvPr/>
        </p:nvSpPr>
        <p:spPr>
          <a:xfrm>
            <a:off x="10820400" y="2426236"/>
            <a:ext cx="8001000" cy="7861650"/>
          </a:xfrm>
          <a:custGeom>
            <a:avLst/>
            <a:gdLst/>
            <a:ahLst/>
            <a:cxnLst/>
            <a:rect l="l" t="t" r="r" b="b"/>
            <a:pathLst>
              <a:path w="6858536" h="7210772">
                <a:moveTo>
                  <a:pt x="0" y="0"/>
                </a:moveTo>
                <a:lnTo>
                  <a:pt x="6858537" y="0"/>
                </a:lnTo>
                <a:lnTo>
                  <a:pt x="6858537" y="7210771"/>
                </a:lnTo>
                <a:lnTo>
                  <a:pt x="0" y="7210771"/>
                </a:lnTo>
                <a:lnTo>
                  <a:pt x="0" y="0"/>
                </a:lnTo>
                <a:close/>
              </a:path>
            </a:pathLst>
          </a:custGeom>
          <a:blipFill>
            <a:blip r:embed="rId5"/>
            <a:stretch>
              <a:fillRect/>
            </a:stretch>
          </a:blipFill>
        </p:spPr>
      </p:sp>
      <p:sp>
        <p:nvSpPr>
          <p:cNvPr id="3" name="TextBox 17">
            <a:extLst>
              <a:ext uri="{FF2B5EF4-FFF2-40B4-BE49-F238E27FC236}">
                <a16:creationId xmlns:a16="http://schemas.microsoft.com/office/drawing/2014/main" id="{D980B6AC-8E26-8196-00DE-57400D8DA98E}"/>
              </a:ext>
            </a:extLst>
          </p:cNvPr>
          <p:cNvSpPr txBox="1"/>
          <p:nvPr/>
        </p:nvSpPr>
        <p:spPr>
          <a:xfrm>
            <a:off x="2133600" y="861958"/>
            <a:ext cx="9576732" cy="795089"/>
          </a:xfrm>
          <a:prstGeom prst="rect">
            <a:avLst/>
          </a:prstGeom>
        </p:spPr>
        <p:txBody>
          <a:bodyPr wrap="square" lIns="0" tIns="0" rIns="0" bIns="0" rtlCol="0" anchor="t">
            <a:spAutoFit/>
          </a:bodyPr>
          <a:lstStyle/>
          <a:p>
            <a:pPr algn="ctr">
              <a:lnSpc>
                <a:spcPts val="6159"/>
              </a:lnSpc>
              <a:spcBef>
                <a:spcPct val="0"/>
              </a:spcBef>
            </a:pPr>
            <a:r>
              <a:rPr lang="en-US" sz="6600" spc="250" dirty="0" err="1">
                <a:latin typeface="#9Slide07 SVNAppleberry" panose="02040603050506020204" pitchFamily="18" charset="0"/>
              </a:rPr>
              <a:t>Bài</a:t>
            </a:r>
            <a:r>
              <a:rPr lang="en-US" sz="6600" spc="250" dirty="0">
                <a:latin typeface="#9Slide07 SVNAppleberry" panose="02040603050506020204" pitchFamily="18" charset="0"/>
              </a:rPr>
              <a:t> 5: </a:t>
            </a:r>
            <a:r>
              <a:rPr lang="en-US" sz="6600" spc="250" dirty="0" err="1">
                <a:latin typeface="#9Slide07 SVNAppleberry" panose="02040603050506020204" pitchFamily="18" charset="0"/>
              </a:rPr>
              <a:t>Nghị</a:t>
            </a:r>
            <a:r>
              <a:rPr lang="en-US" sz="6600" spc="250" dirty="0">
                <a:latin typeface="#9Slide07 SVNAppleberry" panose="02040603050506020204" pitchFamily="18" charset="0"/>
              </a:rPr>
              <a:t> </a:t>
            </a:r>
            <a:r>
              <a:rPr lang="en-US" sz="6600" spc="250" dirty="0" err="1">
                <a:latin typeface="#9Slide07 SVNAppleberry" panose="02040603050506020204" pitchFamily="18" charset="0"/>
              </a:rPr>
              <a:t>luận</a:t>
            </a:r>
            <a:r>
              <a:rPr lang="en-US" sz="6600" spc="250" dirty="0">
                <a:latin typeface="#9Slide07 SVNAppleberry" panose="02040603050506020204" pitchFamily="18" charset="0"/>
              </a:rPr>
              <a:t> </a:t>
            </a:r>
            <a:r>
              <a:rPr lang="en-US" sz="6600" spc="250" dirty="0" err="1">
                <a:latin typeface="#9Slide07 SVNAppleberry" panose="02040603050506020204" pitchFamily="18" charset="0"/>
              </a:rPr>
              <a:t>xã</a:t>
            </a:r>
            <a:r>
              <a:rPr lang="en-US" sz="6600" spc="250" dirty="0">
                <a:latin typeface="#9Slide07 SVNAppleberry" panose="02040603050506020204" pitchFamily="18" charset="0"/>
              </a:rPr>
              <a:t> </a:t>
            </a:r>
            <a:r>
              <a:rPr lang="en-US" sz="6600" spc="250" dirty="0" err="1">
                <a:latin typeface="#9Slide07 SVNAppleberry" panose="02040603050506020204" pitchFamily="18" charset="0"/>
              </a:rPr>
              <a:t>hội</a:t>
            </a:r>
            <a:endParaRPr lang="en-US" sz="6600" spc="250" dirty="0">
              <a:latin typeface="#9Slide07 SVNAppleberry" panose="02040603050506020204" pitchFamily="18" charset="0"/>
            </a:endParaRPr>
          </a:p>
        </p:txBody>
      </p:sp>
      <p:sp>
        <p:nvSpPr>
          <p:cNvPr id="4" name="TextBox 18">
            <a:extLst>
              <a:ext uri="{FF2B5EF4-FFF2-40B4-BE49-F238E27FC236}">
                <a16:creationId xmlns:a16="http://schemas.microsoft.com/office/drawing/2014/main" id="{84334948-C4F6-BED3-6527-912729119E4E}"/>
              </a:ext>
            </a:extLst>
          </p:cNvPr>
          <p:cNvSpPr txBox="1"/>
          <p:nvPr/>
        </p:nvSpPr>
        <p:spPr>
          <a:xfrm>
            <a:off x="685800" y="1301319"/>
            <a:ext cx="12857830" cy="1966820"/>
          </a:xfrm>
          <a:prstGeom prst="rect">
            <a:avLst/>
          </a:prstGeom>
        </p:spPr>
        <p:txBody>
          <a:bodyPr lIns="0" tIns="0" rIns="0" bIns="0" rtlCol="0" anchor="t">
            <a:spAutoFit/>
          </a:bodyPr>
          <a:lstStyle/>
          <a:p>
            <a:pPr algn="ctr">
              <a:lnSpc>
                <a:spcPts val="17362"/>
              </a:lnSpc>
              <a:spcBef>
                <a:spcPct val="0"/>
              </a:spcBef>
            </a:pPr>
            <a:r>
              <a:rPr lang="en-US" sz="6000" dirty="0">
                <a:solidFill>
                  <a:srgbClr val="F05441"/>
                </a:solidFill>
                <a:latin typeface="#9Slide07 SVNDessert Menu Scrip" panose="00000500000000000000" pitchFamily="2" charset="0"/>
              </a:rPr>
              <a:t>Văn </a:t>
            </a:r>
            <a:r>
              <a:rPr lang="en-US" sz="6000" dirty="0" err="1">
                <a:solidFill>
                  <a:srgbClr val="F05441"/>
                </a:solidFill>
                <a:latin typeface="#9Slide07 SVNDessert Menu Scrip" panose="00000500000000000000" pitchFamily="2" charset="0"/>
              </a:rPr>
              <a:t>bản</a:t>
            </a:r>
            <a:endParaRPr lang="en-US" sz="6000" dirty="0">
              <a:solidFill>
                <a:srgbClr val="F05441"/>
              </a:solidFill>
              <a:latin typeface="#9Slide07 SVNDessert Menu Scrip" panose="00000500000000000000" pitchFamily="2" charset="0"/>
            </a:endParaRPr>
          </a:p>
        </p:txBody>
      </p:sp>
      <p:sp>
        <p:nvSpPr>
          <p:cNvPr id="5" name="TextBox 19">
            <a:extLst>
              <a:ext uri="{FF2B5EF4-FFF2-40B4-BE49-F238E27FC236}">
                <a16:creationId xmlns:a16="http://schemas.microsoft.com/office/drawing/2014/main" id="{9025306C-3C28-953D-1C4D-87FD830C6150}"/>
              </a:ext>
            </a:extLst>
          </p:cNvPr>
          <p:cNvSpPr txBox="1"/>
          <p:nvPr/>
        </p:nvSpPr>
        <p:spPr>
          <a:xfrm>
            <a:off x="-159429" y="3507629"/>
            <a:ext cx="14955520" cy="2123658"/>
          </a:xfrm>
          <a:prstGeom prst="rect">
            <a:avLst/>
          </a:prstGeom>
        </p:spPr>
        <p:txBody>
          <a:bodyPr wrap="square" lIns="0" tIns="0" rIns="0" bIns="0" rtlCol="0" anchor="t">
            <a:spAutoFit/>
          </a:bodyPr>
          <a:lstStyle/>
          <a:p>
            <a:pPr algn="ctr">
              <a:spcBef>
                <a:spcPct val="0"/>
              </a:spcBef>
            </a:pPr>
            <a:r>
              <a:rPr lang="en-US" sz="13800" dirty="0" err="1">
                <a:solidFill>
                  <a:srgbClr val="C00000"/>
                </a:solidFill>
                <a:latin typeface="#9Slide05 SVNStandly" pitchFamily="2" charset="0"/>
              </a:rPr>
              <a:t>Chiếu</a:t>
            </a:r>
            <a:r>
              <a:rPr lang="en-US" sz="13800" dirty="0">
                <a:solidFill>
                  <a:srgbClr val="C00000"/>
                </a:solidFill>
                <a:latin typeface="#9Slide05 SVNStandly" pitchFamily="2" charset="0"/>
              </a:rPr>
              <a:t> </a:t>
            </a:r>
            <a:r>
              <a:rPr lang="en-US" sz="13800" dirty="0" err="1">
                <a:solidFill>
                  <a:srgbClr val="C00000"/>
                </a:solidFill>
                <a:latin typeface="#9Slide05 SVNStandly" pitchFamily="2" charset="0"/>
              </a:rPr>
              <a:t>dời</a:t>
            </a:r>
            <a:r>
              <a:rPr lang="en-US" sz="13800" dirty="0">
                <a:solidFill>
                  <a:srgbClr val="C00000"/>
                </a:solidFill>
                <a:latin typeface="#9Slide05 SVNStandly" pitchFamily="2" charset="0"/>
              </a:rPr>
              <a:t> </a:t>
            </a:r>
            <a:r>
              <a:rPr lang="en-US" sz="13800" dirty="0" err="1">
                <a:solidFill>
                  <a:srgbClr val="C00000"/>
                </a:solidFill>
                <a:latin typeface="#9Slide05 SVNStandly" pitchFamily="2" charset="0"/>
              </a:rPr>
              <a:t>đô</a:t>
            </a:r>
            <a:endParaRPr lang="en-US" sz="9600" dirty="0">
              <a:solidFill>
                <a:srgbClr val="C00000"/>
              </a:solidFill>
              <a:latin typeface="#9Slide05 SVNStandly" pitchFamily="2" charset="0"/>
            </a:endParaRPr>
          </a:p>
        </p:txBody>
      </p:sp>
      <p:sp>
        <p:nvSpPr>
          <p:cNvPr id="6" name="TextBox 5">
            <a:extLst>
              <a:ext uri="{FF2B5EF4-FFF2-40B4-BE49-F238E27FC236}">
                <a16:creationId xmlns:a16="http://schemas.microsoft.com/office/drawing/2014/main" id="{B382A7F5-5AC9-DB5E-17CE-B222C87002A5}"/>
              </a:ext>
            </a:extLst>
          </p:cNvPr>
          <p:cNvSpPr txBox="1">
            <a:spLocks noChangeArrowheads="1"/>
          </p:cNvSpPr>
          <p:nvPr/>
        </p:nvSpPr>
        <p:spPr bwMode="auto">
          <a:xfrm>
            <a:off x="8763000" y="5314950"/>
            <a:ext cx="4343400"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300" tIns="57150" rIns="114300" bIns="57150">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fontAlgn="base">
              <a:spcBef>
                <a:spcPct val="0"/>
              </a:spcBef>
              <a:spcAft>
                <a:spcPct val="0"/>
              </a:spcAft>
            </a:pPr>
            <a:r>
              <a:rPr lang="en-US" altLang="en-US" sz="4800" dirty="0">
                <a:latin typeface="#9Slide05 SVNStandly" pitchFamily="2" charset="0"/>
              </a:rPr>
              <a:t>- Lý </a:t>
            </a:r>
            <a:r>
              <a:rPr lang="en-US" altLang="en-US" sz="4800" dirty="0" err="1">
                <a:latin typeface="#9Slide05 SVNStandly" pitchFamily="2" charset="0"/>
              </a:rPr>
              <a:t>Công</a:t>
            </a:r>
            <a:r>
              <a:rPr lang="en-US" altLang="en-US" sz="4800" dirty="0">
                <a:latin typeface="#9Slide05 SVNStandly" pitchFamily="2" charset="0"/>
              </a:rPr>
              <a:t> </a:t>
            </a:r>
            <a:r>
              <a:rPr lang="en-US" altLang="en-US" sz="4800" dirty="0" err="1">
                <a:latin typeface="#9Slide05 SVNStandly" pitchFamily="2" charset="0"/>
              </a:rPr>
              <a:t>Uẩn</a:t>
            </a:r>
            <a:r>
              <a:rPr lang="en-US" altLang="en-US" sz="4800" dirty="0">
                <a:latin typeface="#9Slide05 SVNStandly" pitchFamily="2" charset="0"/>
              </a:rPr>
              <a:t>- </a:t>
            </a:r>
          </a:p>
        </p:txBody>
      </p:sp>
    </p:spTree>
    <p:extLst>
      <p:ext uri="{BB962C8B-B14F-4D97-AF65-F5344CB8AC3E}">
        <p14:creationId xmlns:p14="http://schemas.microsoft.com/office/powerpoint/2010/main" val="2674825387"/>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2247</Words>
  <Application>Microsoft Office PowerPoint</Application>
  <PresentationFormat>Custom</PresentationFormat>
  <Paragraphs>196</Paragraphs>
  <Slides>38</Slides>
  <Notes>33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#9Slide07 SVNAppleberry</vt:lpstr>
      <vt:lpstr>#9Slide07 SVNDessert Menu Scrip</vt:lpstr>
      <vt:lpstr>#9Slide06 SVNJonitha Script</vt:lpstr>
      <vt:lpstr>Times New Roman</vt:lpstr>
      <vt:lpstr>Arial</vt:lpstr>
      <vt:lpstr>#9Slide05 Braxton Regular</vt:lpstr>
      <vt:lpstr>#9Slide03 Arima Madurai Bold</vt:lpstr>
      <vt:lpstr>Calibri</vt:lpstr>
      <vt:lpstr>Wingdings</vt:lpstr>
      <vt:lpstr>#9Slide05 SVNHollycakes</vt:lpstr>
      <vt:lpstr>#9Slide05 SVNStandly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cp:revision>
  <dcterms:created xsi:type="dcterms:W3CDTF">2006-08-16T00:00:00Z</dcterms:created>
  <dcterms:modified xsi:type="dcterms:W3CDTF">2024-01-05T07:53:55Z</dcterms:modified>
  <dc:identifier>DAFym5C4Av0</dc:identifier>
</cp:coreProperties>
</file>