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21" r:id="rId3"/>
  </p:sldMasterIdLst>
  <p:notesMasterIdLst>
    <p:notesMasterId r:id="rId46"/>
  </p:notesMasterIdLst>
  <p:sldIdLst>
    <p:sldId id="379" r:id="rId4"/>
    <p:sldId id="295" r:id="rId5"/>
    <p:sldId id="302" r:id="rId6"/>
    <p:sldId id="301" r:id="rId7"/>
    <p:sldId id="306" r:id="rId8"/>
    <p:sldId id="361" r:id="rId9"/>
    <p:sldId id="305" r:id="rId10"/>
    <p:sldId id="304" r:id="rId11"/>
    <p:sldId id="378" r:id="rId12"/>
    <p:sldId id="372" r:id="rId13"/>
    <p:sldId id="363" r:id="rId14"/>
    <p:sldId id="310" r:id="rId15"/>
    <p:sldId id="357" r:id="rId16"/>
    <p:sldId id="308" r:id="rId17"/>
    <p:sldId id="316" r:id="rId18"/>
    <p:sldId id="317" r:id="rId19"/>
    <p:sldId id="318" r:id="rId20"/>
    <p:sldId id="319" r:id="rId21"/>
    <p:sldId id="335" r:id="rId22"/>
    <p:sldId id="376" r:id="rId23"/>
    <p:sldId id="373" r:id="rId24"/>
    <p:sldId id="374" r:id="rId25"/>
    <p:sldId id="336" r:id="rId26"/>
    <p:sldId id="337" r:id="rId27"/>
    <p:sldId id="368" r:id="rId28"/>
    <p:sldId id="366" r:id="rId29"/>
    <p:sldId id="369" r:id="rId30"/>
    <p:sldId id="343" r:id="rId31"/>
    <p:sldId id="367" r:id="rId32"/>
    <p:sldId id="344" r:id="rId33"/>
    <p:sldId id="345" r:id="rId34"/>
    <p:sldId id="338" r:id="rId35"/>
    <p:sldId id="346" r:id="rId36"/>
    <p:sldId id="347" r:id="rId37"/>
    <p:sldId id="348" r:id="rId38"/>
    <p:sldId id="349" r:id="rId39"/>
    <p:sldId id="350" r:id="rId40"/>
    <p:sldId id="351" r:id="rId41"/>
    <p:sldId id="352" r:id="rId42"/>
    <p:sldId id="353" r:id="rId43"/>
    <p:sldId id="354" r:id="rId44"/>
    <p:sldId id="355" r:id="rId45"/>
  </p:sldIdLst>
  <p:sldSz cx="18288000" cy="10287000"/>
  <p:notesSz cx="6858000" cy="9144000"/>
  <p:embeddedFontLst>
    <p:embeddedFont>
      <p:font typeface="SimSun" panose="02010600030101010101" pitchFamily="2" charset="-122"/>
      <p:regular r:id="rId47"/>
    </p:embeddedFont>
    <p:embeddedFont>
      <p:font typeface="SimSun" panose="02010600030101010101" pitchFamily="2" charset="-122"/>
      <p:regular r:id="rId47"/>
    </p:embeddedFon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
      <p:font typeface=".VnTime" panose="020B7200000000000000" pitchFamily="34" charset="0"/>
      <p:regular r:id="rId54"/>
      <p:bold r:id="rId55"/>
      <p:italic r:id="rId56"/>
      <p:boldItalic r:id="rId57"/>
    </p:embeddedFont>
    <p:embeddedFont>
      <p:font typeface="Tahoma" panose="020B0604030504040204" pitchFamily="34" charset="0"/>
      <p:regular r:id="rId58"/>
      <p:bold r:id="rId59"/>
    </p:embeddedFont>
    <p:embeddedFont>
      <p:font typeface="微软雅黑" panose="020B0503020204020204" pitchFamily="34" charset="-122"/>
      <p:regular r:id="rId60"/>
      <p:bold r:id="rId61"/>
    </p:embeddedFont>
    <p:embeddedFont>
      <p:font typeface="Wingdings 3" panose="05040102010807070707" pitchFamily="18" charset="2"/>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888" autoAdjust="0"/>
  </p:normalViewPr>
  <p:slideViewPr>
    <p:cSldViewPr>
      <p:cViewPr varScale="1">
        <p:scale>
          <a:sx n="40" d="100"/>
          <a:sy n="40" d="100"/>
        </p:scale>
        <p:origin x="59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362035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1322570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176870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829073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85824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6440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3061569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3694006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2561131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196822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31650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1374358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2575955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Giáo</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550400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822065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598238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3524820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108477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1441519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378385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3640143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208477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268119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1865494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37455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8/13/2023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0.svg"/><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28.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NUL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17" Type="http://schemas.openxmlformats.org/officeDocument/2006/relationships/image" Target="../media/image12.png"/><Relationship Id="rId2" Type="http://schemas.openxmlformats.org/officeDocument/2006/relationships/notesSlide" Target="../notesSlides/notesSlide13.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26.png"/><Relationship Id="rId15" Type="http://schemas.openxmlformats.org/officeDocument/2006/relationships/image" Target="../media/image27.png"/><Relationship Id="rId4" Type="http://schemas.openxmlformats.org/officeDocument/2006/relationships/image" Target="../media/image15.png"/><Relationship Id="rId14" Type="http://schemas.openxmlformats.org/officeDocument/2006/relationships/image" Target="NULL"/></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4.png"/><Relationship Id="rId17" Type="http://schemas.openxmlformats.org/officeDocument/2006/relationships/image" Target="../media/image28.png"/><Relationship Id="rId2" Type="http://schemas.openxmlformats.org/officeDocument/2006/relationships/notesSlide" Target="../notesSlides/notesSlide14.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26.png"/><Relationship Id="rId15" Type="http://schemas.openxmlformats.org/officeDocument/2006/relationships/image" Target="../media/image27.png"/><Relationship Id="rId4" Type="http://schemas.openxmlformats.org/officeDocument/2006/relationships/image" Target="../media/image15.png"/><Relationship Id="rId1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17" Type="http://schemas.openxmlformats.org/officeDocument/2006/relationships/image" Target="../media/image29.png"/><Relationship Id="rId2" Type="http://schemas.openxmlformats.org/officeDocument/2006/relationships/notesSlide" Target="../notesSlides/notesSlide15.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26.png"/><Relationship Id="rId15" Type="http://schemas.openxmlformats.org/officeDocument/2006/relationships/image" Target="../media/image27.png"/><Relationship Id="rId4" Type="http://schemas.openxmlformats.org/officeDocument/2006/relationships/image" Target="../media/image15.png"/><Relationship Id="rId14"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18" Type="http://schemas.openxmlformats.org/officeDocument/2006/relationships/image" Target="../media/image31.png"/><Relationship Id="rId3" Type="http://schemas.openxmlformats.org/officeDocument/2006/relationships/image" Target="../media/image5.png"/><Relationship Id="rId17" Type="http://schemas.openxmlformats.org/officeDocument/2006/relationships/image" Target="../media/image30.png"/><Relationship Id="rId2" Type="http://schemas.openxmlformats.org/officeDocument/2006/relationships/notesSlide" Target="../notesSlides/notesSlide16.xml"/><Relationship Id="rId16" Type="http://schemas.openxmlformats.org/officeDocument/2006/relationships/image" Target="NULL"/><Relationship Id="rId1" Type="http://schemas.openxmlformats.org/officeDocument/2006/relationships/slideLayout" Target="../slideLayouts/slideLayout7.xml"/><Relationship Id="rId11" Type="http://schemas.openxmlformats.org/officeDocument/2006/relationships/image" Target="../media/image26.png"/><Relationship Id="rId15" Type="http://schemas.openxmlformats.org/officeDocument/2006/relationships/image" Target="../media/image27.png"/><Relationship Id="rId10" Type="http://schemas.openxmlformats.org/officeDocument/2006/relationships/image" Target="../media/image28.svg"/><Relationship Id="rId9" Type="http://schemas.openxmlformats.org/officeDocument/2006/relationships/image" Target="../media/image6.png"/><Relationship Id="rId1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17" Type="http://schemas.openxmlformats.org/officeDocument/2006/relationships/image" Target="../media/image32.jpg"/><Relationship Id="rId2" Type="http://schemas.openxmlformats.org/officeDocument/2006/relationships/notesSlide" Target="../notesSlides/notesSlide17.xml"/><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26.png"/><Relationship Id="rId15" Type="http://schemas.openxmlformats.org/officeDocument/2006/relationships/image" Target="../media/image27.png"/><Relationship Id="rId4" Type="http://schemas.openxmlformats.org/officeDocument/2006/relationships/image" Target="../media/image22.png"/><Relationship Id="rId1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3.jpg"/><Relationship Id="rId15" Type="http://schemas.openxmlformats.org/officeDocument/2006/relationships/image" Target="../media/image27.png"/><Relationship Id="rId4" Type="http://schemas.openxmlformats.org/officeDocument/2006/relationships/image" Target="../media/image22.png"/><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8.png"/><Relationship Id="rId3" Type="http://schemas.openxmlformats.org/officeDocument/2006/relationships/slideLayout" Target="../slideLayouts/slideLayout7.xml"/><Relationship Id="rId12" Type="http://schemas.openxmlformats.org/officeDocument/2006/relationships/image" Target="NULL"/><Relationship Id="rId17" Type="http://schemas.openxmlformats.org/officeDocument/2006/relationships/image" Target="../media/image10.png"/><Relationship Id="rId2" Type="http://schemas.openxmlformats.org/officeDocument/2006/relationships/video" Target="../media/media1.mp4"/><Relationship Id="rId16" Type="http://schemas.openxmlformats.org/officeDocument/2006/relationships/image" Target="NULL"/><Relationship Id="rId1" Type="http://schemas.microsoft.com/office/2007/relationships/media" Target="../media/media1.mp4"/><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9.png"/><Relationship Id="rId10" Type="http://schemas.openxmlformats.org/officeDocument/2006/relationships/image" Target="../media/image28.sv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NUL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10" Type="http://schemas.openxmlformats.org/officeDocument/2006/relationships/image" Target="../media/image36.png"/><Relationship Id="rId9"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74.sv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2.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47.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7.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slideLayout" Target="../slideLayouts/slideLayout12.xml"/><Relationship Id="rId7" Type="http://schemas.openxmlformats.org/officeDocument/2006/relationships/image" Target="../media/image55.gif"/><Relationship Id="rId12" Type="http://schemas.openxmlformats.org/officeDocument/2006/relationships/image" Target="../media/image6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gif"/><Relationship Id="rId11" Type="http://schemas.openxmlformats.org/officeDocument/2006/relationships/image" Target="../media/image59.png"/><Relationship Id="rId5" Type="http://schemas.openxmlformats.org/officeDocument/2006/relationships/image" Target="../media/image53.gif"/><Relationship Id="rId10" Type="http://schemas.openxmlformats.org/officeDocument/2006/relationships/image" Target="../media/image58.png"/><Relationship Id="rId4" Type="http://schemas.openxmlformats.org/officeDocument/2006/relationships/image" Target="../media/image52.gif"/><Relationship Id="rId9" Type="http://schemas.openxmlformats.org/officeDocument/2006/relationships/image" Target="../media/image57.png"/><Relationship Id="rId1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52.gif"/><Relationship Id="rId18" Type="http://schemas.openxmlformats.org/officeDocument/2006/relationships/slide" Target="slide42.xml"/><Relationship Id="rId3" Type="http://schemas.openxmlformats.org/officeDocument/2006/relationships/audio" Target="../media/audio2.wav"/><Relationship Id="rId21" Type="http://schemas.openxmlformats.org/officeDocument/2006/relationships/slide" Target="slide11.xml"/><Relationship Id="rId7" Type="http://schemas.openxmlformats.org/officeDocument/2006/relationships/image" Target="../media/image64.gif"/><Relationship Id="rId12" Type="http://schemas.openxmlformats.org/officeDocument/2006/relationships/slide" Target="slide35.xml"/><Relationship Id="rId17"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slide" Target="slide36.xml"/><Relationship Id="rId20"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slide" Target="slide39.xml"/><Relationship Id="rId11" Type="http://schemas.openxmlformats.org/officeDocument/2006/relationships/image" Target="../media/image55.gif"/><Relationship Id="rId5" Type="http://schemas.openxmlformats.org/officeDocument/2006/relationships/image" Target="../media/image63.gif"/><Relationship Id="rId15" Type="http://schemas.openxmlformats.org/officeDocument/2006/relationships/image" Target="../media/image66.gif"/><Relationship Id="rId10" Type="http://schemas.openxmlformats.org/officeDocument/2006/relationships/slide" Target="slide37.xml"/><Relationship Id="rId19" Type="http://schemas.openxmlformats.org/officeDocument/2006/relationships/image" Target="../media/image53.gif"/><Relationship Id="rId4" Type="http://schemas.openxmlformats.org/officeDocument/2006/relationships/slide" Target="slide38.xml"/><Relationship Id="rId9" Type="http://schemas.openxmlformats.org/officeDocument/2006/relationships/image" Target="../media/image65.gif"/><Relationship Id="rId14" Type="http://schemas.openxmlformats.org/officeDocument/2006/relationships/slide" Target="slide40.xml"/></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34.xml"/><Relationship Id="rId4" Type="http://schemas.openxmlformats.org/officeDocument/2006/relationships/image" Target="../media/image52.gif"/></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34.xml"/><Relationship Id="rId4" Type="http://schemas.openxmlformats.org/officeDocument/2006/relationships/image" Target="../media/image67.gif"/></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34.xml"/><Relationship Id="rId4" Type="http://schemas.openxmlformats.org/officeDocument/2006/relationships/image" Target="../media/image55.gif"/></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34.xml"/><Relationship Id="rId4" Type="http://schemas.openxmlformats.org/officeDocument/2006/relationships/image" Target="../media/image64.gif"/></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34.xml"/><Relationship Id="rId4" Type="http://schemas.openxmlformats.org/officeDocument/2006/relationships/image" Target="../media/image65.gif"/></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10" Type="http://schemas.openxmlformats.org/officeDocument/2006/relationships/image" Target="../media/image28.sv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34.xml"/><Relationship Id="rId4" Type="http://schemas.openxmlformats.org/officeDocument/2006/relationships/image" Target="../media/image66.gif"/></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34.xml"/><Relationship Id="rId4" Type="http://schemas.openxmlformats.org/officeDocument/2006/relationships/image" Target="../media/image65.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slide" Target="slide34.xml"/><Relationship Id="rId4" Type="http://schemas.openxmlformats.org/officeDocument/2006/relationships/image" Target="../media/image53.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0.svg"/><Relationship Id="rId3" Type="http://schemas.openxmlformats.org/officeDocument/2006/relationships/image" Target="../media/image5.png"/><Relationship Id="rId7" Type="http://schemas.openxmlformats.org/officeDocument/2006/relationships/image" Target="NULL"/><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19.png"/><Relationship Id="rId10" Type="http://schemas.openxmlformats.org/officeDocument/2006/relationships/image" Target="../media/image28.sv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0.svg"/><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28.sv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 y="20628"/>
            <a:ext cx="18126906" cy="10245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4951398" y="2381878"/>
            <a:ext cx="8575745" cy="2072427"/>
          </a:xfrm>
          <a:prstGeom prst="rect">
            <a:avLst/>
          </a:prstGeom>
          <a:noFill/>
        </p:spPr>
        <p:txBody>
          <a:bodyPr wrap="none" rtlCol="0">
            <a:spAutoFit/>
          </a:bodyPr>
          <a:lstStyle/>
          <a:p>
            <a:pPr algn="ctr"/>
            <a:r>
              <a:rPr lang="en-US" sz="3585"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a:t>
            </a:r>
            <a:r>
              <a:rPr lang="en-US" sz="3585" b="1" dirty="0" smtClean="0">
                <a:ln w="38100">
                  <a:noFill/>
                </a:ln>
                <a:solidFill>
                  <a:srgbClr val="FF0000"/>
                </a:solidFill>
                <a:latin typeface="Times New Roman" panose="02020603050405020304" pitchFamily="18" charset="0"/>
                <a:cs typeface="Times New Roman" panose="02020603050405020304" pitchFamily="18" charset="0"/>
              </a:rPr>
              <a:t>8</a:t>
            </a:r>
            <a:endParaRPr lang="en-US" sz="3585"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4482"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4781" b="1" dirty="0">
                <a:ln w="38100">
                  <a:noFill/>
                </a:ln>
                <a:solidFill>
                  <a:srgbClr val="FFFF00"/>
                </a:solidFill>
                <a:latin typeface="Times New Roman" panose="02020603050405020304" pitchFamily="18" charset="0"/>
                <a:cs typeface="Times New Roman" panose="02020603050405020304" pitchFamily="18" charset="0"/>
              </a:rPr>
              <a:t>BÀI </a:t>
            </a:r>
            <a:r>
              <a:rPr lang="en-US" sz="4781" b="1" dirty="0" smtClean="0">
                <a:ln w="38100">
                  <a:noFill/>
                </a:ln>
                <a:solidFill>
                  <a:srgbClr val="FFFF00"/>
                </a:solidFill>
                <a:latin typeface="Times New Roman" panose="02020603050405020304" pitchFamily="18" charset="0"/>
                <a:cs typeface="Times New Roman" panose="02020603050405020304" pitchFamily="18" charset="0"/>
              </a:rPr>
              <a:t>1. </a:t>
            </a:r>
            <a:r>
              <a:rPr lang="en-US" sz="4781" b="1" dirty="0">
                <a:ln w="38100">
                  <a:noFill/>
                </a:ln>
                <a:solidFill>
                  <a:srgbClr val="FFFF00"/>
                </a:solidFill>
                <a:latin typeface="Times New Roman" panose="02020603050405020304" pitchFamily="18" charset="0"/>
                <a:cs typeface="Times New Roman" panose="02020603050405020304" pitchFamily="18" charset="0"/>
              </a:rPr>
              <a:t>TIẾT </a:t>
            </a:r>
            <a:r>
              <a:rPr lang="en-US" sz="4781" b="1" dirty="0" smtClean="0">
                <a:ln w="38100">
                  <a:noFill/>
                </a:ln>
                <a:solidFill>
                  <a:srgbClr val="FFFF00"/>
                </a:solidFill>
                <a:latin typeface="Times New Roman" panose="02020603050405020304" pitchFamily="18" charset="0"/>
                <a:cs typeface="Times New Roman" panose="02020603050405020304" pitchFamily="18" charset="0"/>
              </a:rPr>
              <a:t>3,4. </a:t>
            </a:r>
            <a:r>
              <a:rPr lang="en-US" sz="4800" b="1" dirty="0" smtClean="0">
                <a:solidFill>
                  <a:srgbClr val="FFFF00"/>
                </a:solidFill>
                <a:latin typeface="Times New Roman" panose="02020603050405020304" pitchFamily="18" charset="0"/>
                <a:cs typeface="Times New Roman" panose="02020603050405020304" pitchFamily="18" charset="0"/>
              </a:rPr>
              <a:t>TÔI ĐI HỌC</a:t>
            </a:r>
            <a:endParaRPr lang="en-US" sz="4800" dirty="0">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604367" y="378488"/>
            <a:ext cx="1535549" cy="1546721"/>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5422573" y="5340798"/>
            <a:ext cx="5261633" cy="1379480"/>
          </a:xfrm>
          <a:prstGeom prst="rect">
            <a:avLst/>
          </a:prstGeom>
          <a:noFill/>
        </p:spPr>
        <p:txBody>
          <a:bodyPr wrap="none" rtlCol="0">
            <a:spAutoFit/>
          </a:bodyPr>
          <a:lstStyle/>
          <a:p>
            <a:r>
              <a:rPr lang="en-US" sz="4182"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Tô Thị Kim Thoa</a:t>
            </a:r>
          </a:p>
          <a:p>
            <a:r>
              <a:rPr lang="en-US" sz="4182"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4182"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78307" y="941625"/>
            <a:ext cx="7835030" cy="782074"/>
          </a:xfrm>
          <a:prstGeom prst="rect">
            <a:avLst/>
          </a:prstGeom>
          <a:noFill/>
        </p:spPr>
        <p:txBody>
          <a:bodyPr wrap="none" rtlCol="0">
            <a:spAutoFit/>
          </a:bodyPr>
          <a:lstStyle/>
          <a:p>
            <a:r>
              <a:rPr lang="en-US" sz="4482"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482"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2153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351055" flipH="1">
            <a:off x="-4323829" y="-2101479"/>
            <a:ext cx="5602467" cy="4950543"/>
          </a:xfrm>
          <a:prstGeom prst="rect">
            <a:avLst/>
          </a:prstGeom>
        </p:spPr>
      </p:pic>
      <p:pic>
        <p:nvPicPr>
          <p:cNvPr id="4"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351055">
            <a:off x="16586225" y="-1063904"/>
            <a:ext cx="5011394" cy="4428250"/>
          </a:xfrm>
          <a:prstGeom prst="rect">
            <a:avLst/>
          </a:prstGeom>
        </p:spPr>
      </p:pic>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smtClean="0">
                <a:solidFill>
                  <a:srgbClr val="163943"/>
                </a:solidFill>
                <a:latin typeface="Times New Roman" panose="02020603050405020304" pitchFamily="18" charset="0"/>
                <a:cs typeface="Times New Roman" panose="02020603050405020304" pitchFamily="18" charset="0"/>
              </a:rPr>
              <a:t>Cốt </a:t>
            </a:r>
            <a:r>
              <a:rPr lang="en-US" sz="6600" b="1" dirty="0" smtClean="0">
                <a:solidFill>
                  <a:srgbClr val="163943"/>
                </a:solidFill>
                <a:latin typeface="Times New Roman" panose="02020603050405020304" pitchFamily="18" charset="0"/>
                <a:cs typeface="Times New Roman" panose="02020603050405020304" pitchFamily="18" charset="0"/>
              </a:rPr>
              <a:t>truyện</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533400" y="2019300"/>
            <a:ext cx="17373600" cy="3421449"/>
          </a:xfrm>
          <a:prstGeom prst="rect">
            <a:avLst/>
          </a:prstGeom>
        </p:spPr>
        <p:txBody>
          <a:bodyPr wrap="square" lIns="0" tIns="0" rIns="0" bIns="0" rtlCol="0" anchor="t">
            <a:spAutoFit/>
          </a:bodyPr>
          <a:lstStyle/>
          <a:p>
            <a:pPr algn="just"/>
            <a:r>
              <a:rPr lang="en-US" sz="4800" b="1" dirty="0" smtClean="0">
                <a:latin typeface="Times New Roman" panose="02020603050405020304" pitchFamily="18" charset="0"/>
                <a:cs typeface="Times New Roman" panose="02020603050405020304" pitchFamily="18" charset="0"/>
              </a:rPr>
              <a:t>         Kể </a:t>
            </a:r>
            <a:r>
              <a:rPr lang="en-US" sz="4800" b="1" dirty="0">
                <a:latin typeface="Times New Roman" panose="02020603050405020304" pitchFamily="18" charset="0"/>
                <a:cs typeface="Times New Roman" panose="02020603050405020304" pitchFamily="18" charset="0"/>
              </a:rPr>
              <a:t>theo dòng cảm xúc của nhân vật tôi </a:t>
            </a:r>
            <a:endParaRPr lang="en-US" sz="4800" b="1" dirty="0" smtClean="0">
              <a:latin typeface="Times New Roman" panose="02020603050405020304" pitchFamily="18" charset="0"/>
              <a:cs typeface="Times New Roman" panose="02020603050405020304" pitchFamily="18" charset="0"/>
            </a:endParaRPr>
          </a:p>
          <a:p>
            <a:pPr algn="just"/>
            <a:r>
              <a:rPr lang="en-US" sz="4800" b="1" dirty="0" smtClean="0">
                <a:latin typeface="Times New Roman" panose="02020603050405020304" pitchFamily="18" charset="0"/>
                <a:cs typeface="Times New Roman" panose="02020603050405020304" pitchFamily="18" charset="0"/>
              </a:rPr>
              <a:t>từ </a:t>
            </a:r>
            <a:r>
              <a:rPr lang="en-US" sz="4800" b="1" dirty="0">
                <a:latin typeface="Times New Roman" panose="02020603050405020304" pitchFamily="18" charset="0"/>
                <a:cs typeface="Times New Roman" panose="02020603050405020304" pitchFamily="18" charset="0"/>
              </a:rPr>
              <a:t>hiện tại về quá khứ </a:t>
            </a:r>
            <a:r>
              <a:rPr lang="en-US" sz="4800" b="1"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4800" b="1" dirty="0" smtClean="0">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tâm trạng trên đường đến </a:t>
            </a:r>
            <a:r>
              <a:rPr lang="en-US" sz="4800" b="1" dirty="0" smtClean="0">
                <a:latin typeface="Times New Roman" panose="02020603050405020304" pitchFamily="18" charset="0"/>
                <a:cs typeface="Times New Roman" panose="02020603050405020304" pitchFamily="18" charset="0"/>
              </a:rPr>
              <a:t>trường</a:t>
            </a:r>
            <a:r>
              <a:rPr lang="en-US" sz="4800" b="1" dirty="0">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smtClean="0">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trên sân </a:t>
            </a:r>
            <a:r>
              <a:rPr lang="en-US" sz="4800" b="1" dirty="0" smtClean="0">
                <a:latin typeface="Times New Roman" panose="02020603050405020304" pitchFamily="18" charset="0"/>
                <a:cs typeface="Times New Roman" panose="02020603050405020304" pitchFamily="18" charset="0"/>
              </a:rPr>
              <a:t>trường</a:t>
            </a:r>
            <a:r>
              <a:rPr lang="en-US" sz="4800" b="1" dirty="0">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smtClean="0">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trong lớp</a:t>
            </a:r>
            <a:r>
              <a:rPr lang="en-US" sz="4800" b="1" dirty="0" smtClean="0">
                <a:latin typeface="Times New Roman" panose="02020603050405020304" pitchFamily="18" charset="0"/>
                <a:cs typeface="Times New Roman" panose="02020603050405020304" pitchFamily="18" charset="0"/>
              </a:rPr>
              <a:t>.</a:t>
            </a:r>
          </a:p>
          <a:p>
            <a:pPr algn="just">
              <a:lnSpc>
                <a:spcPts val="9360"/>
              </a:lnSpc>
              <a:spcBef>
                <a:spcPct val="0"/>
              </a:spcBef>
            </a:pPr>
            <a:r>
              <a:rPr lang="en-US" sz="4800" b="1" dirty="0" smtClean="0">
                <a:solidFill>
                  <a:prstClr val="black">
                    <a:lumMod val="95000"/>
                    <a:lumOff val="5000"/>
                  </a:prstClr>
                </a:solidFill>
                <a:latin typeface="Times New Roman" panose="02020603050405020304" pitchFamily="18" charset="0"/>
                <a:cs typeface="Times New Roman" panose="02020603050405020304" pitchFamily="18" charset="0"/>
              </a:rPr>
              <a:t> </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sp>
      <p:sp>
        <p:nvSpPr>
          <p:cNvPr id="5" name="Rectangle 4"/>
          <p:cNvSpPr/>
          <p:nvPr/>
        </p:nvSpPr>
        <p:spPr>
          <a:xfrm>
            <a:off x="762000" y="4711319"/>
            <a:ext cx="16002000" cy="872931"/>
          </a:xfrm>
          <a:prstGeom prst="rect">
            <a:avLst/>
          </a:prstGeom>
        </p:spPr>
        <p:txBody>
          <a:bodyPr wrap="square">
            <a:spAutoFit/>
          </a:bodyPr>
          <a:lstStyle/>
          <a:p>
            <a:pPr>
              <a:lnSpc>
                <a:spcPct val="115000"/>
              </a:lnSpc>
              <a:spcAft>
                <a:spcPts val="0"/>
              </a:spcAft>
              <a:tabLst>
                <a:tab pos="2700655" algn="l"/>
              </a:tabLst>
            </a:pP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 lại sự việc đơn giản, đời thường, giàu chất thơ</a:t>
            </a:r>
            <a:r>
              <a:rPr lang="en-US" sz="4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6896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371600" y="266700"/>
            <a:ext cx="15890744" cy="9271769"/>
          </a:xfrm>
          <a:prstGeom prst="rect">
            <a:avLst/>
          </a:prstGeom>
        </p:spPr>
        <p:txBody>
          <a:bodyPr wrap="square" lIns="0" tIns="0" rIns="0" bIns="0" rtlCol="0" anchor="t">
            <a:spAutoFit/>
          </a:bodyPr>
          <a:lstStyle/>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Đọc đoạn văn sau và trả lời câu hỏi:</a:t>
            </a:r>
          </a:p>
          <a:p>
            <a:pPr algn="just">
              <a:lnSpc>
                <a:spcPts val="6547"/>
              </a:lnSpc>
              <a:spcBef>
                <a:spcPct val="0"/>
              </a:spcBef>
            </a:pPr>
            <a:endParaRPr lang="en-US" sz="4400" dirty="0" smtClean="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endParaRPr lang="en-US" sz="4400" dirty="0" smtClean="0">
              <a:solidFill>
                <a:srgbClr val="163943"/>
              </a:solidFill>
              <a:latin typeface="Times New Roman" panose="02020603050405020304" pitchFamily="18" charset="0"/>
              <a:cs typeface="Times New Roman" panose="02020603050405020304" pitchFamily="18" charset="0"/>
            </a:endParaRPr>
          </a:p>
          <a:p>
            <a:pPr algn="ctr"/>
            <a:r>
              <a:rPr lang="en-US" sz="4400" dirty="0" smtClean="0">
                <a:solidFill>
                  <a:srgbClr val="163943"/>
                </a:solidFill>
                <a:latin typeface="Times New Roman" panose="02020603050405020304" pitchFamily="18" charset="0"/>
                <a:cs typeface="Times New Roman" panose="02020603050405020304" pitchFamily="18" charset="0"/>
              </a:rPr>
              <a:t> </a:t>
            </a:r>
          </a:p>
          <a:p>
            <a:pPr algn="ctr"/>
            <a:endParaRPr lang="en-US" sz="4400" b="1" i="1" dirty="0">
              <a:solidFill>
                <a:srgbClr val="163943"/>
              </a:solidFill>
              <a:latin typeface="Times New Roman" panose="02020603050405020304" pitchFamily="18" charset="0"/>
              <a:cs typeface="Times New Roman" panose="02020603050405020304" pitchFamily="18" charset="0"/>
            </a:endParaRPr>
          </a:p>
          <a:p>
            <a:pPr algn="ctr"/>
            <a:endParaRPr lang="en-US" sz="4400" b="1" i="1" dirty="0" smtClean="0">
              <a:solidFill>
                <a:srgbClr val="163943"/>
              </a:solidFill>
              <a:latin typeface="Times New Roman" panose="02020603050405020304" pitchFamily="18" charset="0"/>
              <a:cs typeface="Times New Roman" panose="02020603050405020304" pitchFamily="18" charset="0"/>
            </a:endParaRPr>
          </a:p>
          <a:p>
            <a:pPr algn="ctr"/>
            <a:endParaRPr lang="en-US" sz="4400" b="1" i="1" dirty="0" smtClean="0">
              <a:latin typeface="Times New Roman" panose="02020603050405020304" pitchFamily="18" charset="0"/>
              <a:cs typeface="Times New Roman" panose="02020603050405020304" pitchFamily="18" charset="0"/>
            </a:endParaRPr>
          </a:p>
          <a:p>
            <a:pPr algn="ctr"/>
            <a:endParaRPr lang="en-US" sz="4400" b="1" i="1" dirty="0">
              <a:latin typeface="Times New Roman" panose="02020603050405020304" pitchFamily="18" charset="0"/>
              <a:cs typeface="Times New Roman" panose="02020603050405020304" pitchFamily="18" charset="0"/>
            </a:endParaRPr>
          </a:p>
          <a:p>
            <a:pPr algn="ctr"/>
            <a:endParaRPr lang="en-US" sz="4400" b="1" i="1" dirty="0" smtClean="0">
              <a:latin typeface="Times New Roman" panose="02020603050405020304" pitchFamily="18" charset="0"/>
              <a:cs typeface="Times New Roman" panose="02020603050405020304" pitchFamily="18" charset="0"/>
            </a:endParaRPr>
          </a:p>
          <a:p>
            <a:pPr algn="ctr"/>
            <a:endParaRPr lang="en-US" sz="4400" b="1" i="1" dirty="0" smtClean="0">
              <a:latin typeface="Times New Roman" panose="02020603050405020304" pitchFamily="18" charset="0"/>
              <a:cs typeface="Times New Roman" panose="02020603050405020304" pitchFamily="18" charset="0"/>
            </a:endParaRPr>
          </a:p>
          <a:p>
            <a:pPr algn="ctr"/>
            <a:r>
              <a:rPr lang="en-US" sz="4400" b="1" i="1" dirty="0" smtClean="0">
                <a:latin typeface="Times New Roman" panose="02020603050405020304" pitchFamily="18" charset="0"/>
                <a:cs typeface="Times New Roman" panose="02020603050405020304" pitchFamily="18" charset="0"/>
              </a:rPr>
              <a:t>Nỗi </a:t>
            </a:r>
            <a:r>
              <a:rPr lang="en-US" sz="4400" b="1" i="1" dirty="0">
                <a:latin typeface="Times New Roman" panose="02020603050405020304" pitchFamily="18" charset="0"/>
                <a:cs typeface="Times New Roman" panose="02020603050405020304" pitchFamily="18" charset="0"/>
              </a:rPr>
              <a:t>nhớ buổi tựu trường đầu tiên của tác giả được khơi nguồn từ </a:t>
            </a:r>
            <a:r>
              <a:rPr lang="en-US" sz="4400" b="1" i="1" dirty="0">
                <a:solidFill>
                  <a:srgbClr val="FF0000"/>
                </a:solidFill>
                <a:latin typeface="Times New Roman" panose="02020603050405020304" pitchFamily="18" charset="0"/>
                <a:cs typeface="Times New Roman" panose="02020603050405020304" pitchFamily="18" charset="0"/>
              </a:rPr>
              <a:t>thời </a:t>
            </a:r>
            <a:r>
              <a:rPr lang="en-US" sz="4400" b="1" i="1" dirty="0" smtClean="0">
                <a:solidFill>
                  <a:srgbClr val="FF0000"/>
                </a:solidFill>
                <a:latin typeface="Times New Roman" panose="02020603050405020304" pitchFamily="18" charset="0"/>
                <a:cs typeface="Times New Roman" panose="02020603050405020304" pitchFamily="18" charset="0"/>
              </a:rPr>
              <a:t>gian và không gian (thiên nhiên, con người) </a:t>
            </a:r>
            <a:r>
              <a:rPr lang="en-US" sz="4400" b="1" i="1" dirty="0" smtClean="0">
                <a:latin typeface="Times New Roman" panose="02020603050405020304" pitchFamily="18" charset="0"/>
                <a:cs typeface="Times New Roman" panose="02020603050405020304" pitchFamily="18" charset="0"/>
              </a:rPr>
              <a:t>nào</a:t>
            </a:r>
            <a:r>
              <a:rPr lang="en-US" sz="4400" b="1" i="1" dirty="0">
                <a:latin typeface="Times New Roman" panose="02020603050405020304" pitchFamily="18" charset="0"/>
                <a:cs typeface="Times New Roman" panose="02020603050405020304" pitchFamily="18" charset="0"/>
              </a:rPr>
              <a:t>? Vì sao cứ đến thời điểm này, những kỉ niệm ấy lại ùa về</a:t>
            </a:r>
            <a:r>
              <a:rPr lang="en-US" sz="4400" b="1" i="1"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1" name="Rectangle 2"/>
          <p:cNvSpPr>
            <a:spLocks noChangeArrowheads="1"/>
          </p:cNvSpPr>
          <p:nvPr/>
        </p:nvSpPr>
        <p:spPr bwMode="auto">
          <a:xfrm>
            <a:off x="-2590800" y="-64849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ectangle 4"/>
          <p:cNvSpPr>
            <a:spLocks noChangeArrowheads="1"/>
          </p:cNvSpPr>
          <p:nvPr/>
        </p:nvSpPr>
        <p:spPr bwMode="auto">
          <a:xfrm>
            <a:off x="1804167" y="3371742"/>
            <a:ext cx="45329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8" name="Picture 17"/>
          <p:cNvPicPr>
            <a:picLocks noChangeAspect="1"/>
          </p:cNvPicPr>
          <p:nvPr/>
        </p:nvPicPr>
        <p:blipFill>
          <a:blip r:embed="rId3"/>
          <a:stretch>
            <a:fillRect/>
          </a:stretch>
        </p:blipFill>
        <p:spPr>
          <a:xfrm>
            <a:off x="826168" y="1104900"/>
            <a:ext cx="17449800" cy="6230244"/>
          </a:xfrm>
          <a:prstGeom prst="rect">
            <a:avLst/>
          </a:prstGeom>
        </p:spPr>
      </p:pic>
    </p:spTree>
    <p:extLst>
      <p:ext uri="{BB962C8B-B14F-4D97-AF65-F5344CB8AC3E}">
        <p14:creationId xmlns:p14="http://schemas.microsoft.com/office/powerpoint/2010/main" val="32212974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3364952" y="2145593"/>
            <a:ext cx="9846096" cy="3990837"/>
          </a:xfrm>
          <a:prstGeom prst="rect">
            <a:avLst/>
          </a:prstGeom>
        </p:spPr>
      </p:pic>
      <p:sp>
        <p:nvSpPr>
          <p:cNvPr id="16" name="TextBox 5"/>
          <p:cNvSpPr txBox="1"/>
          <p:nvPr/>
        </p:nvSpPr>
        <p:spPr>
          <a:xfrm>
            <a:off x="1047467" y="2336234"/>
            <a:ext cx="12276073" cy="1410643"/>
          </a:xfrm>
          <a:prstGeom prst="rect">
            <a:avLst/>
          </a:prstGeom>
        </p:spPr>
        <p:txBody>
          <a:bodyPr wrap="square" lIns="0" tIns="0" rIns="0" bIns="0" rtlCol="0" anchor="t">
            <a:spAutoFit/>
          </a:bodyPr>
          <a:lstStyle/>
          <a:p>
            <a:pPr algn="just">
              <a:lnSpc>
                <a:spcPts val="5460"/>
              </a:lnSpc>
            </a:pP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Thời</a:t>
            </a: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smtClean="0">
                <a:solidFill>
                  <a:srgbClr val="F6D0BB">
                    <a:lumMod val="10000"/>
                  </a:srgbClr>
                </a:solidFill>
                <a:latin typeface="Times New Roman" panose="02020603050405020304" pitchFamily="18" charset="0"/>
                <a:cs typeface="Times New Roman" panose="02020603050405020304" pitchFamily="18" charset="0"/>
              </a:rPr>
              <a:t>điểm</a:t>
            </a:r>
            <a:r>
              <a:rPr lang="en-US" sz="48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9) 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800" dirty="0"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en-US" sz="4800" dirty="0">
              <a:solidFill>
                <a:schemeClr val="tx1">
                  <a:lumMod val="95000"/>
                  <a:lumOff val="5000"/>
                </a:schemeClr>
              </a:solidFill>
              <a:latin typeface="Times New Roman" panose="02020603050405020304" pitchFamily="18" charset="0"/>
              <a:ea typeface="Times New Roman"/>
              <a:cs typeface="Times New Roman" panose="02020603050405020304" pitchFamily="18" charset="0"/>
            </a:endParaRPr>
          </a:p>
        </p:txBody>
      </p:sp>
      <p:sp>
        <p:nvSpPr>
          <p:cNvPr id="12" name="TextBox 5"/>
          <p:cNvSpPr txBox="1"/>
          <p:nvPr/>
        </p:nvSpPr>
        <p:spPr>
          <a:xfrm>
            <a:off x="1077230" y="3816421"/>
            <a:ext cx="15686770" cy="2215991"/>
          </a:xfrm>
          <a:prstGeom prst="rect">
            <a:avLst/>
          </a:prstGeom>
        </p:spPr>
        <p:txBody>
          <a:bodyPr wrap="square" lIns="0" tIns="0" rIns="0" bIns="0" rtlCol="0" anchor="t">
            <a:spAutoFit/>
          </a:bodyPr>
          <a:lstStyle/>
          <a:p>
            <a:r>
              <a:rPr lang="en-US" dirty="0">
                <a:latin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cs typeface="Times New Roman" panose="02020603050405020304" pitchFamily="18" charset="0"/>
              </a:rPr>
              <a:t>Không gian:</a:t>
            </a:r>
            <a:endParaRPr lang="en-US" sz="4800" dirty="0">
              <a:latin typeface="Times New Roman" panose="02020603050405020304" pitchFamily="18" charset="0"/>
              <a:cs typeface="Times New Roman" panose="02020603050405020304" pitchFamily="18" charset="0"/>
            </a:endParaRPr>
          </a:p>
          <a:p>
            <a:r>
              <a:rPr lang="en-US" sz="4800" b="1" dirty="0">
                <a:latin typeface="Times New Roman" panose="02020603050405020304" pitchFamily="18" charset="0"/>
                <a:cs typeface="Times New Roman" panose="02020603050405020304" pitchFamily="18" charset="0"/>
              </a:rPr>
              <a:t>+ Thiên nhiên</a:t>
            </a:r>
            <a:r>
              <a:rPr lang="en-US" sz="4800" dirty="0">
                <a:latin typeface="Times New Roman" panose="02020603050405020304" pitchFamily="18" charset="0"/>
                <a:cs typeface="Times New Roman" panose="02020603050405020304" pitchFamily="18" charset="0"/>
              </a:rPr>
              <a:t>: lá rụng, mây bàng bạc</a:t>
            </a:r>
          </a:p>
          <a:p>
            <a:r>
              <a:rPr lang="en-US" sz="4800" b="1" dirty="0">
                <a:latin typeface="Times New Roman" panose="02020603050405020304" pitchFamily="18" charset="0"/>
                <a:cs typeface="Times New Roman" panose="02020603050405020304" pitchFamily="18" charset="0"/>
              </a:rPr>
              <a:t>+ Con người: </a:t>
            </a:r>
            <a:r>
              <a:rPr lang="en-US" sz="4800" dirty="0">
                <a:latin typeface="Times New Roman" panose="02020603050405020304" pitchFamily="18" charset="0"/>
                <a:cs typeface="Times New Roman" panose="02020603050405020304" pitchFamily="18" charset="0"/>
              </a:rPr>
              <a:t> mấy em nhỏ </a:t>
            </a:r>
          </a:p>
        </p:txBody>
      </p:sp>
      <p:sp>
        <p:nvSpPr>
          <p:cNvPr id="15" name="TextBox 5"/>
          <p:cNvSpPr txBox="1"/>
          <p:nvPr/>
        </p:nvSpPr>
        <p:spPr>
          <a:xfrm>
            <a:off x="1477563" y="7310203"/>
            <a:ext cx="16935733" cy="1733808"/>
          </a:xfrm>
          <a:prstGeom prst="rect">
            <a:avLst/>
          </a:prstGeom>
        </p:spPr>
        <p:txBody>
          <a:bodyPr wrap="square" lIns="0" tIns="0" rIns="0" bIns="0" rtlCol="0" anchor="t">
            <a:spAutoFit/>
          </a:bodyPr>
          <a:lstStyle/>
          <a:p>
            <a:pPr marL="685800" indent="-685800" algn="just">
              <a:spcBef>
                <a:spcPts val="1200"/>
              </a:spcBef>
              <a:spcAft>
                <a:spcPts val="1200"/>
              </a:spcAft>
              <a:buFont typeface="Wingdings" panose="05000000000000000000" pitchFamily="2" charset="2"/>
              <a:buChar char="à"/>
            </a:pPr>
            <a:r>
              <a:rPr lang="en-US" sz="4800" b="1" i="1" dirty="0" smtClean="0">
                <a:solidFill>
                  <a:srgbClr val="FF0000"/>
                </a:solidFill>
                <a:latin typeface="Times New Roman" panose="02020603050405020304" pitchFamily="18" charset="0"/>
                <a:ea typeface="Times New Roman"/>
                <a:cs typeface="Times New Roman" panose="02020603050405020304" pitchFamily="18" charset="0"/>
              </a:rPr>
              <a:t>Bối cảnh quen </a:t>
            </a:r>
            <a:r>
              <a:rPr lang="en-US" sz="4800" b="1" i="1" dirty="0">
                <a:solidFill>
                  <a:srgbClr val="FF0000"/>
                </a:solidFill>
                <a:latin typeface="Times New Roman" panose="02020603050405020304" pitchFamily="18" charset="0"/>
                <a:ea typeface="Times New Roman"/>
                <a:cs typeface="Times New Roman" panose="02020603050405020304" pitchFamily="18" charset="0"/>
              </a:rPr>
              <a:t>thuộc, gắn liền với tuổi thơ tác </a:t>
            </a:r>
            <a:r>
              <a:rPr lang="en-US" sz="4800" b="1" i="1" dirty="0" smtClean="0">
                <a:solidFill>
                  <a:srgbClr val="FF0000"/>
                </a:solidFill>
                <a:latin typeface="Times New Roman" panose="02020603050405020304" pitchFamily="18" charset="0"/>
                <a:ea typeface="Times New Roman"/>
                <a:cs typeface="Times New Roman" panose="02020603050405020304" pitchFamily="18" charset="0"/>
              </a:rPr>
              <a:t>giả.</a:t>
            </a:r>
          </a:p>
          <a:p>
            <a:pPr marL="471899" indent="-471899" algn="just">
              <a:spcBef>
                <a:spcPts val="826"/>
              </a:spcBef>
              <a:spcAft>
                <a:spcPts val="826"/>
              </a:spcAft>
              <a:buFont typeface="Wingdings" panose="05000000000000000000" pitchFamily="2" charset="2"/>
              <a:buChar char="à"/>
            </a:pPr>
            <a:r>
              <a:rPr lang="en-US" sz="4800" b="1" i="1" dirty="0">
                <a:solidFill>
                  <a:srgbClr val="FF0000"/>
                </a:solidFill>
                <a:latin typeface="Times New Roman" panose="02020603050405020304" pitchFamily="18" charset="0"/>
                <a:ea typeface="Times New Roman"/>
                <a:cs typeface="Times New Roman" panose="02020603050405020304" pitchFamily="18" charset="0"/>
              </a:rPr>
              <a:t> Sự liên tưởng tương đồng giữa hiện tại nhớ về quá khứ.</a:t>
            </a:r>
          </a:p>
        </p:txBody>
      </p:sp>
      <p:sp>
        <p:nvSpPr>
          <p:cNvPr id="13" name="TextBox 12"/>
          <p:cNvSpPr txBox="1"/>
          <p:nvPr/>
        </p:nvSpPr>
        <p:spPr>
          <a:xfrm>
            <a:off x="585510" y="656386"/>
            <a:ext cx="9601200" cy="1200329"/>
          </a:xfrm>
          <a:prstGeom prst="rect">
            <a:avLst/>
          </a:prstGeom>
          <a:noFill/>
        </p:spPr>
        <p:txBody>
          <a:bodyPr wrap="square" rtlCol="0">
            <a:spAutoFit/>
          </a:bodyPr>
          <a:lstStyle/>
          <a:p>
            <a:r>
              <a:rPr lang="en-US" sz="7200" dirty="0" smtClean="0">
                <a:latin typeface="Times New Roman" panose="02020603050405020304" pitchFamily="18" charset="0"/>
                <a:cs typeface="Times New Roman" panose="02020603050405020304" pitchFamily="18" charset="0"/>
              </a:rPr>
              <a:t>a. Bối cảnh</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7192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a:stretch>
            <a:fillRect/>
          </a:stretch>
        </p:blipFill>
        <p:spPr>
          <a:xfrm>
            <a:off x="15571324" y="27429"/>
            <a:ext cx="2655881" cy="3238879"/>
          </a:xfrm>
          <a:prstGeom prst="rect">
            <a:avLst/>
          </a:prstGeom>
        </p:spPr>
      </p:pic>
      <p:pic>
        <p:nvPicPr>
          <p:cNvPr id="30" name="Picture 3"/>
          <p:cNvPicPr>
            <a:picLocks noChangeAspect="1"/>
          </p:cNvPicPr>
          <p:nvPr/>
        </p:nvPicPr>
        <p:blipFill>
          <a:blip r:embed="rId4">
            <a:alphaModFix amt="31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flipH="1">
            <a:off x="-63000" y="3245726"/>
            <a:ext cx="8142263" cy="10438799"/>
          </a:xfrm>
          <a:prstGeom prst="rect">
            <a:avLst/>
          </a:prstGeom>
        </p:spPr>
      </p:pic>
      <p:sp>
        <p:nvSpPr>
          <p:cNvPr id="9" name="TextBox 5"/>
          <p:cNvSpPr txBox="1"/>
          <p:nvPr/>
        </p:nvSpPr>
        <p:spPr>
          <a:xfrm>
            <a:off x="848066" y="860092"/>
            <a:ext cx="17379139" cy="1354217"/>
          </a:xfrm>
          <a:prstGeom prst="rect">
            <a:avLst/>
          </a:prstGeom>
        </p:spPr>
        <p:txBody>
          <a:bodyPr wrap="square" lIns="0" tIns="0" rIns="0" bIns="0" rtlCol="0" anchor="t">
            <a:spAutoFit/>
          </a:bodyPr>
          <a:lstStyle/>
          <a:p>
            <a:pPr algn="just"/>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                                                 Nhân </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vật</a:t>
            </a:r>
          </a:p>
          <a:p>
            <a:pPr algn="just"/>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Dòng cảm xúc của </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nhân vật “tôi” trong ngày đi học đầu </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tiên:</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079264" y="3064207"/>
            <a:ext cx="5877654"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sp>
        <p:nvSpPr>
          <p:cNvPr id="17" name="Rectangle 16"/>
          <p:cNvSpPr/>
          <p:nvPr/>
        </p:nvSpPr>
        <p:spPr>
          <a:xfrm>
            <a:off x="8079264" y="4510426"/>
            <a:ext cx="6872742"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sp>
        <p:nvSpPr>
          <p:cNvPr id="18" name="Rectangle 17"/>
          <p:cNvSpPr/>
          <p:nvPr/>
        </p:nvSpPr>
        <p:spPr>
          <a:xfrm>
            <a:off x="8081442" y="5925312"/>
            <a:ext cx="6485076"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6"/>
          <a:srcRect t="262" b="262"/>
          <a:stretch>
            <a:fillRect/>
          </a:stretch>
        </p:blipFill>
        <p:spPr>
          <a:xfrm rot="202760">
            <a:off x="-410219" y="7206539"/>
            <a:ext cx="18819506" cy="6041390"/>
          </a:xfrm>
          <a:prstGeom prst="rect">
            <a:avLst/>
          </a:prstGeom>
        </p:spPr>
      </p:pic>
      <p:grpSp>
        <p:nvGrpSpPr>
          <p:cNvPr id="3" name="Group 2"/>
          <p:cNvGrpSpPr/>
          <p:nvPr/>
        </p:nvGrpSpPr>
        <p:grpSpPr>
          <a:xfrm>
            <a:off x="-3583902" y="2857500"/>
            <a:ext cx="10076518" cy="8445825"/>
            <a:chOff x="-3196772" y="1572724"/>
            <a:chExt cx="10076518" cy="8445825"/>
          </a:xfrm>
        </p:grpSpPr>
        <p:sp>
          <p:nvSpPr>
            <p:cNvPr id="22" name="Freeform 7"/>
            <p:cNvSpPr/>
            <p:nvPr/>
          </p:nvSpPr>
          <p:spPr>
            <a:xfrm>
              <a:off x="-3196772" y="3953015"/>
              <a:ext cx="10076518" cy="6065534"/>
            </a:xfrm>
            <a:custGeom>
              <a:avLst/>
              <a:gdLst/>
              <a:ahLst/>
              <a:cxnLst/>
              <a:rect l="l" t="t" r="r" b="b"/>
              <a:pathLst>
                <a:path w="8115300" h="4088082">
                  <a:moveTo>
                    <a:pt x="0" y="0"/>
                  </a:moveTo>
                  <a:lnTo>
                    <a:pt x="8115300" y="0"/>
                  </a:lnTo>
                  <a:lnTo>
                    <a:pt x="8115300" y="4088083"/>
                  </a:lnTo>
                  <a:lnTo>
                    <a:pt x="0" y="4088083"/>
                  </a:lnTo>
                  <a:lnTo>
                    <a:pt x="0" y="0"/>
                  </a:lnTo>
                  <a:close/>
                </a:path>
              </a:pathLst>
            </a:custGeom>
            <a:blipFill>
              <a:blip r:embed="rId7"/>
              <a:srcRect/>
              <a:stretch>
                <a:fillRect t="-44570" r="-10966"/>
              </a:stretch>
            </a:blipFill>
          </p:spPr>
        </p:sp>
        <p:sp>
          <p:nvSpPr>
            <p:cNvPr id="23" name="Freeform 3"/>
            <p:cNvSpPr/>
            <p:nvPr/>
          </p:nvSpPr>
          <p:spPr>
            <a:xfrm>
              <a:off x="2810647" y="1572724"/>
              <a:ext cx="3818245" cy="2951358"/>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sp>
      </p:grpSp>
    </p:spTree>
    <p:extLst>
      <p:ext uri="{BB962C8B-B14F-4D97-AF65-F5344CB8AC3E}">
        <p14:creationId xmlns:p14="http://schemas.microsoft.com/office/powerpoint/2010/main" val="33892353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4"/>
          <a:srcRect/>
          <a:stretch>
            <a:fillRect/>
          </a:stretch>
        </p:blipFill>
        <p:spPr>
          <a:xfrm rot="-1293993">
            <a:off x="-2284113" y="-1690646"/>
            <a:ext cx="7369652" cy="2657681"/>
          </a:xfrm>
          <a:prstGeom prst="rect">
            <a:avLst/>
          </a:prstGeom>
        </p:spPr>
      </p:pic>
      <p:sp>
        <p:nvSpPr>
          <p:cNvPr id="20" name="TextBox 19">
            <a:extLst>
              <a:ext uri="{FF2B5EF4-FFF2-40B4-BE49-F238E27FC236}">
                <a16:creationId xmlns:a16="http://schemas.microsoft.com/office/drawing/2014/main" id="{C1BE068B-51FD-42F1-9862-5AA38B56B3A2}"/>
              </a:ext>
            </a:extLst>
          </p:cNvPr>
          <p:cNvSpPr txBox="1"/>
          <p:nvPr/>
        </p:nvSpPr>
        <p:spPr>
          <a:xfrm>
            <a:off x="914400" y="2092131"/>
            <a:ext cx="11328126" cy="997357"/>
          </a:xfrm>
          <a:prstGeom prst="rect">
            <a:avLst/>
          </a:prstGeom>
          <a:noFill/>
        </p:spPr>
        <p:txBody>
          <a:bodyPr wrap="square" lIns="182850" tIns="91424" rIns="182850" bIns="91424" rtlCol="0">
            <a:spAutoFit/>
          </a:bodyPr>
          <a:lstStyle/>
          <a:p>
            <a:pPr algn="just">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Sự</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thay đổi trong tâm trạng của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442576" y="3225366"/>
            <a:ext cx="16273808" cy="6456960"/>
          </a:xfrm>
          <a:prstGeom prst="rect">
            <a:avLst/>
          </a:prstGeom>
        </p:spPr>
        <p:txBody>
          <a:bodyPr wrap="square">
            <a:spAutoFit/>
          </a:bodyPr>
          <a:lstStyle/>
          <a:p>
            <a:pPr algn="just">
              <a:lnSpc>
                <a:spcPct val="150000"/>
              </a:lnSpc>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Con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đường, cảnh vật: vốn rất quen nhưng lần này tự nhiên thấy lạ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rPr>
              <a:t> </a:t>
            </a:r>
            <a:r>
              <a:rPr lang="en-US" sz="4000" dirty="0">
                <a:solidFill>
                  <a:schemeClr val="tx1">
                    <a:lumMod val="95000"/>
                    <a:lumOff val="5000"/>
                  </a:schemeClr>
                </a:solidFill>
                <a:latin typeface="Times New Roman" pitchFamily="18" charset="0"/>
                <a:cs typeface="Times New Roman" pitchFamily="18" charset="0"/>
              </a:rPr>
              <a:t>“</a:t>
            </a:r>
            <a:r>
              <a:rPr lang="en-US" sz="4000" i="1" dirty="0">
                <a:solidFill>
                  <a:schemeClr val="tx1">
                    <a:lumMod val="95000"/>
                    <a:lumOff val="5000"/>
                  </a:schemeClr>
                </a:solidFill>
                <a:latin typeface="Times New Roman" pitchFamily="18" charset="0"/>
                <a:cs typeface="Times New Roman" pitchFamily="18" charset="0"/>
              </a:rPr>
              <a:t>con </a:t>
            </a:r>
            <a:r>
              <a:rPr lang="en-US" sz="4000" i="1" dirty="0" err="1">
                <a:solidFill>
                  <a:schemeClr val="tx1">
                    <a:lumMod val="95000"/>
                    <a:lumOff val="5000"/>
                  </a:schemeClr>
                </a:solidFill>
                <a:latin typeface="Times New Roman" pitchFamily="18" charset="0"/>
                <a:cs typeface="Times New Roman" pitchFamily="18" charset="0"/>
              </a:rPr>
              <a:t>đường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đã</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quen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lắm</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nhưng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nhiên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thấy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Tự cảm thấy có sự thay đổi lớn trong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lòng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mình</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i="1" dirty="0" err="1">
                <a:solidFill>
                  <a:schemeClr val="tx1">
                    <a:lumMod val="95000"/>
                    <a:lumOff val="5000"/>
                  </a:schemeClr>
                </a:solidFill>
                <a:latin typeface="Times New Roman" pitchFamily="18" charset="0"/>
                <a:cs typeface="Times New Roman" pitchFamily="18" charset="0"/>
              </a:rPr>
              <a:t>Cảnh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vật</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chung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quanh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đều</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vì</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chính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lòng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đang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có</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sự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lớn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hôm</a:t>
            </a:r>
            <a:r>
              <a:rPr lang="en-US" sz="4000" i="1" dirty="0">
                <a:solidFill>
                  <a:schemeClr val="tx1">
                    <a:lumMod val="95000"/>
                    <a:lumOff val="5000"/>
                  </a:schemeClr>
                </a:solidFill>
                <a:latin typeface="Times New Roman" pitchFamily="18" charset="0"/>
                <a:cs typeface="Times New Roman" pitchFamily="18" charset="0"/>
              </a:rPr>
              <a:t> nay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học</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Cảm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thấy trang trọng, đứng đắn với bộ quần áo, mấy quyển vở mới trên tay</a:t>
            </a:r>
            <a:endParaRPr lang="en-US" sz="4000" b="1" dirty="0">
              <a:solidFill>
                <a:schemeClr val="tx1">
                  <a:lumMod val="95000"/>
                  <a:lumOff val="5000"/>
                </a:schemeClr>
              </a:solidFill>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28642" y="1222342"/>
            <a:ext cx="2745908" cy="1173252"/>
          </a:xfrm>
          <a:prstGeom prst="rect">
            <a:avLst/>
          </a:prstGeom>
        </p:spPr>
      </p:pic>
      <p:sp>
        <p:nvSpPr>
          <p:cNvPr id="24" name="TextBox 5"/>
          <p:cNvSpPr txBox="1"/>
          <p:nvPr/>
        </p:nvSpPr>
        <p:spPr>
          <a:xfrm>
            <a:off x="3936956" y="1070304"/>
            <a:ext cx="13919177" cy="738664"/>
          </a:xfrm>
          <a:prstGeom prst="rect">
            <a:avLst/>
          </a:prstGeom>
        </p:spPr>
        <p:txBody>
          <a:bodyPr wrap="square" lIns="0" tIns="0" rIns="0" bIns="0" rtlCol="0" anchor="t">
            <a:spAutoFit/>
          </a:bodyPr>
          <a:lstStyle/>
          <a:p>
            <a:pPr algn="just"/>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a. </a:t>
            </a:r>
            <a:r>
              <a:rPr lang="vi-VN" sz="4800" b="1" dirty="0" smtClean="0">
                <a:solidFill>
                  <a:schemeClr val="tx1">
                    <a:lumMod val="95000"/>
                    <a:lumOff val="5000"/>
                  </a:schemeClr>
                </a:solidFill>
                <a:latin typeface="Times New Roman" panose="02020603050405020304" pitchFamily="18" charset="0"/>
                <a:cs typeface="Times New Roman" panose="02020603050405020304" pitchFamily="18" charset="0"/>
              </a:rPr>
              <a:t>Trên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đường đến trường</a:t>
            </a:r>
          </a:p>
        </p:txBody>
      </p:sp>
      <p:grpSp>
        <p:nvGrpSpPr>
          <p:cNvPr id="25" name="Group 24"/>
          <p:cNvGrpSpPr/>
          <p:nvPr/>
        </p:nvGrpSpPr>
        <p:grpSpPr>
          <a:xfrm>
            <a:off x="2137576" y="665523"/>
            <a:ext cx="1379070" cy="1371549"/>
            <a:chOff x="10749799" y="4081393"/>
            <a:chExt cx="1379070" cy="1371548"/>
          </a:xfrm>
        </p:grpSpPr>
        <p:pic>
          <p:nvPicPr>
            <p:cNvPr id="26" name="Picture 2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27" name="TextBox 26"/>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pic>
        <p:nvPicPr>
          <p:cNvPr id="28" name="Picture 11"/>
          <p:cNvPicPr>
            <a:picLocks noChangeAspect="1"/>
          </p:cNvPicPr>
          <p:nvPr/>
        </p:nvPicPr>
        <p:blipFill>
          <a:blip r:embed="rId17"/>
          <a:srcRect/>
          <a:stretch>
            <a:fillRect/>
          </a:stretch>
        </p:blipFill>
        <p:spPr>
          <a:xfrm>
            <a:off x="15775966" y="7962900"/>
            <a:ext cx="5024068" cy="6603376"/>
          </a:xfrm>
          <a:prstGeom prst="rect">
            <a:avLst/>
          </a:prstGeom>
        </p:spPr>
      </p:pic>
    </p:spTree>
    <p:extLst>
      <p:ext uri="{BB962C8B-B14F-4D97-AF65-F5344CB8AC3E}">
        <p14:creationId xmlns:p14="http://schemas.microsoft.com/office/powerpoint/2010/main" val="2215217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57319" y="1181100"/>
            <a:ext cx="2745908" cy="1173252"/>
          </a:xfrm>
          <a:prstGeom prst="rect">
            <a:avLst/>
          </a:prstGeom>
        </p:spPr>
      </p:pic>
      <p:sp>
        <p:nvSpPr>
          <p:cNvPr id="9" name="TextBox 5"/>
          <p:cNvSpPr txBox="1"/>
          <p:nvPr/>
        </p:nvSpPr>
        <p:spPr>
          <a:xfrm>
            <a:off x="4368823" y="127323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10" name="Group 9"/>
          <p:cNvGrpSpPr/>
          <p:nvPr/>
        </p:nvGrpSpPr>
        <p:grpSpPr>
          <a:xfrm>
            <a:off x="2602595" y="855513"/>
            <a:ext cx="1379070" cy="1371549"/>
            <a:chOff x="10749799" y="4081393"/>
            <a:chExt cx="1379070" cy="1371548"/>
          </a:xfrm>
        </p:grpSpPr>
        <p:pic>
          <p:nvPicPr>
            <p:cNvPr id="11"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12" name="TextBox 1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C1BE068B-51FD-42F1-9862-5AA38B56B3A2}"/>
              </a:ext>
            </a:extLst>
          </p:cNvPr>
          <p:cNvSpPr txBox="1"/>
          <p:nvPr/>
        </p:nvSpPr>
        <p:spPr>
          <a:xfrm>
            <a:off x="489185" y="2455712"/>
            <a:ext cx="14432160" cy="997357"/>
          </a:xfrm>
          <a:prstGeom prst="rect">
            <a:avLst/>
          </a:prstGeom>
          <a:noFill/>
        </p:spPr>
        <p:txBody>
          <a:bodyPr wrap="square" lIns="182850" tIns="91424" rIns="182850" bIns="91424" rtlCol="0">
            <a:spAutoFit/>
          </a:bodyPr>
          <a:lstStyle/>
          <a:p>
            <a:pPr algn="just">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Sự</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cử</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chỉ</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động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nói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8970496" y="4292771"/>
            <a:ext cx="7834062" cy="2893067"/>
          </a:xfrm>
          <a:prstGeom prst="rect">
            <a:avLst/>
          </a:prstGeom>
          <a:noFill/>
        </p:spPr>
        <p:txBody>
          <a:bodyPr wrap="square" lIns="182850" tIns="91424" rIns="182850" bIns="91424" rtlCol="0">
            <a:spAutoFit/>
          </a:bodyPr>
          <a:lstStyle/>
          <a:p>
            <a:pPr algn="just">
              <a:spcBef>
                <a:spcPts val="1200"/>
              </a:spcBef>
              <a:spcAft>
                <a:spcPts val="1200"/>
              </a:spcAft>
            </a:pPr>
            <a:r>
              <a:rPr lang="en-US" sz="4400" b="1" dirty="0">
                <a:solidFill>
                  <a:schemeClr val="tx1">
                    <a:lumMod val="95000"/>
                    <a:lumOff val="5000"/>
                  </a:schemeClr>
                </a:solidFill>
                <a:latin typeface="Times New Roman"/>
                <a:ea typeface="Times New Roman"/>
                <a:cs typeface="Times New Roman"/>
              </a:rPr>
              <a:t>Những động từ được sử dụng đúng </a:t>
            </a:r>
            <a:r>
              <a:rPr lang="en-US" sz="4400" b="1" dirty="0" err="1">
                <a:solidFill>
                  <a:schemeClr val="tx1">
                    <a:lumMod val="95000"/>
                    <a:lumOff val="5000"/>
                  </a:schemeClr>
                </a:solidFill>
                <a:latin typeface="Times New Roman"/>
                <a:ea typeface="Times New Roman"/>
                <a:cs typeface="Times New Roman"/>
              </a:rPr>
              <a:t>chỗ</a:t>
            </a:r>
            <a:r>
              <a:rPr lang="en-US" sz="4400" b="1" dirty="0">
                <a:solidFill>
                  <a:schemeClr val="tx1">
                    <a:lumMod val="95000"/>
                    <a:lumOff val="5000"/>
                  </a:schemeClr>
                </a:solidFill>
                <a:latin typeface="Times New Roman"/>
                <a:ea typeface="Times New Roman"/>
                <a:cs typeface="Times New Roman"/>
              </a:rPr>
              <a:t> </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Dễ</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hình</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dung </a:t>
            </a:r>
            <a:r>
              <a:rPr lang="en-US" sz="4400" b="1" dirty="0" err="1">
                <a:solidFill>
                  <a:schemeClr val="tx1">
                    <a:lumMod val="95000"/>
                    <a:lumOff val="5000"/>
                  </a:schemeClr>
                </a:solidFill>
                <a:latin typeface="Times New Roman"/>
                <a:ea typeface="Times New Roman"/>
                <a:cs typeface="Times New Roman"/>
              </a:rPr>
              <a:t>tư</a:t>
            </a:r>
            <a:r>
              <a:rPr lang="en-US" sz="4400" b="1" dirty="0">
                <a:solidFill>
                  <a:schemeClr val="tx1">
                    <a:lumMod val="95000"/>
                    <a:lumOff val="5000"/>
                  </a:schemeClr>
                </a:solidFill>
                <a:latin typeface="Times New Roman"/>
                <a:ea typeface="Times New Roman"/>
                <a:cs typeface="Times New Roman"/>
              </a:rPr>
              <a:t> thế và cử chỉ ngộ </a:t>
            </a:r>
            <a:r>
              <a:rPr lang="en-US" sz="4400" b="1" dirty="0" err="1">
                <a:solidFill>
                  <a:schemeClr val="tx1">
                    <a:lumMod val="95000"/>
                    <a:lumOff val="5000"/>
                  </a:schemeClr>
                </a:solidFill>
                <a:latin typeface="Times New Roman"/>
                <a:ea typeface="Times New Roman"/>
                <a:cs typeface="Times New Roman"/>
              </a:rPr>
              <a:t>nghĩnh</a:t>
            </a:r>
            <a:r>
              <a:rPr lang="en-US" sz="4400" b="1" dirty="0">
                <a:solidFill>
                  <a:schemeClr val="tx1">
                    <a:lumMod val="95000"/>
                    <a:lumOff val="5000"/>
                  </a:schemeClr>
                </a:solidFill>
                <a:latin typeface="Times New Roman"/>
                <a:ea typeface="Times New Roman"/>
                <a:cs typeface="Times New Roman"/>
              </a:rPr>
              <a:t>, ngây thơ, đáng yêu của chú bé.</a:t>
            </a:r>
            <a:endParaRPr lang="en-US" sz="5400" b="1" dirty="0">
              <a:solidFill>
                <a:schemeClr val="tx1">
                  <a:lumMod val="95000"/>
                  <a:lumOff val="5000"/>
                </a:schemeClr>
              </a:solidFill>
              <a:latin typeface=".VnTime"/>
              <a:ea typeface="Times New Roman"/>
              <a:cs typeface="Times New Roman"/>
            </a:endParaRPr>
          </a:p>
        </p:txBody>
      </p:sp>
      <p:sp>
        <p:nvSpPr>
          <p:cNvPr id="15" name="TextBox 14"/>
          <p:cNvSpPr txBox="1"/>
          <p:nvPr/>
        </p:nvSpPr>
        <p:spPr>
          <a:xfrm>
            <a:off x="2282372" y="3794303"/>
            <a:ext cx="7048198" cy="4154984"/>
          </a:xfrm>
          <a:prstGeom prst="rect">
            <a:avLst/>
          </a:prstGeom>
          <a:noFill/>
        </p:spPr>
        <p:txBody>
          <a:bodyPr wrap="square" rtlCol="0">
            <a:spAutoFit/>
          </a:bodyPr>
          <a:lstStyle/>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Bặm</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tay</a:t>
            </a: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Ghì</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thật chặt</a:t>
            </a: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Xóc</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lên</a:t>
            </a: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Nắm</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lại cẩn thận</a:t>
            </a: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Muốn</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thử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qua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sông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ight Brace 16"/>
          <p:cNvSpPr/>
          <p:nvPr/>
        </p:nvSpPr>
        <p:spPr>
          <a:xfrm>
            <a:off x="8063345" y="4107973"/>
            <a:ext cx="685800" cy="2973570"/>
          </a:xfrm>
          <a:prstGeom prst="righ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5"/>
          <p:cNvSpPr/>
          <p:nvPr/>
        </p:nvSpPr>
        <p:spPr>
          <a:xfrm>
            <a:off x="142305" y="6032896"/>
            <a:ext cx="1933956" cy="4114800"/>
          </a:xfrm>
          <a:custGeom>
            <a:avLst/>
            <a:gdLst/>
            <a:ahLst/>
            <a:cxnLst/>
            <a:rect l="l" t="t" r="r" b="b"/>
            <a:pathLst>
              <a:path w="1933956" h="4114800">
                <a:moveTo>
                  <a:pt x="0" y="0"/>
                </a:moveTo>
                <a:lnTo>
                  <a:pt x="1933956" y="0"/>
                </a:lnTo>
                <a:lnTo>
                  <a:pt x="1933956" y="4114800"/>
                </a:lnTo>
                <a:lnTo>
                  <a:pt x="0" y="4114800"/>
                </a:lnTo>
                <a:lnTo>
                  <a:pt x="0" y="0"/>
                </a:lnTo>
                <a:close/>
              </a:path>
            </a:pathLst>
          </a:custGeom>
          <a:blipFill>
            <a:blip r:embed="rId1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933451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4734231" y="-3493226"/>
            <a:ext cx="16675220" cy="4511123"/>
          </a:xfrm>
          <a:prstGeom prst="rect">
            <a:avLst/>
          </a:prstGeom>
        </p:spPr>
      </p:pic>
      <p:pic>
        <p:nvPicPr>
          <p:cNvPr id="4" name="Picture 9"/>
          <p:cNvPicPr>
            <a:picLocks noChangeAspect="1"/>
          </p:cNvPicPr>
          <p:nvPr/>
        </p:nvPicPr>
        <p:blipFill>
          <a:blip r:embed="rId4"/>
          <a:srcRect l="34894"/>
          <a:stretch>
            <a:fillRect/>
          </a:stretch>
        </p:blipFill>
        <p:spPr>
          <a:xfrm rot="-3287269" flipH="1">
            <a:off x="12902983" y="5938806"/>
            <a:ext cx="8807145" cy="4878330"/>
          </a:xfrm>
          <a:prstGeom prst="rect">
            <a:avLst/>
          </a:prstGeom>
        </p:spPr>
      </p:pic>
      <p:sp>
        <p:nvSpPr>
          <p:cNvPr id="21" name="Freeform 12"/>
          <p:cNvSpPr>
            <a:spLocks/>
          </p:cNvSpPr>
          <p:nvPr/>
        </p:nvSpPr>
        <p:spPr bwMode="auto">
          <a:xfrm>
            <a:off x="3152300" y="3755772"/>
            <a:ext cx="825826" cy="1651646"/>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2" name="Oval 13"/>
          <p:cNvSpPr>
            <a:spLocks noChangeArrowheads="1"/>
          </p:cNvSpPr>
          <p:nvPr/>
        </p:nvSpPr>
        <p:spPr bwMode="auto">
          <a:xfrm>
            <a:off x="3306572" y="3900971"/>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3" name="Line 14"/>
          <p:cNvSpPr>
            <a:spLocks noChangeShapeType="1"/>
          </p:cNvSpPr>
          <p:nvPr/>
        </p:nvSpPr>
        <p:spPr bwMode="auto">
          <a:xfrm>
            <a:off x="3978119" y="3755771"/>
            <a:ext cx="12087876" cy="0"/>
          </a:xfrm>
          <a:prstGeom prst="line">
            <a:avLst/>
          </a:pr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4" name="Line 15"/>
          <p:cNvSpPr>
            <a:spLocks noChangeShapeType="1"/>
          </p:cNvSpPr>
          <p:nvPr/>
        </p:nvSpPr>
        <p:spPr bwMode="auto">
          <a:xfrm>
            <a:off x="3978119" y="5407417"/>
            <a:ext cx="12087876" cy="0"/>
          </a:xfrm>
          <a:prstGeom prst="line">
            <a:avLst/>
          </a:pr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5" name="Freeform 16"/>
          <p:cNvSpPr>
            <a:spLocks/>
          </p:cNvSpPr>
          <p:nvPr/>
        </p:nvSpPr>
        <p:spPr bwMode="auto">
          <a:xfrm>
            <a:off x="16065996" y="5407417"/>
            <a:ext cx="825826" cy="1660724"/>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6" name="Oval 17"/>
          <p:cNvSpPr>
            <a:spLocks noChangeArrowheads="1"/>
          </p:cNvSpPr>
          <p:nvPr/>
        </p:nvSpPr>
        <p:spPr bwMode="auto">
          <a:xfrm>
            <a:off x="15394447" y="5561689"/>
            <a:ext cx="1352176"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7" name="Line 18"/>
          <p:cNvSpPr>
            <a:spLocks noChangeShapeType="1"/>
          </p:cNvSpPr>
          <p:nvPr/>
        </p:nvSpPr>
        <p:spPr bwMode="auto">
          <a:xfrm flipH="1">
            <a:off x="3978119" y="7068137"/>
            <a:ext cx="12087876" cy="0"/>
          </a:xfrm>
          <a:prstGeom prst="line">
            <a:avLst/>
          </a:pr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8" name="Freeform 19"/>
          <p:cNvSpPr>
            <a:spLocks/>
          </p:cNvSpPr>
          <p:nvPr/>
        </p:nvSpPr>
        <p:spPr bwMode="auto">
          <a:xfrm>
            <a:off x="3152300" y="7068138"/>
            <a:ext cx="825826" cy="1651646"/>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9" name="Oval 20"/>
          <p:cNvSpPr>
            <a:spLocks noChangeArrowheads="1"/>
          </p:cNvSpPr>
          <p:nvPr/>
        </p:nvSpPr>
        <p:spPr bwMode="auto">
          <a:xfrm>
            <a:off x="3306572" y="7213335"/>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0" name="Line 21"/>
          <p:cNvSpPr>
            <a:spLocks noChangeShapeType="1"/>
          </p:cNvSpPr>
          <p:nvPr/>
        </p:nvSpPr>
        <p:spPr bwMode="auto">
          <a:xfrm>
            <a:off x="3978119" y="8719783"/>
            <a:ext cx="12087876" cy="0"/>
          </a:xfrm>
          <a:prstGeom prst="line">
            <a:avLst/>
          </a:prstGeom>
          <a:ln>
            <a:headEnd/>
            <a:tailEnd/>
          </a:ln>
          <a:extLst/>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1" name="Rectangle 30"/>
          <p:cNvSpPr/>
          <p:nvPr/>
        </p:nvSpPr>
        <p:spPr>
          <a:xfrm>
            <a:off x="4794477" y="4255287"/>
            <a:ext cx="10049546" cy="769441"/>
          </a:xfrm>
          <a:prstGeom prst="rect">
            <a:avLst/>
          </a:prstGeom>
        </p:spPr>
        <p:txBody>
          <a:bodyPr wrap="non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Lời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nói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a:rPr>
              <a:t>“</a:t>
            </a:r>
            <a:r>
              <a:rPr lang="vi-VN" sz="4400" i="1" dirty="0">
                <a:solidFill>
                  <a:prstClr val="black"/>
                </a:solidFill>
                <a:latin typeface="Times New Roman"/>
              </a:rPr>
              <a:t>Mẹ đưa bút thước cho con cầm.</a:t>
            </a:r>
            <a:r>
              <a:rPr lang="en-US" sz="4400" i="1" dirty="0">
                <a:solidFill>
                  <a:prstClr val="black"/>
                </a:solidFill>
                <a:latin typeface="Times New Roman"/>
              </a:rPr>
              <a:t>”</a:t>
            </a:r>
            <a:endParaRPr lang="vi-VN" sz="4400" dirty="0">
              <a:solidFill>
                <a:prstClr val="black"/>
              </a:solidFill>
              <a:latin typeface="Times New Roman"/>
            </a:endParaRPr>
          </a:p>
        </p:txBody>
      </p:sp>
      <p:sp>
        <p:nvSpPr>
          <p:cNvPr id="32" name="Rectangle 31"/>
          <p:cNvSpPr/>
          <p:nvPr/>
        </p:nvSpPr>
        <p:spPr>
          <a:xfrm>
            <a:off x="4375756" y="5534513"/>
            <a:ext cx="11176034" cy="1446550"/>
          </a:xfrm>
          <a:prstGeom prst="rect">
            <a:avLst/>
          </a:prstGeom>
        </p:spPr>
        <p:txBody>
          <a:bodyPr wrap="square">
            <a:spAutoFit/>
          </a:bodyPr>
          <a:lstStyle/>
          <a:p>
            <a:r>
              <a:rPr lang="en-US" sz="4400" b="1" dirty="0">
                <a:solidFill>
                  <a:srgbClr val="4BACC6">
                    <a:lumMod val="75000"/>
                  </a:srgbClr>
                </a:solidFill>
                <a:latin typeface="Times New Roman" panose="02020603050405020304" pitchFamily="18" charset="0"/>
                <a:cs typeface="Times New Roman" panose="02020603050405020304" pitchFamily="18" charset="0"/>
              </a:rPr>
              <a:t>Ý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nghĩ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a:solidFill>
                  <a:prstClr val="black"/>
                </a:solidFill>
                <a:latin typeface="Times New Roman"/>
              </a:rPr>
              <a:t>V</a:t>
            </a:r>
            <a:r>
              <a:rPr lang="vi-VN" sz="4400" b="1" dirty="0">
                <a:solidFill>
                  <a:prstClr val="black"/>
                </a:solidFill>
                <a:latin typeface="Times New Roman"/>
              </a:rPr>
              <a:t>ừa non nớt vừa ngây thơ</a:t>
            </a:r>
            <a:r>
              <a:rPr lang="en-US" sz="4400" b="1" dirty="0">
                <a:solidFill>
                  <a:prstClr val="black"/>
                </a:solidFill>
                <a:latin typeface="Times New Roman"/>
              </a:rPr>
              <a:t>: </a:t>
            </a:r>
            <a:r>
              <a:rPr lang="en-US" sz="4400" i="1" dirty="0">
                <a:solidFill>
                  <a:prstClr val="black"/>
                </a:solidFill>
                <a:latin typeface="Times New Roman"/>
              </a:rPr>
              <a:t>“</a:t>
            </a:r>
            <a:r>
              <a:rPr lang="vi-VN" sz="4400" i="1" dirty="0">
                <a:solidFill>
                  <a:prstClr val="black"/>
                </a:solidFill>
                <a:latin typeface="Times New Roman"/>
              </a:rPr>
              <a:t>chắc chỉ người thạo mới cầm nổi bút thước.</a:t>
            </a:r>
            <a:r>
              <a:rPr lang="en-US" sz="4400" i="1" dirty="0">
                <a:solidFill>
                  <a:prstClr val="black"/>
                </a:solidFill>
                <a:latin typeface="Times New Roman"/>
              </a:rPr>
              <a:t>”</a:t>
            </a:r>
            <a:endParaRPr lang="en-US" sz="4400" i="1" dirty="0">
              <a:solidFill>
                <a:prstClr val="black"/>
              </a:solidFill>
              <a:latin typeface="Times New Roman"/>
              <a:ea typeface="Times New Roman"/>
              <a:sym typeface="Wingdings 3"/>
            </a:endParaRPr>
          </a:p>
        </p:txBody>
      </p:sp>
      <p:sp>
        <p:nvSpPr>
          <p:cNvPr id="33" name="Rectangle 32"/>
          <p:cNvSpPr/>
          <p:nvPr/>
        </p:nvSpPr>
        <p:spPr>
          <a:xfrm>
            <a:off x="4794477" y="7279624"/>
            <a:ext cx="12385376" cy="1446550"/>
          </a:xfrm>
          <a:prstGeom prst="rect">
            <a:avLst/>
          </a:prstGeom>
        </p:spPr>
        <p:txBody>
          <a:bodyPr wrap="squar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Nguyên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nhân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panose="02020603050405020304" pitchFamily="18" charset="0"/>
                <a:cs typeface="Times New Roman" panose="02020603050405020304" pitchFamily="18" charset="0"/>
              </a:rPr>
              <a:t>“…</a:t>
            </a:r>
            <a:r>
              <a:rPr lang="en-US" sz="4400" i="1" dirty="0" err="1">
                <a:solidFill>
                  <a:prstClr val="black"/>
                </a:solidFill>
                <a:latin typeface="Times New Roman" panose="02020603050405020304" pitchFamily="18" charset="0"/>
                <a:cs typeface="Times New Roman" panose="02020603050405020304" pitchFamily="18" charset="0"/>
              </a:rPr>
              <a:t>hôm</a:t>
            </a:r>
            <a:r>
              <a:rPr lang="en-US" sz="4400" i="1" dirty="0">
                <a:solidFill>
                  <a:prstClr val="black"/>
                </a:solidFill>
                <a:latin typeface="Times New Roman" panose="02020603050405020304" pitchFamily="18" charset="0"/>
                <a:cs typeface="Times New Roman" panose="02020603050405020304" pitchFamily="18" charset="0"/>
              </a:rPr>
              <a:t> nay </a:t>
            </a:r>
            <a:r>
              <a:rPr lang="en-US" sz="4400" i="1" dirty="0" err="1">
                <a:solidFill>
                  <a:prstClr val="black"/>
                </a:solidFill>
                <a:latin typeface="Times New Roman" panose="02020603050405020304" pitchFamily="18" charset="0"/>
                <a:cs typeface="Times New Roman" panose="02020603050405020304" pitchFamily="18" charset="0"/>
              </a:rPr>
              <a:t>tôi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học</a:t>
            </a:r>
            <a:r>
              <a:rPr lang="en-US" sz="4400" i="1" dirty="0">
                <a:solidFill>
                  <a:prstClr val="black"/>
                </a:solidFill>
                <a:latin typeface="Times New Roman" panose="02020603050405020304" pitchFamily="18" charset="0"/>
                <a:cs typeface="Times New Roman" panose="02020603050405020304" pitchFamily="18" charset="0"/>
              </a:rPr>
              <a:t>.” </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được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trở</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thành</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một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học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trò</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hiện</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thực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mà</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như</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trong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mơ</a:t>
            </a:r>
            <a:r>
              <a:rPr lang="en-US" sz="4400" b="1" i="1" dirty="0">
                <a:solidFill>
                  <a:prstClr val="black"/>
                </a:solidFill>
                <a:latin typeface="Times New Roman" panose="02020603050405020304" pitchFamily="18" charset="0"/>
                <a:cs typeface="Times New Roman" panose="02020603050405020304" pitchFamily="18" charset="0"/>
              </a:rPr>
              <a:t>.</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60863" y="1225928"/>
            <a:ext cx="2745908" cy="1173252"/>
          </a:xfrm>
          <a:prstGeom prst="rect">
            <a:avLst/>
          </a:prstGeom>
        </p:spPr>
      </p:pic>
      <p:sp>
        <p:nvSpPr>
          <p:cNvPr id="43" name="TextBox 5"/>
          <p:cNvSpPr txBox="1"/>
          <p:nvPr/>
        </p:nvSpPr>
        <p:spPr>
          <a:xfrm>
            <a:off x="4365279" y="1318060"/>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44" name="Group 43"/>
          <p:cNvGrpSpPr/>
          <p:nvPr/>
        </p:nvGrpSpPr>
        <p:grpSpPr>
          <a:xfrm>
            <a:off x="2599051" y="900341"/>
            <a:ext cx="1379070" cy="1371549"/>
            <a:chOff x="10749799" y="4081393"/>
            <a:chExt cx="1379070" cy="1371548"/>
          </a:xfrm>
        </p:grpSpPr>
        <p:pic>
          <p:nvPicPr>
            <p:cNvPr id="45" name="Picture 4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46" name="TextBox 45"/>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C1BE068B-51FD-42F1-9862-5AA38B56B3A2}"/>
              </a:ext>
            </a:extLst>
          </p:cNvPr>
          <p:cNvSpPr txBox="1"/>
          <p:nvPr/>
        </p:nvSpPr>
        <p:spPr>
          <a:xfrm>
            <a:off x="1383802" y="2457806"/>
            <a:ext cx="14432160" cy="997357"/>
          </a:xfrm>
          <a:prstGeom prst="rect">
            <a:avLst/>
          </a:prstGeom>
          <a:noFill/>
        </p:spPr>
        <p:txBody>
          <a:bodyPr wrap="square" lIns="182850" tIns="91424" rIns="182850" bIns="91424" rtlCol="0">
            <a:spAutoFit/>
          </a:bodyPr>
          <a:lstStyle/>
          <a:p>
            <a:pPr algn="just">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Sự</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cử</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chỉ</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động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nói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4" name="Freeform 6"/>
          <p:cNvSpPr/>
          <p:nvPr/>
        </p:nvSpPr>
        <p:spPr>
          <a:xfrm>
            <a:off x="-267455" y="4999033"/>
            <a:ext cx="3342619" cy="5496996"/>
          </a:xfrm>
          <a:custGeom>
            <a:avLst/>
            <a:gdLst/>
            <a:ahLst/>
            <a:cxnLst/>
            <a:rect l="l" t="t" r="r" b="b"/>
            <a:pathLst>
              <a:path w="2491249" h="4084015">
                <a:moveTo>
                  <a:pt x="0" y="0"/>
                </a:moveTo>
                <a:lnTo>
                  <a:pt x="2491249" y="0"/>
                </a:lnTo>
                <a:lnTo>
                  <a:pt x="2491249" y="4084015"/>
                </a:lnTo>
                <a:lnTo>
                  <a:pt x="0" y="4084015"/>
                </a:lnTo>
                <a:lnTo>
                  <a:pt x="0" y="0"/>
                </a:lnTo>
                <a:close/>
              </a:path>
            </a:pathLst>
          </a:custGeom>
          <a:blipFill>
            <a:blip r:embed="rId17"/>
            <a:stretch>
              <a:fillRect/>
            </a:stretch>
          </a:blipFill>
        </p:spPr>
      </p:sp>
    </p:spTree>
    <p:extLst>
      <p:ext uri="{BB962C8B-B14F-4D97-AF65-F5344CB8AC3E}">
        <p14:creationId xmlns:p14="http://schemas.microsoft.com/office/powerpoint/2010/main" val="16206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2000"/>
                                        <p:tgtEl>
                                          <p:spTgt spid="3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heel(1)">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351055">
            <a:off x="16586225" y="-1063904"/>
            <a:ext cx="5011394" cy="4428250"/>
          </a:xfrm>
          <a:prstGeom prst="rect">
            <a:avLst/>
          </a:prstGeom>
        </p:spPr>
      </p:pic>
      <p:sp>
        <p:nvSpPr>
          <p:cNvPr id="5" name="Rectangle 4"/>
          <p:cNvSpPr/>
          <p:nvPr/>
        </p:nvSpPr>
        <p:spPr>
          <a:xfrm>
            <a:off x="3273747" y="3882908"/>
            <a:ext cx="9144000" cy="4154984"/>
          </a:xfrm>
          <a:prstGeom prst="rect">
            <a:avLst/>
          </a:prstGeom>
        </p:spPr>
        <p:txBody>
          <a:bodyPr>
            <a:spAutoFit/>
          </a:bodyPr>
          <a:lstStyle/>
          <a:p>
            <a:pPr algn="just">
              <a:lnSpc>
                <a:spcPct val="150000"/>
              </a:lnSpc>
            </a:pPr>
            <a:r>
              <a:rPr lang="en-US" sz="4400" b="1" dirty="0" smtClean="0">
                <a:solidFill>
                  <a:schemeClr val="tx1">
                    <a:lumMod val="95000"/>
                    <a:lumOff val="5000"/>
                  </a:schemeClr>
                </a:solidFill>
                <a:latin typeface="Times New Roman" pitchFamily="18" charset="0"/>
                <a:cs typeface="Times New Roman" pitchFamily="18" charset="0"/>
              </a:rPr>
              <a:t>Nghệ thuật: </a:t>
            </a:r>
            <a:r>
              <a:rPr lang="en-US" sz="4400" dirty="0" smtClean="0">
                <a:solidFill>
                  <a:schemeClr val="tx1">
                    <a:lumMod val="95000"/>
                    <a:lumOff val="5000"/>
                  </a:schemeClr>
                </a:solidFill>
                <a:latin typeface="Times New Roman" pitchFamily="18" charset="0"/>
                <a:cs typeface="Times New Roman" pitchFamily="18" charset="0"/>
              </a:rPr>
              <a:t>Từ </a:t>
            </a:r>
            <a:r>
              <a:rPr lang="en-US" sz="4400" dirty="0">
                <a:solidFill>
                  <a:schemeClr val="tx1">
                    <a:lumMod val="95000"/>
                    <a:lumOff val="5000"/>
                  </a:schemeClr>
                </a:solidFill>
                <a:latin typeface="Times New Roman" pitchFamily="18" charset="0"/>
                <a:cs typeface="Times New Roman" pitchFamily="18" charset="0"/>
              </a:rPr>
              <a:t>ngữ gợi tả, nghệ thuật so sánh, chọn lọc chi tiết tiêu biểu, cụ thể: tâm trạng </a:t>
            </a:r>
            <a:r>
              <a:rPr lang="en-US" sz="4400" b="1" dirty="0" smtClean="0">
                <a:solidFill>
                  <a:schemeClr val="tx1">
                    <a:lumMod val="95000"/>
                    <a:lumOff val="5000"/>
                  </a:schemeClr>
                </a:solidFill>
                <a:latin typeface="Times New Roman" pitchFamily="18" charset="0"/>
                <a:cs typeface="Times New Roman" pitchFamily="18" charset="0"/>
              </a:rPr>
              <a:t>bâng khuâng, bỡ </a:t>
            </a:r>
            <a:r>
              <a:rPr lang="en-US" sz="4400" b="1" dirty="0">
                <a:solidFill>
                  <a:schemeClr val="tx1">
                    <a:lumMod val="95000"/>
                    <a:lumOff val="5000"/>
                  </a:schemeClr>
                </a:solidFill>
                <a:latin typeface="Times New Roman" pitchFamily="18" charset="0"/>
                <a:cs typeface="Times New Roman" pitchFamily="18" charset="0"/>
              </a:rPr>
              <a:t>ngỡ </a:t>
            </a:r>
            <a:r>
              <a:rPr lang="en-US" sz="4400" dirty="0">
                <a:solidFill>
                  <a:schemeClr val="tx1">
                    <a:lumMod val="95000"/>
                    <a:lumOff val="5000"/>
                  </a:schemeClr>
                </a:solidFill>
                <a:latin typeface="Times New Roman" pitchFamily="18" charset="0"/>
                <a:cs typeface="Times New Roman" pitchFamily="18" charset="0"/>
              </a:rPr>
              <a:t>của “tôi” trong bổi tựu trường đầu tiên</a:t>
            </a: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43464" y="1996680"/>
            <a:ext cx="2745908" cy="1173252"/>
          </a:xfrm>
          <a:prstGeom prst="rect">
            <a:avLst/>
          </a:prstGeom>
        </p:spPr>
      </p:pic>
      <p:sp>
        <p:nvSpPr>
          <p:cNvPr id="19" name="TextBox 5"/>
          <p:cNvSpPr txBox="1"/>
          <p:nvPr/>
        </p:nvSpPr>
        <p:spPr>
          <a:xfrm>
            <a:off x="4382678" y="208881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0" name="Group 19"/>
          <p:cNvGrpSpPr/>
          <p:nvPr/>
        </p:nvGrpSpPr>
        <p:grpSpPr>
          <a:xfrm>
            <a:off x="2616450" y="1671093"/>
            <a:ext cx="1379070" cy="1371549"/>
            <a:chOff x="10749799" y="4081393"/>
            <a:chExt cx="1379070" cy="1371548"/>
          </a:xfrm>
        </p:grpSpPr>
        <p:pic>
          <p:nvPicPr>
            <p:cNvPr id="21"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22" name="TextBox 2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grpSp>
        <p:nvGrpSpPr>
          <p:cNvPr id="24" name="Group 9"/>
          <p:cNvGrpSpPr/>
          <p:nvPr/>
        </p:nvGrpSpPr>
        <p:grpSpPr>
          <a:xfrm flipH="1">
            <a:off x="11506200" y="6442429"/>
            <a:ext cx="6781800" cy="6993897"/>
            <a:chOff x="0" y="0"/>
            <a:chExt cx="10678407" cy="9325196"/>
          </a:xfrm>
        </p:grpSpPr>
        <p:pic>
          <p:nvPicPr>
            <p:cNvPr id="25" name="Picture 10"/>
            <p:cNvPicPr>
              <a:picLocks noChangeAspect="1"/>
            </p:cNvPicPr>
            <p:nvPr/>
          </p:nvPicPr>
          <p:blipFill>
            <a:blip r:embed="rId17"/>
            <a:srcRect/>
            <a:stretch>
              <a:fillRect/>
            </a:stretch>
          </p:blipFill>
          <p:spPr>
            <a:xfrm>
              <a:off x="0" y="0"/>
              <a:ext cx="7401441" cy="5199512"/>
            </a:xfrm>
            <a:prstGeom prst="rect">
              <a:avLst/>
            </a:prstGeom>
          </p:spPr>
        </p:pic>
        <p:pic>
          <p:nvPicPr>
            <p:cNvPr id="26" name="Picture 11"/>
            <p:cNvPicPr>
              <a:picLocks noChangeAspect="1"/>
            </p:cNvPicPr>
            <p:nvPr/>
          </p:nvPicPr>
          <p:blipFill>
            <a:blip r:embed="rId17"/>
            <a:srcRect b="33712"/>
            <a:stretch>
              <a:fillRect/>
            </a:stretch>
          </p:blipFill>
          <p:spPr>
            <a:xfrm rot="5400000">
              <a:off x="5254363" y="3901152"/>
              <a:ext cx="7401441" cy="3446647"/>
            </a:xfrm>
            <a:prstGeom prst="rect">
              <a:avLst/>
            </a:prstGeom>
          </p:spPr>
        </p:pic>
      </p:grpSp>
      <p:pic>
        <p:nvPicPr>
          <p:cNvPr id="28" name="Picture 16"/>
          <p:cNvPicPr>
            <a:picLocks noChangeAspect="1"/>
          </p:cNvPicPr>
          <p:nvPr/>
        </p:nvPicPr>
        <p:blipFill rotWithShape="1">
          <a:blip r:embed="rId18"/>
          <a:srcRect l="18872" t="8587" r="56595" b="14747"/>
          <a:stretch/>
        </p:blipFill>
        <p:spPr>
          <a:xfrm>
            <a:off x="13820645" y="2707226"/>
            <a:ext cx="3370118" cy="6480996"/>
          </a:xfrm>
          <a:prstGeom prst="rect">
            <a:avLst/>
          </a:prstGeom>
        </p:spPr>
      </p:pic>
    </p:spTree>
    <p:extLst>
      <p:ext uri="{BB962C8B-B14F-4D97-AF65-F5344CB8AC3E}">
        <p14:creationId xmlns:p14="http://schemas.microsoft.com/office/powerpoint/2010/main" val="19400368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7" name="Picture 10"/>
          <p:cNvPicPr>
            <a:picLocks noChangeAspect="1"/>
          </p:cNvPicPr>
          <p:nvPr/>
        </p:nvPicPr>
        <p:blipFill>
          <a:blip r:embed="rId4"/>
          <a:srcRect l="298" r="298"/>
          <a:stretch>
            <a:fillRect/>
          </a:stretch>
        </p:blipFill>
        <p:spPr>
          <a:xfrm rot="2181909" flipH="1">
            <a:off x="12640346" y="1252726"/>
            <a:ext cx="10108587" cy="217367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57319" y="722932"/>
            <a:ext cx="2745908" cy="1173252"/>
          </a:xfrm>
          <a:prstGeom prst="rect">
            <a:avLst/>
          </a:prstGeom>
        </p:spPr>
      </p:pic>
      <p:sp>
        <p:nvSpPr>
          <p:cNvPr id="20"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Ở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smtClean="0">
                <a:solidFill>
                  <a:schemeClr val="tx1">
                    <a:lumMod val="95000"/>
                    <a:lumOff val="5000"/>
                  </a:schemeClr>
                </a:solidFill>
                <a:latin typeface="Times New Roman" panose="02020603050405020304" pitchFamily="18" charset="0"/>
                <a:cs typeface="Times New Roman" panose="02020603050405020304" pitchFamily="18" charset="0"/>
              </a:rPr>
              <a:t>trường</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2602595" y="397345"/>
            <a:ext cx="1379070" cy="1371549"/>
            <a:chOff x="10749799" y="4081393"/>
            <a:chExt cx="1379070" cy="1371548"/>
          </a:xfrm>
        </p:grpSpPr>
        <p:pic>
          <p:nvPicPr>
            <p:cNvPr id="22"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23" name="TextBox 22"/>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1030036" y="1866900"/>
            <a:ext cx="15032590" cy="2123658"/>
          </a:xfrm>
          <a:prstGeom prst="rect">
            <a:avLst/>
          </a:prstGeom>
          <a:noFill/>
          <a:ln>
            <a:noFill/>
            <a:prstDash val="sysDash"/>
          </a:ln>
        </p:spPr>
        <p:txBody>
          <a:bodyPr wrap="square">
            <a:spAutoFit/>
          </a:bodyPr>
          <a:lstStyle/>
          <a:p>
            <a:pPr algn="just">
              <a:lnSpc>
                <a:spcPct val="150000"/>
              </a:lnSpc>
            </a:pP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Không</a:t>
            </a:r>
            <a:r>
              <a:rPr lang="en-US" sz="4400" b="1" dirty="0" smtClean="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hội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tựu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náo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vui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vẻ</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nhưng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cũng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rất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trọng</a:t>
            </a:r>
            <a:endParaRPr lang="en-US" sz="4400" dirty="0">
              <a:solidFill>
                <a:prstClr val="black"/>
              </a:solidFill>
              <a:latin typeface="Times New Roman" pitchFamily="18" charset="0"/>
              <a:cs typeface="Times New Roman" pitchFamily="18" charset="0"/>
            </a:endParaRPr>
          </a:p>
        </p:txBody>
      </p:sp>
      <p:sp>
        <p:nvSpPr>
          <p:cNvPr id="41" name="Rectangle 40"/>
          <p:cNvSpPr/>
          <p:nvPr/>
        </p:nvSpPr>
        <p:spPr>
          <a:xfrm>
            <a:off x="1461067" y="4914900"/>
            <a:ext cx="14661438" cy="769441"/>
          </a:xfrm>
          <a:prstGeom prst="rect">
            <a:avLst/>
          </a:prstGeom>
          <a:noFill/>
          <a:ln>
            <a:noFill/>
            <a:prstDash val="sysDash"/>
          </a:ln>
        </p:spPr>
        <p:txBody>
          <a:bodyPr wrap="square">
            <a:spAutoFit/>
          </a:bodyPr>
          <a:lstStyle/>
          <a:p>
            <a:pPr algn="just"/>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Cảm</a:t>
            </a:r>
            <a:r>
              <a:rPr lang="en-US" sz="4400" dirty="0" smtClean="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thấy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nhỏ</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bé</a:t>
            </a:r>
            <a:r>
              <a:rPr lang="en-US" sz="4400" dirty="0">
                <a:solidFill>
                  <a:prstClr val="black"/>
                </a:solidFill>
                <a:latin typeface="Times New Roman" pitchFamily="18" charset="0"/>
                <a:cs typeface="Times New Roman" pitchFamily="18" charset="0"/>
              </a:rPr>
              <a:t> so </a:t>
            </a:r>
            <a:r>
              <a:rPr lang="en-US" sz="4400" dirty="0" err="1">
                <a:solidFill>
                  <a:prstClr val="black"/>
                </a:solidFill>
                <a:latin typeface="Times New Roman" pitchFamily="18" charset="0"/>
                <a:cs typeface="Times New Roman" pitchFamily="18" charset="0"/>
              </a:rPr>
              <a:t>với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vẩn</a:t>
            </a:r>
            <a:r>
              <a:rPr lang="en-US" sz="4400" dirty="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vơ</a:t>
            </a:r>
            <a:endParaRPr lang="en-US" sz="4400" dirty="0">
              <a:solidFill>
                <a:prstClr val="black"/>
              </a:solidFill>
              <a:latin typeface="Times New Roman" pitchFamily="18" charset="0"/>
              <a:cs typeface="Times New Roman" pitchFamily="18" charset="0"/>
            </a:endParaRPr>
          </a:p>
        </p:txBody>
      </p:sp>
      <p:sp>
        <p:nvSpPr>
          <p:cNvPr id="42" name="Rectangle 41"/>
          <p:cNvSpPr/>
          <p:nvPr/>
        </p:nvSpPr>
        <p:spPr>
          <a:xfrm>
            <a:off x="1152302" y="4000500"/>
            <a:ext cx="8636383" cy="769441"/>
          </a:xfrm>
          <a:prstGeom prst="rect">
            <a:avLst/>
          </a:prstGeom>
          <a:noFill/>
          <a:ln>
            <a:noFill/>
            <a:prstDash val="sysDash"/>
          </a:ln>
        </p:spPr>
        <p:txBody>
          <a:bodyPr wrap="square">
            <a:spAutoFit/>
          </a:bodyPr>
          <a:lstStyle/>
          <a:p>
            <a:pPr algn="just"/>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Tâm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trạng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của</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nhân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vật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tôi</a:t>
            </a:r>
            <a:r>
              <a:rPr lang="en-US" sz="4400" b="1" dirty="0" smtClean="0">
                <a:solidFill>
                  <a:prstClr val="black"/>
                </a:solidFill>
                <a:latin typeface="Times New Roman" pitchFamily="18" charset="0"/>
                <a:cs typeface="Times New Roman" pitchFamily="18" charset="0"/>
              </a:rPr>
              <a:t>: </a:t>
            </a:r>
          </a:p>
        </p:txBody>
      </p:sp>
      <p:sp>
        <p:nvSpPr>
          <p:cNvPr id="43" name="Rectangle 42"/>
          <p:cNvSpPr/>
          <p:nvPr/>
        </p:nvSpPr>
        <p:spPr>
          <a:xfrm>
            <a:off x="1461067" y="5829300"/>
            <a:ext cx="15551305" cy="769441"/>
          </a:xfrm>
          <a:prstGeom prst="rect">
            <a:avLst/>
          </a:prstGeom>
          <a:noFill/>
          <a:ln>
            <a:noFill/>
            <a:prstDash val="sysDash"/>
          </a:ln>
        </p:spPr>
        <p:txBody>
          <a:bodyPr wrap="square">
            <a:spAutoFit/>
          </a:bodyPr>
          <a:lstStyle/>
          <a:p>
            <a:pPr algn="just"/>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Khi</a:t>
            </a:r>
            <a:r>
              <a:rPr lang="en-US" sz="4400" dirty="0" smtClean="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sắp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lớp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bật</a:t>
            </a:r>
            <a:r>
              <a:rPr lang="en-US" sz="4400" dirty="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khóc</a:t>
            </a:r>
            <a:endParaRPr lang="en-US" sz="4400" dirty="0">
              <a:solidFill>
                <a:prstClr val="black"/>
              </a:solidFill>
              <a:latin typeface="Times New Roman" pitchFamily="18" charset="0"/>
              <a:cs typeface="Times New Roman" pitchFamily="18" charset="0"/>
            </a:endParaRPr>
          </a:p>
        </p:txBody>
      </p:sp>
      <p:sp>
        <p:nvSpPr>
          <p:cNvPr id="44" name="Rectangle 43"/>
          <p:cNvSpPr/>
          <p:nvPr/>
        </p:nvSpPr>
        <p:spPr>
          <a:xfrm>
            <a:off x="1461067" y="6738152"/>
            <a:ext cx="10910508" cy="769441"/>
          </a:xfrm>
          <a:prstGeom prst="rect">
            <a:avLst/>
          </a:prstGeom>
          <a:noFill/>
          <a:ln>
            <a:noFill/>
            <a:prstDash val="sysDash"/>
          </a:ln>
        </p:spPr>
        <p:txBody>
          <a:bodyPr wrap="square">
            <a:spAutoFit/>
          </a:bodyPr>
          <a:lstStyle/>
          <a:p>
            <a:pPr algn="just"/>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Hồi</a:t>
            </a:r>
            <a:r>
              <a:rPr lang="en-US" sz="4400" dirty="0" smtClean="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hộp</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chờ</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nghe</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gọi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tên</a:t>
            </a:r>
            <a:r>
              <a:rPr lang="en-US" sz="4400" dirty="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mình</a:t>
            </a:r>
            <a:endParaRPr lang="en-US" sz="4400" dirty="0">
              <a:solidFill>
                <a:prstClr val="black"/>
              </a:solidFill>
              <a:latin typeface="Times New Roman" pitchFamily="18" charset="0"/>
              <a:cs typeface="Times New Roman" pitchFamily="18" charset="0"/>
            </a:endParaRPr>
          </a:p>
        </p:txBody>
      </p:sp>
      <p:sp>
        <p:nvSpPr>
          <p:cNvPr id="45" name="Rectangle 44"/>
          <p:cNvSpPr/>
          <p:nvPr/>
        </p:nvSpPr>
        <p:spPr>
          <a:xfrm>
            <a:off x="496415" y="7894301"/>
            <a:ext cx="16909646" cy="2123658"/>
          </a:xfrm>
          <a:prstGeom prst="rect">
            <a:avLst/>
          </a:prstGeom>
        </p:spPr>
        <p:txBody>
          <a:bodyPr wrap="square">
            <a:spAutoFit/>
          </a:bodyPr>
          <a:lstStyle/>
          <a:p>
            <a:pPr algn="just"/>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Nghệ</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thuật</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Diễn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sinh</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động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của</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nhân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tôi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với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từng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cung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bậc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có</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nhiều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thái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đối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lập</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phức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tạp</a:t>
            </a:r>
            <a:endParaRPr lang="en-US" sz="4400" b="1" dirty="0">
              <a:solidFill>
                <a:schemeClr val="tx1">
                  <a:lumMod val="95000"/>
                  <a:lumOff val="5000"/>
                </a:schemeClr>
              </a:solidFill>
              <a:latin typeface="Times New Roman" pitchFamily="18" charset="0"/>
              <a:cs typeface="Times New Roman" pitchFamily="18" charset="0"/>
            </a:endParaRPr>
          </a:p>
        </p:txBody>
      </p:sp>
      <p:pic>
        <p:nvPicPr>
          <p:cNvPr id="46" name="Picture 4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78945" y="3151528"/>
            <a:ext cx="6155303" cy="4400317"/>
          </a:xfrm>
          <a:prstGeom prst="ellipse">
            <a:avLst/>
          </a:prstGeom>
          <a:ln>
            <a:noFill/>
          </a:ln>
          <a:effectLst>
            <a:softEdge rad="112500"/>
          </a:effectLst>
          <a:scene3d>
            <a:camera prst="isometricOffAxis1Right"/>
            <a:lightRig rig="threePt" dir="t"/>
          </a:scene3d>
        </p:spPr>
      </p:pic>
    </p:spTree>
    <p:extLst>
      <p:ext uri="{BB962C8B-B14F-4D97-AF65-F5344CB8AC3E}">
        <p14:creationId xmlns:p14="http://schemas.microsoft.com/office/powerpoint/2010/main" val="129206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0" grpId="0"/>
      <p:bldP spid="41" grpId="0"/>
      <p:bldP spid="42" grpId="0"/>
      <p:bldP spid="43"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2832714" y="102244"/>
            <a:ext cx="9846096" cy="3990837"/>
          </a:xfrm>
          <a:prstGeom prst="rect">
            <a:avLst/>
          </a:prstGeom>
        </p:spPr>
      </p:pic>
      <p:pic>
        <p:nvPicPr>
          <p:cNvPr id="15" name="Picture 14">
            <a:extLst>
              <a:ext uri="{FF2B5EF4-FFF2-40B4-BE49-F238E27FC236}">
                <a16:creationId xmlns:a16="http://schemas.microsoft.com/office/drawing/2014/main" id="{C9A87060-4504-4196-85A7-5ED307402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448" y="2289133"/>
            <a:ext cx="4320480" cy="4285072"/>
          </a:xfrm>
          <a:prstGeom prst="ellipse">
            <a:avLst/>
          </a:prstGeom>
          <a:ln>
            <a:noFill/>
          </a:ln>
          <a:effectLst>
            <a:softEdge rad="112500"/>
          </a:effectLst>
        </p:spPr>
      </p:pic>
      <p:sp>
        <p:nvSpPr>
          <p:cNvPr id="19" name="Rectangle: Rounded Corners 37">
            <a:extLst>
              <a:ext uri="{FF2B5EF4-FFF2-40B4-BE49-F238E27FC236}">
                <a16:creationId xmlns:a16="http://schemas.microsoft.com/office/drawing/2014/main" id="{BCBDEDB2-F484-4341-B6EA-D13A8F97B8FC}"/>
              </a:ext>
            </a:extLst>
          </p:cNvPr>
          <p:cNvSpPr/>
          <p:nvPr/>
        </p:nvSpPr>
        <p:spPr>
          <a:xfrm>
            <a:off x="2310270" y="2353615"/>
            <a:ext cx="4060200" cy="10081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lumMod val="95000"/>
                    <a:lumOff val="5000"/>
                  </a:schemeClr>
                </a:solidFill>
                <a:latin typeface="Times New Roman"/>
                <a:ea typeface="Times New Roman"/>
              </a:rPr>
              <a:t>Thấy nhớ mẹ</a:t>
            </a:r>
            <a:r>
              <a:rPr lang="vi-VN" sz="4000">
                <a:solidFill>
                  <a:schemeClr val="tx1">
                    <a:lumMod val="95000"/>
                    <a:lumOff val="5000"/>
                  </a:schemeClr>
                </a:solidFill>
                <a:latin typeface="Times New Roman"/>
                <a:ea typeface="Times New Roman"/>
              </a:rPr>
              <a:t>..</a:t>
            </a:r>
            <a:r>
              <a:rPr lang="en-US" sz="4000">
                <a:solidFill>
                  <a:schemeClr val="tx1">
                    <a:lumMod val="95000"/>
                    <a:lumOff val="5000"/>
                  </a:schemeClr>
                </a:solidFill>
                <a:latin typeface="Times New Roman"/>
                <a:ea typeface="Times New Roman"/>
              </a:rPr>
              <a:t>.</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38">
            <a:extLst>
              <a:ext uri="{FF2B5EF4-FFF2-40B4-BE49-F238E27FC236}">
                <a16:creationId xmlns:a16="http://schemas.microsoft.com/office/drawing/2014/main" id="{A1AC5032-A5F3-428B-A486-BF54474717C5}"/>
              </a:ext>
            </a:extLst>
          </p:cNvPr>
          <p:cNvSpPr/>
          <p:nvPr/>
        </p:nvSpPr>
        <p:spPr>
          <a:xfrm>
            <a:off x="1476055" y="5929163"/>
            <a:ext cx="5344086" cy="117698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Hình gì treo trên tường cũng lạ và hay hay...</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Rounded Corners 39">
            <a:extLst>
              <a:ext uri="{FF2B5EF4-FFF2-40B4-BE49-F238E27FC236}">
                <a16:creationId xmlns:a16="http://schemas.microsoft.com/office/drawing/2014/main" id="{9859DF9F-0FA3-481F-97D0-C1E747F69346}"/>
              </a:ext>
            </a:extLst>
          </p:cNvPr>
          <p:cNvSpPr/>
          <p:nvPr/>
        </p:nvSpPr>
        <p:spPr>
          <a:xfrm>
            <a:off x="10760361" y="2209601"/>
            <a:ext cx="5087414" cy="14059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vi-VN" sz="4000" dirty="0">
                <a:solidFill>
                  <a:schemeClr val="tx1">
                    <a:lumMod val="95000"/>
                    <a:lumOff val="5000"/>
                  </a:schemeClr>
                </a:solidFill>
                <a:latin typeface="Times New Roman"/>
                <a:ea typeface="Times New Roman"/>
              </a:rPr>
              <a:t>Chỗ ngồi của mình lạm nhận là vật riêng.</a:t>
            </a:r>
            <a:endParaRPr lang="en-US" sz="4000" dirty="0">
              <a:solidFill>
                <a:schemeClr val="tx1">
                  <a:lumMod val="95000"/>
                  <a:lumOff val="5000"/>
                </a:schemeClr>
              </a:solidFill>
              <a:latin typeface="Times New Roman"/>
              <a:ea typeface="Times New Roman"/>
            </a:endParaRPr>
          </a:p>
        </p:txBody>
      </p:sp>
      <p:sp>
        <p:nvSpPr>
          <p:cNvPr id="22" name="Rectangle: Rounded Corners 40">
            <a:extLst>
              <a:ext uri="{FF2B5EF4-FFF2-40B4-BE49-F238E27FC236}">
                <a16:creationId xmlns:a16="http://schemas.microsoft.com/office/drawing/2014/main" id="{D8F5B5D4-5469-4EF5-BC63-D17F0684437D}"/>
              </a:ext>
            </a:extLst>
          </p:cNvPr>
          <p:cNvSpPr/>
          <p:nvPr/>
        </p:nvSpPr>
        <p:spPr>
          <a:xfrm>
            <a:off x="11671310" y="4170328"/>
            <a:ext cx="5184576" cy="120762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Bạn</a:t>
            </a:r>
            <a:r>
              <a:rPr lang="vi-VN"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ngồi</a:t>
            </a:r>
            <a:r>
              <a:rPr lang="en-US" sz="4000" dirty="0">
                <a:solidFill>
                  <a:schemeClr val="tx1">
                    <a:lumMod val="95000"/>
                    <a:lumOff val="5000"/>
                  </a:schemeClr>
                </a:solidFill>
                <a:latin typeface="Times New Roman"/>
                <a:ea typeface="Times New Roman"/>
              </a:rPr>
              <a:t> </a:t>
            </a:r>
            <a:r>
              <a:rPr lang="vi-VN" sz="4000" dirty="0">
                <a:solidFill>
                  <a:schemeClr val="tx1">
                    <a:lumMod val="95000"/>
                    <a:lumOff val="5000"/>
                  </a:schemeClr>
                </a:solidFill>
                <a:latin typeface="Times New Roman"/>
                <a:ea typeface="Times New Roman"/>
              </a:rPr>
              <a:t>bên chưa quen cũng không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xa</a:t>
            </a:r>
            <a:r>
              <a:rPr lang="vi-VN" sz="4000" dirty="0">
                <a:solidFill>
                  <a:schemeClr val="tx1">
                    <a:lumMod val="95000"/>
                    <a:lumOff val="5000"/>
                  </a:schemeClr>
                </a:solidFill>
                <a:latin typeface="Times New Roman"/>
                <a:ea typeface="Times New Roman"/>
              </a:rPr>
              <a:t> lạ</a:t>
            </a:r>
            <a:endParaRPr lang="en-US" sz="4000" dirty="0">
              <a:solidFill>
                <a:schemeClr val="tx1">
                  <a:lumMod val="95000"/>
                  <a:lumOff val="5000"/>
                </a:schemeClr>
              </a:solidFill>
              <a:latin typeface="Times New Roman"/>
              <a:ea typeface="Times New Roman"/>
            </a:endParaRPr>
          </a:p>
        </p:txBody>
      </p:sp>
      <p:sp>
        <p:nvSpPr>
          <p:cNvPr id="23" name="Rectangle: Rounded Corners 37">
            <a:extLst>
              <a:ext uri="{FF2B5EF4-FFF2-40B4-BE49-F238E27FC236}">
                <a16:creationId xmlns:a16="http://schemas.microsoft.com/office/drawing/2014/main" id="{BCBDEDB2-F484-4341-B6EA-D13A8F97B8FC}"/>
              </a:ext>
            </a:extLst>
          </p:cNvPr>
          <p:cNvSpPr/>
          <p:nvPr/>
        </p:nvSpPr>
        <p:spPr>
          <a:xfrm>
            <a:off x="1068070" y="4115980"/>
            <a:ext cx="4842600" cy="115212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Một mùi hương lạ xông lên...</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Rectangle: Rounded Corners 40">
            <a:extLst>
              <a:ext uri="{FF2B5EF4-FFF2-40B4-BE49-F238E27FC236}">
                <a16:creationId xmlns:a16="http://schemas.microsoft.com/office/drawing/2014/main" id="{D8F5B5D4-5469-4EF5-BC63-D17F0684437D}"/>
              </a:ext>
            </a:extLst>
          </p:cNvPr>
          <p:cNvSpPr/>
          <p:nvPr/>
        </p:nvSpPr>
        <p:spPr>
          <a:xfrm>
            <a:off x="11067194" y="6195859"/>
            <a:ext cx="5760640" cy="11521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Làm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quen</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tìm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hiểu</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phòng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mới</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quyến</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luyến</a:t>
            </a:r>
            <a:endParaRPr lang="en-US" sz="4000" dirty="0">
              <a:solidFill>
                <a:schemeClr val="tx1">
                  <a:lumMod val="95000"/>
                  <a:lumOff val="5000"/>
                </a:schemeClr>
              </a:solidFill>
              <a:latin typeface="Times New Roman"/>
              <a:ea typeface="Times New Roman"/>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57319" y="722932"/>
            <a:ext cx="2745908" cy="1173252"/>
          </a:xfrm>
          <a:prstGeom prst="rect">
            <a:avLst/>
          </a:prstGeom>
        </p:spPr>
      </p:pic>
      <p:sp>
        <p:nvSpPr>
          <p:cNvPr id="26"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602595" y="397345"/>
            <a:ext cx="1379070" cy="1371549"/>
            <a:chOff x="10749799" y="4081393"/>
            <a:chExt cx="1379070" cy="1371548"/>
          </a:xfrm>
        </p:grpSpPr>
        <p:pic>
          <p:nvPicPr>
            <p:cNvPr id="28"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29" name="TextBox 28"/>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624160" y="7775060"/>
            <a:ext cx="11982393" cy="1446550"/>
          </a:xfrm>
          <a:prstGeom prst="rect">
            <a:avLst/>
          </a:prstGeom>
        </p:spPr>
        <p:txBody>
          <a:bodyPr wrap="square">
            <a:spAutoFit/>
          </a:bodyPr>
          <a:lstStyle/>
          <a:p>
            <a:pPr algn="just"/>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Nghệ</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thuật</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rPr>
              <a:t>miêu</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tả</a:t>
            </a:r>
            <a:r>
              <a:rPr lang="en-US" sz="4400" b="1" dirty="0" smtClean="0">
                <a:solidFill>
                  <a:schemeClr val="tx1">
                    <a:lumMod val="95000"/>
                    <a:lumOff val="5000"/>
                  </a:schemeClr>
                </a:solidFill>
                <a:latin typeface="Times New Roman" pitchFamily="18" charset="0"/>
                <a:cs typeface="Times New Roman" pitchFamily="18" charset="0"/>
              </a:rPr>
              <a:t> chi </a:t>
            </a:r>
            <a:r>
              <a:rPr lang="en-US" sz="4400" b="1" dirty="0" err="1" smtClean="0">
                <a:solidFill>
                  <a:schemeClr val="tx1">
                    <a:lumMod val="95000"/>
                    <a:lumOff val="5000"/>
                  </a:schemeClr>
                </a:solidFill>
                <a:latin typeface="Times New Roman" pitchFamily="18" charset="0"/>
                <a:cs typeface="Times New Roman" pitchFamily="18" charset="0"/>
              </a:rPr>
              <a:t>tiết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cảm</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xúc</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tâm</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err="1" smtClean="0">
                <a:solidFill>
                  <a:schemeClr val="tx1">
                    <a:lumMod val="95000"/>
                    <a:lumOff val="5000"/>
                  </a:schemeClr>
                </a:solidFill>
                <a:latin typeface="Times New Roman" pitchFamily="18" charset="0"/>
                <a:cs typeface="Times New Roman" pitchFamily="18" charset="0"/>
              </a:rPr>
              <a:t>trạng</a:t>
            </a:r>
            <a:r>
              <a:rPr lang="en-US" sz="4400" b="1" dirty="0" smtClean="0">
                <a:solidFill>
                  <a:schemeClr val="tx1">
                    <a:lumMod val="95000"/>
                    <a:lumOff val="5000"/>
                  </a:schemeClr>
                </a:solidFill>
                <a:latin typeface="Times New Roman" pitchFamily="18" charset="0"/>
                <a:cs typeface="Times New Roman" pitchFamily="18" charset="0"/>
              </a:rPr>
              <a:t> </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Cậu</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bé</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hồn</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nhiên</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vô</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tư</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trong</a:t>
            </a:r>
            <a:r>
              <a:rPr lang="en-US" sz="4400" b="1" dirty="0" smtClean="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smtClean="0">
                <a:solidFill>
                  <a:schemeClr val="tx1">
                    <a:lumMod val="95000"/>
                    <a:lumOff val="5000"/>
                  </a:schemeClr>
                </a:solidFill>
                <a:latin typeface="Times New Roman" pitchFamily="18" charset="0"/>
                <a:cs typeface="Times New Roman" pitchFamily="18" charset="0"/>
                <a:sym typeface="Wingdings" panose="05000000000000000000" pitchFamily="2" charset="2"/>
              </a:rPr>
              <a:t>sáng</a:t>
            </a:r>
            <a:endParaRPr lang="en-US" sz="4400" dirty="0">
              <a:solidFill>
                <a:schemeClr val="tx1">
                  <a:lumMod val="95000"/>
                  <a:lumOff val="5000"/>
                </a:schemeClr>
              </a:solidFill>
            </a:endParaRPr>
          </a:p>
        </p:txBody>
      </p:sp>
    </p:spTree>
    <p:extLst>
      <p:ext uri="{BB962C8B-B14F-4D97-AF65-F5344CB8AC3E}">
        <p14:creationId xmlns:p14="http://schemas.microsoft.com/office/powerpoint/2010/main" val="6485802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351055">
            <a:off x="16586225" y="-1063904"/>
            <a:ext cx="5011394" cy="4428250"/>
          </a:xfrm>
          <a:prstGeom prst="rect">
            <a:avLst/>
          </a:prstGeom>
        </p:spPr>
      </p:pic>
      <p:pic>
        <p:nvPicPr>
          <p:cNvPr id="28" name="Picture 3"/>
          <p:cNvPicPr>
            <a:picLocks noChangeAspect="1"/>
          </p:cNvPicPr>
          <p:nvPr/>
        </p:nvPicPr>
        <p:blipFill>
          <a:blip r:embed="rId11">
            <a:alphaModFix amt="31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800000" flipH="1">
            <a:off x="12344400" y="4838715"/>
            <a:ext cx="8142263" cy="10438799"/>
          </a:xfrm>
          <a:prstGeom prst="rect">
            <a:avLst/>
          </a:prstGeom>
        </p:spPr>
      </p:pic>
      <p:pic>
        <p:nvPicPr>
          <p:cNvPr id="34"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61952">
            <a:off x="15434787" y="1912372"/>
            <a:ext cx="1267232" cy="1643815"/>
          </a:xfrm>
          <a:prstGeom prst="rect">
            <a:avLst/>
          </a:prstGeom>
        </p:spPr>
      </p:pic>
      <p:pic>
        <p:nvPicPr>
          <p:cNvPr id="35"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19222">
            <a:off x="466619" y="9345313"/>
            <a:ext cx="1376956" cy="1786146"/>
          </a:xfrm>
          <a:prstGeom prst="rect">
            <a:avLst/>
          </a:prstGeom>
        </p:spPr>
      </p:pic>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292725" y="190500"/>
            <a:ext cx="16380700" cy="8060164"/>
          </a:xfrm>
          <a:prstGeom prst="rect">
            <a:avLst/>
          </a:prstGeom>
        </p:spPr>
      </p:pic>
      <p:sp>
        <p:nvSpPr>
          <p:cNvPr id="8" name="TextBox 18"/>
          <p:cNvSpPr txBox="1"/>
          <p:nvPr/>
        </p:nvSpPr>
        <p:spPr>
          <a:xfrm>
            <a:off x="762000" y="8639808"/>
            <a:ext cx="16447103" cy="1538883"/>
          </a:xfrm>
          <a:prstGeom prst="rect">
            <a:avLst/>
          </a:prstGeom>
        </p:spPr>
        <p:txBody>
          <a:bodyPr wrap="square" lIns="0" tIns="0" rIns="0" bIns="0" rtlCol="0" anchor="t">
            <a:spAutoFit/>
          </a:bodyPr>
          <a:lstStyle/>
          <a:p>
            <a:pPr algn="ctr">
              <a:lnSpc>
                <a:spcPts val="6000"/>
              </a:lnSpc>
              <a:spcBef>
                <a:spcPct val="0"/>
              </a:spcBef>
            </a:pPr>
            <a:r>
              <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rPr>
              <a:t>Bài hát đã khơi gợi trong em</a:t>
            </a:r>
          </a:p>
          <a:p>
            <a:pPr algn="ctr">
              <a:lnSpc>
                <a:spcPts val="6000"/>
              </a:lnSpc>
              <a:spcBef>
                <a:spcPct val="0"/>
              </a:spcBef>
            </a:pPr>
            <a:r>
              <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rPr>
              <a:t> những tình cảm, cảm xúc nào?</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32472628"/>
              </p:ext>
            </p:extLst>
          </p:nvPr>
        </p:nvGraphicFramePr>
        <p:xfrm>
          <a:off x="0" y="0"/>
          <a:ext cx="18287999" cy="1028700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3054201129"/>
                    </a:ext>
                  </a:extLst>
                </a:gridCol>
                <a:gridCol w="7202559">
                  <a:extLst>
                    <a:ext uri="{9D8B030D-6E8A-4147-A177-3AD203B41FA5}">
                      <a16:colId xmlns:a16="http://schemas.microsoft.com/office/drawing/2014/main" val="424058202"/>
                    </a:ext>
                  </a:extLst>
                </a:gridCol>
                <a:gridCol w="3928062">
                  <a:extLst>
                    <a:ext uri="{9D8B030D-6E8A-4147-A177-3AD203B41FA5}">
                      <a16:colId xmlns:a16="http://schemas.microsoft.com/office/drawing/2014/main" val="3323469508"/>
                    </a:ext>
                  </a:extLst>
                </a:gridCol>
                <a:gridCol w="3728378">
                  <a:extLst>
                    <a:ext uri="{9D8B030D-6E8A-4147-A177-3AD203B41FA5}">
                      <a16:colId xmlns:a16="http://schemas.microsoft.com/office/drawing/2014/main" val="1267440566"/>
                    </a:ext>
                  </a:extLst>
                </a:gridCol>
              </a:tblGrid>
              <a:tr h="1535863">
                <a:tc>
                  <a:txBody>
                    <a:bodyPr/>
                    <a:lstStyle/>
                    <a:p>
                      <a:pPr marL="0" marR="0" algn="ctr">
                        <a:lnSpc>
                          <a:spcPct val="107000"/>
                        </a:lnSpc>
                        <a:spcBef>
                          <a:spcPts val="0"/>
                        </a:spcBef>
                        <a:spcAft>
                          <a:spcPts val="0"/>
                        </a:spcAft>
                      </a:pPr>
                      <a:r>
                        <a:rPr lang="en-US" sz="32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diện</a:t>
                      </a:r>
                      <a:endPar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eaLnBrk="1" fontAlgn="base" latinLnBrk="0" hangingPunct="1">
                        <a:lnSpc>
                          <a:spcPct val="107000"/>
                        </a:lnSpc>
                        <a:spcBef>
                          <a:spcPts val="0"/>
                        </a:spcBef>
                        <a:spcAft>
                          <a:spcPts val="0"/>
                        </a:spcAft>
                        <a:buClrTx/>
                        <a:buSzTx/>
                        <a:buFontTx/>
                        <a:buNone/>
                        <a:tabLst/>
                        <a:defRPr/>
                      </a:pPr>
                      <a:r>
                        <a:rPr lang="en-US" sz="3200" dirty="0" err="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b</a:t>
                      </a:r>
                      <a:r>
                        <a:rPr lang="vi-VN" sz="3200" dirty="0"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200" dirty="0"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dirty="0"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đ</a:t>
                      </a:r>
                      <a:r>
                        <a:rPr lang="vi-VN" sz="3200" dirty="0"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ườ</a:t>
                      </a:r>
                      <a:r>
                        <a:rPr lang="en-US" sz="3200" dirty="0"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 </a:t>
                      </a:r>
                      <a:r>
                        <a:rPr lang="en-US" sz="3200" dirty="0" err="1"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sz="3200" dirty="0" smtClean="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32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sân</a:t>
                      </a:r>
                      <a:r>
                        <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2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ngồi</a:t>
                      </a:r>
                      <a:r>
                        <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sz="3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7817225"/>
                  </a:ext>
                </a:extLst>
              </a:tr>
              <a:tr h="5662087">
                <a:tc>
                  <a:txBody>
                    <a:bodyPr/>
                    <a:lstStyle/>
                    <a:p>
                      <a:pPr marL="0" marR="0" algn="just">
                        <a:lnSpc>
                          <a:spcPct val="100000"/>
                        </a:lnSpc>
                        <a:spcBef>
                          <a:spcPts val="0"/>
                        </a:spcBef>
                        <a:spcAft>
                          <a:spcPts val="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c>
                  <a:txBody>
                    <a:bodyPr/>
                    <a:lstStyle/>
                    <a:p>
                      <a:pPr marL="457200" marR="0" indent="-457200" algn="just" defTabSz="914400" rtl="0" eaLnBrk="1" fontAlgn="auto" latinLnBrk="0" hangingPunct="1">
                        <a:lnSpc>
                          <a:spcPct val="100000"/>
                        </a:lnSpc>
                        <a:spcBef>
                          <a:spcPts val="0"/>
                        </a:spcBef>
                        <a:spcAft>
                          <a:spcPts val="0"/>
                        </a:spcAft>
                        <a:buClrTx/>
                        <a:buSzTx/>
                        <a:buFontTx/>
                        <a:buChar char="-"/>
                        <a:tabLst/>
                        <a:defRPr/>
                      </a:pPr>
                      <a:r>
                        <a:rPr lang="en-US" sz="3200" dirty="0" smtClean="0">
                          <a:solidFill>
                            <a:schemeClr val="tx1"/>
                          </a:solidFill>
                          <a:latin typeface="Times New Roman" panose="02020603050405020304" pitchFamily="18" charset="0"/>
                          <a:ea typeface="Calibri" panose="020F0502020204030204" pitchFamily="34" charset="0"/>
                        </a:rPr>
                        <a:t>Mọi thứ </a:t>
                      </a:r>
                      <a:r>
                        <a:rPr lang="en-US" sz="3200" b="1" dirty="0" smtClean="0">
                          <a:solidFill>
                            <a:schemeClr val="tx1"/>
                          </a:solidFill>
                          <a:latin typeface="Times New Roman" panose="02020603050405020304" pitchFamily="18" charset="0"/>
                          <a:ea typeface="Calibri" panose="020F0502020204030204" pitchFamily="34" charset="0"/>
                        </a:rPr>
                        <a:t>quen thuộc </a:t>
                      </a:r>
                      <a:r>
                        <a:rPr lang="en-US" sz="3200" dirty="0" smtClean="0">
                          <a:solidFill>
                            <a:schemeClr val="tx1"/>
                          </a:solidFill>
                          <a:latin typeface="Times New Roman" panose="02020603050405020304" pitchFamily="18" charset="0"/>
                          <a:ea typeface="Calibri" panose="020F0502020204030204" pitchFamily="34" charset="0"/>
                        </a:rPr>
                        <a:t>trở nên </a:t>
                      </a:r>
                      <a:r>
                        <a:rPr lang="vi-VN" sz="3200" b="1" dirty="0" smtClean="0">
                          <a:solidFill>
                            <a:schemeClr val="tx1"/>
                          </a:solidFill>
                          <a:latin typeface="Times New Roman" panose="02020603050405020304" pitchFamily="18" charset="0"/>
                          <a:ea typeface="Calibri" panose="020F0502020204030204" pitchFamily="34" charset="0"/>
                        </a:rPr>
                        <a:t>lạ</a:t>
                      </a:r>
                      <a:r>
                        <a:rPr lang="en-US" sz="3200" b="1" dirty="0" smtClean="0">
                          <a:solidFill>
                            <a:schemeClr val="tx1"/>
                          </a:solidFill>
                          <a:latin typeface="Times New Roman" panose="02020603050405020304" pitchFamily="18" charset="0"/>
                          <a:ea typeface="Calibri" panose="020F0502020204030204" pitchFamily="34" charset="0"/>
                        </a:rPr>
                        <a:t> lẫm</a:t>
                      </a:r>
                      <a:r>
                        <a:rPr lang="en-US" sz="3200" dirty="0" smtClean="0">
                          <a:solidFill>
                            <a:schemeClr val="tx1"/>
                          </a:solidFill>
                          <a:latin typeface="Times New Roman" panose="02020603050405020304" pitchFamily="18" charset="0"/>
                          <a:ea typeface="Calibri" panose="020F0502020204030204" pitchFamily="34" charset="0"/>
                        </a:rPr>
                        <a:t>.</a:t>
                      </a:r>
                    </a:p>
                    <a:p>
                      <a:pPr algn="just">
                        <a:lnSpc>
                          <a:spcPct val="100000"/>
                        </a:lnSpc>
                        <a:spcBef>
                          <a:spcPts val="0"/>
                        </a:spcBef>
                        <a:spcAft>
                          <a:spcPts val="0"/>
                        </a:spcAft>
                      </a:pP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200" b="1" dirty="0" smtClean="0">
                          <a:solidFill>
                            <a:schemeClr val="tx1">
                              <a:lumMod val="95000"/>
                              <a:lumOff val="5000"/>
                            </a:schemeClr>
                          </a:solidFill>
                          <a:latin typeface="Times New Roman" panose="02020603050405020304" pitchFamily="18" charset="0"/>
                          <a:cs typeface="Times New Roman" panose="02020603050405020304" pitchFamily="18" charset="0"/>
                        </a:rPr>
                        <a:t>Con đường, cảnh vật: vốn rất quen nhưng lần này tự nhiên thấy lạ</a:t>
                      </a:r>
                      <a:endPar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200" b="1" dirty="0" smtClean="0">
                          <a:solidFill>
                            <a:schemeClr val="tx1">
                              <a:lumMod val="95000"/>
                              <a:lumOff val="5000"/>
                            </a:schemeClr>
                          </a:solidFill>
                          <a:latin typeface="Times New Roman" panose="02020603050405020304" pitchFamily="18" charset="0"/>
                          <a:cs typeface="Times New Roman" panose="02020603050405020304" pitchFamily="18" charset="0"/>
                        </a:rPr>
                        <a:t>Tự cảm thấy có sự thay đổi lớn trong lòng mình.</a:t>
                      </a:r>
                      <a:endPar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3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200" b="1" dirty="0" smtClean="0">
                          <a:solidFill>
                            <a:schemeClr val="tx1">
                              <a:lumMod val="95000"/>
                              <a:lumOff val="5000"/>
                            </a:schemeClr>
                          </a:solidFill>
                          <a:latin typeface="Times New Roman" panose="02020603050405020304" pitchFamily="18" charset="0"/>
                          <a:cs typeface="Times New Roman" panose="02020603050405020304" pitchFamily="18" charset="0"/>
                        </a:rPr>
                        <a:t>Cảm thấy trang trọng, đứng đắn với bộ quần áo, mấy quyển vở mới trên tay</a:t>
                      </a:r>
                      <a:endParaRPr lang="en-US" sz="3200" b="1" dirty="0" smtClean="0">
                        <a:solidFill>
                          <a:schemeClr val="tx1">
                            <a:lumMod val="95000"/>
                            <a:lumOff val="5000"/>
                          </a:schemeClr>
                        </a:solidFill>
                      </a:endParaRPr>
                    </a:p>
                    <a:p>
                      <a:pPr marL="457200" indent="-457200">
                        <a:lnSpc>
                          <a:spcPct val="100000"/>
                        </a:lnSpc>
                        <a:spcBef>
                          <a:spcPts val="0"/>
                        </a:spcBef>
                        <a:spcAft>
                          <a:spcPts val="0"/>
                        </a:spcAft>
                        <a:buFontTx/>
                        <a:buChar char="-"/>
                      </a:pPr>
                      <a:r>
                        <a:rPr lang="en-US" sz="3200" b="0" dirty="0" smtClean="0">
                          <a:solidFill>
                            <a:schemeClr val="tx1"/>
                          </a:solidFill>
                          <a:latin typeface="Times New Roman" panose="02020603050405020304" pitchFamily="18" charset="0"/>
                          <a:ea typeface="Calibri" panose="020F0502020204030204" pitchFamily="34" charset="0"/>
                        </a:rPr>
                        <a:t>Muốn thử sức, khẳng định mình </a:t>
                      </a:r>
                      <a:endParaRPr lang="en-US" sz="3200" b="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eaLnBrk="1" fontAlgn="base" latinLnBrk="0" hangingPunct="1">
                        <a:lnSpc>
                          <a:spcPct val="100000"/>
                        </a:lnSpc>
                        <a:spcBef>
                          <a:spcPts val="0"/>
                        </a:spcBef>
                        <a:spcAft>
                          <a:spcPts val="0"/>
                        </a:spcAft>
                        <a:buClrTx/>
                        <a:buSzTx/>
                        <a:buFontTx/>
                        <a:buNone/>
                        <a:tabLst/>
                        <a:defRPr/>
                      </a:pP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b="0" dirty="0" smtClean="0">
                          <a:solidFill>
                            <a:schemeClr val="tx1"/>
                          </a:solidFill>
                          <a:latin typeface="Times New Roman" panose="02020603050405020304" pitchFamily="18" charset="0"/>
                          <a:cs typeface="Times New Roman" panose="02020603050405020304" pitchFamily="18" charset="0"/>
                        </a:rPr>
                        <a:t>- </a:t>
                      </a:r>
                      <a:r>
                        <a:rPr lang="en-US" sz="3200" b="0" dirty="0" smtClean="0">
                          <a:solidFill>
                            <a:schemeClr val="tx1"/>
                          </a:solidFill>
                          <a:latin typeface="Times New Roman" panose="02020603050405020304" pitchFamily="18" charset="0"/>
                          <a:ea typeface="Calibri" panose="020F0502020204030204" pitchFamily="34" charset="0"/>
                        </a:rPr>
                        <a:t>Ý </a:t>
                      </a:r>
                      <a:r>
                        <a:rPr lang="en-US" sz="3200" b="0" dirty="0" err="1" smtClean="0">
                          <a:solidFill>
                            <a:schemeClr val="tx1"/>
                          </a:solidFill>
                          <a:latin typeface="Times New Roman" panose="02020603050405020304" pitchFamily="18" charset="0"/>
                          <a:ea typeface="Calibri" panose="020F0502020204030204" pitchFamily="34" charset="0"/>
                        </a:rPr>
                        <a:t>nghĩ</a:t>
                      </a:r>
                      <a:r>
                        <a:rPr lang="en-US" sz="3200" b="0" dirty="0" smtClean="0">
                          <a:solidFill>
                            <a:schemeClr val="tx1"/>
                          </a:solidFill>
                          <a:latin typeface="Times New Roman" panose="02020603050405020304" pitchFamily="18" charset="0"/>
                          <a:ea typeface="Calibri" panose="020F0502020204030204" pitchFamily="34" charset="0"/>
                        </a:rPr>
                        <a:t> </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chỉ</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người</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thạo</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mới</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cầm</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nổi</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bút</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thước</a:t>
                      </a:r>
                      <a:endParaRPr lang="en-US" sz="3600" dirty="0" smtClean="0">
                        <a:solidFill>
                          <a:schemeClr val="tx1"/>
                        </a:solidFill>
                        <a:latin typeface="Times New Roman" panose="02020603050405020304" pitchFamily="18" charset="0"/>
                        <a:ea typeface="Calibri" panose="020F050202020403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tx1"/>
                          </a:solidFill>
                          <a:latin typeface="Times New Roman" panose="02020603050405020304" pitchFamily="18" charset="0"/>
                          <a:cs typeface="Times New Roman" panose="02020603050405020304" pitchFamily="18" charset="0"/>
                        </a:rPr>
                        <a:t>- Tr</a:t>
                      </a:r>
                      <a:r>
                        <a:rPr lang="vi-VN" sz="3200" dirty="0" smtClean="0">
                          <a:solidFill>
                            <a:schemeClr val="tx1"/>
                          </a:solidFill>
                          <a:latin typeface="Times New Roman" panose="02020603050405020304" pitchFamily="18" charset="0"/>
                          <a:cs typeface="Times New Roman" panose="02020603050405020304" pitchFamily="18" charset="0"/>
                        </a:rPr>
                        <a:t>ường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smtClean="0">
                          <a:solidFill>
                            <a:schemeClr val="tx1"/>
                          </a:solidFill>
                          <a:latin typeface="Times New Roman"/>
                          <a:ea typeface="Times New Roman"/>
                          <a:cs typeface="Times New Roman"/>
                        </a:rPr>
                        <a:t>xinh xắn, oai nghiêm </a:t>
                      </a:r>
                      <a:endParaRPr lang="en-US" sz="3200" dirty="0" smtClean="0">
                        <a:solidFill>
                          <a:schemeClr val="tx1"/>
                        </a:solidFill>
                        <a:latin typeface="Times New Roman" panose="02020603050405020304" pitchFamily="18" charset="0"/>
                        <a:ea typeface="Times New Roman" panose="02020603050405020304" pitchFamily="18" charset="0"/>
                      </a:endParaRPr>
                    </a:p>
                    <a:p>
                      <a:pPr algn="just">
                        <a:lnSpc>
                          <a:spcPct val="100000"/>
                        </a:lnSpc>
                        <a:spcBef>
                          <a:spcPts val="0"/>
                        </a:spcBef>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 Lo sợ vẩn vơ, cảm thấy chơ vơ </a:t>
                      </a:r>
                    </a:p>
                    <a:p>
                      <a:pPr algn="just">
                        <a:lnSpc>
                          <a:spcPct val="100000"/>
                        </a:lnSpc>
                        <a:spcBef>
                          <a:spcPts val="0"/>
                        </a:spcBef>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Hồi</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hộp</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chờ</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gọi</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tên</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mình</a:t>
                      </a:r>
                      <a:endParaRPr lang="en-US" sz="3200" dirty="0" smtClean="0">
                        <a:solidFill>
                          <a:schemeClr val="tx1"/>
                        </a:solidFill>
                        <a:latin typeface="Times New Roman" panose="02020603050405020304" pitchFamily="18" charset="0"/>
                        <a:ea typeface="Times New Roman" panose="02020603050405020304" pitchFamily="18" charset="0"/>
                      </a:endParaRPr>
                    </a:p>
                    <a:p>
                      <a:pPr algn="just">
                        <a:lnSpc>
                          <a:spcPct val="100000"/>
                        </a:lnSpc>
                        <a:spcBef>
                          <a:spcPts val="0"/>
                        </a:spcBef>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Bật</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khóc</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khi</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rời</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tay</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mẹ</a:t>
                      </a:r>
                      <a:endParaRPr lang="en-US" sz="3200" dirty="0" smtClean="0">
                        <a:solidFill>
                          <a:schemeClr val="tx1"/>
                        </a:solidFill>
                        <a:latin typeface="Times New Roman" panose="02020603050405020304" pitchFamily="18" charset="0"/>
                        <a:ea typeface="Times New Roman" panose="02020603050405020304" pitchFamily="18" charset="0"/>
                      </a:endParaRPr>
                    </a:p>
                    <a:p>
                      <a:pPr>
                        <a:lnSpc>
                          <a:spcPct val="100000"/>
                        </a:lnSpc>
                        <a:spcBef>
                          <a:spcPts val="0"/>
                        </a:spcBef>
                        <a:spcAft>
                          <a:spcPts val="0"/>
                        </a:spcAft>
                      </a:pP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tx1"/>
                          </a:solidFill>
                          <a:latin typeface="Times New Roman" panose="02020603050405020304" pitchFamily="18" charset="0"/>
                          <a:cs typeface="Times New Roman" panose="02020603050405020304" pitchFamily="18" charset="0"/>
                        </a:rPr>
                        <a:t>- Thấy</a:t>
                      </a:r>
                      <a:r>
                        <a:rPr lang="en-US" sz="3200" baseline="0" dirty="0" smtClean="0">
                          <a:solidFill>
                            <a:schemeClr val="tx1"/>
                          </a:solidFill>
                          <a:latin typeface="Times New Roman" panose="02020603050405020304" pitchFamily="18" charset="0"/>
                          <a:cs typeface="Times New Roman" panose="02020603050405020304" pitchFamily="18" charset="0"/>
                        </a:rPr>
                        <a:t> l</a:t>
                      </a:r>
                      <a:r>
                        <a:rPr lang="en-US" sz="3200" dirty="0" smtClean="0">
                          <a:solidFill>
                            <a:schemeClr val="tx1"/>
                          </a:solidFill>
                          <a:latin typeface="Times New Roman" panose="02020603050405020304" pitchFamily="18" charset="0"/>
                          <a:cs typeface="Times New Roman" panose="02020603050405020304" pitchFamily="18" charset="0"/>
                        </a:rPr>
                        <a:t>ớp học vừa gần gũi vừa xa lạ</a:t>
                      </a:r>
                    </a:p>
                    <a:p>
                      <a:pPr>
                        <a:lnSpc>
                          <a:spcPct val="100000"/>
                        </a:lnSpc>
                        <a:spcBef>
                          <a:spcPts val="0"/>
                        </a:spcBef>
                        <a:spcAft>
                          <a:spcPts val="0"/>
                        </a:spcAft>
                      </a:pPr>
                      <a:endParaRPr lang="en-US" sz="3200" dirty="0" smtClean="0">
                        <a:solidFill>
                          <a:schemeClr val="tx1"/>
                        </a:solidFill>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en-US" sz="3200" dirty="0" smtClean="0">
                          <a:solidFill>
                            <a:schemeClr val="tx1"/>
                          </a:solidFill>
                          <a:latin typeface="Times New Roman" panose="02020603050405020304" pitchFamily="18" charset="0"/>
                          <a:cs typeface="Times New Roman" panose="02020603050405020304" pitchFamily="18" charset="0"/>
                        </a:rPr>
                        <a:t>- Lạm nhận mọi thứ là của </a:t>
                      </a:r>
                      <a:r>
                        <a:rPr lang="en-US" sz="3200" baseline="0" dirty="0" smtClean="0">
                          <a:solidFill>
                            <a:schemeClr val="tx1"/>
                          </a:solidFill>
                          <a:latin typeface="Times New Roman" panose="02020603050405020304" pitchFamily="18" charset="0"/>
                          <a:cs typeface="Times New Roman" panose="02020603050405020304" pitchFamily="18" charset="0"/>
                        </a:rPr>
                        <a:t> mình</a:t>
                      </a:r>
                      <a:endParaRPr lang="en-US"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453784"/>
                  </a:ext>
                </a:extLst>
              </a:tr>
              <a:tr h="1544525">
                <a:tc>
                  <a:txBody>
                    <a:bodyPr/>
                    <a:lstStyle/>
                    <a:p>
                      <a:pPr marL="0" marR="0" algn="just">
                        <a:lnSpc>
                          <a:spcPct val="107000"/>
                        </a:lnSpc>
                        <a:spcBef>
                          <a:spcPts val="0"/>
                        </a:spcBef>
                        <a:spcAft>
                          <a:spcPts val="0"/>
                        </a:spcAft>
                      </a:pP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tiêu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3">
                  <a:txBody>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3600" dirty="0" smtClean="0">
                          <a:solidFill>
                            <a:schemeClr val="tx1"/>
                          </a:solidFill>
                          <a:latin typeface="Times New Roman" panose="02020603050405020304" pitchFamily="18" charset="0"/>
                          <a:ea typeface="Calibri" panose="020F0502020204030204" pitchFamily="34" charset="0"/>
                        </a:rPr>
                        <a:t>So sánh , động từ,</a:t>
                      </a:r>
                      <a:r>
                        <a:rPr lang="en-US" sz="3600" baseline="0" dirty="0" smtClean="0">
                          <a:solidFill>
                            <a:schemeClr val="tx1"/>
                          </a:solidFill>
                          <a:latin typeface="Times New Roman" panose="02020603050405020304" pitchFamily="18" charset="0"/>
                          <a:ea typeface="Calibri" panose="020F0502020204030204" pitchFamily="34" charset="0"/>
                        </a:rPr>
                        <a:t> tính từ, từ láy</a:t>
                      </a:r>
                      <a:endParaRPr lang="en-US" sz="3600" dirty="0" smtClean="0">
                        <a:solidFill>
                          <a:schemeClr val="tx1"/>
                        </a:solidFill>
                        <a:latin typeface="Times New Roman" panose="02020603050405020304" pitchFamily="18" charset="0"/>
                        <a:cs typeface="Times New Roman" panose="02020603050405020304" pitchFamily="18" charset="0"/>
                      </a:endParaRPr>
                    </a:p>
                    <a:p>
                      <a:pPr marL="0" marR="0" indent="0" algn="l" defTabSz="914400" eaLnBrk="1" fontAlgn="base" latinLnBrk="0" hangingPunct="1">
                        <a:lnSpc>
                          <a:spcPct val="100000"/>
                        </a:lnSpc>
                        <a:spcBef>
                          <a:spcPct val="0"/>
                        </a:spcBef>
                        <a:spcAft>
                          <a:spcPct val="0"/>
                        </a:spcAft>
                        <a:buClrTx/>
                        <a:buSzTx/>
                        <a:buFontTx/>
                        <a:buNone/>
                        <a:tabLst/>
                        <a:defRPr/>
                      </a:pPr>
                      <a:endParaRPr lang="en-US" sz="3600" dirty="0" smtClean="0">
                        <a:solidFill>
                          <a:schemeClr val="tx1"/>
                        </a:solidFill>
                        <a:latin typeface="Times New Roman" panose="02020603050405020304" pitchFamily="18" charset="0"/>
                        <a:ea typeface="Calibri" panose="020F0502020204030204" pitchFamily="34" charset="0"/>
                      </a:endParaRPr>
                    </a:p>
                  </a:txBody>
                  <a:tcPr/>
                </a:tc>
                <a:tc hMerge="1">
                  <a:txBody>
                    <a:bodyPr/>
                    <a:lstStyle/>
                    <a:p>
                      <a:endParaRPr lang="en-US" sz="32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42360463"/>
                  </a:ext>
                </a:extLst>
              </a:tr>
              <a:tr h="1544525">
                <a:tc>
                  <a:txBody>
                    <a:bodyPr/>
                    <a:lstStyle/>
                    <a:p>
                      <a:pPr marL="0" marR="0" indent="0" algn="just" defTabSz="914400" eaLnBrk="1" fontAlgn="base" latinLnBrk="0" hangingPunct="1">
                        <a:lnSpc>
                          <a:spcPct val="107000"/>
                        </a:lnSpc>
                        <a:spcBef>
                          <a:spcPts val="0"/>
                        </a:spcBef>
                        <a:spcAft>
                          <a:spcPts val="0"/>
                        </a:spcAft>
                        <a:buClrTx/>
                        <a:buSzTx/>
                        <a:buFontTx/>
                        <a:buNone/>
                        <a:tabLst/>
                        <a:defRPr/>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Tâm trạng của nhân vật “tôi”</a:t>
                      </a:r>
                    </a:p>
                  </a:txBody>
                  <a:tcPr marL="68580" marR="68580" marT="0" marB="0"/>
                </a:tc>
                <a:tc>
                  <a:txBody>
                    <a:bodyPr/>
                    <a:lstStyle/>
                    <a:p>
                      <a:pPr marL="0" marR="0" indent="0" algn="ctr" defTabSz="914400" eaLnBrk="1" fontAlgn="base" latinLnBrk="0" hangingPunct="1">
                        <a:lnSpc>
                          <a:spcPct val="100000"/>
                        </a:lnSpc>
                        <a:spcBef>
                          <a:spcPct val="0"/>
                        </a:spcBef>
                        <a:spcAft>
                          <a:spcPct val="0"/>
                        </a:spcAft>
                        <a:buClrTx/>
                        <a:buSzTx/>
                        <a:buFontTx/>
                        <a:buNone/>
                        <a:tabLst/>
                        <a:defRPr/>
                      </a:pPr>
                      <a:r>
                        <a:rPr lang="en-US" sz="3600" b="1" dirty="0" smtClean="0">
                          <a:solidFill>
                            <a:schemeClr val="tx1"/>
                          </a:solidFill>
                          <a:latin typeface="Times New Roman" panose="02020603050405020304" pitchFamily="18" charset="0"/>
                          <a:ea typeface="Calibri" panose="020F0502020204030204" pitchFamily="34" charset="0"/>
                        </a:rPr>
                        <a:t>Bâng</a:t>
                      </a:r>
                      <a:r>
                        <a:rPr lang="en-US" sz="3600" b="1" baseline="0" dirty="0" smtClean="0">
                          <a:solidFill>
                            <a:schemeClr val="tx1"/>
                          </a:solidFill>
                          <a:latin typeface="Times New Roman" panose="02020603050405020304" pitchFamily="18" charset="0"/>
                          <a:ea typeface="Calibri" panose="020F0502020204030204" pitchFamily="34" charset="0"/>
                        </a:rPr>
                        <a:t> khuâng, phấn chấn</a:t>
                      </a:r>
                      <a:endParaRPr lang="en-US" sz="3600" b="1" dirty="0" smtClean="0">
                        <a:solidFill>
                          <a:schemeClr val="tx1"/>
                        </a:solidFill>
                        <a:latin typeface="Times New Roman" panose="02020603050405020304" pitchFamily="18" charset="0"/>
                        <a:ea typeface="Calibri" panose="020F0502020204030204" pitchFamily="34" charset="0"/>
                      </a:endParaRPr>
                    </a:p>
                  </a:txBody>
                  <a:tcPr/>
                </a:tc>
                <a:tc>
                  <a:txBody>
                    <a:bodyPr/>
                    <a:lstStyle/>
                    <a:p>
                      <a:pPr algn="ctr"/>
                      <a:r>
                        <a:rPr lang="en-US" sz="3200" b="1" dirty="0" smtClean="0">
                          <a:solidFill>
                            <a:schemeClr val="tx1"/>
                          </a:solidFill>
                          <a:latin typeface="Times New Roman" panose="02020603050405020304" pitchFamily="18" charset="0"/>
                          <a:cs typeface="Times New Roman" panose="02020603050405020304" pitchFamily="18" charset="0"/>
                        </a:rPr>
                        <a:t>Rụt</a:t>
                      </a:r>
                      <a:r>
                        <a:rPr lang="en-US" sz="3200" b="1" baseline="0" dirty="0" smtClean="0">
                          <a:solidFill>
                            <a:schemeClr val="tx1"/>
                          </a:solidFill>
                          <a:latin typeface="Times New Roman" panose="02020603050405020304" pitchFamily="18" charset="0"/>
                          <a:cs typeface="Times New Roman" panose="02020603050405020304" pitchFamily="18" charset="0"/>
                        </a:rPr>
                        <a:t> rè, bỡ ngỡ, </a:t>
                      </a:r>
                    </a:p>
                    <a:p>
                      <a:pPr algn="ctr"/>
                      <a:r>
                        <a:rPr lang="en-US" sz="3200" b="1" baseline="0" dirty="0" smtClean="0">
                          <a:solidFill>
                            <a:schemeClr val="tx1"/>
                          </a:solidFill>
                          <a:latin typeface="Times New Roman" panose="02020603050405020304" pitchFamily="18" charset="0"/>
                          <a:cs typeface="Times New Roman" panose="02020603050405020304" pitchFamily="18" charset="0"/>
                        </a:rPr>
                        <a:t>lúng túng, vụng về</a:t>
                      </a:r>
                      <a:endParaRPr lang="en-US" sz="3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smtClean="0">
                          <a:solidFill>
                            <a:schemeClr val="tx1"/>
                          </a:solidFill>
                          <a:latin typeface="Times New Roman" panose="02020603050405020304" pitchFamily="18" charset="0"/>
                          <a:cs typeface="Times New Roman" panose="02020603050405020304" pitchFamily="18" charset="0"/>
                        </a:rPr>
                        <a:t>Cảm</a:t>
                      </a:r>
                      <a:r>
                        <a:rPr lang="en-US" sz="3200" b="1" baseline="0" dirty="0" smtClean="0">
                          <a:solidFill>
                            <a:schemeClr val="tx1"/>
                          </a:solidFill>
                          <a:latin typeface="Times New Roman" panose="02020603050405020304" pitchFamily="18" charset="0"/>
                          <a:cs typeface="Times New Roman" panose="02020603050405020304" pitchFamily="18" charset="0"/>
                        </a:rPr>
                        <a:t> thấy thân quen</a:t>
                      </a:r>
                      <a:endParaRPr lang="en-US" sz="32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90574000"/>
                  </a:ext>
                </a:extLst>
              </a:tr>
            </a:tbl>
          </a:graphicData>
        </a:graphic>
      </p:graphicFrame>
    </p:spTree>
    <p:extLst>
      <p:ext uri="{BB962C8B-B14F-4D97-AF65-F5344CB8AC3E}">
        <p14:creationId xmlns:p14="http://schemas.microsoft.com/office/powerpoint/2010/main" val="85254461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2434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Ban đầu</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bâng khuâng, phấn chấn. </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reeform 4"/>
          <p:cNvSpPr/>
          <p:nvPr/>
        </p:nvSpPr>
        <p:spPr>
          <a:xfrm>
            <a:off x="83820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đó</a:t>
            </a:r>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rụt</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rè</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bỡ</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ngỡ</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7"/>
          <p:cNvSpPr/>
          <p:nvPr/>
        </p:nvSpPr>
        <p:spPr>
          <a:xfrm>
            <a:off x="8420100" y="160659"/>
            <a:ext cx="1981200" cy="5284412"/>
          </a:xfrm>
          <a:custGeom>
            <a:avLst/>
            <a:gdLst/>
            <a:ahLst/>
            <a:cxnLst/>
            <a:rect l="l" t="t" r="r" b="b"/>
            <a:pathLst>
              <a:path w="3271266" h="8229600">
                <a:moveTo>
                  <a:pt x="0" y="0"/>
                </a:moveTo>
                <a:lnTo>
                  <a:pt x="3271266" y="0"/>
                </a:lnTo>
                <a:lnTo>
                  <a:pt x="3271266" y="8229600"/>
                </a:lnTo>
                <a:lnTo>
                  <a:pt x="0" y="8229600"/>
                </a:lnTo>
                <a:lnTo>
                  <a:pt x="0" y="0"/>
                </a:lnTo>
                <a:close/>
              </a:path>
            </a:pathLst>
          </a:custGeom>
          <a:blipFill>
            <a:blip r:embed="rId3"/>
            <a:stretch>
              <a:fillRect/>
            </a:stretch>
          </a:blipFill>
        </p:spPr>
      </p:sp>
      <p:sp>
        <p:nvSpPr>
          <p:cNvPr id="8" name="Freeform 7"/>
          <p:cNvSpPr/>
          <p:nvPr/>
        </p:nvSpPr>
        <p:spPr>
          <a:xfrm>
            <a:off x="1069478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Cuối</a:t>
            </a:r>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cùng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quen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ngồi</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lớp</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học</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8"/>
          <p:cNvSpPr/>
          <p:nvPr/>
        </p:nvSpPr>
        <p:spPr>
          <a:xfrm>
            <a:off x="1070864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44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lúng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túng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vụng</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477178" y="5919636"/>
            <a:ext cx="17335500" cy="4154984"/>
          </a:xfrm>
          <a:prstGeom prst="rect">
            <a:avLst/>
          </a:prstGeom>
          <a:noFill/>
          <a:ln>
            <a:noFill/>
            <a:prstDash val="sysDash"/>
          </a:ln>
        </p:spPr>
        <p:txBody>
          <a:bodyPr wrap="square">
            <a:spAutoFit/>
          </a:bodyPr>
          <a:lstStyle/>
          <a:p>
            <a:pPr algn="just"/>
            <a:r>
              <a:rPr lang="en-US" sz="4400" b="1" dirty="0" smtClean="0">
                <a:solidFill>
                  <a:prstClr val="black"/>
                </a:solidFill>
                <a:latin typeface="Times New Roman" pitchFamily="18" charset="0"/>
                <a:cs typeface="Times New Roman" pitchFamily="18" charset="0"/>
              </a:rPr>
              <a:t>Nhận xét chung: </a:t>
            </a:r>
          </a:p>
          <a:p>
            <a:pPr marL="571500" indent="-571500" algn="just">
              <a:buFontTx/>
              <a:buChar char="-"/>
            </a:pPr>
            <a:r>
              <a:rPr lang="en-US" sz="4400" b="1" dirty="0" smtClean="0">
                <a:solidFill>
                  <a:prstClr val="black"/>
                </a:solidFill>
                <a:latin typeface="Times New Roman" pitchFamily="18" charset="0"/>
                <a:cs typeface="Times New Roman" pitchFamily="18" charset="0"/>
              </a:rPr>
              <a:t>Tác giả miêu tả tâm lí nhân vật nhẹ nhàng, chân thực, tinh tế và đầy cảm xúc. </a:t>
            </a:r>
          </a:p>
          <a:p>
            <a:pPr marL="571500" indent="-571500" algn="just">
              <a:buFontTx/>
              <a:buChar char="-"/>
            </a:pPr>
            <a:r>
              <a:rPr lang="en-US" sz="4400" b="1" dirty="0" smtClean="0">
                <a:solidFill>
                  <a:prstClr val="black"/>
                </a:solidFill>
                <a:latin typeface="Times New Roman" pitchFamily="18" charset="0"/>
                <a:cs typeface="Times New Roman" pitchFamily="18" charset="0"/>
              </a:rPr>
              <a:t>Khắc họa thành công nhân vật “tôi” </a:t>
            </a:r>
            <a:r>
              <a:rPr lang="en-US" sz="4400" b="1" dirty="0" smtClean="0">
                <a:solidFill>
                  <a:srgbClr val="FF0000"/>
                </a:solidFill>
                <a:latin typeface="Times New Roman" pitchFamily="18" charset="0"/>
                <a:cs typeface="Times New Roman" pitchFamily="18" charset="0"/>
              </a:rPr>
              <a:t>hồn nhiên, trong sáng </a:t>
            </a:r>
            <a:r>
              <a:rPr lang="en-US" sz="4400" b="1" dirty="0" smtClean="0">
                <a:solidFill>
                  <a:prstClr val="black"/>
                </a:solidFill>
                <a:latin typeface="Times New Roman" pitchFamily="18" charset="0"/>
                <a:cs typeface="Times New Roman" pitchFamily="18" charset="0"/>
              </a:rPr>
              <a:t>nhưng cũng rất </a:t>
            </a:r>
            <a:r>
              <a:rPr lang="en-US" sz="4400" b="1" dirty="0" smtClean="0">
                <a:solidFill>
                  <a:srgbClr val="FF0000"/>
                </a:solidFill>
                <a:latin typeface="Times New Roman" pitchFamily="18" charset="0"/>
                <a:cs typeface="Times New Roman" pitchFamily="18" charset="0"/>
              </a:rPr>
              <a:t>nhạy cảm </a:t>
            </a:r>
            <a:r>
              <a:rPr lang="en-US" sz="4400" b="1" dirty="0" smtClean="0">
                <a:solidFill>
                  <a:prstClr val="black"/>
                </a:solidFill>
                <a:latin typeface="Times New Roman" pitchFamily="18" charset="0"/>
                <a:cs typeface="Times New Roman" pitchFamily="18" charset="0"/>
              </a:rPr>
              <a:t>và đã bắt đầu có </a:t>
            </a:r>
            <a:r>
              <a:rPr lang="en-US" sz="4400" b="1" dirty="0" smtClean="0">
                <a:solidFill>
                  <a:srgbClr val="FF0000"/>
                </a:solidFill>
                <a:latin typeface="Times New Roman" pitchFamily="18" charset="0"/>
                <a:cs typeface="Times New Roman" pitchFamily="18" charset="0"/>
              </a:rPr>
              <a:t>ý thức về sự trưởng thành </a:t>
            </a:r>
            <a:r>
              <a:rPr lang="en-US" sz="4400" b="1" dirty="0" smtClean="0">
                <a:solidFill>
                  <a:prstClr val="black"/>
                </a:solidFill>
                <a:latin typeface="Times New Roman" pitchFamily="18" charset="0"/>
                <a:cs typeface="Times New Roman" pitchFamily="18" charset="0"/>
              </a:rPr>
              <a:t>ngay trong ngày đầu tiên đi học.</a:t>
            </a:r>
            <a:endParaRPr lang="en-US" sz="4400" dirty="0">
              <a:solidFill>
                <a:prstClr val="black"/>
              </a:solidFill>
              <a:latin typeface="Times New Roman" pitchFamily="18" charset="0"/>
              <a:cs typeface="Times New Roman" pitchFamily="18" charset="0"/>
            </a:endParaRPr>
          </a:p>
        </p:txBody>
      </p:sp>
      <p:pic>
        <p:nvPicPr>
          <p:cNvPr id="11" name="Picture 10"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534194" flipH="1">
            <a:off x="3670023" y="2660977"/>
            <a:ext cx="1346753" cy="94140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8035877" y="5942496"/>
            <a:ext cx="2218103" cy="115284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098113" flipH="1">
            <a:off x="13064387" y="2785366"/>
            <a:ext cx="1517452" cy="941085"/>
          </a:xfrm>
          <a:prstGeom prst="rect">
            <a:avLst/>
          </a:prstGeom>
        </p:spPr>
      </p:pic>
    </p:spTree>
    <p:extLst>
      <p:ext uri="{BB962C8B-B14F-4D97-AF65-F5344CB8AC3E}">
        <p14:creationId xmlns:p14="http://schemas.microsoft.com/office/powerpoint/2010/main" val="12744549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11B8E-0BAB-474C-8D5C-EBC6DDD1B929}"/>
              </a:ext>
            </a:extLst>
          </p:cNvPr>
          <p:cNvSpPr txBox="1"/>
          <p:nvPr/>
        </p:nvSpPr>
        <p:spPr>
          <a:xfrm>
            <a:off x="537693" y="1118140"/>
            <a:ext cx="17212615" cy="156376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SG" sz="4781" dirty="0" err="1">
                <a:latin typeface="Times New Roman" panose="02020603050405020304" pitchFamily="18" charset="0"/>
                <a:cs typeface="Times New Roman" panose="02020603050405020304" pitchFamily="18" charset="0"/>
              </a:rPr>
              <a:t>Liệt</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kê</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các</a:t>
            </a:r>
            <a:r>
              <a:rPr lang="en-SG" sz="4781" dirty="0">
                <a:latin typeface="Times New Roman" panose="02020603050405020304" pitchFamily="18" charset="0"/>
                <a:cs typeface="Times New Roman" panose="02020603050405020304" pitchFamily="18" charset="0"/>
              </a:rPr>
              <a:t> chi </a:t>
            </a:r>
            <a:r>
              <a:rPr lang="en-SG" sz="4781" dirty="0" err="1">
                <a:latin typeface="Times New Roman" panose="02020603050405020304" pitchFamily="18" charset="0"/>
                <a:cs typeface="Times New Roman" panose="02020603050405020304" pitchFamily="18" charset="0"/>
              </a:rPr>
              <a:t>tiết</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thể</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hiện</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thái</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độ</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tình</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cảm</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của</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những</a:t>
            </a:r>
            <a:r>
              <a:rPr lang="en-SG" sz="4781" dirty="0">
                <a:latin typeface="Times New Roman" panose="02020603050405020304" pitchFamily="18" charset="0"/>
                <a:cs typeface="Times New Roman" panose="02020603050405020304" pitchFamily="18" charset="0"/>
              </a:rPr>
              <a:t> ng</a:t>
            </a:r>
            <a:r>
              <a:rPr lang="vi-VN" sz="4781" dirty="0">
                <a:latin typeface="Times New Roman" panose="02020603050405020304" pitchFamily="18" charset="0"/>
                <a:cs typeface="Times New Roman" panose="02020603050405020304" pitchFamily="18" charset="0"/>
              </a:rPr>
              <a:t>ư</a:t>
            </a:r>
            <a:r>
              <a:rPr lang="en-SG" sz="4781" dirty="0" err="1">
                <a:latin typeface="Times New Roman" panose="02020603050405020304" pitchFamily="18" charset="0"/>
                <a:cs typeface="Times New Roman" panose="02020603050405020304" pitchFamily="18" charset="0"/>
              </a:rPr>
              <a:t>ời</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lớn</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đối</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với</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các</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em</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bé</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lần</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đầu</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tiên</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đi</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học</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và</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nêu</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cảm</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nhận</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của</a:t>
            </a:r>
            <a:r>
              <a:rPr lang="en-SG" sz="4781" dirty="0">
                <a:latin typeface="Times New Roman" panose="02020603050405020304" pitchFamily="18" charset="0"/>
                <a:cs typeface="Times New Roman" panose="02020603050405020304" pitchFamily="18" charset="0"/>
              </a:rPr>
              <a:t> </a:t>
            </a:r>
            <a:r>
              <a:rPr lang="en-SG" sz="4781" dirty="0" err="1">
                <a:latin typeface="Times New Roman" panose="02020603050405020304" pitchFamily="18" charset="0"/>
                <a:cs typeface="Times New Roman" panose="02020603050405020304" pitchFamily="18" charset="0"/>
              </a:rPr>
              <a:t>em</a:t>
            </a:r>
            <a:r>
              <a:rPr lang="en-SG" sz="4781"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BECDA17D-BE37-4CCD-AD27-18A851A1BC13}"/>
              </a:ext>
            </a:extLst>
          </p:cNvPr>
          <p:cNvSpPr/>
          <p:nvPr/>
        </p:nvSpPr>
        <p:spPr>
          <a:xfrm>
            <a:off x="1080678" y="4018434"/>
            <a:ext cx="4620799" cy="50562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82" dirty="0">
                <a:solidFill>
                  <a:schemeClr val="tx1"/>
                </a:solidFill>
              </a:rPr>
              <a:t>………………………………………………………………………………………………………...</a:t>
            </a:r>
          </a:p>
          <a:p>
            <a:pPr algn="ctr"/>
            <a:endParaRPr lang="en-SG" sz="4482" dirty="0">
              <a:solidFill>
                <a:schemeClr val="tx1"/>
              </a:solidFill>
            </a:endParaRPr>
          </a:p>
        </p:txBody>
      </p:sp>
      <p:sp>
        <p:nvSpPr>
          <p:cNvPr id="4" name="Rectangle: Rounded Corners 3">
            <a:extLst>
              <a:ext uri="{FF2B5EF4-FFF2-40B4-BE49-F238E27FC236}">
                <a16:creationId xmlns:a16="http://schemas.microsoft.com/office/drawing/2014/main" id="{D327E53E-BC5B-446B-AE3E-16A604CB4DB5}"/>
              </a:ext>
            </a:extLst>
          </p:cNvPr>
          <p:cNvSpPr/>
          <p:nvPr/>
        </p:nvSpPr>
        <p:spPr>
          <a:xfrm>
            <a:off x="6884845" y="4018434"/>
            <a:ext cx="4620799" cy="50562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82" dirty="0">
                <a:solidFill>
                  <a:schemeClr val="tx1"/>
                </a:solidFill>
              </a:rPr>
              <a:t>………………………………………………………………………………………………………...</a:t>
            </a:r>
          </a:p>
          <a:p>
            <a:pPr algn="ctr"/>
            <a:endParaRPr lang="en-SG" sz="4482" dirty="0">
              <a:solidFill>
                <a:schemeClr val="tx1"/>
              </a:solidFill>
            </a:endParaRPr>
          </a:p>
        </p:txBody>
      </p:sp>
      <p:sp>
        <p:nvSpPr>
          <p:cNvPr id="5" name="Rectangle: Rounded Corners 4">
            <a:extLst>
              <a:ext uri="{FF2B5EF4-FFF2-40B4-BE49-F238E27FC236}">
                <a16:creationId xmlns:a16="http://schemas.microsoft.com/office/drawing/2014/main" id="{7860A7E1-C14C-4012-9352-436FC2D06468}"/>
              </a:ext>
            </a:extLst>
          </p:cNvPr>
          <p:cNvSpPr/>
          <p:nvPr/>
        </p:nvSpPr>
        <p:spPr>
          <a:xfrm>
            <a:off x="12694101" y="4022121"/>
            <a:ext cx="4620799" cy="50562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82" dirty="0">
                <a:solidFill>
                  <a:schemeClr val="tx1"/>
                </a:solidFill>
              </a:rPr>
              <a:t>………………………………………………………………………………………………………...</a:t>
            </a:r>
          </a:p>
          <a:p>
            <a:pPr algn="ctr"/>
            <a:endParaRPr lang="en-SG" sz="4482" dirty="0">
              <a:solidFill>
                <a:schemeClr val="tx1"/>
              </a:solidFill>
            </a:endParaRPr>
          </a:p>
        </p:txBody>
      </p:sp>
      <p:sp>
        <p:nvSpPr>
          <p:cNvPr id="6" name="Rectangle: Rounded Corners 5">
            <a:extLst>
              <a:ext uri="{FF2B5EF4-FFF2-40B4-BE49-F238E27FC236}">
                <a16:creationId xmlns:a16="http://schemas.microsoft.com/office/drawing/2014/main" id="{27A66CD9-7AFD-4195-AFEA-6626D6FC10B9}"/>
              </a:ext>
            </a:extLst>
          </p:cNvPr>
          <p:cNvSpPr/>
          <p:nvPr/>
        </p:nvSpPr>
        <p:spPr>
          <a:xfrm>
            <a:off x="1802782" y="3430145"/>
            <a:ext cx="3113523" cy="11708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183" b="1" dirty="0" err="1">
                <a:solidFill>
                  <a:schemeClr val="tx1"/>
                </a:solidFill>
                <a:latin typeface="Times New Roman" panose="02020603050405020304" pitchFamily="18" charset="0"/>
                <a:cs typeface="Times New Roman" panose="02020603050405020304" pitchFamily="18" charset="0"/>
              </a:rPr>
              <a:t>Phụ</a:t>
            </a:r>
            <a:r>
              <a:rPr lang="en-SG" sz="4183" b="1" dirty="0">
                <a:solidFill>
                  <a:schemeClr val="tx1"/>
                </a:solidFill>
                <a:latin typeface="Times New Roman" panose="02020603050405020304" pitchFamily="18" charset="0"/>
                <a:cs typeface="Times New Roman" panose="02020603050405020304" pitchFamily="18" charset="0"/>
              </a:rPr>
              <a:t> </a:t>
            </a:r>
            <a:r>
              <a:rPr lang="en-SG" sz="4183" b="1" dirty="0" err="1">
                <a:solidFill>
                  <a:schemeClr val="tx1"/>
                </a:solidFill>
                <a:latin typeface="Times New Roman" panose="02020603050405020304" pitchFamily="18" charset="0"/>
                <a:cs typeface="Times New Roman" panose="02020603050405020304" pitchFamily="18" charset="0"/>
              </a:rPr>
              <a:t>huynh</a:t>
            </a:r>
            <a:endParaRPr lang="en-SG" sz="4183"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AD0A295-4849-40A8-BFFD-B080B9309588}"/>
              </a:ext>
            </a:extLst>
          </p:cNvPr>
          <p:cNvSpPr/>
          <p:nvPr/>
        </p:nvSpPr>
        <p:spPr>
          <a:xfrm>
            <a:off x="7558249" y="3430145"/>
            <a:ext cx="3113523" cy="11708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183" b="1" dirty="0" err="1">
                <a:solidFill>
                  <a:schemeClr val="tx1"/>
                </a:solidFill>
                <a:latin typeface="Times New Roman" panose="02020603050405020304" pitchFamily="18" charset="0"/>
                <a:cs typeface="Times New Roman" panose="02020603050405020304" pitchFamily="18" charset="0"/>
              </a:rPr>
              <a:t>Ông</a:t>
            </a:r>
            <a:r>
              <a:rPr lang="en-SG" sz="4183" b="1" dirty="0">
                <a:solidFill>
                  <a:schemeClr val="tx1"/>
                </a:solidFill>
                <a:latin typeface="Times New Roman" panose="02020603050405020304" pitchFamily="18" charset="0"/>
                <a:cs typeface="Times New Roman" panose="02020603050405020304" pitchFamily="18" charset="0"/>
              </a:rPr>
              <a:t> </a:t>
            </a:r>
            <a:r>
              <a:rPr lang="en-SG" sz="4183" b="1" dirty="0" err="1">
                <a:solidFill>
                  <a:schemeClr val="tx1"/>
                </a:solidFill>
                <a:latin typeface="Times New Roman" panose="02020603050405020304" pitchFamily="18" charset="0"/>
                <a:cs typeface="Times New Roman" panose="02020603050405020304" pitchFamily="18" charset="0"/>
              </a:rPr>
              <a:t>đốc</a:t>
            </a:r>
            <a:endParaRPr lang="en-SG" sz="4183"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44F7D49-2879-4B84-827B-6ACCE6D949CB}"/>
              </a:ext>
            </a:extLst>
          </p:cNvPr>
          <p:cNvSpPr/>
          <p:nvPr/>
        </p:nvSpPr>
        <p:spPr>
          <a:xfrm>
            <a:off x="13418751" y="3433013"/>
            <a:ext cx="3113523" cy="11708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183" b="1" dirty="0" err="1">
                <a:solidFill>
                  <a:schemeClr val="tx1"/>
                </a:solidFill>
                <a:latin typeface="Times New Roman" panose="02020603050405020304" pitchFamily="18" charset="0"/>
                <a:cs typeface="Times New Roman" panose="02020603050405020304" pitchFamily="18" charset="0"/>
              </a:rPr>
              <a:t>Thầy</a:t>
            </a:r>
            <a:r>
              <a:rPr lang="en-SG" sz="4183" b="1" dirty="0">
                <a:solidFill>
                  <a:schemeClr val="tx1"/>
                </a:solidFill>
                <a:latin typeface="Times New Roman" panose="02020603050405020304" pitchFamily="18" charset="0"/>
                <a:cs typeface="Times New Roman" panose="02020603050405020304" pitchFamily="18" charset="0"/>
              </a:rPr>
              <a:t> </a:t>
            </a:r>
            <a:r>
              <a:rPr lang="en-SG" sz="4183" b="1" dirty="0" err="1">
                <a:solidFill>
                  <a:schemeClr val="tx1"/>
                </a:solidFill>
                <a:latin typeface="Times New Roman" panose="02020603050405020304" pitchFamily="18" charset="0"/>
                <a:cs typeface="Times New Roman" panose="02020603050405020304" pitchFamily="18" charset="0"/>
              </a:rPr>
              <a:t>giáo</a:t>
            </a:r>
            <a:endParaRPr lang="en-SG" sz="4183"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E6C5AB2-51C8-48B4-BBB3-3815235FA3C8}"/>
              </a:ext>
            </a:extLst>
          </p:cNvPr>
          <p:cNvSpPr/>
          <p:nvPr/>
        </p:nvSpPr>
        <p:spPr>
          <a:xfrm>
            <a:off x="1802781" y="8115101"/>
            <a:ext cx="14729493" cy="2362399"/>
          </a:xfrm>
          <a:prstGeom prst="roundRect">
            <a:avLst/>
          </a:prstGeom>
          <a:solidFill>
            <a:srgbClr val="FFF3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781" b="1" dirty="0" err="1">
                <a:solidFill>
                  <a:schemeClr val="tx1"/>
                </a:solidFill>
                <a:latin typeface="Times New Roman" panose="02020603050405020304" pitchFamily="18" charset="0"/>
                <a:cs typeface="Times New Roman" panose="02020603050405020304" pitchFamily="18" charset="0"/>
              </a:rPr>
              <a:t>Cảm</a:t>
            </a:r>
            <a:r>
              <a:rPr lang="en-SG" sz="4781" b="1" dirty="0">
                <a:solidFill>
                  <a:schemeClr val="tx1"/>
                </a:solidFill>
                <a:latin typeface="Times New Roman" panose="02020603050405020304" pitchFamily="18" charset="0"/>
                <a:cs typeface="Times New Roman" panose="02020603050405020304" pitchFamily="18" charset="0"/>
              </a:rPr>
              <a:t> </a:t>
            </a:r>
            <a:r>
              <a:rPr lang="en-SG" sz="4781" b="1" dirty="0" err="1">
                <a:solidFill>
                  <a:schemeClr val="tx1"/>
                </a:solidFill>
                <a:latin typeface="Times New Roman" panose="02020603050405020304" pitchFamily="18" charset="0"/>
                <a:cs typeface="Times New Roman" panose="02020603050405020304" pitchFamily="18" charset="0"/>
              </a:rPr>
              <a:t>nhận</a:t>
            </a:r>
            <a:r>
              <a:rPr lang="en-SG" sz="4781" b="1" dirty="0">
                <a:solidFill>
                  <a:schemeClr val="tx1"/>
                </a:solidFill>
                <a:latin typeface="Times New Roman" panose="02020603050405020304" pitchFamily="18" charset="0"/>
                <a:cs typeface="Times New Roman" panose="02020603050405020304" pitchFamily="18" charset="0"/>
              </a:rPr>
              <a:t> </a:t>
            </a:r>
            <a:r>
              <a:rPr lang="en-SG" sz="4781" b="1" dirty="0" err="1">
                <a:solidFill>
                  <a:schemeClr val="tx1"/>
                </a:solidFill>
                <a:latin typeface="Times New Roman" panose="02020603050405020304" pitchFamily="18" charset="0"/>
                <a:cs typeface="Times New Roman" panose="02020603050405020304" pitchFamily="18" charset="0"/>
              </a:rPr>
              <a:t>của</a:t>
            </a:r>
            <a:r>
              <a:rPr lang="en-SG" sz="4781" b="1" dirty="0">
                <a:solidFill>
                  <a:schemeClr val="tx1"/>
                </a:solidFill>
                <a:latin typeface="Times New Roman" panose="02020603050405020304" pitchFamily="18" charset="0"/>
                <a:cs typeface="Times New Roman" panose="02020603050405020304" pitchFamily="18" charset="0"/>
              </a:rPr>
              <a:t> </a:t>
            </a:r>
            <a:r>
              <a:rPr lang="en-SG" sz="4781" b="1" dirty="0" err="1">
                <a:solidFill>
                  <a:schemeClr val="tx1"/>
                </a:solidFill>
                <a:latin typeface="Times New Roman" panose="02020603050405020304" pitchFamily="18" charset="0"/>
                <a:cs typeface="Times New Roman" panose="02020603050405020304" pitchFamily="18" charset="0"/>
              </a:rPr>
              <a:t>em</a:t>
            </a:r>
            <a:r>
              <a:rPr lang="en-SG" sz="4781" dirty="0">
                <a:solidFill>
                  <a:schemeClr val="tx1"/>
                </a:solidFill>
                <a:latin typeface="Times New Roman" panose="02020603050405020304" pitchFamily="18" charset="0"/>
                <a:cs typeface="Times New Roman" panose="02020603050405020304" pitchFamily="18" charset="0"/>
              </a:rPr>
              <a:t>:………………………………………</a:t>
            </a:r>
          </a:p>
          <a:p>
            <a:pPr algn="just"/>
            <a:r>
              <a:rPr lang="en-SG" sz="4781" dirty="0">
                <a:solidFill>
                  <a:schemeClr val="tx1"/>
                </a:solidFill>
                <a:latin typeface="Times New Roman" panose="02020603050405020304" pitchFamily="18" charset="0"/>
                <a:cs typeface="Times New Roman" panose="02020603050405020304" pitchFamily="18" charset="0"/>
              </a:rPr>
              <a:t>………………………………………………………………………………………………………………………… </a:t>
            </a:r>
          </a:p>
        </p:txBody>
      </p:sp>
      <p:sp>
        <p:nvSpPr>
          <p:cNvPr id="10" name="TextBox 5"/>
          <p:cNvSpPr txBox="1"/>
          <p:nvPr/>
        </p:nvSpPr>
        <p:spPr>
          <a:xfrm>
            <a:off x="6553200" y="147576"/>
            <a:ext cx="17998605" cy="677108"/>
          </a:xfrm>
          <a:prstGeom prst="rect">
            <a:avLst/>
          </a:prstGeom>
        </p:spPr>
        <p:txBody>
          <a:bodyPr wrap="square" lIns="0" tIns="0" rIns="0" bIns="0" rtlCol="0" anchor="t">
            <a:spAutoFit/>
          </a:bodyPr>
          <a:lstStyle/>
          <a:p>
            <a:pPr algn="just"/>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Các </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nhân vật 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1489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a:srcRect/>
          <a:stretch>
            <a:fillRect/>
          </a:stretch>
        </p:blipFill>
        <p:spPr>
          <a:xfrm rot="14304520">
            <a:off x="14958581" y="-1085774"/>
            <a:ext cx="3117934" cy="4098052"/>
          </a:xfrm>
          <a:prstGeom prst="rect">
            <a:avLst/>
          </a:prstGeom>
        </p:spPr>
      </p:pic>
      <p:sp>
        <p:nvSpPr>
          <p:cNvPr id="13" name="TextBox 12"/>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4" name="TextBox 13"/>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5" name="TextBox 14"/>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cxnSp>
        <p:nvCxnSpPr>
          <p:cNvPr id="5" name="Straight Connector 4"/>
          <p:cNvCxnSpPr/>
          <p:nvPr/>
        </p:nvCxnSpPr>
        <p:spPr>
          <a:xfrm>
            <a:off x="5791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68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7200" y="3211116"/>
            <a:ext cx="508741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itchFamily="18" charset="0"/>
                <a:cs typeface="Times New Roman" pitchFamily="18" charset="0"/>
              </a:rPr>
              <a:t>Nhìn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trò</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bằng</a:t>
            </a:r>
            <a:r>
              <a:rPr lang="en-US" sz="4000" dirty="0">
                <a:solidFill>
                  <a:schemeClr val="tx1">
                    <a:lumMod val="95000"/>
                    <a:lumOff val="5000"/>
                  </a:schemeClr>
                </a:solidFill>
                <a:latin typeface="Times New Roman" pitchFamily="18" charset="0"/>
                <a:cs typeface="Times New Roman" pitchFamily="18" charset="0"/>
              </a:rPr>
              <a:t> con </a:t>
            </a:r>
            <a:r>
              <a:rPr lang="en-US" sz="4000" dirty="0" err="1">
                <a:solidFill>
                  <a:schemeClr val="tx1">
                    <a:lumMod val="95000"/>
                    <a:lumOff val="5000"/>
                  </a:schemeClr>
                </a:solidFill>
                <a:latin typeface="Times New Roman" pitchFamily="18" charset="0"/>
                <a:cs typeface="Times New Roman" pitchFamily="18" charset="0"/>
              </a:rPr>
              <a:t>mắt</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hiền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từ</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cảm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động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Thế</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là</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vào</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lớp</a:t>
            </a:r>
            <a:r>
              <a:rPr lang="en-US" sz="4000" dirty="0">
                <a:solidFill>
                  <a:schemeClr val="tx1">
                    <a:lumMod val="95000"/>
                    <a:lumOff val="5000"/>
                  </a:schemeClr>
                </a:solidFill>
                <a:latin typeface="Times New Roman" pitchFamily="18" charset="0"/>
                <a:cs typeface="Times New Roman" pitchFamily="18" charset="0"/>
              </a:rPr>
              <a:t> 5,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phải</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cố</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gắng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a:t>
            </a:r>
          </a:p>
        </p:txBody>
      </p:sp>
      <p:sp>
        <p:nvSpPr>
          <p:cNvPr id="18" name="Rounded Rectangle 17"/>
          <p:cNvSpPr/>
          <p:nvPr/>
        </p:nvSpPr>
        <p:spPr>
          <a:xfrm>
            <a:off x="6264696" y="3211116"/>
            <a:ext cx="5472608"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Gương mặt tươi cười đang đón chúng tôi ở cửa lớp</a:t>
            </a:r>
          </a:p>
        </p:txBody>
      </p:sp>
      <p:sp>
        <p:nvSpPr>
          <p:cNvPr id="19" name="Rounded Rectangle 18"/>
          <p:cNvSpPr/>
          <p:nvPr/>
        </p:nvSpPr>
        <p:spPr>
          <a:xfrm>
            <a:off x="12628241" y="3211116"/>
            <a:ext cx="518457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Chuẩn bị quần áo, sách vở, đưa con đến trường, cầm sách vở cho con</a:t>
            </a:r>
          </a:p>
        </p:txBody>
      </p:sp>
      <p:sp>
        <p:nvSpPr>
          <p:cNvPr id="20" name="Rectangle 19"/>
          <p:cNvSpPr/>
          <p:nvPr/>
        </p:nvSpPr>
        <p:spPr>
          <a:xfrm>
            <a:off x="253752" y="7320796"/>
            <a:ext cx="5290864"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lãnh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hiền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endParaRPr lang="en-US" sz="4000" b="1" dirty="0">
              <a:latin typeface="Times New Roman" pitchFamily="18" charset="0"/>
              <a:cs typeface="Times New Roman" pitchFamily="18" charset="0"/>
            </a:endParaRPr>
          </a:p>
        </p:txBody>
      </p:sp>
      <p:sp>
        <p:nvSpPr>
          <p:cNvPr id="21" name="Rectangle 20"/>
          <p:cNvSpPr/>
          <p:nvPr/>
        </p:nvSpPr>
        <p:spPr>
          <a:xfrm>
            <a:off x="6569496" y="7320796"/>
            <a:ext cx="4936704" cy="1938992"/>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vui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endParaRPr lang="en-US" sz="4000" b="1" dirty="0">
              <a:latin typeface="Times New Roman" pitchFamily="18" charset="0"/>
              <a:cs typeface="Times New Roman" pitchFamily="18" charset="0"/>
            </a:endParaRPr>
          </a:p>
        </p:txBody>
      </p:sp>
      <p:sp>
        <p:nvSpPr>
          <p:cNvPr id="22" name="Rectangle 21"/>
          <p:cNvSpPr/>
          <p:nvPr/>
        </p:nvSpPr>
        <p:spPr>
          <a:xfrm>
            <a:off x="12653733" y="7320796"/>
            <a:ext cx="5013719"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tâm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nhiệm</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5250933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262" b="262"/>
          <a:stretch>
            <a:fillRect/>
          </a:stretch>
        </p:blipFill>
        <p:spPr>
          <a:xfrm rot="-926774">
            <a:off x="-5008231" y="-4813925"/>
            <a:ext cx="16316412" cy="6041390"/>
          </a:xfrm>
          <a:prstGeom prst="rect">
            <a:avLst/>
          </a:prstGeom>
        </p:spPr>
      </p:pic>
      <p:pic>
        <p:nvPicPr>
          <p:cNvPr id="4" name="Picture 5"/>
          <p:cNvPicPr>
            <a:picLocks noChangeAspect="1"/>
          </p:cNvPicPr>
          <p:nvPr/>
        </p:nvPicPr>
        <p:blipFill>
          <a:blip r:embed="rId4"/>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5"/>
          <a:srcRect/>
          <a:stretch>
            <a:fillRect/>
          </a:stretch>
        </p:blipFill>
        <p:spPr>
          <a:xfrm rot="-1293993">
            <a:off x="-2972380" y="-1823625"/>
            <a:ext cx="7369652" cy="2657681"/>
          </a:xfrm>
          <a:prstGeom prst="rect">
            <a:avLst/>
          </a:prstGeom>
        </p:spPr>
      </p:pic>
      <p:sp>
        <p:nvSpPr>
          <p:cNvPr id="16" name="TextBox 15"/>
          <p:cNvSpPr txBox="1"/>
          <p:nvPr/>
        </p:nvSpPr>
        <p:spPr>
          <a:xfrm>
            <a:off x="1321913" y="2027630"/>
            <a:ext cx="3456384" cy="83099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7" name="TextBox 16"/>
          <p:cNvSpPr txBox="1"/>
          <p:nvPr/>
        </p:nvSpPr>
        <p:spPr>
          <a:xfrm>
            <a:off x="7391400" y="2095500"/>
            <a:ext cx="3456384" cy="83099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8" name="TextBox 17"/>
          <p:cNvSpPr txBox="1"/>
          <p:nvPr/>
        </p:nvSpPr>
        <p:spPr>
          <a:xfrm>
            <a:off x="13355412" y="2095500"/>
            <a:ext cx="3456384" cy="83099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sp>
        <p:nvSpPr>
          <p:cNvPr id="22" name="Right Brace 21"/>
          <p:cNvSpPr/>
          <p:nvPr/>
        </p:nvSpPr>
        <p:spPr>
          <a:xfrm rot="5400000">
            <a:off x="8783398" y="-1916055"/>
            <a:ext cx="660026" cy="10759222"/>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solidFill>
                <a:prstClr val="black"/>
              </a:solidFill>
            </a:endParaRPr>
          </a:p>
        </p:txBody>
      </p:sp>
      <p:sp>
        <p:nvSpPr>
          <p:cNvPr id="29" name="Rectangle: Rounded Corners 8">
            <a:extLst>
              <a:ext uri="{FF2B5EF4-FFF2-40B4-BE49-F238E27FC236}">
                <a16:creationId xmlns:a16="http://schemas.microsoft.com/office/drawing/2014/main" id="{2E6C5AB2-51C8-48B4-BBB3-3815235FA3C8}"/>
              </a:ext>
            </a:extLst>
          </p:cNvPr>
          <p:cNvSpPr/>
          <p:nvPr/>
        </p:nvSpPr>
        <p:spPr>
          <a:xfrm>
            <a:off x="762951" y="428566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solidFill>
                <a:latin typeface="Times New Roman" panose="02020603050405020304" pitchFamily="18" charset="0"/>
                <a:cs typeface="Times New Roman" panose="02020603050405020304" pitchFamily="18" charset="0"/>
              </a:rPr>
              <a:t>Những chi tiết tả người lớn không nhiều nhưng họ hiện lên rõ </a:t>
            </a:r>
            <a:r>
              <a:rPr lang="vi-VN" sz="4400">
                <a:solidFill>
                  <a:schemeClr val="tx1"/>
                </a:solidFill>
                <a:latin typeface="Times New Roman" panose="02020603050405020304" pitchFamily="18" charset="0"/>
                <a:cs typeface="Times New Roman" panose="02020603050405020304" pitchFamily="18" charset="0"/>
              </a:rPr>
              <a:t>nét,</a:t>
            </a:r>
            <a:r>
              <a:rPr lang="en-US" sz="4400">
                <a:solidFill>
                  <a:schemeClr val="tx1"/>
                </a:solidFill>
                <a:latin typeface="Times New Roman" panose="02020603050405020304" pitchFamily="18" charset="0"/>
                <a:cs typeface="Times New Roman" panose="02020603050405020304" pitchFamily="18" charset="0"/>
              </a:rPr>
              <a:t> là điểm tựa, là yếu tố, là người vẽ ra tương lai, và dìu dắt trẻ thơ thành người.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8">
            <a:extLst>
              <a:ext uri="{FF2B5EF4-FFF2-40B4-BE49-F238E27FC236}">
                <a16:creationId xmlns:a16="http://schemas.microsoft.com/office/drawing/2014/main" id="{2E6C5AB2-51C8-48B4-BBB3-3815235FA3C8}"/>
              </a:ext>
            </a:extLst>
          </p:cNvPr>
          <p:cNvSpPr/>
          <p:nvPr/>
        </p:nvSpPr>
        <p:spPr>
          <a:xfrm>
            <a:off x="762951" y="705247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a:solidFill>
                  <a:schemeClr val="tx1"/>
                </a:solidFill>
                <a:latin typeface="Times New Roman" panose="02020603050405020304" pitchFamily="18" charset="0"/>
                <a:cs typeface="Times New Roman" panose="02020603050405020304" pitchFamily="18" charset="0"/>
              </a:rPr>
              <a:t>Ta nhận thấy trách nhiệm, tình cảm của gia đình, nhà trường đối với thế hệ tương lai. Đó là một môi trường ấm áp, là một ngôi nhà đầy tình yêu thương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3" name="TextBox 5"/>
          <p:cNvSpPr txBox="1"/>
          <p:nvPr/>
        </p:nvSpPr>
        <p:spPr>
          <a:xfrm>
            <a:off x="6096000" y="491193"/>
            <a:ext cx="17379139" cy="677108"/>
          </a:xfrm>
          <a:prstGeom prst="rect">
            <a:avLst/>
          </a:prstGeom>
        </p:spPr>
        <p:txBody>
          <a:bodyPr wrap="square" lIns="0" tIns="0" rIns="0" bIns="0" rtlCol="0" anchor="t">
            <a:spAutoFit/>
          </a:bodyPr>
          <a:lstStyle/>
          <a:p>
            <a:pPr algn="just"/>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Các </a:t>
            </a:r>
            <a:r>
              <a:rPr lang="en-US" sz="4400" b="1" dirty="0" smtClean="0">
                <a:solidFill>
                  <a:schemeClr val="tx1">
                    <a:lumMod val="95000"/>
                    <a:lumOff val="5000"/>
                  </a:schemeClr>
                </a:solidFill>
                <a:latin typeface="Times New Roman" panose="02020603050405020304" pitchFamily="18" charset="0"/>
                <a:cs typeface="Times New Roman" panose="02020603050405020304" pitchFamily="18" charset="0"/>
              </a:rPr>
              <a:t>nhân vật 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7051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80">
                                          <p:stCondLst>
                                            <p:cond delay="0"/>
                                          </p:stCondLst>
                                        </p:cTn>
                                        <p:tgtEl>
                                          <p:spTgt spid="29"/>
                                        </p:tgtEl>
                                      </p:cBhvr>
                                    </p:animEffect>
                                    <p:anim calcmode="lin" valueType="num">
                                      <p:cBhvr>
                                        <p:cTn id="2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9" dur="26">
                                          <p:stCondLst>
                                            <p:cond delay="650"/>
                                          </p:stCondLst>
                                        </p:cTn>
                                        <p:tgtEl>
                                          <p:spTgt spid="29"/>
                                        </p:tgtEl>
                                      </p:cBhvr>
                                      <p:to x="100000" y="60000"/>
                                    </p:animScale>
                                    <p:animScale>
                                      <p:cBhvr>
                                        <p:cTn id="30" dur="166" decel="50000">
                                          <p:stCondLst>
                                            <p:cond delay="676"/>
                                          </p:stCondLst>
                                        </p:cTn>
                                        <p:tgtEl>
                                          <p:spTgt spid="29"/>
                                        </p:tgtEl>
                                      </p:cBhvr>
                                      <p:to x="100000" y="100000"/>
                                    </p:animScale>
                                    <p:animScale>
                                      <p:cBhvr>
                                        <p:cTn id="31" dur="26">
                                          <p:stCondLst>
                                            <p:cond delay="1312"/>
                                          </p:stCondLst>
                                        </p:cTn>
                                        <p:tgtEl>
                                          <p:spTgt spid="29"/>
                                        </p:tgtEl>
                                      </p:cBhvr>
                                      <p:to x="100000" y="80000"/>
                                    </p:animScale>
                                    <p:animScale>
                                      <p:cBhvr>
                                        <p:cTn id="32" dur="166" decel="50000">
                                          <p:stCondLst>
                                            <p:cond delay="1338"/>
                                          </p:stCondLst>
                                        </p:cTn>
                                        <p:tgtEl>
                                          <p:spTgt spid="29"/>
                                        </p:tgtEl>
                                      </p:cBhvr>
                                      <p:to x="100000" y="100000"/>
                                    </p:animScale>
                                    <p:animScale>
                                      <p:cBhvr>
                                        <p:cTn id="33" dur="26">
                                          <p:stCondLst>
                                            <p:cond delay="1642"/>
                                          </p:stCondLst>
                                        </p:cTn>
                                        <p:tgtEl>
                                          <p:spTgt spid="29"/>
                                        </p:tgtEl>
                                      </p:cBhvr>
                                      <p:to x="100000" y="90000"/>
                                    </p:animScale>
                                    <p:animScale>
                                      <p:cBhvr>
                                        <p:cTn id="34" dur="166" decel="50000">
                                          <p:stCondLst>
                                            <p:cond delay="1668"/>
                                          </p:stCondLst>
                                        </p:cTn>
                                        <p:tgtEl>
                                          <p:spTgt spid="29"/>
                                        </p:tgtEl>
                                      </p:cBhvr>
                                      <p:to x="100000" y="100000"/>
                                    </p:animScale>
                                    <p:animScale>
                                      <p:cBhvr>
                                        <p:cTn id="35" dur="26">
                                          <p:stCondLst>
                                            <p:cond delay="1808"/>
                                          </p:stCondLst>
                                        </p:cTn>
                                        <p:tgtEl>
                                          <p:spTgt spid="29"/>
                                        </p:tgtEl>
                                      </p:cBhvr>
                                      <p:to x="100000" y="95000"/>
                                    </p:animScale>
                                    <p:animScale>
                                      <p:cBhvr>
                                        <p:cTn id="36" dur="166" decel="50000">
                                          <p:stCondLst>
                                            <p:cond delay="1834"/>
                                          </p:stCondLst>
                                        </p:cTn>
                                        <p:tgtEl>
                                          <p:spTgt spid="2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8200" y="2443480"/>
            <a:ext cx="9372600" cy="5170646"/>
          </a:xfrm>
          <a:prstGeom prst="rect">
            <a:avLst/>
          </a:prstGeom>
          <a:noFill/>
          <a:ln>
            <a:noFill/>
            <a:prstDash val="sysDash"/>
          </a:ln>
        </p:spPr>
        <p:txBody>
          <a:bodyPr wrap="square">
            <a:spAutoFit/>
          </a:bodyPr>
          <a:lstStyle/>
          <a:p>
            <a:pPr algn="just">
              <a:lnSpc>
                <a:spcPct val="150000"/>
              </a:lnSpc>
            </a:pPr>
            <a:r>
              <a:rPr lang="en-US" sz="4400" b="1" dirty="0" smtClean="0">
                <a:solidFill>
                  <a:prstClr val="black"/>
                </a:solidFill>
                <a:latin typeface="Times New Roman" pitchFamily="18" charset="0"/>
                <a:cs typeface="Times New Roman" pitchFamily="18" charset="0"/>
              </a:rPr>
              <a:t>Chia </a:t>
            </a:r>
            <a:r>
              <a:rPr lang="en-US" sz="4400" b="1" dirty="0" err="1" smtClean="0">
                <a:solidFill>
                  <a:prstClr val="black"/>
                </a:solidFill>
                <a:latin typeface="Times New Roman" pitchFamily="18" charset="0"/>
                <a:cs typeface="Times New Roman" pitchFamily="18" charset="0"/>
              </a:rPr>
              <a:t>lớp</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thành</a:t>
            </a:r>
            <a:r>
              <a:rPr lang="en-US" sz="4400" b="1" dirty="0" smtClean="0">
                <a:solidFill>
                  <a:prstClr val="black"/>
                </a:solidFill>
                <a:latin typeface="Times New Roman" pitchFamily="18" charset="0"/>
                <a:cs typeface="Times New Roman" pitchFamily="18" charset="0"/>
              </a:rPr>
              <a:t> 4 </a:t>
            </a:r>
            <a:r>
              <a:rPr lang="en-US" sz="4400" b="1" dirty="0" err="1" smtClean="0">
                <a:solidFill>
                  <a:prstClr val="black"/>
                </a:solidFill>
                <a:latin typeface="Times New Roman" pitchFamily="18" charset="0"/>
                <a:cs typeface="Times New Roman" pitchFamily="18" charset="0"/>
              </a:rPr>
              <a:t>nhóm</a:t>
            </a:r>
            <a:endParaRPr lang="en-US" sz="4400" b="1" dirty="0" smtClean="0">
              <a:solidFill>
                <a:prstClr val="black"/>
              </a:solidFill>
              <a:latin typeface="Times New Roman" pitchFamily="18" charset="0"/>
              <a:cs typeface="Times New Roman" pitchFamily="18" charset="0"/>
            </a:endParaRPr>
          </a:p>
          <a:p>
            <a:pPr algn="just">
              <a:lnSpc>
                <a:spcPct val="150000"/>
              </a:lnSpc>
            </a:pPr>
            <a:r>
              <a:rPr lang="en-US" sz="4400" b="1" dirty="0" err="1" smtClean="0">
                <a:solidFill>
                  <a:prstClr val="black"/>
                </a:solidFill>
                <a:latin typeface="Times New Roman" pitchFamily="18" charset="0"/>
                <a:cs typeface="Times New Roman" pitchFamily="18" charset="0"/>
              </a:rPr>
              <a:t>Yêu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cầu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Truyện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ngắn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Tôi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đi</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học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là</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một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truyện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ngắn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giàu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chất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thơ</a:t>
            </a:r>
            <a:r>
              <a:rPr lang="en-US" sz="4400" b="1" dirty="0" smtClean="0">
                <a:solidFill>
                  <a:prstClr val="black"/>
                </a:solidFill>
                <a:latin typeface="Times New Roman" pitchFamily="18" charset="0"/>
                <a:cs typeface="Times New Roman" pitchFamily="18" charset="0"/>
              </a:rPr>
              <a:t>. Theo </a:t>
            </a:r>
            <a:r>
              <a:rPr lang="en-US" sz="4400" b="1" dirty="0" err="1" smtClean="0">
                <a:solidFill>
                  <a:prstClr val="black"/>
                </a:solidFill>
                <a:latin typeface="Times New Roman" pitchFamily="18" charset="0"/>
                <a:cs typeface="Times New Roman" pitchFamily="18" charset="0"/>
              </a:rPr>
              <a:t>em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điều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gì</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tạo</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nên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đặc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điểm</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ấy</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nội</a:t>
            </a:r>
            <a:r>
              <a:rPr lang="en-US" sz="4400" b="1" dirty="0" smtClean="0">
                <a:solidFill>
                  <a:prstClr val="black"/>
                </a:solidFill>
                <a:latin typeface="Times New Roman" pitchFamily="18" charset="0"/>
                <a:cs typeface="Times New Roman" pitchFamily="18" charset="0"/>
              </a:rPr>
              <a:t> dung, </a:t>
            </a:r>
            <a:r>
              <a:rPr lang="en-US" sz="4400" b="1" dirty="0" err="1" smtClean="0">
                <a:solidFill>
                  <a:prstClr val="black"/>
                </a:solidFill>
                <a:latin typeface="Times New Roman" pitchFamily="18" charset="0"/>
                <a:cs typeface="Times New Roman" pitchFamily="18" charset="0"/>
              </a:rPr>
              <a:t>hình</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thức</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ngôn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ngữ</a:t>
            </a:r>
            <a:r>
              <a:rPr lang="en-US" sz="4400" b="1" dirty="0" smtClean="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sp>
        <p:nvSpPr>
          <p:cNvPr id="3"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pic>
        <p:nvPicPr>
          <p:cNvPr id="4" name="Picture 3"/>
          <p:cNvPicPr>
            <a:picLocks noChangeAspect="1"/>
          </p:cNvPicPr>
          <p:nvPr/>
        </p:nvPicPr>
        <p:blipFill rotWithShape="1">
          <a:blip r:embed="rId10"/>
          <a:srcRect t="2244"/>
          <a:stretch/>
        </p:blipFill>
        <p:spPr>
          <a:xfrm>
            <a:off x="685800" y="2476500"/>
            <a:ext cx="7426566" cy="5030740"/>
          </a:xfrm>
          <a:prstGeom prst="rect">
            <a:avLst/>
          </a:prstGeom>
        </p:spPr>
      </p:pic>
      <p:sp>
        <p:nvSpPr>
          <p:cNvPr id="5" name="TextBox 4"/>
          <p:cNvSpPr txBox="1"/>
          <p:nvPr/>
        </p:nvSpPr>
        <p:spPr>
          <a:xfrm>
            <a:off x="914400" y="266700"/>
            <a:ext cx="16840200" cy="1754326"/>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Đặc </a:t>
            </a:r>
            <a:r>
              <a:rPr lang="en-US" sz="5400" b="1" dirty="0" smtClean="0">
                <a:solidFill>
                  <a:srgbClr val="FF0000"/>
                </a:solidFill>
                <a:latin typeface="Times New Roman" panose="02020603050405020304" pitchFamily="18" charset="0"/>
                <a:cs typeface="Times New Roman" panose="02020603050405020304" pitchFamily="18" charset="0"/>
              </a:rPr>
              <a:t>điểm của truyện ngắn giàu chất thơ </a:t>
            </a:r>
            <a:endParaRPr lang="en-US" sz="5400" b="1" dirty="0" smtClean="0">
              <a:solidFill>
                <a:srgbClr val="FF0000"/>
              </a:solidFill>
              <a:latin typeface="Times New Roman" panose="02020603050405020304" pitchFamily="18" charset="0"/>
              <a:cs typeface="Times New Roman" panose="02020603050405020304" pitchFamily="18" charset="0"/>
            </a:endParaRPr>
          </a:p>
          <a:p>
            <a:pPr algn="ctr"/>
            <a:r>
              <a:rPr lang="en-US" sz="5400" b="1" dirty="0" smtClean="0">
                <a:solidFill>
                  <a:srgbClr val="FF0000"/>
                </a:solidFill>
                <a:latin typeface="Times New Roman" panose="02020603050405020304" pitchFamily="18" charset="0"/>
                <a:cs typeface="Times New Roman" panose="02020603050405020304" pitchFamily="18" charset="0"/>
              </a:rPr>
              <a:t>trong </a:t>
            </a:r>
            <a:r>
              <a:rPr lang="en-US" sz="5400" b="1" dirty="0" smtClean="0">
                <a:solidFill>
                  <a:srgbClr val="FF0000"/>
                </a:solidFill>
                <a:latin typeface="Times New Roman" panose="02020603050405020304" pitchFamily="18" charset="0"/>
                <a:cs typeface="Times New Roman" panose="02020603050405020304" pitchFamily="18" charset="0"/>
              </a:rPr>
              <a:t>“Tôi đi học”</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3973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953000"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4206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nội</a:t>
            </a:r>
            <a:r>
              <a:rPr lang="en-US" sz="4400" b="1" dirty="0" smtClean="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hình</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2620475"/>
            <a:ext cx="4421943" cy="6247864"/>
          </a:xfrm>
          <a:prstGeom prst="rect">
            <a:avLst/>
          </a:prstGeom>
          <a:noFill/>
          <a:ln>
            <a:noFill/>
            <a:prstDash val="sysDash"/>
          </a:ln>
        </p:spPr>
        <p:txBody>
          <a:bodyPr wrap="square">
            <a:spAutoFit/>
          </a:bodyPr>
          <a:lstStyle/>
          <a:p>
            <a:pPr algn="just"/>
            <a:r>
              <a:rPr lang="en-US" sz="4000" dirty="0" err="1" smtClean="0">
                <a:solidFill>
                  <a:prstClr val="black"/>
                </a:solidFill>
                <a:latin typeface="Times New Roman" pitchFamily="18" charset="0"/>
                <a:cs typeface="Times New Roman" pitchFamily="18" charset="0"/>
              </a:rPr>
              <a:t>Tập</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trung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miêu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tả</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những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xúc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diễn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biến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tâm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trạng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vừa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vui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mừng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phấn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chấn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vừa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ngỡ</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ngàng</a:t>
            </a:r>
            <a:r>
              <a:rPr lang="en-US" sz="4000" dirty="0" smtClean="0">
                <a:solidFill>
                  <a:prstClr val="black"/>
                </a:solidFill>
                <a:latin typeface="Times New Roman" pitchFamily="18" charset="0"/>
                <a:cs typeface="Times New Roman" pitchFamily="18" charset="0"/>
              </a:rPr>
              <a:t>, lo </a:t>
            </a:r>
            <a:r>
              <a:rPr lang="en-US" sz="4000" dirty="0" err="1" smtClean="0">
                <a:solidFill>
                  <a:prstClr val="black"/>
                </a:solidFill>
                <a:latin typeface="Times New Roman" pitchFamily="18" charset="0"/>
                <a:cs typeface="Times New Roman" pitchFamily="18" charset="0"/>
              </a:rPr>
              <a:t>sợ</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của</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nhân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vật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tôi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trong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buổi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đầu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tiên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đến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trường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một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cách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chân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thực</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động</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
        <p:nvSpPr>
          <p:cNvPr id="15" name="Rectangle 14"/>
          <p:cNvSpPr/>
          <p:nvPr/>
        </p:nvSpPr>
        <p:spPr>
          <a:xfrm>
            <a:off x="12597362" y="723900"/>
            <a:ext cx="4319038" cy="1446550"/>
          </a:xfrm>
          <a:prstGeom prst="rect">
            <a:avLst/>
          </a:prstGeom>
          <a:noFill/>
          <a:ln>
            <a:noFill/>
            <a:prstDash val="sysDash"/>
          </a:ln>
        </p:spPr>
        <p:txBody>
          <a:bodyPr wrap="square">
            <a:spAutoFit/>
          </a:bodyPr>
          <a:lstStyle/>
          <a:p>
            <a:pPr algn="ctr"/>
            <a:r>
              <a:rPr lang="en-US" sz="4400" b="1" dirty="0" err="1" smtClean="0">
                <a:solidFill>
                  <a:prstClr val="black"/>
                </a:solidFill>
                <a:latin typeface="Times New Roman" pitchFamily="18" charset="0"/>
                <a:cs typeface="Times New Roman" pitchFamily="18" charset="0"/>
              </a:rPr>
              <a:t>Về</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ngôn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ngữ</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miêu</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tả</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pPr algn="just"/>
            <a:r>
              <a:rPr lang="en-US" sz="4000" dirty="0" err="1" smtClean="0">
                <a:solidFill>
                  <a:prstClr val="black"/>
                </a:solidFill>
                <a:latin typeface="Times New Roman" pitchFamily="18" charset="0"/>
                <a:cs typeface="Times New Roman" pitchFamily="18" charset="0"/>
              </a:rPr>
              <a:t>Cốt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truyện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rất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đơn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giản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nhẹ</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nhàng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không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có</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tình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huống</a:t>
            </a:r>
            <a:r>
              <a:rPr lang="en-US" sz="4000" dirty="0" smtClean="0">
                <a:solidFill>
                  <a:prstClr val="black"/>
                </a:solidFill>
                <a:latin typeface="Times New Roman" pitchFamily="18" charset="0"/>
                <a:cs typeface="Times New Roman" pitchFamily="18" charset="0"/>
              </a:rPr>
              <a:t> gay </a:t>
            </a:r>
            <a:r>
              <a:rPr lang="en-US" sz="4000" dirty="0" err="1" smtClean="0">
                <a:solidFill>
                  <a:prstClr val="black"/>
                </a:solidFill>
                <a:latin typeface="Times New Roman" pitchFamily="18" charset="0"/>
                <a:cs typeface="Times New Roman" pitchFamily="18" charset="0"/>
              </a:rPr>
              <a:t>cấn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không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nhiều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sự</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kiện</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
        <p:nvSpPr>
          <p:cNvPr id="17" name="Rectangle 16"/>
          <p:cNvSpPr/>
          <p:nvPr/>
        </p:nvSpPr>
        <p:spPr>
          <a:xfrm>
            <a:off x="12664963" y="2620475"/>
            <a:ext cx="4464273" cy="3785652"/>
          </a:xfrm>
          <a:prstGeom prst="rect">
            <a:avLst/>
          </a:prstGeom>
          <a:noFill/>
          <a:ln>
            <a:noFill/>
            <a:prstDash val="sysDash"/>
          </a:ln>
        </p:spPr>
        <p:txBody>
          <a:bodyPr wrap="square">
            <a:spAutoFit/>
          </a:bodyPr>
          <a:lstStyle/>
          <a:p>
            <a:pPr algn="just"/>
            <a:r>
              <a:rPr lang="en-US" sz="4000" dirty="0" err="1" smtClean="0">
                <a:solidFill>
                  <a:prstClr val="black"/>
                </a:solidFill>
                <a:latin typeface="Times New Roman" pitchFamily="18" charset="0"/>
                <a:cs typeface="Times New Roman" pitchFamily="18" charset="0"/>
              </a:rPr>
              <a:t>Tả</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cảnh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vật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tâm</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trạng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tinh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tế</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giàu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hình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ảnh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sinh</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động</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với</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nhiều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biện</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pháp</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tu</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từ</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nhất</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là</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ví</a:t>
            </a:r>
            <a:r>
              <a:rPr lang="en-US" sz="4000" dirty="0" smtClean="0">
                <a:solidFill>
                  <a:prstClr val="black"/>
                </a:solidFill>
                <a:latin typeface="Times New Roman" pitchFamily="18" charset="0"/>
                <a:cs typeface="Times New Roman" pitchFamily="18" charset="0"/>
              </a:rPr>
              <a:t> von, so </a:t>
            </a:r>
            <a:r>
              <a:rPr lang="en-US" sz="4000" dirty="0" err="1" smtClean="0">
                <a:solidFill>
                  <a:prstClr val="black"/>
                </a:solidFill>
                <a:latin typeface="Times New Roman" pitchFamily="18" charset="0"/>
                <a:cs typeface="Times New Roman" pitchFamily="18" charset="0"/>
              </a:rPr>
              <a:t>sánh</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
        <p:nvSpPr>
          <p:cNvPr id="18" name="Freeform 2"/>
          <p:cNvSpPr/>
          <p:nvPr/>
        </p:nvSpPr>
        <p:spPr>
          <a:xfrm>
            <a:off x="15508202" y="6035977"/>
            <a:ext cx="2816396" cy="5299238"/>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65059144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1347"/>
          <a:stretch/>
        </p:blipFill>
        <p:spPr>
          <a:xfrm>
            <a:off x="914400" y="266700"/>
            <a:ext cx="16306800" cy="10020300"/>
          </a:xfrm>
          <a:prstGeom prst="rect">
            <a:avLst/>
          </a:prstGeom>
        </p:spPr>
      </p:pic>
      <p:sp>
        <p:nvSpPr>
          <p:cNvPr id="4" name="Freeform 4"/>
          <p:cNvSpPr/>
          <p:nvPr/>
        </p:nvSpPr>
        <p:spPr>
          <a:xfrm>
            <a:off x="16459200" y="12700"/>
            <a:ext cx="1544206" cy="1688030"/>
          </a:xfrm>
          <a:custGeom>
            <a:avLst/>
            <a:gdLst/>
            <a:ahLst/>
            <a:cxnLst/>
            <a:rect l="l" t="t" r="r" b="b"/>
            <a:pathLst>
              <a:path w="1544206" h="1688030">
                <a:moveTo>
                  <a:pt x="0" y="0"/>
                </a:moveTo>
                <a:lnTo>
                  <a:pt x="1544207" y="0"/>
                </a:lnTo>
                <a:lnTo>
                  <a:pt x="1544207" y="1688030"/>
                </a:lnTo>
                <a:lnTo>
                  <a:pt x="0" y="1688030"/>
                </a:lnTo>
                <a:lnTo>
                  <a:pt x="0" y="0"/>
                </a:lnTo>
                <a:close/>
              </a:path>
            </a:pathLst>
          </a:custGeom>
          <a:blipFill>
            <a:blip r:embed="rId4"/>
            <a:stretch>
              <a:fillRect/>
            </a:stretch>
          </a:blipFill>
        </p:spPr>
      </p:sp>
    </p:spTree>
    <p:extLst>
      <p:ext uri="{BB962C8B-B14F-4D97-AF65-F5344CB8AC3E}">
        <p14:creationId xmlns:p14="http://schemas.microsoft.com/office/powerpoint/2010/main" val="58588202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p:nvPr/>
        </p:nvGrpSpPr>
        <p:grpSpPr>
          <a:xfrm>
            <a:off x="-2819400" y="-1638300"/>
            <a:ext cx="15544800" cy="15597076"/>
            <a:chOff x="0" y="0"/>
            <a:chExt cx="18833309" cy="20796101"/>
          </a:xfrm>
        </p:grpSpPr>
        <p:pic>
          <p:nvPicPr>
            <p:cNvPr id="9" name="Picture 4"/>
            <p:cNvPicPr>
              <a:picLocks noChangeAspect="1"/>
            </p:cNvPicPr>
            <p:nvPr/>
          </p:nvPicPr>
          <p:blipFill>
            <a:blip r:embed="rId3">
              <a:biLevel thresh="50000"/>
            </a:blip>
            <a:srcRect l="5656" r="34367"/>
            <a:stretch>
              <a:fillRect/>
            </a:stretch>
          </p:blipFill>
          <p:spPr>
            <a:xfrm rot="4729794">
              <a:off x="3015355" y="4401079"/>
              <a:ext cx="17737010" cy="10664873"/>
            </a:xfrm>
            <a:prstGeom prst="rect">
              <a:avLst/>
            </a:prstGeom>
          </p:spPr>
        </p:pic>
        <p:pic>
          <p:nvPicPr>
            <p:cNvPr id="10" name="Picture 5"/>
            <p:cNvPicPr>
              <a:picLocks noChangeAspect="1"/>
            </p:cNvPicPr>
            <p:nvPr/>
          </p:nvPicPr>
          <p:blipFill>
            <a:blip r:embed="rId3">
              <a:biLevel thresh="50000"/>
            </a:blip>
            <a:srcRect l="21693" t="25669" r="15492"/>
            <a:stretch>
              <a:fillRect/>
            </a:stretch>
          </p:blipFill>
          <p:spPr>
            <a:xfrm rot="-6179539">
              <a:off x="-3287609" y="7099976"/>
              <a:ext cx="18297049" cy="7808166"/>
            </a:xfrm>
            <a:prstGeom prst="rect">
              <a:avLst/>
            </a:prstGeom>
          </p:spPr>
        </p:pic>
      </p:grpSp>
      <p:sp>
        <p:nvSpPr>
          <p:cNvPr id="22" name="Rectangle 21"/>
          <p:cNvSpPr/>
          <p:nvPr/>
        </p:nvSpPr>
        <p:spPr>
          <a:xfrm>
            <a:off x="967053" y="2784177"/>
            <a:ext cx="6967177" cy="6064674"/>
          </a:xfrm>
          <a:prstGeom prst="rect">
            <a:avLst/>
          </a:prstGeom>
        </p:spPr>
        <p:txBody>
          <a:bodyPr wrap="square">
            <a:spAutoFit/>
          </a:bodyPr>
          <a:lstStyle/>
          <a:p>
            <a:pPr algn="just">
              <a:lnSpc>
                <a:spcPct val="150000"/>
              </a:lnSpc>
            </a:pP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lnSpc>
                <a:spcPct val="150000"/>
              </a:lnSpc>
            </a:pP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23" name="Rectangle 22"/>
          <p:cNvSpPr/>
          <p:nvPr/>
        </p:nvSpPr>
        <p:spPr>
          <a:xfrm>
            <a:off x="9586542" y="2566415"/>
            <a:ext cx="7863258" cy="6186309"/>
          </a:xfrm>
          <a:prstGeom prst="rect">
            <a:avLst/>
          </a:prstGeom>
        </p:spPr>
        <p:txBody>
          <a:bodyPr wrap="square">
            <a:spAutoFit/>
          </a:bodyPr>
          <a:lstStyle/>
          <a:p>
            <a:pPr algn="just">
              <a:lnSpc>
                <a:spcPct val="150000"/>
              </a:lnSpc>
            </a:pPr>
            <a:r>
              <a:rPr lang="nl-NL"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lnSpc>
                <a:spcPct val="150000"/>
              </a:lnSpc>
            </a:pPr>
            <a:r>
              <a:rPr lang="nl-NL"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Freeform 5"/>
          <p:cNvSpPr/>
          <p:nvPr/>
        </p:nvSpPr>
        <p:spPr>
          <a:xfrm>
            <a:off x="6191813" y="7154851"/>
            <a:ext cx="3456432" cy="41148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pic>
        <p:nvPicPr>
          <p:cNvPr id="2" name="Picture 1"/>
          <p:cNvPicPr>
            <a:picLocks noChangeAspect="1"/>
          </p:cNvPicPr>
          <p:nvPr/>
        </p:nvPicPr>
        <p:blipFill>
          <a:blip r:embed="rId8"/>
          <a:stretch>
            <a:fillRect/>
          </a:stretch>
        </p:blipFill>
        <p:spPr>
          <a:xfrm>
            <a:off x="1066134" y="786229"/>
            <a:ext cx="15826588" cy="1780186"/>
          </a:xfrm>
          <a:prstGeom prst="rect">
            <a:avLst/>
          </a:prstGeom>
        </p:spPr>
      </p:pic>
    </p:spTree>
    <p:extLst>
      <p:ext uri="{BB962C8B-B14F-4D97-AF65-F5344CB8AC3E}">
        <p14:creationId xmlns:p14="http://schemas.microsoft.com/office/powerpoint/2010/main" val="2015093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504440"/>
            <a:ext cx="5562600" cy="3477875"/>
          </a:xfrm>
          <a:prstGeom prst="rect">
            <a:avLst/>
          </a:prstGeom>
          <a:solidFill>
            <a:schemeClr val="bg1"/>
          </a:solidFill>
        </p:spPr>
        <p:txBody>
          <a:bodyPr wrap="square">
            <a:spAutoFit/>
          </a:bodyPr>
          <a:lstStyle/>
          <a:p>
            <a:pPr algn="just"/>
            <a:r>
              <a:rPr lang="nl-NL"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Tóm tắt truyện, chú ý các yếu tố: bối cảnh, nhân vật, sự kiện, chi tiết, đặc điểm cốt truyện.</a:t>
            </a:r>
          </a:p>
        </p:txBody>
      </p:sp>
      <p:sp>
        <p:nvSpPr>
          <p:cNvPr id="4" name="Rectangle 3"/>
          <p:cNvSpPr/>
          <p:nvPr/>
        </p:nvSpPr>
        <p:spPr>
          <a:xfrm>
            <a:off x="7474024" y="2504439"/>
            <a:ext cx="9906000" cy="3477875"/>
          </a:xfrm>
          <a:prstGeom prst="rect">
            <a:avLst/>
          </a:prstGeom>
          <a:solidFill>
            <a:schemeClr val="bg1"/>
          </a:solidFill>
        </p:spPr>
        <p:txBody>
          <a:bodyPr wrap="square">
            <a:spAutoFit/>
          </a:bodyPr>
          <a:lstStyle/>
          <a:p>
            <a:pPr algn="just"/>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diện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miêu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tả</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ngoại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092200" y="6286500"/>
            <a:ext cx="5537200" cy="3477875"/>
          </a:xfrm>
          <a:prstGeom prst="rect">
            <a:avLst/>
          </a:prstGeom>
          <a:solidFill>
            <a:schemeClr val="bg1"/>
          </a:solidFill>
        </p:spPr>
        <p:txBody>
          <a:bodyPr wrap="square">
            <a:spAutoFit/>
          </a:bodyPr>
          <a:lstStyle/>
          <a:p>
            <a:pPr algn="just"/>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thấy</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giàu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7474024" y="6286499"/>
            <a:ext cx="5537200" cy="3477875"/>
          </a:xfrm>
          <a:prstGeom prst="rect">
            <a:avLst/>
          </a:prstGeom>
          <a:solidFill>
            <a:schemeClr val="bg1"/>
          </a:solidFill>
        </p:spPr>
        <p:txBody>
          <a:bodyPr wrap="square">
            <a:spAutoFit/>
          </a:bodyPr>
          <a:lstStyle/>
          <a:p>
            <a:pPr algn="just"/>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Liên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nối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kinh</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sâu</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tư</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tưởng</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Freeform 3"/>
          <p:cNvSpPr/>
          <p:nvPr/>
        </p:nvSpPr>
        <p:spPr>
          <a:xfrm>
            <a:off x="13782087" y="6286499"/>
            <a:ext cx="4505913" cy="4066586"/>
          </a:xfrm>
          <a:custGeom>
            <a:avLst/>
            <a:gdLst/>
            <a:ahLst/>
            <a:cxnLst/>
            <a:rect l="l" t="t" r="r" b="b"/>
            <a:pathLst>
              <a:path w="4505913" h="4066586">
                <a:moveTo>
                  <a:pt x="0" y="0"/>
                </a:moveTo>
                <a:lnTo>
                  <a:pt x="4505913" y="0"/>
                </a:lnTo>
                <a:lnTo>
                  <a:pt x="4505913" y="4066586"/>
                </a:lnTo>
                <a:lnTo>
                  <a:pt x="0" y="4066586"/>
                </a:lnTo>
                <a:lnTo>
                  <a:pt x="0" y="0"/>
                </a:lnTo>
                <a:close/>
              </a:path>
            </a:pathLst>
          </a:custGeom>
          <a:blipFill>
            <a:blip r:embed="rId3"/>
            <a:stretch>
              <a:fillRect/>
            </a:stretch>
          </a:blipFill>
        </p:spPr>
      </p:sp>
      <p:pic>
        <p:nvPicPr>
          <p:cNvPr id="8" name="Picture 7"/>
          <p:cNvPicPr>
            <a:picLocks noChangeAspect="1"/>
          </p:cNvPicPr>
          <p:nvPr/>
        </p:nvPicPr>
        <p:blipFill>
          <a:blip r:embed="rId4"/>
          <a:stretch>
            <a:fillRect/>
          </a:stretch>
        </p:blipFill>
        <p:spPr>
          <a:xfrm>
            <a:off x="840142" y="716633"/>
            <a:ext cx="16539882" cy="1780186"/>
          </a:xfrm>
          <a:prstGeom prst="rect">
            <a:avLst/>
          </a:prstGeom>
        </p:spPr>
      </p:pic>
    </p:spTree>
    <p:extLst>
      <p:ext uri="{BB962C8B-B14F-4D97-AF65-F5344CB8AC3E}">
        <p14:creationId xmlns:p14="http://schemas.microsoft.com/office/powerpoint/2010/main" val="411131225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11" name="Picture 11"/>
          <p:cNvPicPr>
            <a:picLocks noChangeAspect="1"/>
          </p:cNvPicPr>
          <p:nvPr/>
        </p:nvPicPr>
        <p:blipFill>
          <a:blip r:embed="rId4"/>
          <a:srcRect/>
          <a:stretch>
            <a:fillRect/>
          </a:stretch>
        </p:blipFill>
        <p:spPr>
          <a:xfrm>
            <a:off x="13953263" y="6937813"/>
            <a:ext cx="5630062" cy="7399863"/>
          </a:xfrm>
          <a:prstGeom prst="rect">
            <a:avLst/>
          </a:prstGeom>
        </p:spPr>
      </p:pic>
      <p:sp>
        <p:nvSpPr>
          <p:cNvPr id="18" name="TextBox 18"/>
          <p:cNvSpPr txBox="1"/>
          <p:nvPr/>
        </p:nvSpPr>
        <p:spPr>
          <a:xfrm>
            <a:off x="5410200" y="1669911"/>
            <a:ext cx="5995253" cy="1205458"/>
          </a:xfrm>
          <a:prstGeom prst="rect">
            <a:avLst/>
          </a:prstGeom>
        </p:spPr>
        <p:txBody>
          <a:bodyPr lIns="0" tIns="0" rIns="0" bIns="0" rtlCol="0" anchor="t">
            <a:spAutoFit/>
          </a:bodyPr>
          <a:lstStyle/>
          <a:p>
            <a:pPr algn="just">
              <a:lnSpc>
                <a:spcPts val="9360"/>
              </a:lnSpc>
              <a:spcBef>
                <a:spcPct val="0"/>
              </a:spcBef>
            </a:pP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Tác </a:t>
            </a:r>
            <a:r>
              <a:rPr lang="en-US" sz="4800" b="1" dirty="0" smtClean="0">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descr="Trang thơ Thanh Tịnh - Trần Văn Ninh (21 bài thơ)"/>
          <p:cNvPicPr/>
          <p:nvPr/>
        </p:nvPicPr>
        <p:blipFill>
          <a:blip r:embed="rId5">
            <a:extLst>
              <a:ext uri="{28A0092B-C50C-407E-A947-70E740481C1C}">
                <a14:useLocalDpi xmlns:a14="http://schemas.microsoft.com/office/drawing/2010/main" val="0"/>
              </a:ext>
            </a:extLst>
          </a:blip>
          <a:srcRect/>
          <a:stretch>
            <a:fillRect/>
          </a:stretch>
        </p:blipFill>
        <p:spPr bwMode="auto">
          <a:xfrm>
            <a:off x="12325350" y="2481321"/>
            <a:ext cx="5257800" cy="6858000"/>
          </a:xfrm>
          <a:prstGeom prst="rect">
            <a:avLst/>
          </a:prstGeom>
          <a:noFill/>
          <a:ln>
            <a:noFill/>
          </a:ln>
        </p:spPr>
      </p:pic>
      <p:sp>
        <p:nvSpPr>
          <p:cNvPr id="20" name="Rectangle 19"/>
          <p:cNvSpPr/>
          <p:nvPr/>
        </p:nvSpPr>
        <p:spPr>
          <a:xfrm>
            <a:off x="571500" y="3162300"/>
            <a:ext cx="11049000" cy="6837769"/>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Tree>
    <p:extLst>
      <p:ext uri="{BB962C8B-B14F-4D97-AF65-F5344CB8AC3E}">
        <p14:creationId xmlns:p14="http://schemas.microsoft.com/office/powerpoint/2010/main" val="235711456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anim calcmode="lin" valueType="num">
                                      <p:cBhvr>
                                        <p:cTn id="1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500"/>
                                        <p:tgtEl>
                                          <p:spTgt spid="20">
                                            <p:txEl>
                                              <p:pRg st="2" end="2"/>
                                            </p:txEl>
                                          </p:spTgt>
                                        </p:tgtEl>
                                      </p:cBhvr>
                                    </p:animEffect>
                                    <p:anim calcmode="lin" valueType="num">
                                      <p:cBhvr>
                                        <p:cTn id="2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anim calcmode="lin" valueType="num">
                                      <p:cBhvr>
                                        <p:cTn id="2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500"/>
                                        <p:tgtEl>
                                          <p:spTgt spid="20">
                                            <p:txEl>
                                              <p:pRg st="4" end="4"/>
                                            </p:txEl>
                                          </p:spTgt>
                                        </p:tgtEl>
                                      </p:cBhvr>
                                    </p:animEffect>
                                    <p:anim calcmode="lin" valueType="num">
                                      <p:cBhvr>
                                        <p:cTn id="36"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534156">
            <a:off x="4923087" y="8671308"/>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1729299" y="7500946"/>
            <a:ext cx="7369652" cy="2657681"/>
          </a:xfrm>
          <a:prstGeom prst="rect">
            <a:avLst/>
          </a:prstGeom>
        </p:spPr>
      </p:pic>
      <p:pic>
        <p:nvPicPr>
          <p:cNvPr id="5" name="Picture 5"/>
          <p:cNvPicPr>
            <a:picLocks noChangeAspect="1"/>
          </p:cNvPicPr>
          <p:nvPr/>
        </p:nvPicPr>
        <p:blipFill>
          <a:blip r:embed="rId5"/>
          <a:srcRect l="14088" r="14088"/>
          <a:stretch>
            <a:fillRect/>
          </a:stretch>
        </p:blipFill>
        <p:spPr>
          <a:xfrm rot="-8100000">
            <a:off x="11867758" y="-2334301"/>
            <a:ext cx="10531757" cy="3134336"/>
          </a:xfrm>
          <a:prstGeom prst="rect">
            <a:avLst/>
          </a:prstGeom>
        </p:spPr>
      </p:pic>
      <p:pic>
        <p:nvPicPr>
          <p:cNvPr id="6" name="Picture 5"/>
          <p:cNvPicPr>
            <a:picLocks noChangeAspect="1"/>
          </p:cNvPicPr>
          <p:nvPr/>
        </p:nvPicPr>
        <p:blipFill>
          <a:blip r:embed="rId6"/>
          <a:srcRect/>
          <a:stretch>
            <a:fillRect/>
          </a:stretch>
        </p:blipFill>
        <p:spPr>
          <a:xfrm>
            <a:off x="927251" y="33020"/>
            <a:ext cx="7684906" cy="5638800"/>
          </a:xfrm>
          <a:prstGeom prst="rect">
            <a:avLst/>
          </a:prstGeom>
        </p:spPr>
      </p:pic>
      <p:pic>
        <p:nvPicPr>
          <p:cNvPr id="7" name="Picture 6"/>
          <p:cNvPicPr>
            <a:picLocks noChangeAspect="1"/>
          </p:cNvPicPr>
          <p:nvPr/>
        </p:nvPicPr>
        <p:blipFill>
          <a:blip r:embed="rId7"/>
          <a:stretch>
            <a:fillRect/>
          </a:stretch>
        </p:blipFill>
        <p:spPr>
          <a:xfrm>
            <a:off x="1143000" y="1638300"/>
            <a:ext cx="6742760" cy="3078747"/>
          </a:xfrm>
          <a:prstGeom prst="rect">
            <a:avLst/>
          </a:prstGeom>
        </p:spPr>
      </p:pic>
      <p:sp>
        <p:nvSpPr>
          <p:cNvPr id="8" name="Rectangle 7"/>
          <p:cNvSpPr/>
          <p:nvPr/>
        </p:nvSpPr>
        <p:spPr>
          <a:xfrm>
            <a:off x="8366710" y="820792"/>
            <a:ext cx="8698094" cy="8136843"/>
          </a:xfrm>
          <a:prstGeom prst="rect">
            <a:avLst/>
          </a:prstGeom>
        </p:spPr>
        <p:txBody>
          <a:bodyPr wrap="square">
            <a:spAutoFit/>
          </a:bodyPr>
          <a:lstStyle/>
          <a:p>
            <a:pPr marL="914400" indent="-914400" algn="just">
              <a:lnSpc>
                <a:spcPct val="107000"/>
              </a:lnSpc>
              <a:spcAft>
                <a:spcPts val="1067"/>
              </a:spcAft>
              <a:buAutoNum type="arabicPeriod"/>
              <a:tabLst>
                <a:tab pos="2997125" algn="l"/>
              </a:tabLst>
            </a:pP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Kí</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ức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ngày</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tiên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thường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phai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tâm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mỗi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chia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sẻ</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niệm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ấy</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bạn</a:t>
            </a:r>
            <a:endPar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914400" indent="-914400" algn="just">
              <a:lnSpc>
                <a:spcPct val="107000"/>
              </a:lnSpc>
              <a:spcAft>
                <a:spcPts val="1067"/>
              </a:spcAft>
              <a:buAutoNum type="arabicPeriod"/>
              <a:tabLst>
                <a:tab pos="2997125" algn="l"/>
              </a:tabLst>
            </a:pP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hộ</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suy</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tình</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rất</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cuộc</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hôm</a:t>
            </a:r>
            <a:r>
              <a:rPr lang="en-US" sz="4800" kern="100" dirty="0"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nay.</a:t>
            </a:r>
            <a:endParaRPr lang="en-US" sz="4800" dirty="0">
              <a:solidFill>
                <a:prstClr val="black"/>
              </a:solidFill>
            </a:endParaRPr>
          </a:p>
        </p:txBody>
      </p:sp>
      <p:pic>
        <p:nvPicPr>
          <p:cNvPr id="9" name="Picture 8"/>
          <p:cNvPicPr>
            <a:picLocks noChangeAspect="1"/>
          </p:cNvPicPr>
          <p:nvPr/>
        </p:nvPicPr>
        <p:blipFill>
          <a:blip r:embed="rId8"/>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42138881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sp>
        <p:nvSpPr>
          <p:cNvPr id="16" name="Rectangle 15"/>
          <p:cNvSpPr/>
          <p:nvPr/>
        </p:nvSpPr>
        <p:spPr>
          <a:xfrm>
            <a:off x="1152609" y="2676626"/>
            <a:ext cx="6491419" cy="6186309"/>
          </a:xfrm>
          <a:prstGeom prst="rect">
            <a:avLst/>
          </a:prstGeom>
        </p:spPr>
        <p:txBody>
          <a:bodyPr wrap="square">
            <a:spAutoFit/>
          </a:bodyPr>
          <a:lstStyle/>
          <a:p>
            <a:pPr algn="just">
              <a:lnSpc>
                <a:spcPct val="150000"/>
              </a:lnSpc>
            </a:pPr>
            <a:r>
              <a:rPr lang="nl-NL" sz="44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7">
            <a:biLevel thresh="75000"/>
          </a:blip>
          <a:stretch>
            <a:fillRect/>
          </a:stretch>
        </p:blipFill>
        <p:spPr>
          <a:xfrm>
            <a:off x="2707954" y="-203411"/>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spTree>
    <p:extLst>
      <p:ext uri="{BB962C8B-B14F-4D97-AF65-F5344CB8AC3E}">
        <p14:creationId xmlns:p14="http://schemas.microsoft.com/office/powerpoint/2010/main" val="6763500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sp>
        <p:nvSpPr>
          <p:cNvPr id="5" name="Rectangle 4"/>
          <p:cNvSpPr/>
          <p:nvPr/>
        </p:nvSpPr>
        <p:spPr>
          <a:xfrm>
            <a:off x="660780" y="1034683"/>
            <a:ext cx="16876602" cy="4832092"/>
          </a:xfrm>
          <a:prstGeom prst="rect">
            <a:avLst/>
          </a:prstGeom>
        </p:spPr>
        <p:txBody>
          <a:bodyPr wrap="square">
            <a:spAutoFit/>
          </a:bodyPr>
          <a:lstStyle/>
          <a:p>
            <a:pPr algn="just"/>
            <a:r>
              <a:rPr lang="en-US" sz="4400" dirty="0" smtClean="0">
                <a:solidFill>
                  <a:srgbClr val="000000"/>
                </a:solidFill>
                <a:latin typeface="+mj-lt"/>
              </a:rPr>
              <a:t>     </a:t>
            </a:r>
            <a:r>
              <a:rPr lang="vi-VN" sz="4400" dirty="0" smtClean="0">
                <a:solidFill>
                  <a:srgbClr val="000000"/>
                </a:solidFill>
                <a:latin typeface="+mj-lt"/>
              </a:rPr>
              <a:t>Chào </a:t>
            </a:r>
            <a:r>
              <a:rPr lang="vi-VN" sz="4400" dirty="0">
                <a:solidFill>
                  <a:srgbClr val="000000"/>
                </a:solidFill>
                <a:latin typeface="+mj-lt"/>
              </a:rPr>
              <a:t>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mj-lt"/>
            </a:endParaRPr>
          </a:p>
        </p:txBody>
      </p:sp>
      <p:pic>
        <p:nvPicPr>
          <p:cNvPr id="16" name="Picture 3"/>
          <p:cNvPicPr>
            <a:picLocks noChangeAspect="1"/>
          </p:cNvPicPr>
          <p:nvPr/>
        </p:nvPicPr>
        <p:blipFill>
          <a:blip r:embed="rId5">
            <a:alphaModFix amt="31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800000" flipH="1">
            <a:off x="10461347" y="3709915"/>
            <a:ext cx="8142263" cy="10438799"/>
          </a:xfrm>
          <a:prstGeom prst="rect">
            <a:avLst/>
          </a:prstGeom>
        </p:spPr>
      </p:pic>
      <p:pic>
        <p:nvPicPr>
          <p:cNvPr id="18"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649200" y="5083877"/>
            <a:ext cx="5233212" cy="4713603"/>
          </a:xfrm>
          <a:prstGeom prst="rect">
            <a:avLst/>
          </a:prstGeom>
        </p:spPr>
      </p:pic>
    </p:spTree>
    <p:extLst>
      <p:ext uri="{BB962C8B-B14F-4D97-AF65-F5344CB8AC3E}">
        <p14:creationId xmlns:p14="http://schemas.microsoft.com/office/powerpoint/2010/main" val="2566963579"/>
      </p:ext>
    </p:extLst>
  </p:cSld>
  <p:clrMapOvr>
    <a:masterClrMapping/>
  </p:clrMapOvr>
  <p:transition spd="slow">
    <p:wheel spokes="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262242" y="8613254"/>
            <a:ext cx="3054298"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4"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6"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8"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232140" y="8619086"/>
            <a:ext cx="3015826"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91096" y="1438893"/>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A</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931725"/>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931725"/>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9240893" y="1285942"/>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B</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B</a:t>
            </a:r>
          </a:p>
        </p:txBody>
      </p:sp>
      <p:sp>
        <p:nvSpPr>
          <p:cNvPr id="16" name="Heart 15">
            <a:hlinkClick r:id="rId21"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rPr>
              <a:t>PIPI</a:t>
            </a:r>
          </a:p>
        </p:txBody>
      </p:sp>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351055">
            <a:off x="16586225" y="-1063904"/>
            <a:ext cx="5011394" cy="4428250"/>
          </a:xfrm>
          <a:prstGeom prst="rect">
            <a:avLst/>
          </a:prstGeom>
        </p:spPr>
      </p:pic>
      <p:sp>
        <p:nvSpPr>
          <p:cNvPr id="29" name="Rectangle 28"/>
          <p:cNvSpPr/>
          <p:nvPr/>
        </p:nvSpPr>
        <p:spPr>
          <a:xfrm>
            <a:off x="1195105" y="2503196"/>
            <a:ext cx="11049000" cy="1107996"/>
          </a:xfrm>
          <a:prstGeom prst="rect">
            <a:avLst/>
          </a:prstGeom>
        </p:spPr>
        <p:txBody>
          <a:bodyPr wrap="square">
            <a:spAutoFit/>
          </a:bodyPr>
          <a:lstStyle/>
          <a:p>
            <a:pPr algn="just">
              <a:lnSpc>
                <a:spcPct val="150000"/>
              </a:lnSpc>
              <a:spcAft>
                <a:spcPts val="1067"/>
              </a:spcAft>
              <a:tabLst>
                <a:tab pos="2997125" algn="l"/>
              </a:tabLst>
            </a:pPr>
            <a:r>
              <a:rPr lang="en-US" sz="4400" b="1"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 Đọc - Giải nghĩa từ khó</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64673" y="3734101"/>
            <a:ext cx="7568097" cy="769441"/>
          </a:xfrm>
          <a:prstGeom prst="rect">
            <a:avLst/>
          </a:prstGeom>
        </p:spPr>
        <p:txBody>
          <a:bodyPr wrap="none">
            <a:spAutoFit/>
          </a:bodyPr>
          <a:lstStyle/>
          <a:p>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Ông</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64673" y="4724969"/>
            <a:ext cx="15678464" cy="1446550"/>
          </a:xfrm>
          <a:prstGeom prst="rect">
            <a:avLst/>
          </a:prstGeom>
        </p:spPr>
        <p:txBody>
          <a:bodyPr wrap="square">
            <a:spAutoFit/>
          </a:bodyPr>
          <a:lstStyle/>
          <a:p>
            <a:pPr algn="just"/>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ba</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là</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Tám</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1945)</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364673" y="6392388"/>
            <a:ext cx="15678464" cy="1446550"/>
          </a:xfrm>
          <a:prstGeom prst="rect">
            <a:avLst/>
          </a:prstGeom>
        </p:spPr>
        <p:txBody>
          <a:bodyPr wrap="square">
            <a:spAutoFit/>
          </a:bodyPr>
          <a:lstStyle/>
          <a:p>
            <a:pPr algn="just"/>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tam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vào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hai</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bên</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ra</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góc</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92382" y="8059807"/>
            <a:ext cx="15678464" cy="769441"/>
          </a:xfrm>
          <a:prstGeom prst="rect">
            <a:avLst/>
          </a:prstGeom>
        </p:spPr>
        <p:txBody>
          <a:bodyPr wrap="square">
            <a:spAutoFit/>
          </a:bodyPr>
          <a:lstStyle/>
          <a:p>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smtClean="0">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smtClean="0">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628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anim calcmode="lin" valueType="num">
                                      <p:cBhvr>
                                        <p:cTn id="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5"/>
          <a:srcRect/>
          <a:stretch>
            <a:fillRect/>
          </a:stretch>
        </p:blipFill>
        <p:spPr>
          <a:xfrm rot="886205">
            <a:off x="-2353889" y="8312913"/>
            <a:ext cx="7369652" cy="2657681"/>
          </a:xfrm>
          <a:prstGeom prst="rect">
            <a:avLst/>
          </a:prstGeom>
        </p:spPr>
      </p:pic>
      <p:pic>
        <p:nvPicPr>
          <p:cNvPr id="5" name="Picture 2" descr="Quê Mẹ by Thanh T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p:cNvPicPr>
          <p:nvPr/>
        </p:nvPicPr>
        <p:blipFill rotWithShape="1">
          <a:blip r:embed="rId7"/>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007964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p:nvPr/>
        </p:nvSpPr>
        <p:spPr>
          <a:xfrm>
            <a:off x="9601200" y="20955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err="1" smtClean="0">
                <a:solidFill>
                  <a:srgbClr val="163943"/>
                </a:solidFill>
                <a:latin typeface="Times New Roman" panose="02020603050405020304" pitchFamily="18" charset="0"/>
                <a:cs typeface="Times New Roman" panose="02020603050405020304" pitchFamily="18" charset="0"/>
              </a:rPr>
              <a:t>Hoạt</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động</a:t>
            </a:r>
            <a:r>
              <a:rPr lang="en-US" sz="6600" b="1" dirty="0" smtClean="0">
                <a:solidFill>
                  <a:srgbClr val="163943"/>
                </a:solidFill>
                <a:latin typeface="Times New Roman" panose="02020603050405020304" pitchFamily="18" charset="0"/>
                <a:cs typeface="Times New Roman" panose="02020603050405020304" pitchFamily="18" charset="0"/>
              </a:rPr>
              <a:t> </a:t>
            </a:r>
            <a:r>
              <a:rPr lang="en-US" sz="6600" b="1" dirty="0" err="1" smtClean="0">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4" name="TextBox 18"/>
          <p:cNvSpPr txBox="1"/>
          <p:nvPr/>
        </p:nvSpPr>
        <p:spPr>
          <a:xfrm>
            <a:off x="10134600" y="3543300"/>
            <a:ext cx="7594337" cy="3334246"/>
          </a:xfrm>
          <a:prstGeom prst="rect">
            <a:avLst/>
          </a:prstGeom>
        </p:spPr>
        <p:txBody>
          <a:bodyPr wrap="square" lIns="0" tIns="0" rIns="0" bIns="0" rtlCol="0" anchor="t">
            <a:spAutoFit/>
          </a:bodyPr>
          <a:lstStyle/>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Hoạt</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động</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theo</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cặp</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đôi</a:t>
            </a:r>
            <a:endParaRPr lang="en-US" sz="4400" dirty="0" smtClean="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Tìm</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hiểu</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chung</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về</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văn</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bản</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Tôi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đi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học</a:t>
            </a:r>
            <a:r>
              <a:rPr lang="en-US" sz="4400" dirty="0" smtClean="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Thời</a:t>
            </a:r>
            <a:r>
              <a:rPr lang="en-US" sz="4400" dirty="0" smtClean="0">
                <a:solidFill>
                  <a:srgbClr val="163943"/>
                </a:solidFill>
                <a:latin typeface="Times New Roman" panose="02020603050405020304" pitchFamily="18" charset="0"/>
                <a:cs typeface="Times New Roman" panose="02020603050405020304" pitchFamily="18" charset="0"/>
              </a:rPr>
              <a:t> </a:t>
            </a:r>
            <a:r>
              <a:rPr lang="en-US" sz="4400" dirty="0" err="1" smtClean="0">
                <a:solidFill>
                  <a:srgbClr val="163943"/>
                </a:solidFill>
                <a:latin typeface="Times New Roman" panose="02020603050405020304" pitchFamily="18" charset="0"/>
                <a:cs typeface="Times New Roman" panose="02020603050405020304" pitchFamily="18" charset="0"/>
              </a:rPr>
              <a:t>gian</a:t>
            </a:r>
            <a:r>
              <a:rPr lang="en-US" sz="4400" dirty="0" smtClean="0">
                <a:solidFill>
                  <a:srgbClr val="163943"/>
                </a:solidFill>
                <a:latin typeface="Times New Roman" panose="02020603050405020304" pitchFamily="18" charset="0"/>
                <a:cs typeface="Times New Roman" panose="02020603050405020304" pitchFamily="18" charset="0"/>
              </a:rPr>
              <a:t>: 3 </a:t>
            </a:r>
            <a:r>
              <a:rPr lang="en-US" sz="4400" dirty="0" err="1" smtClean="0">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30088" r="30673"/>
          <a:stretch/>
        </p:blipFill>
        <p:spPr>
          <a:xfrm>
            <a:off x="838200" y="-876300"/>
            <a:ext cx="7924800" cy="11354937"/>
          </a:xfrm>
          <a:prstGeom prst="rect">
            <a:avLst/>
          </a:prstGeom>
        </p:spPr>
      </p:pic>
    </p:spTree>
    <p:extLst>
      <p:ext uri="{BB962C8B-B14F-4D97-AF65-F5344CB8AC3E}">
        <p14:creationId xmlns:p14="http://schemas.microsoft.com/office/powerpoint/2010/main" val="11705053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2755026" y="-4185270"/>
            <a:ext cx="16675220" cy="4511123"/>
          </a:xfrm>
          <a:prstGeom prst="rect">
            <a:avLst/>
          </a:prstGeom>
        </p:spPr>
      </p:pic>
      <p:pic>
        <p:nvPicPr>
          <p:cNvPr id="11" name="Picture 6"/>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80455" y="1741283"/>
            <a:ext cx="1602201" cy="1668960"/>
          </a:xfrm>
          <a:prstGeom prst="rect">
            <a:avLst/>
          </a:prstGeom>
        </p:spPr>
      </p:pic>
      <p:sp>
        <p:nvSpPr>
          <p:cNvPr id="12" name="TextBox 8"/>
          <p:cNvSpPr txBox="1"/>
          <p:nvPr/>
        </p:nvSpPr>
        <p:spPr>
          <a:xfrm>
            <a:off x="320924" y="3621719"/>
            <a:ext cx="2921264" cy="418384"/>
          </a:xfrm>
          <a:prstGeom prst="rect">
            <a:avLst/>
          </a:prstGeom>
        </p:spPr>
        <p:txBody>
          <a:bodyPr lIns="0" tIns="0" rIns="0" bIns="0" rtlCol="0" anchor="t">
            <a:spAutoFit/>
          </a:bodyPr>
          <a:lstStyle/>
          <a:p>
            <a:pPr algn="ctr">
              <a:lnSpc>
                <a:spcPts val="3119"/>
              </a:lnSpc>
            </a:pP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55696" y="1720214"/>
            <a:ext cx="1602201" cy="1668960"/>
          </a:xfrm>
          <a:prstGeom prst="rect">
            <a:avLst/>
          </a:prstGeom>
        </p:spPr>
      </p:pic>
      <p:pic>
        <p:nvPicPr>
          <p:cNvPr id="14"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67600" y="1508738"/>
            <a:ext cx="1602201" cy="1668960"/>
          </a:xfrm>
          <a:prstGeom prst="rect">
            <a:avLst/>
          </a:prstGeom>
        </p:spPr>
      </p:pic>
      <p:sp>
        <p:nvSpPr>
          <p:cNvPr id="15" name="TextBox 8"/>
          <p:cNvSpPr txBox="1"/>
          <p:nvPr/>
        </p:nvSpPr>
        <p:spPr>
          <a:xfrm>
            <a:off x="4448662" y="3600650"/>
            <a:ext cx="2921264" cy="418384"/>
          </a:xfrm>
          <a:prstGeom prst="rect">
            <a:avLst/>
          </a:prstGeom>
        </p:spPr>
        <p:txBody>
          <a:bodyPr lIns="0" tIns="0" rIns="0" bIns="0" rtlCol="0" anchor="t">
            <a:spAutoFit/>
          </a:bodyPr>
          <a:lstStyle/>
          <a:p>
            <a:pPr algn="ctr">
              <a:lnSpc>
                <a:spcPts val="3119"/>
              </a:lnSpc>
            </a:pP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loại</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8"/>
          <p:cNvSpPr txBox="1"/>
          <p:nvPr/>
        </p:nvSpPr>
        <p:spPr>
          <a:xfrm>
            <a:off x="8436168" y="3389174"/>
            <a:ext cx="3465064" cy="1231106"/>
          </a:xfrm>
          <a:prstGeom prst="rect">
            <a:avLst/>
          </a:prstGeom>
        </p:spPr>
        <p:txBody>
          <a:bodyPr wrap="square" lIns="0" tIns="0" rIns="0" bIns="0" rtlCol="0" anchor="t">
            <a:spAutoFit/>
          </a:bodyPr>
          <a:lstStyle/>
          <a:p>
            <a:pPr algn="ct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đạt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81000" y="4353805"/>
            <a:ext cx="2845948" cy="286232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
        <p:nvSpPr>
          <p:cNvPr id="18" name="Rectangle 17"/>
          <p:cNvSpPr/>
          <p:nvPr/>
        </p:nvSpPr>
        <p:spPr>
          <a:xfrm>
            <a:off x="4005014" y="4381011"/>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288174" y="4505211"/>
            <a:ext cx="3761051" cy="1938992"/>
          </a:xfrm>
          <a:prstGeom prst="rect">
            <a:avLst/>
          </a:prstGeom>
        </p:spPr>
        <p:txBody>
          <a:bodyPr wrap="square">
            <a:spAutoFit/>
          </a:bodyPr>
          <a:lstStyle/>
          <a:p>
            <a:pPr algn="ctr">
              <a:lnSpc>
                <a:spcPct val="150000"/>
              </a:lnSpc>
              <a:spcAft>
                <a:spcPts val="1067"/>
              </a:spcAft>
              <a:tabLst>
                <a:tab pos="2997125" algn="l"/>
              </a:tabLst>
            </a:pP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586914" y="1475718"/>
            <a:ext cx="1602201" cy="1668960"/>
          </a:xfrm>
          <a:prstGeom prst="rect">
            <a:avLst/>
          </a:prstGeom>
        </p:spPr>
      </p:pic>
      <p:sp>
        <p:nvSpPr>
          <p:cNvPr id="21" name="TextBox 8"/>
          <p:cNvSpPr txBox="1"/>
          <p:nvPr/>
        </p:nvSpPr>
        <p:spPr>
          <a:xfrm>
            <a:off x="12655482" y="3356154"/>
            <a:ext cx="3465064" cy="466474"/>
          </a:xfrm>
          <a:prstGeom prst="rect">
            <a:avLst/>
          </a:prstGeom>
        </p:spPr>
        <p:txBody>
          <a:bodyPr wrap="square" lIns="0" tIns="0" rIns="0" bIns="0" rtlCol="0" anchor="t">
            <a:spAutoFit/>
          </a:bodyPr>
          <a:lstStyle/>
          <a:p>
            <a:pPr algn="ctr">
              <a:lnSpc>
                <a:spcPts val="3600"/>
              </a:lnSpc>
            </a:pP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2507488" y="4472191"/>
            <a:ext cx="5395249" cy="3003386"/>
          </a:xfrm>
          <a:prstGeom prst="rect">
            <a:avLst/>
          </a:prstGeom>
        </p:spPr>
        <p:txBody>
          <a:bodyPr wrap="square">
            <a:spAutoFit/>
          </a:bodyPr>
          <a:lstStyle/>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63916" y="5194422"/>
            <a:ext cx="1602201" cy="1668960"/>
          </a:xfrm>
          <a:prstGeom prst="rect">
            <a:avLst/>
          </a:prstGeom>
        </p:spPr>
      </p:pic>
      <p:sp>
        <p:nvSpPr>
          <p:cNvPr id="24" name="TextBox 8"/>
          <p:cNvSpPr txBox="1"/>
          <p:nvPr/>
        </p:nvSpPr>
        <p:spPr>
          <a:xfrm>
            <a:off x="4698539" y="6994334"/>
            <a:ext cx="2921264" cy="418384"/>
          </a:xfrm>
          <a:prstGeom prst="rect">
            <a:avLst/>
          </a:prstGeom>
        </p:spPr>
        <p:txBody>
          <a:bodyPr lIns="0" tIns="0" rIns="0" bIns="0" rtlCol="0" anchor="t">
            <a:spAutoFit/>
          </a:bodyPr>
          <a:lstStyle/>
          <a:p>
            <a:pPr algn="ctr">
              <a:lnSpc>
                <a:spcPts val="3119"/>
              </a:lnSpc>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Ngôi kể</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910922" y="7232894"/>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 nhất</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4443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1" grpId="0"/>
      <p:bldP spid="22"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351055" flipH="1">
            <a:off x="-3488840" y="-3854078"/>
            <a:ext cx="5602467" cy="4950543"/>
          </a:xfrm>
          <a:prstGeom prst="rect">
            <a:avLst/>
          </a:prstGeom>
        </p:spPr>
      </p:pic>
      <p:pic>
        <p:nvPicPr>
          <p:cNvPr id="4"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351055">
            <a:off x="16586225" y="-2671946"/>
            <a:ext cx="5011394" cy="4428250"/>
          </a:xfrm>
          <a:prstGeom prst="rect">
            <a:avLst/>
          </a:prstGeom>
        </p:spPr>
      </p:pic>
      <p:pic>
        <p:nvPicPr>
          <p:cNvPr id="9"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7247" y="2285613"/>
            <a:ext cx="1602201" cy="1668960"/>
          </a:xfrm>
          <a:prstGeom prst="rect">
            <a:avLst/>
          </a:prstGeom>
        </p:spPr>
      </p:pic>
      <p:sp>
        <p:nvSpPr>
          <p:cNvPr id="10" name="TextBox 8"/>
          <p:cNvSpPr txBox="1"/>
          <p:nvPr/>
        </p:nvSpPr>
        <p:spPr>
          <a:xfrm>
            <a:off x="1627716" y="4166049"/>
            <a:ext cx="2921264" cy="418384"/>
          </a:xfrm>
          <a:prstGeom prst="rect">
            <a:avLst/>
          </a:prstGeom>
        </p:spPr>
        <p:txBody>
          <a:bodyPr lIns="0" tIns="0" rIns="0" bIns="0" rtlCol="0" anchor="t">
            <a:spAutoFit/>
          </a:bodyPr>
          <a:lstStyle/>
          <a:p>
            <a:pPr algn="ctr">
              <a:lnSpc>
                <a:spcPts val="3119"/>
              </a:lnSpc>
            </a:pPr>
            <a:r>
              <a:rPr lang="en-US" sz="4000" b="1" dirty="0" err="1" smtClean="0">
                <a:solidFill>
                  <a:srgbClr val="5E3023"/>
                </a:solidFill>
                <a:latin typeface="Times New Roman" panose="02020603050405020304" pitchFamily="18" charset="0"/>
                <a:cs typeface="Times New Roman" panose="02020603050405020304" pitchFamily="18" charset="0"/>
              </a:rPr>
              <a:t>Bố</a:t>
            </a:r>
            <a:r>
              <a:rPr lang="en-US" sz="4000" b="1" dirty="0" smtClean="0">
                <a:solidFill>
                  <a:srgbClr val="5E3023"/>
                </a:solidFill>
                <a:latin typeface="Times New Roman" panose="02020603050405020304" pitchFamily="18" charset="0"/>
                <a:cs typeface="Times New Roman" panose="02020603050405020304" pitchFamily="18" charset="0"/>
              </a:rPr>
              <a:t> </a:t>
            </a:r>
            <a:r>
              <a:rPr lang="en-US" sz="4000" b="1" dirty="0" err="1" smtClean="0">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043500" y="4946410"/>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5548773" y="1160247"/>
            <a:ext cx="11902274"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5548773" y="3573485"/>
            <a:ext cx="11902274"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5548773" y="5835059"/>
            <a:ext cx="11902274"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5765411"/>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144301479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351055">
            <a:off x="16586225" y="-1063904"/>
            <a:ext cx="5011394" cy="4428250"/>
          </a:xfrm>
          <a:prstGeom prst="rect">
            <a:avLst/>
          </a:prstGeom>
        </p:spPr>
      </p:pic>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smtClean="0">
                <a:solidFill>
                  <a:srgbClr val="163943"/>
                </a:solidFill>
                <a:latin typeface="Times New Roman" panose="02020603050405020304" pitchFamily="18" charset="0"/>
                <a:cs typeface="Times New Roman" panose="02020603050405020304" pitchFamily="18" charset="0"/>
              </a:rPr>
              <a:t>Đề </a:t>
            </a:r>
            <a:r>
              <a:rPr lang="en-US" sz="6600" b="1" dirty="0" smtClean="0">
                <a:solidFill>
                  <a:srgbClr val="163943"/>
                </a:solidFill>
                <a:latin typeface="Times New Roman" panose="02020603050405020304" pitchFamily="18" charset="0"/>
                <a:cs typeface="Times New Roman" panose="02020603050405020304" pitchFamily="18" charset="0"/>
              </a:rPr>
              <a:t>tài, chủ đề</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12115800" cy="3421449"/>
          </a:xfrm>
          <a:prstGeom prst="rect">
            <a:avLst/>
          </a:prstGeom>
        </p:spPr>
        <p:txBody>
          <a:bodyPr wrap="square" lIns="0" tIns="0" rIns="0" bIns="0" rtlCol="0" anchor="t">
            <a:spAutoFit/>
          </a:bodyPr>
          <a:lstStyle/>
          <a:p>
            <a:r>
              <a:rPr lang="en-US" sz="4800" b="1"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en-US" sz="4800"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Đề tài: tuổi học trò</a:t>
            </a:r>
          </a:p>
          <a:p>
            <a:r>
              <a:rPr lang="en-US" sz="4800" dirty="0">
                <a:latin typeface="Times New Roman" panose="02020603050405020304" pitchFamily="18" charset="0"/>
                <a:cs typeface="Times New Roman" panose="02020603050405020304" pitchFamily="18" charset="0"/>
              </a:rPr>
              <a:t>- Chủ đề: Cảm xúc của nhân vật tôi trong buổi đến trường đầu tiên</a:t>
            </a:r>
          </a:p>
          <a:p>
            <a:pPr algn="just">
              <a:lnSpc>
                <a:spcPts val="9360"/>
              </a:lnSpc>
              <a:spcBef>
                <a:spcPct val="0"/>
              </a:spcBef>
            </a:pPr>
            <a:r>
              <a:rPr lang="en-US" sz="4800" b="1" dirty="0" smtClean="0">
                <a:solidFill>
                  <a:prstClr val="black">
                    <a:lumMod val="95000"/>
                    <a:lumOff val="5000"/>
                  </a:prstClr>
                </a:solidFill>
                <a:latin typeface="Times New Roman" panose="02020603050405020304" pitchFamily="18" charset="0"/>
                <a:cs typeface="Times New Roman" panose="02020603050405020304" pitchFamily="18" charset="0"/>
              </a:rPr>
              <a:t> </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40743692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2828</Words>
  <Application>Microsoft Office PowerPoint</Application>
  <PresentationFormat>Custom</PresentationFormat>
  <Paragraphs>310</Paragraphs>
  <Slides>42</Slides>
  <Notes>29</Notes>
  <HiddenSlides>1</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Times New Roman</vt:lpstr>
      <vt:lpstr>Arial</vt:lpstr>
      <vt:lpstr>SimSun</vt:lpstr>
      <vt:lpstr>SimSun</vt:lpstr>
      <vt:lpstr>Calibri Light</vt:lpstr>
      <vt:lpstr>Calibri</vt:lpstr>
      <vt:lpstr>.VnTime</vt:lpstr>
      <vt:lpstr>Wingdings</vt:lpstr>
      <vt:lpstr>Tahoma</vt:lpstr>
      <vt:lpstr>微软雅黑</vt:lpstr>
      <vt:lpstr>Wingdings 3</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Admin</cp:lastModifiedBy>
  <cp:revision>110</cp:revision>
  <dcterms:created xsi:type="dcterms:W3CDTF">2006-08-16T00:00:00Z</dcterms:created>
  <dcterms:modified xsi:type="dcterms:W3CDTF">2023-08-13T07:38:03Z</dcterms:modified>
  <dc:identifier>DAFf8oO80-M</dc:identifier>
</cp:coreProperties>
</file>