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media/audio5.wav" ContentType="audio/wav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media/audio7.wav" ContentType="audio/wav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8" r:id="rId2"/>
    <p:sldId id="257" r:id="rId3"/>
    <p:sldId id="279" r:id="rId4"/>
    <p:sldId id="280" r:id="rId5"/>
    <p:sldId id="281" r:id="rId6"/>
    <p:sldId id="282" r:id="rId7"/>
    <p:sldId id="283" r:id="rId8"/>
    <p:sldId id="284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6778288" cy="9475788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3">
          <p15:clr>
            <a:srgbClr val="A4A3A4"/>
          </p15:clr>
        </p15:guide>
        <p15:guide id="2" pos="5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48" d="100"/>
          <a:sy n="48" d="100"/>
        </p:scale>
        <p:origin x="480" y="56"/>
      </p:cViewPr>
      <p:guideLst>
        <p:guide orient="horz" pos="2983"/>
        <p:guide pos="530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4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93700" y="685800"/>
            <a:ext cx="60706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E8DA297-2F8C-4F89-90C5-61EAED074B44}" type="slidenum">
              <a:rPr lang="en-US" altLang="zh-CN"/>
              <a:pPr>
                <a:defRPr/>
              </a:pPr>
              <a:t>‹#›</a:t>
            </a:fld>
            <a:endParaRPr lang="vi-VN" altLang="zh-CN"/>
          </a:p>
        </p:txBody>
      </p:sp>
    </p:spTree>
    <p:extLst>
      <p:ext uri="{BB962C8B-B14F-4D97-AF65-F5344CB8AC3E}">
        <p14:creationId xmlns:p14="http://schemas.microsoft.com/office/powerpoint/2010/main" val="32081042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1pPr>
    <a:lvl2pPr marL="457200" lvl="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2pPr>
    <a:lvl3pPr marL="914400" lvl="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3pPr>
    <a:lvl4pPr marL="1371600" lvl="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4pPr>
    <a:lvl5pPr marL="1828800" lvl="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1C3C68E-344A-4306-A7E9-AE1207BB9B70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097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55EB4C3-4E47-4BF8-ACE9-B13B35B9AE91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9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5C966-A7C4-47F0-A005-8140A375C3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89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5C966-A7C4-47F0-A005-8140A375C38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1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5C966-A7C4-47F0-A005-8140A375C38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36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46777850"/>
      </p:ext>
    </p:extLst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34195145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56794998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2454781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06229745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72581584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8376496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22654370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24362523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733279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65779234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48254752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031" descr="背景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76700" cy="947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ransition advClick="0" advTm="3000">
    <p:random/>
  </p:transition>
  <p:hf sldNum="0" hdr="0"/>
  <p:txStyles>
    <p:titleStyle>
      <a:lvl1pPr algn="ctr" defTabSz="15001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7200" kern="1200">
          <a:solidFill>
            <a:schemeClr val="tx2"/>
          </a:solidFill>
          <a:latin typeface="+mj-lt"/>
          <a:ea typeface="SimSun" panose="02010600030101010101" pitchFamily="2" charset="-122"/>
          <a:cs typeface="+mj-cs"/>
        </a:defRPr>
      </a:lvl1pPr>
      <a:lvl2pPr algn="ctr" defTabSz="15001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7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5001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7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5001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7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500188" rtl="0" eaLnBrk="0" fontAlgn="base" hangingPunct="0">
        <a:spcBef>
          <a:spcPct val="0"/>
        </a:spcBef>
        <a:spcAft>
          <a:spcPct val="0"/>
        </a:spcAft>
        <a:buClr>
          <a:srgbClr val="000000"/>
        </a:buClr>
        <a:defRPr sz="7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ctr" defTabSz="1500188" rtl="0" fontAlgn="base">
        <a:spcBef>
          <a:spcPct val="0"/>
        </a:spcBef>
        <a:spcAft>
          <a:spcPct val="0"/>
        </a:spcAft>
        <a:buClr>
          <a:srgbClr val="000000"/>
        </a:buClr>
        <a:defRPr sz="7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ctr" defTabSz="1500188" rtl="0" fontAlgn="base">
        <a:spcBef>
          <a:spcPct val="0"/>
        </a:spcBef>
        <a:spcAft>
          <a:spcPct val="0"/>
        </a:spcAft>
        <a:buClr>
          <a:srgbClr val="000000"/>
        </a:buClr>
        <a:defRPr sz="7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ctr" defTabSz="1500188" rtl="0" fontAlgn="base">
        <a:spcBef>
          <a:spcPct val="0"/>
        </a:spcBef>
        <a:spcAft>
          <a:spcPct val="0"/>
        </a:spcAft>
        <a:buClr>
          <a:srgbClr val="000000"/>
        </a:buClr>
        <a:defRPr sz="7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ctr" defTabSz="1500188" rtl="0" fontAlgn="base">
        <a:spcBef>
          <a:spcPct val="0"/>
        </a:spcBef>
        <a:spcAft>
          <a:spcPct val="0"/>
        </a:spcAft>
        <a:buClr>
          <a:srgbClr val="000000"/>
        </a:buClr>
        <a:defRPr sz="7200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561975" indent="-561975" algn="l" defTabSz="1500188" rtl="0" eaLnBrk="0" fontAlgn="base" hangingPunct="0">
        <a:spcBef>
          <a:spcPct val="20000"/>
        </a:spcBef>
        <a:spcAft>
          <a:spcPct val="0"/>
        </a:spcAft>
        <a:buChar char="•"/>
        <a:defRPr sz="5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1219200" lvl="1" indent="-469900" algn="l" defTabSz="1500188" rtl="0" eaLnBrk="0" fontAlgn="base" hangingPunct="0">
        <a:spcBef>
          <a:spcPct val="20000"/>
        </a:spcBef>
        <a:spcAft>
          <a:spcPct val="0"/>
        </a:spcAft>
        <a:buChar char="–"/>
        <a:defRPr sz="46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874838" lvl="2" indent="-374650" algn="l" defTabSz="1500188" rtl="0" eaLnBrk="0" fontAlgn="base" hangingPunct="0">
        <a:spcBef>
          <a:spcPct val="20000"/>
        </a:spcBef>
        <a:spcAft>
          <a:spcPct val="0"/>
        </a:spcAft>
        <a:buChar char="•"/>
        <a:defRPr sz="39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2625725" lvl="3" indent="-374650" algn="l" defTabSz="1500188" rtl="0" eaLnBrk="0" fontAlgn="base" hangingPunct="0">
        <a:spcBef>
          <a:spcPct val="20000"/>
        </a:spcBef>
        <a:spcAft>
          <a:spcPct val="0"/>
        </a:spcAft>
        <a:buChar char="–"/>
        <a:defRPr sz="3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3375025" lvl="4" indent="-374650" algn="l" defTabSz="1500188" rtl="0" eaLnBrk="0" fontAlgn="base" hangingPunct="0">
        <a:spcBef>
          <a:spcPct val="20000"/>
        </a:spcBef>
        <a:spcAft>
          <a:spcPct val="0"/>
        </a:spcAft>
        <a:buChar char="»"/>
        <a:defRPr sz="33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beach-during-daytime-3320516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beach-during-daytime-3320516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beach-during-daytime-3320516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beach-during-daytime-3320516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tags" Target="../tags/tag3.xml"/><Relationship Id="rId7" Type="http://schemas.openxmlformats.org/officeDocument/2006/relationships/audio" Target="../media/audio5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photo-of-beach-during-daytime-3320516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11" Type="http://schemas.openxmlformats.org/officeDocument/2006/relationships/image" Target="../media/image30.gif"/><Relationship Id="rId5" Type="http://schemas.openxmlformats.org/officeDocument/2006/relationships/image" Target="../media/image26.gif"/><Relationship Id="rId10" Type="http://schemas.openxmlformats.org/officeDocument/2006/relationships/slide" Target="slide17.xml"/><Relationship Id="rId4" Type="http://schemas.openxmlformats.org/officeDocument/2006/relationships/image" Target="../media/image25.png"/><Relationship Id="rId9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3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12" Type="http://schemas.openxmlformats.org/officeDocument/2006/relationships/image" Target="../media/image3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openxmlformats.org/officeDocument/2006/relationships/slide" Target="slide10.xml"/><Relationship Id="rId5" Type="http://schemas.openxmlformats.org/officeDocument/2006/relationships/image" Target="../media/image33.gif"/><Relationship Id="rId15" Type="http://schemas.openxmlformats.org/officeDocument/2006/relationships/slide" Target="slide21.xml"/><Relationship Id="rId10" Type="http://schemas.openxmlformats.org/officeDocument/2006/relationships/slide" Target="slide17.xml"/><Relationship Id="rId4" Type="http://schemas.openxmlformats.org/officeDocument/2006/relationships/image" Target="../media/image25.png"/><Relationship Id="rId9" Type="http://schemas.openxmlformats.org/officeDocument/2006/relationships/image" Target="../media/image26.gif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6.wav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0" Type="http://schemas.openxmlformats.org/officeDocument/2006/relationships/slide" Target="slide15.xml"/><Relationship Id="rId4" Type="http://schemas.openxmlformats.org/officeDocument/2006/relationships/audio" Target="../media/audio6.wav"/><Relationship Id="rId9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5.gif"/><Relationship Id="rId5" Type="http://schemas.openxmlformats.org/officeDocument/2006/relationships/audio" Target="../media/audio4.wav"/><Relationship Id="rId10" Type="http://schemas.microsoft.com/office/2007/relationships/hdphoto" Target="../media/hdphoto2.wdp"/><Relationship Id="rId4" Type="http://schemas.openxmlformats.org/officeDocument/2006/relationships/audio" Target="../media/audio6.wav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37.gif"/><Relationship Id="rId4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7.gif"/><Relationship Id="rId5" Type="http://schemas.openxmlformats.org/officeDocument/2006/relationships/image" Target="../media/image38.gif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24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1.xm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slide" Target="slide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slide" Target="slide6.xml"/><Relationship Id="rId4" Type="http://schemas.openxmlformats.org/officeDocument/2006/relationships/slide" Target="slide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01"/>
            <a:ext cx="16697454" cy="943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893319" y="2194047"/>
            <a:ext cx="11167161" cy="1913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3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NGỮ VĂN 7</a:t>
            </a:r>
          </a:p>
          <a:p>
            <a:pPr algn="ctr"/>
            <a:endParaRPr lang="en-US" sz="4129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4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TIẾT 89. THỰC HÀNH TIẾNG VIỆT</a:t>
            </a:r>
            <a:endParaRPr lang="en-VN" sz="4404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22929" y="348641"/>
            <a:ext cx="1414458" cy="142474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961180" y="4919634"/>
            <a:ext cx="4865499" cy="12781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3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Tô Thị Kim Thoa</a:t>
            </a:r>
          </a:p>
          <a:p>
            <a:r>
              <a:rPr lang="en-US" sz="3853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Xã hội</a:t>
            </a:r>
            <a:endParaRPr lang="en-VN" sz="3853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828291" y="867370"/>
            <a:ext cx="7236340" cy="727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29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4129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663069"/>
      </p:ext>
    </p:extLst>
  </p:cSld>
  <p:clrMapOvr>
    <a:masterClrMapping/>
  </p:clrMapOvr>
  <p:transition advClick="0" advTm="3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9DE38-DAC2-47B5-AECE-B83556AC6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8514" y="0"/>
            <a:ext cx="15161260" cy="9475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4F0787-1946-46D2-9E5D-3B7DEB727BE9}"/>
              </a:ext>
            </a:extLst>
          </p:cNvPr>
          <p:cNvGrpSpPr/>
          <p:nvPr/>
        </p:nvGrpSpPr>
        <p:grpSpPr>
          <a:xfrm>
            <a:off x="1440233" y="694891"/>
            <a:ext cx="13897822" cy="8086005"/>
            <a:chOff x="401784" y="1330909"/>
            <a:chExt cx="5999016" cy="363258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DDDED3-48A0-4F82-8AD2-EF148340D3D4}"/>
                </a:ext>
              </a:extLst>
            </p:cNvPr>
            <p:cNvSpPr/>
            <p:nvPr/>
          </p:nvSpPr>
          <p:spPr bwMode="auto">
            <a:xfrm>
              <a:off x="401784" y="1533699"/>
              <a:ext cx="5999016" cy="3429792"/>
            </a:xfrm>
            <a:prstGeom prst="roundRect">
              <a:avLst/>
            </a:prstGeom>
            <a:solidFill>
              <a:srgbClr val="002060">
                <a:alpha val="61176"/>
              </a:srgbClr>
            </a:solidFill>
            <a:ln w="571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51613" tIns="75806" rIns="151613" bIns="7580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516167" eaLnBrk="1" hangingPunct="1">
                <a:spcBef>
                  <a:spcPct val="50000"/>
                </a:spcBef>
              </a:pPr>
              <a:endParaRPr lang="en-US" sz="3316" dirty="0">
                <a:latin typeface="Arial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9CE0A-9336-47F7-9758-C9B24423759E}"/>
                </a:ext>
              </a:extLst>
            </p:cNvPr>
            <p:cNvSpPr txBox="1"/>
            <p:nvPr/>
          </p:nvSpPr>
          <p:spPr>
            <a:xfrm>
              <a:off x="510857" y="1802291"/>
              <a:ext cx="5726333" cy="2544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0"/>
                </a:spcBef>
              </a:pPr>
              <a:r>
                <a:rPr lang="en-US" sz="3979" b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Dựa vào ngữ cảnh, xác định nghĩa của các từ ngữ in đậm trong khổ thơ dưới đây:</a:t>
              </a:r>
              <a:endParaRPr lang="en-US" sz="3979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marL="3032333" lvl="2" algn="just">
                <a:lnSpc>
                  <a:spcPct val="130000"/>
                </a:lnSpc>
                <a:spcBef>
                  <a:spcPts val="0"/>
                </a:spcBef>
              </a:pPr>
              <a:r>
                <a:rPr lang="en-US" sz="3979" i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Và chúng tôi, một thứ quả trên đời</a:t>
              </a:r>
              <a:endParaRPr lang="en-US" sz="3979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marL="3032333" lvl="2" algn="just">
                <a:lnSpc>
                  <a:spcPct val="130000"/>
                </a:lnSpc>
                <a:spcBef>
                  <a:spcPts val="0"/>
                </a:spcBef>
              </a:pPr>
              <a:r>
                <a:rPr lang="en-US" sz="3979" i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Bảy mươi tuổi mẹ đợi chờ được hái</a:t>
              </a:r>
              <a:endParaRPr lang="en-US" sz="3979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marL="3032333" lvl="2" algn="just">
                <a:lnSpc>
                  <a:spcPct val="130000"/>
                </a:lnSpc>
                <a:spcBef>
                  <a:spcPts val="0"/>
                </a:spcBef>
              </a:pPr>
              <a:r>
                <a:rPr lang="en-US" sz="3979" i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Tôi hoảng sợ ngày bàn tay mẹ mỏi</a:t>
              </a:r>
              <a:endParaRPr lang="en-US" sz="3979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marL="3032333" lvl="2" algn="just">
                <a:lnSpc>
                  <a:spcPct val="130000"/>
                </a:lnSpc>
                <a:spcBef>
                  <a:spcPts val="0"/>
                </a:spcBef>
              </a:pPr>
              <a:r>
                <a:rPr lang="en-US" sz="3979" i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Mình vẫn còn một thứ quả non xanh?</a:t>
              </a:r>
              <a:endParaRPr lang="en-US" sz="3979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algn="r">
                <a:lnSpc>
                  <a:spcPct val="130000"/>
                </a:lnSpc>
                <a:spcBef>
                  <a:spcPts val="0"/>
                </a:spcBef>
              </a:pPr>
              <a:r>
                <a:rPr lang="en-US" sz="3979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                                                         (Nguyễn Khoa Điềm)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70C742-6AF9-4D79-991D-BB08F9B7390C}"/>
                </a:ext>
              </a:extLst>
            </p:cNvPr>
            <p:cNvSpPr/>
            <p:nvPr/>
          </p:nvSpPr>
          <p:spPr bwMode="auto">
            <a:xfrm>
              <a:off x="2598992" y="1330909"/>
              <a:ext cx="1610863" cy="380450"/>
            </a:xfrm>
            <a:prstGeom prst="roundRect">
              <a:avLst/>
            </a:prstGeom>
            <a:solidFill>
              <a:srgbClr val="006600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vert="horz" wrap="square" lIns="151613" tIns="75806" rIns="151613" bIns="75806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516167" eaLnBrk="1" hangingPunct="1">
                <a:spcBef>
                  <a:spcPct val="50000"/>
                </a:spcBef>
              </a:pPr>
              <a:r>
                <a:rPr lang="en-US" sz="3979" b="1">
                  <a:solidFill>
                    <a:schemeClr val="bg1"/>
                  </a:solidFill>
                </a:rPr>
                <a:t>Bài tập 1</a:t>
              </a:r>
              <a:endParaRPr lang="en-US" sz="3979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08070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9DE38-DAC2-47B5-AECE-B83556AC6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8514" y="0"/>
            <a:ext cx="15161260" cy="9475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4F0787-1946-46D2-9E5D-3B7DEB727BE9}"/>
              </a:ext>
            </a:extLst>
          </p:cNvPr>
          <p:cNvGrpSpPr/>
          <p:nvPr/>
        </p:nvGrpSpPr>
        <p:grpSpPr>
          <a:xfrm>
            <a:off x="1945609" y="631720"/>
            <a:ext cx="12760726" cy="6759397"/>
            <a:chOff x="619930" y="1330909"/>
            <a:chExt cx="5508187" cy="30366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DDDED3-48A0-4F82-8AD2-EF148340D3D4}"/>
                </a:ext>
              </a:extLst>
            </p:cNvPr>
            <p:cNvSpPr/>
            <p:nvPr/>
          </p:nvSpPr>
          <p:spPr bwMode="auto">
            <a:xfrm>
              <a:off x="619930" y="1533698"/>
              <a:ext cx="5508187" cy="2833824"/>
            </a:xfrm>
            <a:prstGeom prst="roundRect">
              <a:avLst/>
            </a:prstGeom>
            <a:solidFill>
              <a:srgbClr val="002060">
                <a:alpha val="61176"/>
              </a:srgbClr>
            </a:solidFill>
            <a:ln w="571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51613" tIns="75806" rIns="151613" bIns="7580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516167" eaLnBrk="1" hangingPunct="1">
                <a:spcBef>
                  <a:spcPct val="50000"/>
                </a:spcBef>
              </a:pPr>
              <a:endParaRPr lang="en-US" sz="3316" dirty="0">
                <a:latin typeface="Arial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70C742-6AF9-4D79-991D-BB08F9B7390C}"/>
                </a:ext>
              </a:extLst>
            </p:cNvPr>
            <p:cNvSpPr/>
            <p:nvPr/>
          </p:nvSpPr>
          <p:spPr bwMode="auto">
            <a:xfrm>
              <a:off x="2598992" y="1330909"/>
              <a:ext cx="1610863" cy="380450"/>
            </a:xfrm>
            <a:prstGeom prst="roundRect">
              <a:avLst/>
            </a:prstGeom>
            <a:solidFill>
              <a:srgbClr val="006600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vert="horz" wrap="square" lIns="151613" tIns="75806" rIns="151613" bIns="75806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516167" eaLnBrk="1" hangingPunct="1">
                <a:spcBef>
                  <a:spcPct val="50000"/>
                </a:spcBef>
              </a:pPr>
              <a:r>
                <a:rPr lang="en-US" sz="3979" b="1">
                  <a:solidFill>
                    <a:schemeClr val="bg1"/>
                  </a:solidFill>
                </a:rPr>
                <a:t>Bài tập 1</a:t>
              </a:r>
              <a:endParaRPr lang="en-US" sz="3979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DF2B4F-5278-267B-D902-5A706D698B9D}"/>
              </a:ext>
            </a:extLst>
          </p:cNvPr>
          <p:cNvSpPr txBox="1"/>
          <p:nvPr/>
        </p:nvSpPr>
        <p:spPr>
          <a:xfrm>
            <a:off x="2324640" y="2227133"/>
            <a:ext cx="12760727" cy="3766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979">
                <a:solidFill>
                  <a:schemeClr val="bg1"/>
                </a:solidFill>
              </a:rPr>
              <a:t>- quả: kết tinh, sản phẩm của xã hội.</a:t>
            </a:r>
          </a:p>
          <a:p>
            <a:pPr>
              <a:lnSpc>
                <a:spcPct val="150000"/>
              </a:lnSpc>
            </a:pPr>
            <a:r>
              <a:rPr lang="en-US" sz="3979">
                <a:solidFill>
                  <a:schemeClr val="bg1"/>
                </a:solidFill>
              </a:rPr>
              <a:t>- quả non xanh: đã trưởng thành, nhưng chưa có sự chín chắn, chưa có nhiều kinh nghiệm sống, vẫn còn nhiều vụng dại.</a:t>
            </a:r>
          </a:p>
        </p:txBody>
      </p:sp>
    </p:spTree>
    <p:extLst>
      <p:ext uri="{BB962C8B-B14F-4D97-AF65-F5344CB8AC3E}">
        <p14:creationId xmlns:p14="http://schemas.microsoft.com/office/powerpoint/2010/main" val="201235003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9DE38-DAC2-47B5-AECE-B83556AC6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8514" y="0"/>
            <a:ext cx="15161260" cy="9475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4F0787-1946-46D2-9E5D-3B7DEB727BE9}"/>
              </a:ext>
            </a:extLst>
          </p:cNvPr>
          <p:cNvGrpSpPr/>
          <p:nvPr/>
        </p:nvGrpSpPr>
        <p:grpSpPr>
          <a:xfrm>
            <a:off x="1440233" y="1200267"/>
            <a:ext cx="13897822" cy="6822567"/>
            <a:chOff x="401784" y="1330909"/>
            <a:chExt cx="5999016" cy="306499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DDDED3-48A0-4F82-8AD2-EF148340D3D4}"/>
                </a:ext>
              </a:extLst>
            </p:cNvPr>
            <p:cNvSpPr/>
            <p:nvPr/>
          </p:nvSpPr>
          <p:spPr bwMode="auto">
            <a:xfrm>
              <a:off x="401784" y="1533699"/>
              <a:ext cx="5999016" cy="2862201"/>
            </a:xfrm>
            <a:prstGeom prst="roundRect">
              <a:avLst/>
            </a:prstGeom>
            <a:solidFill>
              <a:srgbClr val="002060">
                <a:alpha val="61176"/>
              </a:srgbClr>
            </a:solidFill>
            <a:ln w="571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51613" tIns="75806" rIns="151613" bIns="7580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516167" eaLnBrk="1" hangingPunct="1">
                <a:spcBef>
                  <a:spcPct val="50000"/>
                </a:spcBef>
              </a:pPr>
              <a:endParaRPr lang="en-US" sz="3316" dirty="0">
                <a:latin typeface="Arial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99CE0A-9336-47F7-9758-C9B24423759E}"/>
                </a:ext>
              </a:extLst>
            </p:cNvPr>
            <p:cNvSpPr txBox="1"/>
            <p:nvPr/>
          </p:nvSpPr>
          <p:spPr>
            <a:xfrm>
              <a:off x="510858" y="1841741"/>
              <a:ext cx="5726333" cy="218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0"/>
                </a:spcBef>
              </a:pPr>
              <a:r>
                <a:rPr lang="en-US" sz="3979" b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Tìm biện pháp tu từ được sử dụng trong các dòng thơ dưới đây. Nêu tác dụng của biện pháp tu từ đó đối với việc miêu tả sự vật.</a:t>
              </a:r>
              <a:endParaRPr lang="en-US" sz="3979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marL="3032333" lvl="2">
                <a:lnSpc>
                  <a:spcPct val="130000"/>
                </a:lnSpc>
                <a:spcBef>
                  <a:spcPts val="0"/>
                </a:spcBef>
              </a:pPr>
              <a:r>
                <a:rPr lang="en-US" sz="3979" i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Cha lại dắt con đi trên cát mịn</a:t>
              </a:r>
              <a:endParaRPr lang="en-US" sz="3979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marL="3032333" lvl="2">
                <a:lnSpc>
                  <a:spcPct val="130000"/>
                </a:lnSpc>
                <a:spcBef>
                  <a:spcPts val="0"/>
                </a:spcBef>
              </a:pPr>
              <a:r>
                <a:rPr lang="en-US" sz="3979" i="1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Ánh nắng chảy đầy vai</a:t>
              </a:r>
              <a:endParaRPr lang="en-US" sz="3979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endParaRPr>
            </a:p>
            <a:p>
              <a:pPr algn="r">
                <a:lnSpc>
                  <a:spcPct val="130000"/>
                </a:lnSpc>
                <a:spcBef>
                  <a:spcPts val="0"/>
                </a:spcBef>
              </a:pPr>
              <a:r>
                <a:rPr lang="en-US" sz="3979">
                  <a:solidFill>
                    <a:schemeClr val="bg1"/>
                  </a:solidFill>
                  <a:latin typeface="+mj-lt"/>
                  <a:ea typeface="Times New Roman" panose="02020603050405020304" pitchFamily="18" charset="0"/>
                </a:rPr>
                <a:t>                                                          (Hoàng Trung Thông)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70C742-6AF9-4D79-991D-BB08F9B7390C}"/>
                </a:ext>
              </a:extLst>
            </p:cNvPr>
            <p:cNvSpPr/>
            <p:nvPr/>
          </p:nvSpPr>
          <p:spPr bwMode="auto">
            <a:xfrm>
              <a:off x="2598992" y="1330909"/>
              <a:ext cx="1610863" cy="380450"/>
            </a:xfrm>
            <a:prstGeom prst="roundRect">
              <a:avLst/>
            </a:prstGeom>
            <a:solidFill>
              <a:srgbClr val="006600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vert="horz" wrap="square" lIns="151613" tIns="75806" rIns="151613" bIns="75806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516167" eaLnBrk="1" hangingPunct="1">
                <a:spcBef>
                  <a:spcPct val="50000"/>
                </a:spcBef>
              </a:pPr>
              <a:r>
                <a:rPr lang="en-US" sz="3979" b="1">
                  <a:solidFill>
                    <a:schemeClr val="bg1"/>
                  </a:solidFill>
                </a:rPr>
                <a:t>Bài tập 2</a:t>
              </a:r>
              <a:endParaRPr lang="en-US" sz="3979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96377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9DE38-DAC2-47B5-AECE-B83556AC6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8514" y="0"/>
            <a:ext cx="15161260" cy="9475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4F0787-1946-46D2-9E5D-3B7DEB727BE9}"/>
              </a:ext>
            </a:extLst>
          </p:cNvPr>
          <p:cNvGrpSpPr/>
          <p:nvPr/>
        </p:nvGrpSpPr>
        <p:grpSpPr>
          <a:xfrm>
            <a:off x="1945609" y="631720"/>
            <a:ext cx="12760726" cy="6759397"/>
            <a:chOff x="619930" y="1330909"/>
            <a:chExt cx="5508187" cy="303661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DDDED3-48A0-4F82-8AD2-EF148340D3D4}"/>
                </a:ext>
              </a:extLst>
            </p:cNvPr>
            <p:cNvSpPr/>
            <p:nvPr/>
          </p:nvSpPr>
          <p:spPr bwMode="auto">
            <a:xfrm>
              <a:off x="619930" y="1533698"/>
              <a:ext cx="5508187" cy="2833824"/>
            </a:xfrm>
            <a:prstGeom prst="roundRect">
              <a:avLst/>
            </a:prstGeom>
            <a:solidFill>
              <a:srgbClr val="002060">
                <a:alpha val="61176"/>
              </a:srgbClr>
            </a:solidFill>
            <a:ln w="571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51613" tIns="75806" rIns="151613" bIns="7580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516167" eaLnBrk="1" hangingPunct="1">
                <a:spcBef>
                  <a:spcPct val="50000"/>
                </a:spcBef>
              </a:pPr>
              <a:endParaRPr lang="en-US" sz="3316" dirty="0">
                <a:latin typeface="Arial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70C742-6AF9-4D79-991D-BB08F9B7390C}"/>
                </a:ext>
              </a:extLst>
            </p:cNvPr>
            <p:cNvSpPr/>
            <p:nvPr/>
          </p:nvSpPr>
          <p:spPr bwMode="auto">
            <a:xfrm>
              <a:off x="2598992" y="1330909"/>
              <a:ext cx="1610863" cy="380450"/>
            </a:xfrm>
            <a:prstGeom prst="roundRect">
              <a:avLst/>
            </a:prstGeom>
            <a:solidFill>
              <a:srgbClr val="006600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vert="horz" wrap="square" lIns="151613" tIns="75806" rIns="151613" bIns="75806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516167" eaLnBrk="1" hangingPunct="1">
                <a:spcBef>
                  <a:spcPct val="50000"/>
                </a:spcBef>
              </a:pPr>
              <a:r>
                <a:rPr lang="en-US" sz="3979" b="1">
                  <a:solidFill>
                    <a:schemeClr val="bg1"/>
                  </a:solidFill>
                </a:rPr>
                <a:t>Bài tập 2</a:t>
              </a:r>
              <a:endParaRPr lang="en-US" sz="3979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DF2B4F-5278-267B-D902-5A706D698B9D}"/>
              </a:ext>
            </a:extLst>
          </p:cNvPr>
          <p:cNvSpPr txBox="1"/>
          <p:nvPr/>
        </p:nvSpPr>
        <p:spPr>
          <a:xfrm>
            <a:off x="2324640" y="1326610"/>
            <a:ext cx="12129008" cy="560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79">
                <a:solidFill>
                  <a:schemeClr val="bg1"/>
                </a:solidFill>
              </a:rPr>
              <a:t>- Biện pháp tu từ được sử dụng trong các dòng thơ đã cho: ẩn dụ chuyển đổi cảm giác.</a:t>
            </a:r>
          </a:p>
          <a:p>
            <a:pPr algn="just">
              <a:lnSpc>
                <a:spcPct val="150000"/>
              </a:lnSpc>
            </a:pPr>
            <a:r>
              <a:rPr lang="en-US" sz="3979">
                <a:solidFill>
                  <a:schemeClr val="bg1"/>
                </a:solidFill>
              </a:rPr>
              <a:t>- Cụ thể: Ánh nắng được miêu tả bằng từ "chảy" - từ vốn được dùng cho các chất lỏng khiên cho ánh nắng không chỉ đơn thuần là nguồn ánh sáng không định hình, mà giờ đây có thể cầm nắng được.</a:t>
            </a:r>
          </a:p>
        </p:txBody>
      </p:sp>
    </p:spTree>
    <p:extLst>
      <p:ext uri="{BB962C8B-B14F-4D97-AF65-F5344CB8AC3E}">
        <p14:creationId xmlns:p14="http://schemas.microsoft.com/office/powerpoint/2010/main" val="124873569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313889" y="1493753"/>
            <a:ext cx="13897822" cy="63171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lIns="118257" tIns="59130" rIns="118257" bIns="5913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974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40478" y="1488078"/>
            <a:ext cx="11860527" cy="68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48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061202" y="2378009"/>
            <a:ext cx="14655885" cy="4567471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18257" tIns="59130" rIns="118257" bIns="59130" anchor="ctr"/>
          <a:lstStyle/>
          <a:p>
            <a:pPr algn="just">
              <a:spcBef>
                <a:spcPts val="0"/>
              </a:spcBef>
            </a:pPr>
            <a:r>
              <a:rPr lang="en-US" sz="2985" b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Chỉ ra tác dụng của dấu chấm lửng trong những câu dưới đây:</a:t>
            </a:r>
            <a:endParaRPr lang="en-US" sz="2985">
              <a:solidFill>
                <a:schemeClr val="bg1"/>
              </a:solidFill>
              <a:latin typeface="+mj-lt"/>
              <a:ea typeface="Times New Roman" panose="02020603050405020304" pitchFamily="18" charset="0"/>
            </a:endParaRPr>
          </a:p>
          <a:p>
            <a:pPr indent="448533" algn="just">
              <a:spcBef>
                <a:spcPts val="0"/>
              </a:spcBef>
            </a:pPr>
            <a:r>
              <a:rPr lang="en-US" sz="2985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a) Chúng ta có quyền tự hào vì những trang lịch sử vẻ vang thời đại Bà Trưng, Bà Triệu, Trần Hưng Đạo, Lê Lợi, Quang Trung, .... (Hồ Chí Minh)</a:t>
            </a:r>
          </a:p>
          <a:p>
            <a:pPr indent="448533" algn="just">
              <a:spcBef>
                <a:spcPts val="0"/>
              </a:spcBef>
            </a:pPr>
            <a:r>
              <a:rPr lang="en-US" sz="2985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b) Cha mượn cho con buồm trắng nhé,</a:t>
            </a:r>
          </a:p>
          <a:p>
            <a:pPr indent="448533" algn="just">
              <a:spcBef>
                <a:spcPts val="0"/>
              </a:spcBef>
            </a:pPr>
            <a:r>
              <a:rPr lang="en-US" sz="2985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Để con đi...</a:t>
            </a:r>
          </a:p>
          <a:p>
            <a:pPr algn="r">
              <a:spcBef>
                <a:spcPts val="0"/>
              </a:spcBef>
            </a:pPr>
            <a:r>
              <a:rPr lang="en-US" sz="2985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(Hoàng Trung Thông)</a:t>
            </a:r>
          </a:p>
          <a:p>
            <a:pPr indent="448533">
              <a:spcBef>
                <a:spcPts val="0"/>
              </a:spcBef>
            </a:pPr>
            <a:r>
              <a:rPr lang="en-US" sz="2985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c) Về đây mới thấy, sen xứng đáng để... ngợp. (Văn Công Hùng)</a:t>
            </a:r>
          </a:p>
          <a:p>
            <a:pPr indent="448533">
              <a:spcBef>
                <a:spcPts val="0"/>
              </a:spcBef>
            </a:pPr>
            <a:r>
              <a:rPr lang="en-US" sz="2985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d) Nhưng... xin lỗi... - Từ đầu dây bên kia có giọng kinh ngạc phản đối - Tôi không thể...! (Brét-bơ-ry)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934858" y="7123148"/>
            <a:ext cx="14908572" cy="2416197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lớn</a:t>
            </a:r>
            <a:endParaRPr lang="en-US" altLang="en-US" sz="2985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thành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sơ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đồ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tư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duy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cắt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dán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kẻ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Nếu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xong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thời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gian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thì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trưng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lên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xong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lên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trình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985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985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808514" y="1368725"/>
            <a:ext cx="1516126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8257" tIns="59130" rIns="118257" bIns="59130"/>
          <a:lstStyle/>
          <a:p>
            <a:endParaRPr lang="en-US" sz="4974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078328" y="11119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078328" y="74730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078328" y="74730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7078328" y="74730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7078328" y="74730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7078328" y="74730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7078328" y="74730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7078328" y="74730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7078328" y="74730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6999363" y="74730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7023055" y="46215"/>
            <a:ext cx="2866425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023055" y="22087"/>
            <a:ext cx="2866425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7023055" y="153"/>
            <a:ext cx="2866425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7023055" y="24279"/>
            <a:ext cx="2866425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7023055" y="22087"/>
            <a:ext cx="2866425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7023055" y="22087"/>
            <a:ext cx="2866425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7023055" y="46215"/>
            <a:ext cx="2866425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7023055" y="24279"/>
            <a:ext cx="2866425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7023055" y="46215"/>
            <a:ext cx="2866425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7125707" y="46215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7125707" y="46215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7125707" y="46215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7078328" y="17018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7038843" y="0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6999363" y="46215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7038843" y="0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7038843" y="33659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7038843" y="46215"/>
            <a:ext cx="2866427" cy="1191119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8257" tIns="59130" rIns="118257" bIns="5913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6964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469" y="-46215"/>
            <a:ext cx="3592904" cy="12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090" y="-2647"/>
            <a:ext cx="3592904" cy="12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9011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9DE38-DAC2-47B5-AECE-B83556AC6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8514" y="0"/>
            <a:ext cx="15161260" cy="9475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B4F0787-1946-46D2-9E5D-3B7DEB727BE9}"/>
              </a:ext>
            </a:extLst>
          </p:cNvPr>
          <p:cNvGrpSpPr/>
          <p:nvPr/>
        </p:nvGrpSpPr>
        <p:grpSpPr>
          <a:xfrm>
            <a:off x="1061201" y="694891"/>
            <a:ext cx="14529542" cy="8338690"/>
            <a:chOff x="238174" y="1330909"/>
            <a:chExt cx="6271699" cy="37461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4DDDED3-48A0-4F82-8AD2-EF148340D3D4}"/>
                </a:ext>
              </a:extLst>
            </p:cNvPr>
            <p:cNvSpPr/>
            <p:nvPr/>
          </p:nvSpPr>
          <p:spPr bwMode="auto">
            <a:xfrm>
              <a:off x="238174" y="1533698"/>
              <a:ext cx="6271699" cy="3543311"/>
            </a:xfrm>
            <a:prstGeom prst="roundRect">
              <a:avLst/>
            </a:prstGeom>
            <a:solidFill>
              <a:srgbClr val="002060">
                <a:alpha val="61176"/>
              </a:srgbClr>
            </a:solidFill>
            <a:ln w="5715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51613" tIns="75806" rIns="151613" bIns="75806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516167" eaLnBrk="1" hangingPunct="1">
                <a:spcBef>
                  <a:spcPct val="50000"/>
                </a:spcBef>
              </a:pPr>
              <a:endParaRPr lang="en-US" sz="3316" dirty="0">
                <a:latin typeface="Arial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270C742-6AF9-4D79-991D-BB08F9B7390C}"/>
                </a:ext>
              </a:extLst>
            </p:cNvPr>
            <p:cNvSpPr/>
            <p:nvPr/>
          </p:nvSpPr>
          <p:spPr bwMode="auto">
            <a:xfrm>
              <a:off x="2598992" y="1330909"/>
              <a:ext cx="1610863" cy="380450"/>
            </a:xfrm>
            <a:prstGeom prst="roundRect">
              <a:avLst/>
            </a:prstGeom>
            <a:solidFill>
              <a:srgbClr val="006600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txBody>
            <a:bodyPr vert="horz" wrap="square" lIns="151613" tIns="75806" rIns="151613" bIns="75806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1516167" eaLnBrk="1" hangingPunct="1">
                <a:spcBef>
                  <a:spcPct val="50000"/>
                </a:spcBef>
              </a:pPr>
              <a:r>
                <a:rPr lang="en-US" sz="3979" b="1">
                  <a:solidFill>
                    <a:schemeClr val="bg1"/>
                  </a:solidFill>
                </a:rPr>
                <a:t>Bài tập 3</a:t>
              </a:r>
              <a:endParaRPr lang="en-US" sz="3979" b="1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5DF2B4F-5278-267B-D902-5A706D698B9D}"/>
              </a:ext>
            </a:extLst>
          </p:cNvPr>
          <p:cNvSpPr txBox="1"/>
          <p:nvPr/>
        </p:nvSpPr>
        <p:spPr>
          <a:xfrm>
            <a:off x="1313890" y="1872356"/>
            <a:ext cx="14150509" cy="4991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979">
                <a:solidFill>
                  <a:schemeClr val="bg1"/>
                </a:solidFill>
              </a:rPr>
              <a:t>Tác dụng của dấu chấm lửng trong những câu dưới đây:</a:t>
            </a:r>
          </a:p>
          <a:p>
            <a:pPr algn="just"/>
            <a:r>
              <a:rPr lang="en-US" sz="3979">
                <a:solidFill>
                  <a:schemeClr val="bg1"/>
                </a:solidFill>
              </a:rPr>
              <a:t>    a) Phối hợp với dấu phẩy, tỏ ý còn nhiều nội dung tương tự chưa được liệt kê hết.</a:t>
            </a:r>
          </a:p>
          <a:p>
            <a:pPr algn="just"/>
            <a:r>
              <a:rPr lang="en-US" sz="3979">
                <a:solidFill>
                  <a:schemeClr val="bg1"/>
                </a:solidFill>
              </a:rPr>
              <a:t>    b) Thể hiện lời nói ngập ngừng.</a:t>
            </a:r>
          </a:p>
          <a:p>
            <a:pPr algn="just"/>
            <a:r>
              <a:rPr lang="en-US" sz="3979">
                <a:solidFill>
                  <a:schemeClr val="bg1"/>
                </a:solidFill>
              </a:rPr>
              <a:t>    c) Làm giãn nhịp điệu câu thơ, câu văn, chuẩn bị cho sự xuất hiện của một từ ngữ biểu thị nội dung bất ngờ.</a:t>
            </a:r>
          </a:p>
          <a:p>
            <a:pPr algn="just"/>
            <a:r>
              <a:rPr lang="en-US" sz="3979">
                <a:solidFill>
                  <a:schemeClr val="bg1"/>
                </a:solidFill>
              </a:rPr>
              <a:t>    d) Thể hiện lời nói bỏ dở hay ngập ngừng, ngắt quãng vì lí do gì đó.</a:t>
            </a:r>
          </a:p>
        </p:txBody>
      </p:sp>
    </p:spTree>
    <p:extLst>
      <p:ext uri="{BB962C8B-B14F-4D97-AF65-F5344CB8AC3E}">
        <p14:creationId xmlns:p14="http://schemas.microsoft.com/office/powerpoint/2010/main" val="997302423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0" name="Picture 16" descr="Cover">
            <a:extLst>
              <a:ext uri="{FF2B5EF4-FFF2-40B4-BE49-F238E27FC236}">
                <a16:creationId xmlns:a16="http://schemas.microsoft.com/office/drawing/2014/main" id="{5FE1A61D-B1C5-1964-5ED7-0CA1C25B9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12" y="2842737"/>
            <a:ext cx="4224621" cy="357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15" descr="Cover">
            <a:extLst>
              <a:ext uri="{FF2B5EF4-FFF2-40B4-BE49-F238E27FC236}">
                <a16:creationId xmlns:a16="http://schemas.microsoft.com/office/drawing/2014/main" id="{58D7B5EC-4158-4C46-83C6-94F2DF4B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89" y="2716392"/>
            <a:ext cx="3500777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>
            <a:extLst>
              <a:ext uri="{FF2B5EF4-FFF2-40B4-BE49-F238E27FC236}">
                <a16:creationId xmlns:a16="http://schemas.microsoft.com/office/drawing/2014/main" id="{613C79BF-14F5-A33A-8D43-FC9A2186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0" y="2463705"/>
            <a:ext cx="4127232" cy="129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>
            <a:extLst>
              <a:ext uri="{FF2B5EF4-FFF2-40B4-BE49-F238E27FC236}">
                <a16:creationId xmlns:a16="http://schemas.microsoft.com/office/drawing/2014/main" id="{DE342238-8CF4-25C8-24A5-A6C4F8C28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4" y="947580"/>
            <a:ext cx="4485206" cy="215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>
            <a:extLst>
              <a:ext uri="{FF2B5EF4-FFF2-40B4-BE49-F238E27FC236}">
                <a16:creationId xmlns:a16="http://schemas.microsoft.com/office/drawing/2014/main" id="{94516871-CF16-BD65-6904-537636B86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058" y="2463705"/>
            <a:ext cx="4224623" cy="267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Cover">
            <a:extLst>
              <a:ext uri="{FF2B5EF4-FFF2-40B4-BE49-F238E27FC236}">
                <a16:creationId xmlns:a16="http://schemas.microsoft.com/office/drawing/2014/main" id="{DEB1AE55-AE98-8DB3-771F-690BD830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82" y="4603655"/>
            <a:ext cx="4503632" cy="256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Cover">
            <a:extLst>
              <a:ext uri="{FF2B5EF4-FFF2-40B4-BE49-F238E27FC236}">
                <a16:creationId xmlns:a16="http://schemas.microsoft.com/office/drawing/2014/main" id="{E0EA14CF-15F5-5253-0388-A17D40D91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648" y="6727810"/>
            <a:ext cx="4093015" cy="192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Cover">
            <a:extLst>
              <a:ext uri="{FF2B5EF4-FFF2-40B4-BE49-F238E27FC236}">
                <a16:creationId xmlns:a16="http://schemas.microsoft.com/office/drawing/2014/main" id="{603B07E6-B15D-9571-A6DD-2DBC892AA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752" y="6067137"/>
            <a:ext cx="4250943" cy="1197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>
            <a:extLst>
              <a:ext uri="{FF2B5EF4-FFF2-40B4-BE49-F238E27FC236}">
                <a16:creationId xmlns:a16="http://schemas.microsoft.com/office/drawing/2014/main" id="{BD84B777-8179-DC95-13B7-D0A0EC45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06" y="4516792"/>
            <a:ext cx="3542892" cy="33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>
            <a:extLst>
              <a:ext uri="{FF2B5EF4-FFF2-40B4-BE49-F238E27FC236}">
                <a16:creationId xmlns:a16="http://schemas.microsoft.com/office/drawing/2014/main" id="{E31C3728-0581-BFA1-0204-BD4FCFD4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935" y="2211017"/>
            <a:ext cx="4250944" cy="157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>
            <a:extLst>
              <a:ext uri="{FF2B5EF4-FFF2-40B4-BE49-F238E27FC236}">
                <a16:creationId xmlns:a16="http://schemas.microsoft.com/office/drawing/2014/main" id="{2C64D6D7-4956-7513-03B7-C4E8EDAE1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788" y="947580"/>
            <a:ext cx="4258840" cy="156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>
            <a:extLst>
              <a:ext uri="{FF2B5EF4-FFF2-40B4-BE49-F238E27FC236}">
                <a16:creationId xmlns:a16="http://schemas.microsoft.com/office/drawing/2014/main" id="{7333EEE7-712B-9000-8ECA-D2C465952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559" y="1831987"/>
            <a:ext cx="3700821" cy="341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>
            <a:extLst>
              <a:ext uri="{FF2B5EF4-FFF2-40B4-BE49-F238E27FC236}">
                <a16:creationId xmlns:a16="http://schemas.microsoft.com/office/drawing/2014/main" id="{5039F9B4-3D11-B09F-C3AB-063CF9F1B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76" y="4211461"/>
            <a:ext cx="2890115" cy="148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Nhớ cây tre - Biên Khảo">
            <a:extLst>
              <a:ext uri="{FF2B5EF4-FFF2-40B4-BE49-F238E27FC236}">
                <a16:creationId xmlns:a16="http://schemas.microsoft.com/office/drawing/2014/main" id="{0AF82CB6-C2AA-EDC7-9064-F6EFC07CE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80" y="26323"/>
            <a:ext cx="3582375" cy="243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Tổng hợp 100 cặp từ trái nghĩa tiếng Anh phổ biến trong giao tiếp - LangGo">
            <a:extLst>
              <a:ext uri="{FF2B5EF4-FFF2-40B4-BE49-F238E27FC236}">
                <a16:creationId xmlns:a16="http://schemas.microsoft.com/office/drawing/2014/main" id="{6530F934-9010-D374-B737-24B34E5F7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2" y="5901310"/>
            <a:ext cx="4174611" cy="272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0729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CEB141-E5F0-443F-AEF9-A0181F520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5" y="0"/>
            <a:ext cx="15167919" cy="9475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19" y="2784056"/>
            <a:ext cx="2846999" cy="33306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421" y="3391153"/>
            <a:ext cx="5530166" cy="61273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75" flipH="1">
            <a:off x="-155319" y="842842"/>
            <a:ext cx="4147687" cy="17290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772" y="5896152"/>
            <a:ext cx="2870038" cy="2913353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774" y="3180167"/>
            <a:ext cx="2390760" cy="2319875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74" y="6299050"/>
            <a:ext cx="2286150" cy="22861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7096" y="1133273"/>
            <a:ext cx="11766055" cy="1837080"/>
          </a:xfrm>
          <a:prstGeom prst="rect">
            <a:avLst/>
          </a:prstGeom>
          <a:noFill/>
        </p:spPr>
        <p:txBody>
          <a:bodyPr wrap="none" lIns="151613" tIns="75806" rIns="151613" bIns="75806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943" b="1">
                <a:ln w="0"/>
                <a:solidFill>
                  <a:srgbClr val="FF0000"/>
                </a:solidFill>
                <a:cs typeface="Arial" panose="020B0604020202020204" pitchFamily="34" charset="0"/>
              </a:rPr>
              <a:t>TIÊU DIỆT VIRUS</a:t>
            </a:r>
            <a:endParaRPr lang="en-US" sz="10943" b="1" dirty="0">
              <a:ln w="0"/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89084" y="-1326610"/>
            <a:ext cx="758063" cy="75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93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60C9D9-9447-42C0-81A8-993203EAF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5" y="0"/>
            <a:ext cx="15167919" cy="9475788"/>
          </a:xfrm>
          <a:prstGeom prst="rect">
            <a:avLst/>
          </a:prstGeom>
        </p:spPr>
      </p:pic>
      <p:pic>
        <p:nvPicPr>
          <p:cNvPr id="21" name="bác sĩ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30" y="4090758"/>
            <a:ext cx="4785341" cy="4847445"/>
          </a:xfrm>
          <a:prstGeom prst="rect">
            <a:avLst/>
          </a:prstGeom>
        </p:spPr>
      </p:pic>
      <p:pic>
        <p:nvPicPr>
          <p:cNvPr id="4" name="con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22" y="473789"/>
            <a:ext cx="2357455" cy="2552033"/>
          </a:xfrm>
          <a:prstGeom prst="rect">
            <a:avLst/>
          </a:prstGeom>
        </p:spPr>
      </p:pic>
      <p:pic>
        <p:nvPicPr>
          <p:cNvPr id="7" name="con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802" y="5422863"/>
            <a:ext cx="2274189" cy="2709649"/>
          </a:xfrm>
          <a:prstGeom prst="rect">
            <a:avLst/>
          </a:prstGeom>
        </p:spPr>
      </p:pic>
      <p:sp>
        <p:nvSpPr>
          <p:cNvPr id="37" name="c1">
            <a:hlinkClick r:id="rId8" action="ppaction://hlinksldjump"/>
          </p:cNvPr>
          <p:cNvSpPr/>
          <p:nvPr/>
        </p:nvSpPr>
        <p:spPr>
          <a:xfrm>
            <a:off x="3093259" y="6777685"/>
            <a:ext cx="943717" cy="83751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4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c2">
            <a:hlinkClick r:id="rId10" action="ppaction://hlinksldjump"/>
          </p:cNvPr>
          <p:cNvSpPr/>
          <p:nvPr/>
        </p:nvSpPr>
        <p:spPr>
          <a:xfrm>
            <a:off x="3337404" y="3143766"/>
            <a:ext cx="1024511" cy="90921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4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c3">
            <a:hlinkClick r:id="rId6" action="ppaction://hlinksldjump"/>
          </p:cNvPr>
          <p:cNvSpPr/>
          <p:nvPr/>
        </p:nvSpPr>
        <p:spPr>
          <a:xfrm>
            <a:off x="8112466" y="2729649"/>
            <a:ext cx="944213" cy="83795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4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c4">
            <a:hlinkClick r:id="rId11" action="ppaction://hlinksldjump"/>
          </p:cNvPr>
          <p:cNvSpPr/>
          <p:nvPr/>
        </p:nvSpPr>
        <p:spPr>
          <a:xfrm>
            <a:off x="13143057" y="5813887"/>
            <a:ext cx="928158" cy="82370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4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69" y="1343286"/>
            <a:ext cx="1911483" cy="1854809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814" y="3671253"/>
            <a:ext cx="2410634" cy="1921519"/>
          </a:xfrm>
          <a:prstGeom prst="rect">
            <a:avLst/>
          </a:prstGeom>
        </p:spPr>
      </p:pic>
      <p:pic>
        <p:nvPicPr>
          <p:cNvPr id="20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89084" y="-1326610"/>
            <a:ext cx="758063" cy="758063"/>
          </a:xfrm>
          <a:prstGeom prst="rect">
            <a:avLst/>
          </a:prstGeom>
        </p:spPr>
      </p:pic>
      <p:pic>
        <p:nvPicPr>
          <p:cNvPr id="13" name="Graphic 12" descr="Home">
            <a:hlinkClick r:id="rId15" action="ppaction://hlinksldjump"/>
            <a:extLst>
              <a:ext uri="{FF2B5EF4-FFF2-40B4-BE49-F238E27FC236}">
                <a16:creationId xmlns:a16="http://schemas.microsoft.com/office/drawing/2014/main" id="{5E598F23-C3D7-44E8-B8B5-62161985E28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49" y="8456163"/>
            <a:ext cx="1019625" cy="10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5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4A4039-77ED-47A3-96FA-9D101C23DA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5" y="0"/>
            <a:ext cx="15167919" cy="9475788"/>
          </a:xfrm>
          <a:prstGeom prst="rect">
            <a:avLst/>
          </a:prstGeom>
        </p:spPr>
      </p:pic>
      <p:pic>
        <p:nvPicPr>
          <p:cNvPr id="13" name="Beach_Disco">
            <a:hlinkClick r:id="" action="ppaction://media"/>
            <a:extLst>
              <a:ext uri="{FF2B5EF4-FFF2-40B4-BE49-F238E27FC236}">
                <a16:creationId xmlns:a16="http://schemas.microsoft.com/office/drawing/2014/main" id="{8E234089-EF43-46A6-A96C-8552159F7E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8734" y="-967341"/>
            <a:ext cx="758063" cy="758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702B0E-2A28-4986-B993-40BCDBE84E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856" y="5459146"/>
            <a:ext cx="2011230" cy="3271271"/>
          </a:xfrm>
          <a:prstGeom prst="rect">
            <a:avLst/>
          </a:prstGeom>
        </p:spPr>
      </p:pic>
      <p:sp>
        <p:nvSpPr>
          <p:cNvPr id="15" name="Nội dung CH">
            <a:extLst>
              <a:ext uri="{FF2B5EF4-FFF2-40B4-BE49-F238E27FC236}">
                <a16:creationId xmlns:a16="http://schemas.microsoft.com/office/drawing/2014/main" id="{5F27E377-BC9E-437C-B02F-1B678FC93A33}"/>
              </a:ext>
            </a:extLst>
          </p:cNvPr>
          <p:cNvSpPr/>
          <p:nvPr/>
        </p:nvSpPr>
        <p:spPr>
          <a:xfrm>
            <a:off x="1385753" y="542186"/>
            <a:ext cx="14000124" cy="7188188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516167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32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6632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 defTabSz="1516167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32" b="1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endParaRPr lang="en-US" sz="6632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2D4A87-9147-4D27-B64E-362FF3C1B3F3}"/>
              </a:ext>
            </a:extLst>
          </p:cNvPr>
          <p:cNvSpPr/>
          <p:nvPr/>
        </p:nvSpPr>
        <p:spPr>
          <a:xfrm>
            <a:off x="1697515" y="872707"/>
            <a:ext cx="13560752" cy="1582074"/>
          </a:xfrm>
          <a:prstGeom prst="rect">
            <a:avLst/>
          </a:prstGeom>
          <a:noFill/>
        </p:spPr>
        <p:txBody>
          <a:bodyPr wrap="square" lIns="151613" tIns="75806" rIns="151613" bIns="75806">
            <a:spAutoFit/>
          </a:bodyPr>
          <a:lstStyle/>
          <a:p>
            <a:pPr algn="ctr" defTabSz="151616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43">
                <a:solidFill>
                  <a:srgbClr val="006600"/>
                </a:solidFill>
                <a:latin typeface="+mj-lt"/>
                <a:ea typeface="Times New Roman" panose="02020603050405020304" pitchFamily="18" charset="0"/>
              </a:rPr>
              <a:t>B</a:t>
            </a:r>
            <a:r>
              <a:rPr lang="vi-VN" sz="4643">
                <a:solidFill>
                  <a:srgbClr val="006600"/>
                </a:solidFill>
                <a:latin typeface="+mj-lt"/>
                <a:ea typeface="Times New Roman" panose="02020603050405020304" pitchFamily="18" charset="0"/>
              </a:rPr>
              <a:t>ối cảnh ngôn ngữ trong đó một đơn vị ngôn ngữ được sử dụng</a:t>
            </a:r>
            <a:r>
              <a:rPr lang="en-US" sz="4643">
                <a:solidFill>
                  <a:srgbClr val="006600"/>
                </a:solidFill>
                <a:latin typeface="+mj-lt"/>
                <a:ea typeface="Times New Roman" panose="02020603050405020304" pitchFamily="18" charset="0"/>
              </a:rPr>
              <a:t> gọi là gì?</a:t>
            </a:r>
            <a:endParaRPr lang="en-US" sz="4643" b="1" dirty="0">
              <a:ln w="0"/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34821C-EAAF-4894-B2E6-8C2CD60EC392}"/>
              </a:ext>
            </a:extLst>
          </p:cNvPr>
          <p:cNvSpPr/>
          <p:nvPr/>
        </p:nvSpPr>
        <p:spPr>
          <a:xfrm>
            <a:off x="2246115" y="3840265"/>
            <a:ext cx="5511310" cy="8594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16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3316">
                <a:latin typeface="Arial" pitchFamily="34" charset="0"/>
                <a:cs typeface="Arial" pitchFamily="34" charset="0"/>
              </a:rPr>
              <a:t>. KHUNG CẢNH</a:t>
            </a:r>
            <a:endParaRPr lang="en-US" sz="331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B7A91D-16D2-44A8-8340-33DACB13F5A9}"/>
              </a:ext>
            </a:extLst>
          </p:cNvPr>
          <p:cNvSpPr/>
          <p:nvPr/>
        </p:nvSpPr>
        <p:spPr>
          <a:xfrm>
            <a:off x="9020867" y="3834389"/>
            <a:ext cx="5511310" cy="8594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16" dirty="0">
                <a:latin typeface="Arial" pitchFamily="34" charset="0"/>
                <a:cs typeface="Arial" pitchFamily="34" charset="0"/>
              </a:rPr>
              <a:t>B</a:t>
            </a:r>
            <a:r>
              <a:rPr lang="en-US" sz="3316">
                <a:latin typeface="Arial" pitchFamily="34" charset="0"/>
                <a:cs typeface="Arial" pitchFamily="34" charset="0"/>
              </a:rPr>
              <a:t>. </a:t>
            </a:r>
            <a:r>
              <a:rPr lang="en-US" sz="4974">
                <a:latin typeface="Arial" pitchFamily="34" charset="0"/>
                <a:cs typeface="Arial" pitchFamily="34" charset="0"/>
              </a:rPr>
              <a:t>HOÀN CẢNH</a:t>
            </a:r>
            <a:endParaRPr lang="en-US" sz="331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F8C24E-32D5-4FE8-9ACB-A8234F307C64}"/>
              </a:ext>
            </a:extLst>
          </p:cNvPr>
          <p:cNvSpPr/>
          <p:nvPr/>
        </p:nvSpPr>
        <p:spPr>
          <a:xfrm>
            <a:off x="2246111" y="5173487"/>
            <a:ext cx="5511310" cy="8594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16">
                <a:latin typeface="Arial" pitchFamily="34" charset="0"/>
                <a:cs typeface="Arial" pitchFamily="34" charset="0"/>
              </a:rPr>
              <a:t>C. </a:t>
            </a:r>
            <a:r>
              <a:rPr lang="en-US" sz="4974">
                <a:latin typeface="Arial" pitchFamily="34" charset="0"/>
                <a:cs typeface="Arial" pitchFamily="34" charset="0"/>
              </a:rPr>
              <a:t>NGỮ CẢNH</a:t>
            </a:r>
            <a:endParaRPr lang="en-US" sz="3316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37488D3-B72F-4710-9D19-BEE232888250}"/>
              </a:ext>
            </a:extLst>
          </p:cNvPr>
          <p:cNvSpPr/>
          <p:nvPr/>
        </p:nvSpPr>
        <p:spPr>
          <a:xfrm>
            <a:off x="9020867" y="5173487"/>
            <a:ext cx="5511310" cy="8594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16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3316">
                <a:latin typeface="Arial" pitchFamily="34" charset="0"/>
                <a:cs typeface="Arial" pitchFamily="34" charset="0"/>
              </a:rPr>
              <a:t>. KHÔNG GIAN</a:t>
            </a:r>
            <a:endParaRPr lang="en-US" sz="3316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146818D0-8954-4ECB-890D-43F22686BD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3957788" y="7791610"/>
            <a:ext cx="2015759" cy="162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5679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5152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artoon Fresh Classroom Background Illustration | Classroom background,  Powerpoint background design, Classroom">
            <a:extLst>
              <a:ext uri="{FF2B5EF4-FFF2-40B4-BE49-F238E27FC236}">
                <a16:creationId xmlns:a16="http://schemas.microsoft.com/office/drawing/2014/main" id="{4F1D735D-28B7-40F8-96BD-4D864CB8A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14" y="0"/>
            <a:ext cx="1516126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5C3DDF-1429-E1EE-822E-5C1EF716DE45}"/>
              </a:ext>
            </a:extLst>
          </p:cNvPr>
          <p:cNvSpPr txBox="1"/>
          <p:nvPr/>
        </p:nvSpPr>
        <p:spPr>
          <a:xfrm>
            <a:off x="1756093" y="3692153"/>
            <a:ext cx="9854819" cy="90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5306" b="1" dirty="0">
                <a:solidFill>
                  <a:srgbClr val="FFFF00"/>
                </a:solidFill>
                <a:latin typeface="Nunito Black" panose="00000A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81465825"/>
      </p:ext>
    </p:extLst>
  </p:cSld>
  <p:clrMapOvr>
    <a:masterClrMapping/>
  </p:clrMapOvr>
  <p:transition advClick="0" advTm="3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5" y="0"/>
            <a:ext cx="15167919" cy="9475788"/>
          </a:xfrm>
          <a:prstGeom prst="rect">
            <a:avLst/>
          </a:prstGeom>
        </p:spPr>
      </p:pic>
      <p:sp>
        <p:nvSpPr>
          <p:cNvPr id="2" name="Nội dung CH"/>
          <p:cNvSpPr/>
          <p:nvPr/>
        </p:nvSpPr>
        <p:spPr>
          <a:xfrm>
            <a:off x="1520020" y="947581"/>
            <a:ext cx="14000124" cy="6948911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32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6632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32" b="1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endParaRPr lang="en-US" sz="6632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5439" y="2030825"/>
            <a:ext cx="13560752" cy="1786104"/>
          </a:xfrm>
          <a:prstGeom prst="rect">
            <a:avLst/>
          </a:prstGeom>
          <a:noFill/>
        </p:spPr>
        <p:txBody>
          <a:bodyPr wrap="square" lIns="151613" tIns="75806" rIns="151613" bIns="75806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06">
                <a:solidFill>
                  <a:srgbClr val="006600"/>
                </a:solidFill>
                <a:latin typeface="+mj-lt"/>
                <a:ea typeface="Times New Roman" panose="02020603050405020304" pitchFamily="18" charset="0"/>
              </a:rPr>
              <a:t>b</a:t>
            </a:r>
            <a:r>
              <a:rPr lang="vi-VN" sz="5306">
                <a:solidFill>
                  <a:srgbClr val="006600"/>
                </a:solidFill>
                <a:latin typeface="+mj-lt"/>
                <a:ea typeface="Times New Roman" panose="02020603050405020304" pitchFamily="18" charset="0"/>
              </a:rPr>
              <a:t>ối cảnh trong văn bản, </a:t>
            </a:r>
            <a:r>
              <a:rPr lang="en-US" sz="5306">
                <a:solidFill>
                  <a:srgbClr val="006600"/>
                </a:solidFill>
                <a:latin typeface="+mj-lt"/>
                <a:ea typeface="Times New Roman" panose="02020603050405020304" pitchFamily="18" charset="0"/>
              </a:rPr>
              <a:t>không </a:t>
            </a:r>
            <a:r>
              <a:rPr lang="vi-VN" sz="5306">
                <a:solidFill>
                  <a:srgbClr val="006600"/>
                </a:solidFill>
                <a:latin typeface="+mj-lt"/>
                <a:ea typeface="Times New Roman" panose="02020603050405020304" pitchFamily="18" charset="0"/>
              </a:rPr>
              <a:t>gồm những đơn vị ngôn ngữ</a:t>
            </a:r>
            <a:r>
              <a:rPr lang="en-US" sz="5306">
                <a:solidFill>
                  <a:srgbClr val="006600"/>
                </a:solidFill>
                <a:latin typeface="+mj-lt"/>
                <a:ea typeface="Times New Roman" panose="02020603050405020304" pitchFamily="18" charset="0"/>
              </a:rPr>
              <a:t> nào?</a:t>
            </a:r>
            <a:endParaRPr lang="en-US" sz="5306" b="1" dirty="0">
              <a:ln w="0"/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8734" y="-967341"/>
            <a:ext cx="758063" cy="75806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4445127" y="8125569"/>
            <a:ext cx="1579107" cy="1271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42" y="362844"/>
            <a:ext cx="1361910" cy="13215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498BF0-6638-43AD-BFA6-52C8E30A699A}"/>
              </a:ext>
            </a:extLst>
          </p:cNvPr>
          <p:cNvSpPr/>
          <p:nvPr/>
        </p:nvSpPr>
        <p:spPr>
          <a:xfrm>
            <a:off x="2198298" y="4163364"/>
            <a:ext cx="5823492" cy="10101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4974">
                <a:latin typeface="Arial" pitchFamily="34" charset="0"/>
                <a:cs typeface="Arial" pitchFamily="34" charset="0"/>
              </a:rPr>
              <a:t>. Từ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8525C8-BD48-4E89-AE0E-982B238B75A2}"/>
              </a:ext>
            </a:extLst>
          </p:cNvPr>
          <p:cNvSpPr/>
          <p:nvPr/>
        </p:nvSpPr>
        <p:spPr>
          <a:xfrm>
            <a:off x="2198298" y="5496587"/>
            <a:ext cx="5823492" cy="10101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4974">
                <a:latin typeface="Arial" pitchFamily="34" charset="0"/>
                <a:cs typeface="Arial" pitchFamily="34" charset="0"/>
              </a:rPr>
              <a:t>. Cụm từ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E3305E8-89FF-4CAB-B67F-DEB1CD49DBAA}"/>
              </a:ext>
            </a:extLst>
          </p:cNvPr>
          <p:cNvSpPr/>
          <p:nvPr/>
        </p:nvSpPr>
        <p:spPr>
          <a:xfrm>
            <a:off x="8973050" y="4163364"/>
            <a:ext cx="5823492" cy="10101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>
                <a:latin typeface="Arial" pitchFamily="34" charset="0"/>
                <a:cs typeface="Arial" pitchFamily="34" charset="0"/>
              </a:rPr>
              <a:t>B. Đoạn văn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BB0C845-FEDB-4347-BCB1-EA44762D5460}"/>
              </a:ext>
            </a:extLst>
          </p:cNvPr>
          <p:cNvSpPr/>
          <p:nvPr/>
        </p:nvSpPr>
        <p:spPr>
          <a:xfrm>
            <a:off x="8973050" y="5496587"/>
            <a:ext cx="5823492" cy="10101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4974">
                <a:latin typeface="Arial" pitchFamily="34" charset="0"/>
                <a:cs typeface="Arial" pitchFamily="34" charset="0"/>
              </a:rPr>
              <a:t>. Câu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1384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audio>
              <p:cMediaNode vol="15152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8" grpId="0" animBg="1"/>
      <p:bldP spid="27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5" y="0"/>
            <a:ext cx="15167919" cy="9475788"/>
          </a:xfrm>
          <a:prstGeom prst="rect">
            <a:avLst/>
          </a:prstGeom>
        </p:spPr>
      </p:pic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8734" y="-967341"/>
            <a:ext cx="758063" cy="758063"/>
          </a:xfrm>
          <a:prstGeom prst="rect">
            <a:avLst/>
          </a:prstGeom>
        </p:spPr>
      </p:pic>
      <p:sp>
        <p:nvSpPr>
          <p:cNvPr id="29" name="Nội dung CH">
            <a:extLst>
              <a:ext uri="{FF2B5EF4-FFF2-40B4-BE49-F238E27FC236}">
                <a16:creationId xmlns:a16="http://schemas.microsoft.com/office/drawing/2014/main" id="{D2910A32-FA38-4EBF-8516-2111E26F14D4}"/>
              </a:ext>
            </a:extLst>
          </p:cNvPr>
          <p:cNvSpPr/>
          <p:nvPr/>
        </p:nvSpPr>
        <p:spPr>
          <a:xfrm>
            <a:off x="1520020" y="947581"/>
            <a:ext cx="14000124" cy="6948911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32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6632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32" b="1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endParaRPr lang="en-US" sz="6632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3C1C19-F327-4D59-A3ED-E73E31827701}"/>
              </a:ext>
            </a:extLst>
          </p:cNvPr>
          <p:cNvSpPr/>
          <p:nvPr/>
        </p:nvSpPr>
        <p:spPr>
          <a:xfrm>
            <a:off x="1697515" y="1346496"/>
            <a:ext cx="13560752" cy="969598"/>
          </a:xfrm>
          <a:prstGeom prst="rect">
            <a:avLst/>
          </a:prstGeom>
          <a:noFill/>
        </p:spPr>
        <p:txBody>
          <a:bodyPr wrap="square" lIns="151613" tIns="75806" rIns="151613" bIns="75806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306" b="1">
                <a:ln w="0"/>
                <a:solidFill>
                  <a:srgbClr val="7030A0"/>
                </a:solidFill>
                <a:cs typeface="Arial" panose="020B0604020202020204" pitchFamily="34" charset="0"/>
              </a:rPr>
              <a:t>Nghĩa của từ là gì?</a:t>
            </a:r>
            <a:endParaRPr lang="en-US" sz="5306" b="1" dirty="0">
              <a:ln w="0"/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20988A5-426E-48B7-BD94-C956747152D6}"/>
              </a:ext>
            </a:extLst>
          </p:cNvPr>
          <p:cNvSpPr/>
          <p:nvPr/>
        </p:nvSpPr>
        <p:spPr>
          <a:xfrm>
            <a:off x="2246114" y="3615474"/>
            <a:ext cx="5760659" cy="8594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4974">
                <a:latin typeface="Arial" pitchFamily="34" charset="0"/>
                <a:cs typeface="Arial" pitchFamily="34" charset="0"/>
              </a:rPr>
              <a:t>. Là bản thân từ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D2D1C5-53C2-4CD0-9C97-75BF831D7218}"/>
              </a:ext>
            </a:extLst>
          </p:cNvPr>
          <p:cNvSpPr/>
          <p:nvPr/>
        </p:nvSpPr>
        <p:spPr>
          <a:xfrm>
            <a:off x="2246114" y="4948696"/>
            <a:ext cx="5760659" cy="8594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4974">
                <a:latin typeface="Arial" pitchFamily="34" charset="0"/>
                <a:cs typeface="Arial" pitchFamily="34" charset="0"/>
              </a:rPr>
              <a:t>. Là hàm ý của từ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25885B-999A-458A-8DC2-DA9D83E32A3C}"/>
              </a:ext>
            </a:extLst>
          </p:cNvPr>
          <p:cNvSpPr/>
          <p:nvPr/>
        </p:nvSpPr>
        <p:spPr>
          <a:xfrm>
            <a:off x="9236797" y="4948696"/>
            <a:ext cx="5760659" cy="8594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>
                <a:latin typeface="Arial" pitchFamily="34" charset="0"/>
                <a:cs typeface="Arial" pitchFamily="34" charset="0"/>
              </a:rPr>
              <a:t>D. Là nội dung biểu thị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F335C90-7559-41B1-B5CE-E2E834C1B8DB}"/>
              </a:ext>
            </a:extLst>
          </p:cNvPr>
          <p:cNvSpPr/>
          <p:nvPr/>
        </p:nvSpPr>
        <p:spPr>
          <a:xfrm>
            <a:off x="9198364" y="3600800"/>
            <a:ext cx="5760659" cy="8594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>
                <a:latin typeface="Arial" pitchFamily="34" charset="0"/>
                <a:cs typeface="Arial" pitchFamily="34" charset="0"/>
              </a:rPr>
              <a:t>B. Là từ loại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con 3">
            <a:hlinkClick r:id="rId8" action="ppaction://hlinksldjump"/>
            <a:extLst>
              <a:ext uri="{FF2B5EF4-FFF2-40B4-BE49-F238E27FC236}">
                <a16:creationId xmlns:a16="http://schemas.microsoft.com/office/drawing/2014/main" id="{6290923F-A418-4A4C-8929-72F4FEA6C4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9677" y="527020"/>
            <a:ext cx="1219525" cy="132018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3989576" y="7831022"/>
            <a:ext cx="2015759" cy="162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6797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5" y="0"/>
            <a:ext cx="15167919" cy="9475788"/>
          </a:xfrm>
          <a:prstGeom prst="rect">
            <a:avLst/>
          </a:prstGeom>
        </p:spPr>
      </p:pic>
      <p:sp>
        <p:nvSpPr>
          <p:cNvPr id="29" name="Nội dung CH">
            <a:extLst>
              <a:ext uri="{FF2B5EF4-FFF2-40B4-BE49-F238E27FC236}">
                <a16:creationId xmlns:a16="http://schemas.microsoft.com/office/drawing/2014/main" id="{48EB508D-4630-4A56-B296-2A0EDFB3A4C6}"/>
              </a:ext>
            </a:extLst>
          </p:cNvPr>
          <p:cNvSpPr/>
          <p:nvPr/>
        </p:nvSpPr>
        <p:spPr>
          <a:xfrm>
            <a:off x="1520020" y="947581"/>
            <a:ext cx="14000124" cy="6948911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32" b="1" dirty="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6632" b="1" dirty="0">
              <a:solidFill>
                <a:srgbClr val="7030A0"/>
              </a:solidFill>
              <a:latin typeface="Tahoma" pitchFamily="34" charset="0"/>
              <a:cs typeface="Tahoma" pitchFamily="34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6632" b="1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endParaRPr lang="en-US" sz="6632" b="1" dirty="0">
              <a:solidFill>
                <a:srgbClr val="FFFFFF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8734" y="-967341"/>
            <a:ext cx="758063" cy="758063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4066423" y="7800988"/>
            <a:ext cx="2015759" cy="1622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43" y="240991"/>
            <a:ext cx="2368947" cy="19662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4D675F5-5160-4D30-A2D9-05FC136B7A71}"/>
              </a:ext>
            </a:extLst>
          </p:cNvPr>
          <p:cNvSpPr/>
          <p:nvPr/>
        </p:nvSpPr>
        <p:spPr>
          <a:xfrm>
            <a:off x="1697515" y="1346496"/>
            <a:ext cx="13560752" cy="867584"/>
          </a:xfrm>
          <a:prstGeom prst="rect">
            <a:avLst/>
          </a:prstGeom>
          <a:noFill/>
        </p:spPr>
        <p:txBody>
          <a:bodyPr wrap="square" lIns="151613" tIns="75806" rIns="151613" bIns="75806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643" b="1">
                <a:solidFill>
                  <a:srgbClr val="0000FF"/>
                </a:solidFill>
                <a:latin typeface="Open Sans" panose="020B0606030504020204" pitchFamily="34" charset="0"/>
              </a:rPr>
              <a:t>Có thể giải nghĩa từ bằng cách nào?</a:t>
            </a:r>
            <a:endParaRPr lang="en-US" sz="5306" b="1" dirty="0">
              <a:ln w="0"/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2C8378-8921-4200-8634-120290FE686A}"/>
              </a:ext>
            </a:extLst>
          </p:cNvPr>
          <p:cNvSpPr/>
          <p:nvPr/>
        </p:nvSpPr>
        <p:spPr>
          <a:xfrm>
            <a:off x="9198365" y="4597068"/>
            <a:ext cx="5511310" cy="11515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 dirty="0">
                <a:latin typeface="Arial" pitchFamily="34" charset="0"/>
                <a:cs typeface="Arial" pitchFamily="34" charset="0"/>
              </a:rPr>
              <a:t>D</a:t>
            </a:r>
            <a:r>
              <a:rPr lang="en-US" sz="4974">
                <a:latin typeface="Arial" pitchFamily="34" charset="0"/>
                <a:cs typeface="Arial" pitchFamily="34" charset="0"/>
              </a:rPr>
              <a:t>. Dùng từ trái nghĩa và đồng nghĩa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4C33D67-0C3B-491B-B415-5DFF704C0744}"/>
              </a:ext>
            </a:extLst>
          </p:cNvPr>
          <p:cNvSpPr/>
          <p:nvPr/>
        </p:nvSpPr>
        <p:spPr>
          <a:xfrm>
            <a:off x="2246115" y="4597068"/>
            <a:ext cx="5511310" cy="11515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4974">
                <a:latin typeface="Arial" pitchFamily="34" charset="0"/>
                <a:cs typeface="Arial" pitchFamily="34" charset="0"/>
              </a:rPr>
              <a:t>. Dùng từ đồng nghĩa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EFC995-2CF4-4072-ACC2-1D9CD1A61B65}"/>
              </a:ext>
            </a:extLst>
          </p:cNvPr>
          <p:cNvSpPr/>
          <p:nvPr/>
        </p:nvSpPr>
        <p:spPr>
          <a:xfrm>
            <a:off x="2246115" y="2842737"/>
            <a:ext cx="5511310" cy="11515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>
                <a:latin typeface="Arial" pitchFamily="34" charset="0"/>
                <a:cs typeface="Arial" pitchFamily="34" charset="0"/>
              </a:rPr>
              <a:t>A. Giải thích khái niệm, từ đồng nghĩa, trái nghĩa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6A52D6C-E844-41D9-975A-2FCD1E068404}"/>
              </a:ext>
            </a:extLst>
          </p:cNvPr>
          <p:cNvSpPr/>
          <p:nvPr/>
        </p:nvSpPr>
        <p:spPr>
          <a:xfrm>
            <a:off x="9198365" y="2870140"/>
            <a:ext cx="5511310" cy="11515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74">
                <a:latin typeface="Arial" pitchFamily="34" charset="0"/>
                <a:cs typeface="Arial" pitchFamily="34" charset="0"/>
              </a:rPr>
              <a:t>B. Giải thích khái niệm, từ đồng nghĩa</a:t>
            </a:r>
            <a:endParaRPr lang="en-US" sz="4974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5727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061202" y="1895158"/>
            <a:ext cx="14655885" cy="6001332"/>
          </a:xfrm>
          <a:prstGeom prst="rect">
            <a:avLst/>
          </a:prstGeom>
          <a:noFill/>
          <a:ln w="76200" cmpd="tri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4974"/>
          </a:p>
        </p:txBody>
      </p:sp>
      <p:grpSp>
        <p:nvGrpSpPr>
          <p:cNvPr id="37893" name="Group 7"/>
          <p:cNvGrpSpPr>
            <a:grpSpLocks/>
          </p:cNvGrpSpPr>
          <p:nvPr/>
        </p:nvGrpSpPr>
        <p:grpSpPr bwMode="auto">
          <a:xfrm>
            <a:off x="3209047" y="7435863"/>
            <a:ext cx="10486538" cy="2039927"/>
            <a:chOff x="1680" y="2880"/>
            <a:chExt cx="2976" cy="1266"/>
          </a:xfrm>
        </p:grpSpPr>
        <p:pic>
          <p:nvPicPr>
            <p:cNvPr id="37901" name="Picture 8" descr="tn_an1000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880"/>
              <a:ext cx="2976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2" name="Freeform 9"/>
            <p:cNvSpPr>
              <a:spLocks/>
            </p:cNvSpPr>
            <p:nvPr/>
          </p:nvSpPr>
          <p:spPr bwMode="auto">
            <a:xfrm>
              <a:off x="1928" y="3352"/>
              <a:ext cx="108" cy="192"/>
            </a:xfrm>
            <a:custGeom>
              <a:avLst/>
              <a:gdLst>
                <a:gd name="T0" fmla="*/ 37 w 100"/>
                <a:gd name="T1" fmla="*/ 0 h 155"/>
                <a:gd name="T2" fmla="*/ 21 w 100"/>
                <a:gd name="T3" fmla="*/ 152 h 155"/>
                <a:gd name="T4" fmla="*/ 37 w 100"/>
                <a:gd name="T5" fmla="*/ 0 h 155"/>
                <a:gd name="T6" fmla="*/ 0 60000 65536"/>
                <a:gd name="T7" fmla="*/ 0 60000 65536"/>
                <a:gd name="T8" fmla="*/ 0 60000 65536"/>
                <a:gd name="T9" fmla="*/ 0 w 100"/>
                <a:gd name="T10" fmla="*/ 0 h 155"/>
                <a:gd name="T11" fmla="*/ 100 w 100"/>
                <a:gd name="T12" fmla="*/ 155 h 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" h="155">
                  <a:moveTo>
                    <a:pt x="37" y="0"/>
                  </a:moveTo>
                  <a:cubicBezTo>
                    <a:pt x="0" y="56"/>
                    <a:pt x="15" y="69"/>
                    <a:pt x="21" y="152"/>
                  </a:cubicBezTo>
                  <a:cubicBezTo>
                    <a:pt x="100" y="132"/>
                    <a:pt x="54" y="155"/>
                    <a:pt x="37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974"/>
            </a:p>
          </p:txBody>
        </p:sp>
        <p:sp>
          <p:nvSpPr>
            <p:cNvPr id="37903" name="Freeform 10"/>
            <p:cNvSpPr>
              <a:spLocks/>
            </p:cNvSpPr>
            <p:nvPr/>
          </p:nvSpPr>
          <p:spPr bwMode="auto">
            <a:xfrm>
              <a:off x="3856" y="3320"/>
              <a:ext cx="188" cy="196"/>
            </a:xfrm>
            <a:custGeom>
              <a:avLst/>
              <a:gdLst>
                <a:gd name="T0" fmla="*/ 40 w 188"/>
                <a:gd name="T1" fmla="*/ 0 h 196"/>
                <a:gd name="T2" fmla="*/ 86 w 188"/>
                <a:gd name="T3" fmla="*/ 196 h 196"/>
                <a:gd name="T4" fmla="*/ 40 w 188"/>
                <a:gd name="T5" fmla="*/ 0 h 196"/>
                <a:gd name="T6" fmla="*/ 0 60000 65536"/>
                <a:gd name="T7" fmla="*/ 0 60000 65536"/>
                <a:gd name="T8" fmla="*/ 0 60000 65536"/>
                <a:gd name="T9" fmla="*/ 0 w 188"/>
                <a:gd name="T10" fmla="*/ 0 h 196"/>
                <a:gd name="T11" fmla="*/ 188 w 188"/>
                <a:gd name="T12" fmla="*/ 196 h 1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" h="196">
                  <a:moveTo>
                    <a:pt x="40" y="0"/>
                  </a:moveTo>
                  <a:cubicBezTo>
                    <a:pt x="0" y="69"/>
                    <a:pt x="79" y="93"/>
                    <a:pt x="86" y="196"/>
                  </a:cubicBezTo>
                  <a:cubicBezTo>
                    <a:pt x="188" y="124"/>
                    <a:pt x="128" y="192"/>
                    <a:pt x="40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974"/>
            </a:p>
          </p:txBody>
        </p:sp>
        <p:sp>
          <p:nvSpPr>
            <p:cNvPr id="37904" name="Freeform 11"/>
            <p:cNvSpPr>
              <a:spLocks/>
            </p:cNvSpPr>
            <p:nvPr/>
          </p:nvSpPr>
          <p:spPr bwMode="auto">
            <a:xfrm>
              <a:off x="2130" y="3414"/>
              <a:ext cx="101" cy="188"/>
            </a:xfrm>
            <a:custGeom>
              <a:avLst/>
              <a:gdLst>
                <a:gd name="T0" fmla="*/ 36 w 101"/>
                <a:gd name="T1" fmla="*/ 0 h 188"/>
                <a:gd name="T2" fmla="*/ 0 w 101"/>
                <a:gd name="T3" fmla="*/ 150 h 188"/>
                <a:gd name="T4" fmla="*/ 36 w 101"/>
                <a:gd name="T5" fmla="*/ 0 h 188"/>
                <a:gd name="T6" fmla="*/ 0 60000 65536"/>
                <a:gd name="T7" fmla="*/ 0 60000 65536"/>
                <a:gd name="T8" fmla="*/ 0 60000 65536"/>
                <a:gd name="T9" fmla="*/ 0 w 101"/>
                <a:gd name="T10" fmla="*/ 0 h 188"/>
                <a:gd name="T11" fmla="*/ 101 w 101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1" h="188">
                  <a:moveTo>
                    <a:pt x="36" y="0"/>
                  </a:moveTo>
                  <a:cubicBezTo>
                    <a:pt x="6" y="68"/>
                    <a:pt x="12" y="18"/>
                    <a:pt x="0" y="150"/>
                  </a:cubicBezTo>
                  <a:cubicBezTo>
                    <a:pt x="36" y="48"/>
                    <a:pt x="101" y="188"/>
                    <a:pt x="3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974"/>
            </a:p>
          </p:txBody>
        </p:sp>
        <p:sp>
          <p:nvSpPr>
            <p:cNvPr id="37905" name="Freeform 12"/>
            <p:cNvSpPr>
              <a:spLocks/>
            </p:cNvSpPr>
            <p:nvPr/>
          </p:nvSpPr>
          <p:spPr bwMode="auto">
            <a:xfrm>
              <a:off x="2202" y="3570"/>
              <a:ext cx="126" cy="204"/>
            </a:xfrm>
            <a:custGeom>
              <a:avLst/>
              <a:gdLst>
                <a:gd name="T0" fmla="*/ 126 w 126"/>
                <a:gd name="T1" fmla="*/ 0 h 204"/>
                <a:gd name="T2" fmla="*/ 0 w 126"/>
                <a:gd name="T3" fmla="*/ 150 h 204"/>
                <a:gd name="T4" fmla="*/ 126 w 126"/>
                <a:gd name="T5" fmla="*/ 0 h 204"/>
                <a:gd name="T6" fmla="*/ 0 60000 65536"/>
                <a:gd name="T7" fmla="*/ 0 60000 65536"/>
                <a:gd name="T8" fmla="*/ 0 60000 65536"/>
                <a:gd name="T9" fmla="*/ 0 w 126"/>
                <a:gd name="T10" fmla="*/ 0 h 204"/>
                <a:gd name="T11" fmla="*/ 126 w 126"/>
                <a:gd name="T12" fmla="*/ 204 h 2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204">
                  <a:moveTo>
                    <a:pt x="126" y="0"/>
                  </a:moveTo>
                  <a:cubicBezTo>
                    <a:pt x="96" y="68"/>
                    <a:pt x="12" y="18"/>
                    <a:pt x="0" y="150"/>
                  </a:cubicBezTo>
                  <a:cubicBezTo>
                    <a:pt x="36" y="48"/>
                    <a:pt x="54" y="204"/>
                    <a:pt x="12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974"/>
            </a:p>
          </p:txBody>
        </p:sp>
      </p:grpSp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1313889" y="2211018"/>
            <a:ext cx="13897822" cy="437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979" b="1">
                <a:solidFill>
                  <a:srgbClr val="006600"/>
                </a:solidFill>
              </a:rPr>
              <a:t>Viết một đoạn văn (khoảng 5 - 7 dòng) giải thích nghĩa của các từ in đậm trong hai dòng thơ dưới đây và cho biết em dựa vào đâu để xác định được nghĩa của mỗi từ đó:</a:t>
            </a:r>
            <a:endParaRPr lang="en-US" sz="3979">
              <a:solidFill>
                <a:srgbClr val="006600"/>
              </a:solidFill>
            </a:endParaRPr>
          </a:p>
          <a:p>
            <a:pPr algn="ctr"/>
            <a:r>
              <a:rPr lang="en-US" sz="3979" i="1">
                <a:solidFill>
                  <a:srgbClr val="006600"/>
                </a:solidFill>
              </a:rPr>
              <a:t>Ngày ngày mặt trời đi qua trên lăng</a:t>
            </a:r>
            <a:endParaRPr lang="en-US" sz="3979">
              <a:solidFill>
                <a:srgbClr val="006600"/>
              </a:solidFill>
            </a:endParaRPr>
          </a:p>
          <a:p>
            <a:pPr algn="ctr"/>
            <a:r>
              <a:rPr lang="en-US" sz="3979" i="1">
                <a:solidFill>
                  <a:srgbClr val="006600"/>
                </a:solidFill>
              </a:rPr>
              <a:t>Thấy một mặt trời trong lăng rất đỏ.</a:t>
            </a:r>
            <a:endParaRPr lang="en-US" sz="3979">
              <a:solidFill>
                <a:srgbClr val="006600"/>
              </a:solidFill>
            </a:endParaRPr>
          </a:p>
          <a:p>
            <a:pPr algn="r"/>
            <a:r>
              <a:rPr lang="en-US" sz="3979">
                <a:solidFill>
                  <a:srgbClr val="006600"/>
                </a:solidFill>
              </a:rPr>
              <a:t>                                 (Viễn Phương)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8504CD-C431-6749-5166-77F09588CA44}"/>
              </a:ext>
            </a:extLst>
          </p:cNvPr>
          <p:cNvSpPr txBox="1"/>
          <p:nvPr/>
        </p:nvSpPr>
        <p:spPr>
          <a:xfrm>
            <a:off x="4463486" y="442204"/>
            <a:ext cx="6413138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43" b="1">
                <a:solidFill>
                  <a:srgbClr val="FF0000"/>
                </a:solidFill>
              </a:rPr>
              <a:t>BÀI TẬP VẬN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112514"/>
      </p:ext>
    </p:extLst>
  </p:cSld>
  <p:clrMapOvr>
    <a:masterClrMapping/>
  </p:clrMapOvr>
  <p:transition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1061202" y="1895158"/>
            <a:ext cx="14655885" cy="6001332"/>
          </a:xfrm>
          <a:prstGeom prst="rect">
            <a:avLst/>
          </a:prstGeom>
          <a:noFill/>
          <a:ln w="76200" cmpd="tri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4974"/>
          </a:p>
        </p:txBody>
      </p:sp>
      <p:pic>
        <p:nvPicPr>
          <p:cNvPr id="61445" name="Picture 5" descr="bloem23"/>
          <p:cNvPicPr>
            <a:picLocks noChangeAspect="1" noChangeArrowheads="1" noCrop="1"/>
          </p:cNvPicPr>
          <p:nvPr/>
        </p:nvPicPr>
        <p:blipFill>
          <a:blip r:embed="rId5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67" y="3685031"/>
            <a:ext cx="910728" cy="79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3" name="Group 7"/>
          <p:cNvGrpSpPr>
            <a:grpSpLocks/>
          </p:cNvGrpSpPr>
          <p:nvPr/>
        </p:nvGrpSpPr>
        <p:grpSpPr bwMode="auto">
          <a:xfrm>
            <a:off x="3209047" y="7435863"/>
            <a:ext cx="10486538" cy="2039927"/>
            <a:chOff x="1680" y="2880"/>
            <a:chExt cx="2976" cy="1266"/>
          </a:xfrm>
        </p:grpSpPr>
        <p:pic>
          <p:nvPicPr>
            <p:cNvPr id="37901" name="Picture 8" descr="tn_an1000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2880"/>
              <a:ext cx="2976" cy="1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2" name="Freeform 9"/>
            <p:cNvSpPr>
              <a:spLocks/>
            </p:cNvSpPr>
            <p:nvPr/>
          </p:nvSpPr>
          <p:spPr bwMode="auto">
            <a:xfrm>
              <a:off x="1928" y="3352"/>
              <a:ext cx="108" cy="192"/>
            </a:xfrm>
            <a:custGeom>
              <a:avLst/>
              <a:gdLst>
                <a:gd name="T0" fmla="*/ 37 w 100"/>
                <a:gd name="T1" fmla="*/ 0 h 155"/>
                <a:gd name="T2" fmla="*/ 21 w 100"/>
                <a:gd name="T3" fmla="*/ 152 h 155"/>
                <a:gd name="T4" fmla="*/ 37 w 100"/>
                <a:gd name="T5" fmla="*/ 0 h 155"/>
                <a:gd name="T6" fmla="*/ 0 60000 65536"/>
                <a:gd name="T7" fmla="*/ 0 60000 65536"/>
                <a:gd name="T8" fmla="*/ 0 60000 65536"/>
                <a:gd name="T9" fmla="*/ 0 w 100"/>
                <a:gd name="T10" fmla="*/ 0 h 155"/>
                <a:gd name="T11" fmla="*/ 100 w 100"/>
                <a:gd name="T12" fmla="*/ 155 h 1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0" h="155">
                  <a:moveTo>
                    <a:pt x="37" y="0"/>
                  </a:moveTo>
                  <a:cubicBezTo>
                    <a:pt x="0" y="56"/>
                    <a:pt x="15" y="69"/>
                    <a:pt x="21" y="152"/>
                  </a:cubicBezTo>
                  <a:cubicBezTo>
                    <a:pt x="100" y="132"/>
                    <a:pt x="54" y="155"/>
                    <a:pt x="37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974"/>
            </a:p>
          </p:txBody>
        </p:sp>
        <p:sp>
          <p:nvSpPr>
            <p:cNvPr id="37903" name="Freeform 10"/>
            <p:cNvSpPr>
              <a:spLocks/>
            </p:cNvSpPr>
            <p:nvPr/>
          </p:nvSpPr>
          <p:spPr bwMode="auto">
            <a:xfrm>
              <a:off x="3856" y="3320"/>
              <a:ext cx="188" cy="196"/>
            </a:xfrm>
            <a:custGeom>
              <a:avLst/>
              <a:gdLst>
                <a:gd name="T0" fmla="*/ 40 w 188"/>
                <a:gd name="T1" fmla="*/ 0 h 196"/>
                <a:gd name="T2" fmla="*/ 86 w 188"/>
                <a:gd name="T3" fmla="*/ 196 h 196"/>
                <a:gd name="T4" fmla="*/ 40 w 188"/>
                <a:gd name="T5" fmla="*/ 0 h 196"/>
                <a:gd name="T6" fmla="*/ 0 60000 65536"/>
                <a:gd name="T7" fmla="*/ 0 60000 65536"/>
                <a:gd name="T8" fmla="*/ 0 60000 65536"/>
                <a:gd name="T9" fmla="*/ 0 w 188"/>
                <a:gd name="T10" fmla="*/ 0 h 196"/>
                <a:gd name="T11" fmla="*/ 188 w 188"/>
                <a:gd name="T12" fmla="*/ 196 h 1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" h="196">
                  <a:moveTo>
                    <a:pt x="40" y="0"/>
                  </a:moveTo>
                  <a:cubicBezTo>
                    <a:pt x="0" y="69"/>
                    <a:pt x="79" y="93"/>
                    <a:pt x="86" y="196"/>
                  </a:cubicBezTo>
                  <a:cubicBezTo>
                    <a:pt x="188" y="124"/>
                    <a:pt x="128" y="192"/>
                    <a:pt x="40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974"/>
            </a:p>
          </p:txBody>
        </p:sp>
        <p:sp>
          <p:nvSpPr>
            <p:cNvPr id="37904" name="Freeform 11"/>
            <p:cNvSpPr>
              <a:spLocks/>
            </p:cNvSpPr>
            <p:nvPr/>
          </p:nvSpPr>
          <p:spPr bwMode="auto">
            <a:xfrm>
              <a:off x="2130" y="3414"/>
              <a:ext cx="101" cy="188"/>
            </a:xfrm>
            <a:custGeom>
              <a:avLst/>
              <a:gdLst>
                <a:gd name="T0" fmla="*/ 36 w 101"/>
                <a:gd name="T1" fmla="*/ 0 h 188"/>
                <a:gd name="T2" fmla="*/ 0 w 101"/>
                <a:gd name="T3" fmla="*/ 150 h 188"/>
                <a:gd name="T4" fmla="*/ 36 w 101"/>
                <a:gd name="T5" fmla="*/ 0 h 188"/>
                <a:gd name="T6" fmla="*/ 0 60000 65536"/>
                <a:gd name="T7" fmla="*/ 0 60000 65536"/>
                <a:gd name="T8" fmla="*/ 0 60000 65536"/>
                <a:gd name="T9" fmla="*/ 0 w 101"/>
                <a:gd name="T10" fmla="*/ 0 h 188"/>
                <a:gd name="T11" fmla="*/ 101 w 101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1" h="188">
                  <a:moveTo>
                    <a:pt x="36" y="0"/>
                  </a:moveTo>
                  <a:cubicBezTo>
                    <a:pt x="6" y="68"/>
                    <a:pt x="12" y="18"/>
                    <a:pt x="0" y="150"/>
                  </a:cubicBezTo>
                  <a:cubicBezTo>
                    <a:pt x="36" y="48"/>
                    <a:pt x="101" y="188"/>
                    <a:pt x="3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974"/>
            </a:p>
          </p:txBody>
        </p:sp>
        <p:sp>
          <p:nvSpPr>
            <p:cNvPr id="37905" name="Freeform 12"/>
            <p:cNvSpPr>
              <a:spLocks/>
            </p:cNvSpPr>
            <p:nvPr/>
          </p:nvSpPr>
          <p:spPr bwMode="auto">
            <a:xfrm>
              <a:off x="2202" y="3570"/>
              <a:ext cx="126" cy="204"/>
            </a:xfrm>
            <a:custGeom>
              <a:avLst/>
              <a:gdLst>
                <a:gd name="T0" fmla="*/ 126 w 126"/>
                <a:gd name="T1" fmla="*/ 0 h 204"/>
                <a:gd name="T2" fmla="*/ 0 w 126"/>
                <a:gd name="T3" fmla="*/ 150 h 204"/>
                <a:gd name="T4" fmla="*/ 126 w 126"/>
                <a:gd name="T5" fmla="*/ 0 h 204"/>
                <a:gd name="T6" fmla="*/ 0 60000 65536"/>
                <a:gd name="T7" fmla="*/ 0 60000 65536"/>
                <a:gd name="T8" fmla="*/ 0 60000 65536"/>
                <a:gd name="T9" fmla="*/ 0 w 126"/>
                <a:gd name="T10" fmla="*/ 0 h 204"/>
                <a:gd name="T11" fmla="*/ 126 w 126"/>
                <a:gd name="T12" fmla="*/ 204 h 2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6" h="204">
                  <a:moveTo>
                    <a:pt x="126" y="0"/>
                  </a:moveTo>
                  <a:cubicBezTo>
                    <a:pt x="96" y="68"/>
                    <a:pt x="12" y="18"/>
                    <a:pt x="0" y="150"/>
                  </a:cubicBezTo>
                  <a:cubicBezTo>
                    <a:pt x="36" y="48"/>
                    <a:pt x="54" y="204"/>
                    <a:pt x="126" y="0"/>
                  </a:cubicBezTo>
                  <a:close/>
                </a:path>
              </a:pathLst>
            </a:custGeom>
            <a:solidFill>
              <a:srgbClr val="FF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4974"/>
            </a:p>
          </p:txBody>
        </p:sp>
      </p:grpSp>
      <p:pic>
        <p:nvPicPr>
          <p:cNvPr id="61454" name="Picture 14" descr="bloem23"/>
          <p:cNvPicPr>
            <a:picLocks noChangeAspect="1" noChangeArrowheads="1" noCrop="1"/>
          </p:cNvPicPr>
          <p:nvPr/>
        </p:nvPicPr>
        <p:blipFill>
          <a:blip r:embed="rId5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611" y="2316305"/>
            <a:ext cx="910728" cy="79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15" descr="bloem23"/>
          <p:cNvPicPr>
            <a:picLocks noChangeAspect="1" noChangeArrowheads="1" noCrop="1"/>
          </p:cNvPicPr>
          <p:nvPr/>
        </p:nvPicPr>
        <p:blipFill>
          <a:blip r:embed="rId5">
            <a:lum bright="-20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67" y="5095869"/>
            <a:ext cx="910728" cy="79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8" name="Rectangle 18"/>
          <p:cNvSpPr>
            <a:spLocks noChangeArrowheads="1"/>
          </p:cNvSpPr>
          <p:nvPr/>
        </p:nvSpPr>
        <p:spPr bwMode="auto">
          <a:xfrm>
            <a:off x="3209047" y="2211018"/>
            <a:ext cx="12002664" cy="70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Bef>
                <a:spcPct val="0"/>
              </a:spcBef>
            </a:pPr>
            <a:r>
              <a:rPr lang="en-US" sz="3979" b="1" dirty="0" err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3979" b="1" dirty="0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979" b="1" dirty="0" err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r>
              <a:rPr lang="en-US" sz="3979" b="1" dirty="0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979" b="1" dirty="0" err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979" b="1" dirty="0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979" b="1" dirty="0" err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3979" b="1" dirty="0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979" b="1" dirty="0" err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duy</a:t>
            </a:r>
            <a:r>
              <a:rPr lang="en-US" sz="3979" b="1" dirty="0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979" b="1" dirty="0" err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sz="3979" b="1" dirty="0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979" b="1" dirty="0" err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3979" b="1" dirty="0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979" b="1" dirty="0" err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3979" b="1" dirty="0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979" b="1" dirty="0" err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3979" b="1" dirty="0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979" b="1" dirty="0" err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979" b="1" dirty="0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979" b="1" dirty="0" err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979" b="1" dirty="0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­</a:t>
            </a:r>
            <a:endParaRPr lang="ru-RU" sz="3979" b="1" dirty="0">
              <a:solidFill>
                <a:srgbClr val="0000CC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459" name="Rectangle 19"/>
          <p:cNvSpPr>
            <a:spLocks noChangeArrowheads="1"/>
          </p:cNvSpPr>
          <p:nvPr/>
        </p:nvSpPr>
        <p:spPr bwMode="auto">
          <a:xfrm>
            <a:off x="3082703" y="3685030"/>
            <a:ext cx="12129008" cy="80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4643" b="1" dirty="0" err="1">
                <a:solidFill>
                  <a:srgbClr val="0000CC"/>
                </a:solidFill>
                <a:latin typeface="+mj-lt"/>
              </a:rPr>
              <a:t>Chuẩn</a:t>
            </a:r>
            <a:r>
              <a:rPr lang="en-US" sz="4643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643" b="1" dirty="0" err="1">
                <a:solidFill>
                  <a:srgbClr val="0000CC"/>
                </a:solidFill>
                <a:latin typeface="+mj-lt"/>
              </a:rPr>
              <a:t>bị</a:t>
            </a:r>
            <a:r>
              <a:rPr lang="en-US" sz="4643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643" b="1" dirty="0" err="1">
                <a:solidFill>
                  <a:srgbClr val="0000CC"/>
                </a:solidFill>
                <a:latin typeface="+mj-lt"/>
              </a:rPr>
              <a:t>nội</a:t>
            </a:r>
            <a:r>
              <a:rPr lang="en-US" sz="4643" b="1" dirty="0">
                <a:solidFill>
                  <a:srgbClr val="0000CC"/>
                </a:solidFill>
                <a:latin typeface="+mj-lt"/>
              </a:rPr>
              <a:t> dung </a:t>
            </a:r>
            <a:r>
              <a:rPr lang="en-US" sz="4643" b="1" dirty="0" err="1">
                <a:solidFill>
                  <a:srgbClr val="0000CC"/>
                </a:solidFill>
                <a:latin typeface="+mj-lt"/>
              </a:rPr>
              <a:t>bài</a:t>
            </a:r>
            <a:r>
              <a:rPr lang="en-US" sz="4643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4643" b="1" dirty="0" err="1">
                <a:solidFill>
                  <a:srgbClr val="0000CC"/>
                </a:solidFill>
                <a:latin typeface="+mj-lt"/>
              </a:rPr>
              <a:t>sau</a:t>
            </a:r>
            <a:endParaRPr lang="en-US" sz="4643" b="1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61461" name="Rectangle 21"/>
          <p:cNvSpPr>
            <a:spLocks noChangeArrowheads="1"/>
          </p:cNvSpPr>
          <p:nvPr/>
        </p:nvSpPr>
        <p:spPr bwMode="auto">
          <a:xfrm>
            <a:off x="3209049" y="4990581"/>
            <a:ext cx="12255350" cy="70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3979" b="1">
                <a:solidFill>
                  <a:srgbClr val="0000CC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Hoàn thành bài tập vận dụng</a:t>
            </a:r>
            <a:endParaRPr lang="en-US" sz="3979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660" y="315860"/>
            <a:ext cx="7377954" cy="1252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040018"/>
      </p:ext>
    </p:extLst>
  </p:cSld>
  <p:clrMapOvr>
    <a:masterClrMapping/>
  </p:clrMapOvr>
  <p:transition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61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1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8" grpId="0"/>
      <p:bldP spid="61459" grpId="0"/>
      <p:bldP spid="6146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Footer Placeholder 2"/>
          <p:cNvSpPr>
            <a:spLocks noGrp="1"/>
          </p:cNvSpPr>
          <p:nvPr>
            <p:ph type="ftr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6534" indent="-3948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79283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10996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42710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47442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06136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737849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6956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6534" indent="-3948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79283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10996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42710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47442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06136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737849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6956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15364" name="Text Box 3" descr="Dotted grid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0" y="0"/>
            <a:ext cx="16778287" cy="902362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3869" b="1" dirty="0">
              <a:solidFill>
                <a:srgbClr val="0000CC"/>
              </a:solidFill>
              <a:latin typeface="Verdana" panose="020B0604030504040204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	Có 5 ngôi sao, trong đó là 4 ngôi sao ẩn chứa 4 câu hỏi tương ứng và 1 ngôi sao may mắn.</a:t>
            </a:r>
          </a:p>
          <a:p>
            <a:pPr algn="just">
              <a:spcBef>
                <a:spcPct val="50000"/>
              </a:spcBef>
            </a:pPr>
            <a:r>
              <a:rPr lang="en-US" altLang="en-US" sz="3869" b="1" dirty="0">
                <a:solidFill>
                  <a:srgbClr val="FF00FF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3869" b="1" dirty="0">
                <a:solidFill>
                  <a:srgbClr val="FF6600"/>
                </a:solidFill>
                <a:latin typeface="Times New Roman" panose="02020603050405020304" pitchFamily="18" charset="0"/>
              </a:rPr>
              <a:t>Mỗi nhóm lần lượt chọn một ngôi sao. </a:t>
            </a:r>
          </a:p>
          <a:p>
            <a:pPr algn="just">
              <a:spcBef>
                <a:spcPct val="50000"/>
              </a:spcBef>
            </a:pP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* Nếu nhóm chọn ngôi sao và trả lời </a:t>
            </a:r>
            <a:r>
              <a:rPr lang="en-US" altLang="en-US" sz="3869" b="1" dirty="0">
                <a:solidFill>
                  <a:srgbClr val="FF9933"/>
                </a:solidFill>
                <a:latin typeface="Times New Roman" panose="02020603050405020304" pitchFamily="18" charset="0"/>
              </a:rPr>
              <a:t>đầy đủ</a:t>
            </a: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câu hỏi ẩn sau ngôi sao thì được </a:t>
            </a:r>
            <a:r>
              <a:rPr lang="en-US" altLang="en-US" sz="3869" b="1" dirty="0">
                <a:solidFill>
                  <a:srgbClr val="FF9933"/>
                </a:solidFill>
                <a:latin typeface="Times New Roman" panose="02020603050405020304" pitchFamily="18" charset="0"/>
              </a:rPr>
              <a:t>10 điểm</a:t>
            </a: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nếu trả lời sai không được điểm. Thời gian suy nghĩ là </a:t>
            </a:r>
            <a:r>
              <a:rPr lang="en-US" altLang="en-US" sz="3869" b="1" dirty="0">
                <a:solidFill>
                  <a:srgbClr val="FF6600"/>
                </a:solidFill>
                <a:latin typeface="Times New Roman" panose="02020603050405020304" pitchFamily="18" charset="0"/>
              </a:rPr>
              <a:t>10 giây</a:t>
            </a: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* Nếu nhóm chọn ngôi sao ẩn sau là </a:t>
            </a:r>
            <a:r>
              <a:rPr lang="en-US" altLang="en-US" sz="3869" b="1" dirty="0">
                <a:solidFill>
                  <a:srgbClr val="FF9933"/>
                </a:solidFill>
                <a:latin typeface="Times New Roman" panose="02020603050405020304" pitchFamily="18" charset="0"/>
              </a:rPr>
              <a:t>ngôi sao may mắn</a:t>
            </a: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sẽ được cộng </a:t>
            </a:r>
            <a:r>
              <a:rPr lang="en-US" altLang="en-US" sz="3869" b="1" dirty="0">
                <a:solidFill>
                  <a:srgbClr val="FF9933"/>
                </a:solidFill>
                <a:latin typeface="Times New Roman" panose="02020603050405020304" pitchFamily="18" charset="0"/>
              </a:rPr>
              <a:t>10 điểm thưởng</a:t>
            </a: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mà không phải trả lời câu hỏi, và được </a:t>
            </a:r>
            <a:r>
              <a:rPr lang="en-US" altLang="en-US" sz="3869" b="1" dirty="0">
                <a:solidFill>
                  <a:srgbClr val="FF9933"/>
                </a:solidFill>
                <a:latin typeface="Times New Roman" panose="02020603050405020304" pitchFamily="18" charset="0"/>
              </a:rPr>
              <a:t>chọn ngôi sao tiếp</a:t>
            </a: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69" b="1" dirty="0">
                <a:solidFill>
                  <a:srgbClr val="FF9933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để tham gia trả lời câu hỏi.</a:t>
            </a:r>
          </a:p>
          <a:p>
            <a:pPr algn="just">
              <a:spcBef>
                <a:spcPct val="50000"/>
              </a:spcBef>
            </a:pP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* Nếu nhóm chọn trả lời sai thì các </a:t>
            </a:r>
            <a:r>
              <a:rPr lang="en-US" altLang="en-US" sz="3869" b="1" dirty="0">
                <a:solidFill>
                  <a:srgbClr val="FF9933"/>
                </a:solidFill>
                <a:latin typeface="Times New Roman" panose="02020603050405020304" pitchFamily="18" charset="0"/>
              </a:rPr>
              <a:t>nhóm khác</a:t>
            </a: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dành quyền trả lời (bằng cách đưa tay). Nếu trả lời đúng được </a:t>
            </a:r>
            <a:r>
              <a:rPr lang="en-US" altLang="en-US" sz="3869" b="1" dirty="0">
                <a:solidFill>
                  <a:srgbClr val="FF9933"/>
                </a:solidFill>
                <a:latin typeface="Times New Roman" panose="02020603050405020304" pitchFamily="18" charset="0"/>
              </a:rPr>
              <a:t>5 điểm</a:t>
            </a:r>
            <a:r>
              <a:rPr lang="en-US" altLang="en-US" sz="3869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trả lời sai không được điểm.</a:t>
            </a:r>
          </a:p>
          <a:p>
            <a:pPr algn="just">
              <a:spcBef>
                <a:spcPct val="50000"/>
              </a:spcBef>
            </a:pPr>
            <a:endParaRPr lang="en-US" altLang="en-US" sz="3869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13377093" y="342181"/>
            <a:ext cx="631719" cy="52643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 sz="2487">
              <a:latin typeface="Arial" charset="0"/>
            </a:endParaRPr>
          </a:p>
        </p:txBody>
      </p:sp>
      <p:sp>
        <p:nvSpPr>
          <p:cNvPr id="15366" name="AutoShape 8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442897" y="8877428"/>
            <a:ext cx="590044" cy="475066"/>
          </a:xfrm>
          <a:prstGeom prst="actionButtonForwardNext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15367" name="WordArt 9"/>
          <p:cNvSpPr>
            <a:spLocks noChangeArrowheads="1" noChangeShapeType="1" noTextEdit="1"/>
          </p:cNvSpPr>
          <p:nvPr/>
        </p:nvSpPr>
        <p:spPr bwMode="auto">
          <a:xfrm>
            <a:off x="5967554" y="210573"/>
            <a:ext cx="5580186" cy="8444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974" b="1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CC00"/>
                </a:solidFill>
                <a:cs typeface="Times New Roman" panose="02020603050405020304" pitchFamily="18" charset="0"/>
              </a:rPr>
              <a:t>LUẬT CHƠI</a:t>
            </a:r>
            <a:endParaRPr lang="en-US" sz="4974" b="1" kern="1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CC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306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6534" indent="-3948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79283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10996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42710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47442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06136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737849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6956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D607E6E-39A5-4591-9E6E-62483929DC91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16387" name="AutoShape 2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4162355" y="8883552"/>
            <a:ext cx="543980" cy="592237"/>
          </a:xfrm>
          <a:prstGeom prst="actionButtonReturn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27651" name="AutoShape 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071953" y="1"/>
            <a:ext cx="1443303" cy="1460851"/>
          </a:xfrm>
          <a:prstGeom prst="star5">
            <a:avLst/>
          </a:prstGeom>
          <a:gradFill rotWithShape="1">
            <a:gsLst>
              <a:gs pos="0">
                <a:srgbClr val="6600CC"/>
              </a:gs>
              <a:gs pos="100000">
                <a:srgbClr val="6600CC">
                  <a:gamma/>
                  <a:tint val="19216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421" b="1">
                <a:solidFill>
                  <a:srgbClr val="009900"/>
                </a:solidFill>
                <a:latin typeface=".VnTime" pitchFamily="34" charset="0"/>
              </a:rPr>
              <a:t>1</a:t>
            </a:r>
          </a:p>
        </p:txBody>
      </p:sp>
      <p:sp>
        <p:nvSpPr>
          <p:cNvPr id="27669" name="AutoShape 21"/>
          <p:cNvSpPr>
            <a:spLocks noChangeArrowheads="1"/>
          </p:cNvSpPr>
          <p:nvPr/>
        </p:nvSpPr>
        <p:spPr bwMode="auto">
          <a:xfrm>
            <a:off x="13653470" y="331215"/>
            <a:ext cx="631719" cy="52643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 sz="2487">
              <a:latin typeface="Arial" charset="0"/>
            </a:endParaRPr>
          </a:p>
        </p:txBody>
      </p:sp>
      <p:sp>
        <p:nvSpPr>
          <p:cNvPr id="16390" name="Text Box 44" descr="Large grid"/>
          <p:cNvSpPr txBox="1">
            <a:spLocks noChangeArrowheads="1"/>
          </p:cNvSpPr>
          <p:nvPr/>
        </p:nvSpPr>
        <p:spPr bwMode="auto">
          <a:xfrm>
            <a:off x="3967110" y="1202021"/>
            <a:ext cx="9370501" cy="1368067"/>
          </a:xfrm>
          <a:prstGeom prst="rect">
            <a:avLst/>
          </a:prstGeom>
          <a:pattFill prst="lgGrid">
            <a:fgClr>
              <a:srgbClr val="FFFF99"/>
            </a:fgClr>
            <a:bgClr>
              <a:srgbClr val="FFCCFF"/>
            </a:bgClr>
          </a:pattFill>
          <a:ln w="28575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145" b="1">
                <a:latin typeface="Times New Roman" panose="02020603050405020304" pitchFamily="18" charset="0"/>
              </a:rPr>
              <a:t>? Xác định công dụng của dấu chấm lửng được sử dụng trong câu dưới đây:</a:t>
            </a:r>
            <a:endParaRPr lang="en-US" altLang="en-US" sz="4145" b="1"/>
          </a:p>
        </p:txBody>
      </p:sp>
      <p:sp>
        <p:nvSpPr>
          <p:cNvPr id="16391" name="Text Box 45"/>
          <p:cNvSpPr txBox="1">
            <a:spLocks noChangeArrowheads="1"/>
          </p:cNvSpPr>
          <p:nvPr/>
        </p:nvSpPr>
        <p:spPr bwMode="auto">
          <a:xfrm>
            <a:off x="4177683" y="3579742"/>
            <a:ext cx="8633495" cy="259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869">
                <a:latin typeface="Times New Roman" panose="02020603050405020304" pitchFamily="18" charset="0"/>
              </a:rPr>
              <a:t>Thể điệu ca Huế có sôi nổi, tươi vui, có buồn thảm, bâng khâng, có tiếc thương ai oán... </a:t>
            </a:r>
          </a:p>
          <a:p>
            <a:pPr algn="just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869">
                <a:latin typeface="Times New Roman" panose="02020603050405020304" pitchFamily="18" charset="0"/>
              </a:rPr>
              <a:t>			</a:t>
            </a:r>
            <a:r>
              <a:rPr lang="en-US" altLang="en-US" sz="3869" i="1">
                <a:latin typeface="Times New Roman" panose="02020603050405020304" pitchFamily="18" charset="0"/>
              </a:rPr>
              <a:t>(Hà Ánh Minh)</a:t>
            </a:r>
          </a:p>
        </p:txBody>
      </p:sp>
      <p:sp>
        <p:nvSpPr>
          <p:cNvPr id="27694" name="AutoShape 46" descr="Dotted grid"/>
          <p:cNvSpPr>
            <a:spLocks noChangeArrowheads="1"/>
          </p:cNvSpPr>
          <p:nvPr/>
        </p:nvSpPr>
        <p:spPr bwMode="auto">
          <a:xfrm>
            <a:off x="4493543" y="6211905"/>
            <a:ext cx="8212349" cy="1579298"/>
          </a:xfrm>
          <a:prstGeom prst="roundRect">
            <a:avLst>
              <a:gd name="adj" fmla="val 16667"/>
            </a:avLst>
          </a:prstGeom>
          <a:pattFill prst="dotGrid">
            <a:fgClr>
              <a:srgbClr val="66FFFF"/>
            </a:fgClr>
            <a:bgClr>
              <a:schemeClr val="bg1"/>
            </a:bgClr>
          </a:pattFill>
          <a:ln w="28575">
            <a:solidFill>
              <a:srgbClr val="66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869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3869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69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3869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69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3869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69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liệt</a:t>
            </a:r>
            <a:r>
              <a:rPr lang="en-US" altLang="en-US" sz="3869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69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kê</a:t>
            </a:r>
            <a:r>
              <a:rPr lang="en-US" altLang="en-US" sz="3869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69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3869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69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đầy</a:t>
            </a:r>
            <a:r>
              <a:rPr lang="en-US" altLang="en-US" sz="3869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869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3869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7695" name="Picture 47" descr="Picture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003">
            <a:off x="11126594" y="7370057"/>
            <a:ext cx="1092348" cy="12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96" name="Oval 48"/>
          <p:cNvSpPr>
            <a:spLocks noChangeArrowheads="1"/>
          </p:cNvSpPr>
          <p:nvPr/>
        </p:nvSpPr>
        <p:spPr bwMode="auto">
          <a:xfrm>
            <a:off x="13232325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697" name="Oval 49"/>
          <p:cNvSpPr>
            <a:spLocks noChangeArrowheads="1"/>
          </p:cNvSpPr>
          <p:nvPr/>
        </p:nvSpPr>
        <p:spPr bwMode="auto">
          <a:xfrm>
            <a:off x="13232325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698" name="Oval 50"/>
          <p:cNvSpPr>
            <a:spLocks noChangeArrowheads="1"/>
          </p:cNvSpPr>
          <p:nvPr/>
        </p:nvSpPr>
        <p:spPr bwMode="auto">
          <a:xfrm>
            <a:off x="13232325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699" name="Oval 51"/>
          <p:cNvSpPr>
            <a:spLocks noChangeArrowheads="1"/>
          </p:cNvSpPr>
          <p:nvPr/>
        </p:nvSpPr>
        <p:spPr bwMode="auto">
          <a:xfrm>
            <a:off x="13232325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700" name="Oval 52"/>
          <p:cNvSpPr>
            <a:spLocks noChangeArrowheads="1"/>
          </p:cNvSpPr>
          <p:nvPr/>
        </p:nvSpPr>
        <p:spPr bwMode="auto">
          <a:xfrm>
            <a:off x="13232325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7701" name="Oval 53"/>
          <p:cNvSpPr>
            <a:spLocks noChangeArrowheads="1"/>
          </p:cNvSpPr>
          <p:nvPr/>
        </p:nvSpPr>
        <p:spPr bwMode="auto">
          <a:xfrm>
            <a:off x="13232325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702" name="Oval 54"/>
          <p:cNvSpPr>
            <a:spLocks noChangeArrowheads="1"/>
          </p:cNvSpPr>
          <p:nvPr/>
        </p:nvSpPr>
        <p:spPr bwMode="auto">
          <a:xfrm>
            <a:off x="13232325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703" name="Oval 55"/>
          <p:cNvSpPr>
            <a:spLocks noChangeArrowheads="1"/>
          </p:cNvSpPr>
          <p:nvPr/>
        </p:nvSpPr>
        <p:spPr bwMode="auto">
          <a:xfrm>
            <a:off x="13232325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7704" name="Oval 56"/>
          <p:cNvSpPr>
            <a:spLocks noChangeArrowheads="1"/>
          </p:cNvSpPr>
          <p:nvPr/>
        </p:nvSpPr>
        <p:spPr bwMode="auto">
          <a:xfrm>
            <a:off x="13232325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7705" name="Oval 57"/>
          <p:cNvSpPr>
            <a:spLocks noChangeArrowheads="1"/>
          </p:cNvSpPr>
          <p:nvPr/>
        </p:nvSpPr>
        <p:spPr bwMode="auto">
          <a:xfrm>
            <a:off x="13232325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10</a:t>
            </a:r>
            <a:endParaRPr lang="en-US" altLang="en-US" sz="3316" b="1">
              <a:solidFill>
                <a:srgbClr val="CCFFCC"/>
              </a:solidFill>
              <a:latin typeface="Engravers MT" panose="02090707080505020304" pitchFamily="18" charset="0"/>
              <a:cs typeface="Arial" panose="020B0604020202020204" pitchFamily="34" charset="0"/>
            </a:endParaRPr>
          </a:p>
        </p:txBody>
      </p:sp>
      <p:pic>
        <p:nvPicPr>
          <p:cNvPr id="27706" name="Picture 58" descr="j023413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465" y="6633052"/>
            <a:ext cx="1158152" cy="12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5" name="AutoShape 59"/>
          <p:cNvSpPr>
            <a:spLocks noChangeArrowheads="1"/>
          </p:cNvSpPr>
          <p:nvPr/>
        </p:nvSpPr>
        <p:spPr bwMode="auto">
          <a:xfrm rot="952809">
            <a:off x="3545964" y="6317192"/>
            <a:ext cx="842292" cy="52643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</p:spTree>
    <p:extLst>
      <p:ext uri="{BB962C8B-B14F-4D97-AF65-F5344CB8AC3E}">
        <p14:creationId xmlns:p14="http://schemas.microsoft.com/office/powerpoint/2010/main" val="7466977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76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76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765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7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06"/>
                  </p:tgtEl>
                </p:cond>
              </p:nextCondLst>
            </p:seq>
          </p:childTnLst>
        </p:cTn>
      </p:par>
    </p:tnLst>
    <p:bldLst>
      <p:bldP spid="27651" grpId="0" autoUpdateAnimBg="0"/>
      <p:bldP spid="27669" grpId="0" animBg="1"/>
      <p:bldP spid="27696" grpId="0" animBg="1"/>
      <p:bldP spid="27697" grpId="0" animBg="1"/>
      <p:bldP spid="27698" grpId="0" animBg="1"/>
      <p:bldP spid="27699" grpId="0" animBg="1"/>
      <p:bldP spid="27700" grpId="0" animBg="1"/>
      <p:bldP spid="27701" grpId="0" animBg="1"/>
      <p:bldP spid="27702" grpId="0" animBg="1"/>
      <p:bldP spid="27703" grpId="0" animBg="1"/>
      <p:bldP spid="27704" grpId="0" animBg="1"/>
      <p:bldP spid="2770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6534" indent="-3948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79283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10996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42710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47442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06136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737849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6956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4B7861F-F7B8-4314-B50B-0453AF4FDE96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17411" name="AutoShape 2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548185" y="8422923"/>
            <a:ext cx="539593" cy="592237"/>
          </a:xfrm>
          <a:prstGeom prst="actionButtonReturn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28675" name="AutoShape 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071953" y="1"/>
            <a:ext cx="1805226" cy="1653876"/>
          </a:xfrm>
          <a:prstGeom prst="star5">
            <a:avLst/>
          </a:prstGeom>
          <a:gradFill rotWithShape="1">
            <a:gsLst>
              <a:gs pos="0">
                <a:srgbClr val="009900"/>
              </a:gs>
              <a:gs pos="100000">
                <a:srgbClr val="009900">
                  <a:gamma/>
                  <a:tint val="15686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421" b="1">
                <a:solidFill>
                  <a:srgbClr val="FF00FF"/>
                </a:solidFill>
                <a:latin typeface=".VnTime" pitchFamily="34" charset="0"/>
              </a:rPr>
              <a:t>4</a:t>
            </a:r>
          </a:p>
        </p:txBody>
      </p:sp>
      <p:sp>
        <p:nvSpPr>
          <p:cNvPr id="28694" name="AutoShape 22"/>
          <p:cNvSpPr>
            <a:spLocks noChangeArrowheads="1"/>
          </p:cNvSpPr>
          <p:nvPr/>
        </p:nvSpPr>
        <p:spPr bwMode="auto">
          <a:xfrm>
            <a:off x="13743403" y="315860"/>
            <a:ext cx="631719" cy="52643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 sz="2487">
              <a:latin typeface="Arial" charset="0"/>
            </a:endParaRPr>
          </a:p>
        </p:txBody>
      </p:sp>
      <p:sp>
        <p:nvSpPr>
          <p:cNvPr id="17414" name="AutoShape 31"/>
          <p:cNvSpPr>
            <a:spLocks noChangeArrowheads="1"/>
          </p:cNvSpPr>
          <p:nvPr/>
        </p:nvSpPr>
        <p:spPr bwMode="auto">
          <a:xfrm rot="952809">
            <a:off x="3230104" y="5474900"/>
            <a:ext cx="842292" cy="52643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17415" name="Text Box 32"/>
          <p:cNvSpPr txBox="1">
            <a:spLocks noChangeArrowheads="1"/>
          </p:cNvSpPr>
          <p:nvPr/>
        </p:nvSpPr>
        <p:spPr bwMode="auto">
          <a:xfrm>
            <a:off x="4177683" y="1096735"/>
            <a:ext cx="9370501" cy="2005934"/>
          </a:xfrm>
          <a:prstGeom prst="rect">
            <a:avLst/>
          </a:prstGeom>
          <a:solidFill>
            <a:srgbClr val="FFFF99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145" b="1">
                <a:latin typeface="Times New Roman" panose="02020603050405020304" pitchFamily="18" charset="0"/>
              </a:rPr>
              <a:t>? Xác định công dụng của dấu chấm lửng được sử dụng trong câu ca dao dưới đây:</a:t>
            </a:r>
            <a:endParaRPr lang="en-US" altLang="en-US" sz="4145" b="1"/>
          </a:p>
        </p:txBody>
      </p:sp>
      <p:sp>
        <p:nvSpPr>
          <p:cNvPr id="17416" name="Text Box 33"/>
          <p:cNvSpPr txBox="1">
            <a:spLocks noChangeArrowheads="1"/>
          </p:cNvSpPr>
          <p:nvPr/>
        </p:nvSpPr>
        <p:spPr bwMode="auto">
          <a:xfrm>
            <a:off x="4072397" y="3369169"/>
            <a:ext cx="10633939" cy="221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869">
                <a:latin typeface="Times New Roman" panose="02020603050405020304" pitchFamily="18" charset="0"/>
              </a:rPr>
              <a:t>  </a:t>
            </a:r>
            <a:r>
              <a:rPr lang="en-US" altLang="en-US" sz="3316">
                <a:latin typeface="Times New Roman" panose="02020603050405020304" pitchFamily="18" charset="0"/>
              </a:rPr>
              <a:t>Quan đi kinh lý trong vùng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316">
                <a:latin typeface="Times New Roman" panose="02020603050405020304" pitchFamily="18" charset="0"/>
              </a:rPr>
              <a:t>Đâu có gà vịt... thì lùng về xơi</a:t>
            </a:r>
            <a:endParaRPr lang="en-US" altLang="en-US" sz="3316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3316" i="1">
                <a:latin typeface="Times New Roman" panose="02020603050405020304" pitchFamily="18" charset="0"/>
              </a:rPr>
              <a:t>					</a:t>
            </a:r>
          </a:p>
        </p:txBody>
      </p:sp>
      <p:sp>
        <p:nvSpPr>
          <p:cNvPr id="28706" name="AutoShape 34" descr="Dashed horizontal"/>
          <p:cNvSpPr>
            <a:spLocks noChangeArrowheads="1"/>
          </p:cNvSpPr>
          <p:nvPr/>
        </p:nvSpPr>
        <p:spPr bwMode="auto">
          <a:xfrm>
            <a:off x="4072396" y="5053753"/>
            <a:ext cx="9581074" cy="2737450"/>
          </a:xfrm>
          <a:prstGeom prst="roundRect">
            <a:avLst>
              <a:gd name="adj" fmla="val 16667"/>
            </a:avLst>
          </a:prstGeom>
          <a:pattFill prst="dashHorz">
            <a:fgClr>
              <a:srgbClr val="FFFF99"/>
            </a:fgClr>
            <a:bgClr>
              <a:srgbClr val="FF9999"/>
            </a:bgClr>
          </a:pattFill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endParaRPr lang="en-US" altLang="en-US" sz="3869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707" name="Picture 35" descr="Pict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003">
            <a:off x="9613100" y="7264771"/>
            <a:ext cx="1092348" cy="12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8" name="Oval 36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709" name="Oval 37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710" name="Oval 38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711" name="Oval 39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712" name="Oval 40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713" name="Oval 41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8714" name="Oval 42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8715" name="Oval 43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716" name="Oval 44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8717" name="Oval 45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10</a:t>
            </a:r>
            <a:endParaRPr lang="en-US" altLang="en-US" sz="3316" b="1">
              <a:solidFill>
                <a:srgbClr val="CCFFCC"/>
              </a:solidFill>
              <a:latin typeface="Engravers MT" panose="02090707080505020304" pitchFamily="18" charset="0"/>
              <a:cs typeface="Arial" panose="020B0604020202020204" pitchFamily="34" charset="0"/>
            </a:endParaRPr>
          </a:p>
        </p:txBody>
      </p:sp>
      <p:pic>
        <p:nvPicPr>
          <p:cNvPr id="28718" name="Picture 46" descr="j02341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599" y="7054198"/>
            <a:ext cx="1158152" cy="12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4072396" y="5159041"/>
            <a:ext cx="9581074" cy="2898807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dirty="0" err="1"/>
              <a:t>Làm</a:t>
            </a:r>
            <a:r>
              <a:rPr lang="en-US" altLang="en-US" sz="3316" dirty="0"/>
              <a:t> </a:t>
            </a:r>
            <a:r>
              <a:rPr lang="en-US" altLang="en-US" sz="3316" dirty="0" err="1"/>
              <a:t>gian</a:t>
            </a:r>
            <a:r>
              <a:rPr lang="en-US" altLang="en-US" sz="3316" dirty="0"/>
              <a:t> </a:t>
            </a:r>
            <a:r>
              <a:rPr lang="en-US" altLang="en-US" sz="3316" dirty="0" err="1"/>
              <a:t>nhịp</a:t>
            </a:r>
            <a:r>
              <a:rPr lang="en-US" altLang="en-US" sz="3316" dirty="0"/>
              <a:t> </a:t>
            </a:r>
            <a:r>
              <a:rPr lang="en-US" altLang="en-US" sz="3316" dirty="0" err="1"/>
              <a:t>điệu</a:t>
            </a:r>
            <a:r>
              <a:rPr lang="en-US" altLang="en-US" sz="3316" dirty="0"/>
              <a:t> </a:t>
            </a:r>
            <a:r>
              <a:rPr lang="en-US" altLang="en-US" sz="3316" dirty="0" err="1"/>
              <a:t>câu</a:t>
            </a:r>
            <a:r>
              <a:rPr lang="en-US" altLang="en-US" sz="3316" dirty="0"/>
              <a:t> </a:t>
            </a:r>
            <a:r>
              <a:rPr lang="en-US" altLang="en-US" sz="3316" dirty="0" err="1"/>
              <a:t>văn</a:t>
            </a:r>
            <a:r>
              <a:rPr lang="en-US" altLang="en-US" sz="3316" dirty="0"/>
              <a:t>, </a:t>
            </a:r>
            <a:r>
              <a:rPr lang="en-US" altLang="en-US" sz="3316" dirty="0" err="1"/>
              <a:t>chuẩn</a:t>
            </a:r>
            <a:r>
              <a:rPr lang="en-US" altLang="en-US" sz="3316" dirty="0"/>
              <a:t> </a:t>
            </a:r>
            <a:r>
              <a:rPr lang="en-US" altLang="en-US" sz="3316" dirty="0" err="1"/>
              <a:t>bị</a:t>
            </a:r>
            <a:r>
              <a:rPr lang="en-US" altLang="en-US" sz="3316" dirty="0"/>
              <a:t> </a:t>
            </a:r>
            <a:r>
              <a:rPr lang="en-US" altLang="en-US" sz="3316" dirty="0" err="1"/>
              <a:t>cho</a:t>
            </a:r>
            <a:r>
              <a:rPr lang="en-US" altLang="en-US" sz="3316" dirty="0"/>
              <a:t> </a:t>
            </a:r>
            <a:r>
              <a:rPr lang="en-US" altLang="en-US" sz="3316" dirty="0" err="1"/>
              <a:t>sự</a:t>
            </a:r>
            <a:r>
              <a:rPr lang="en-US" altLang="en-US" sz="3316" dirty="0"/>
              <a:t> </a:t>
            </a:r>
            <a:r>
              <a:rPr lang="en-US" altLang="en-US" sz="3316" dirty="0" err="1"/>
              <a:t>xuất</a:t>
            </a:r>
            <a:r>
              <a:rPr lang="en-US" altLang="en-US" sz="3316" dirty="0"/>
              <a:t> </a:t>
            </a:r>
            <a:r>
              <a:rPr lang="en-US" altLang="en-US" sz="3316" dirty="0" err="1"/>
              <a:t>hiện</a:t>
            </a:r>
            <a:r>
              <a:rPr lang="en-US" altLang="en-US" sz="3316" dirty="0"/>
              <a:t> </a:t>
            </a:r>
            <a:r>
              <a:rPr lang="en-US" altLang="en-US" sz="3316" dirty="0" err="1"/>
              <a:t>của</a:t>
            </a:r>
            <a:r>
              <a:rPr lang="en-US" altLang="en-US" sz="3316" dirty="0"/>
              <a:t> </a:t>
            </a:r>
            <a:r>
              <a:rPr lang="en-US" altLang="en-US" sz="3316" dirty="0" err="1"/>
              <a:t>một</a:t>
            </a:r>
            <a:r>
              <a:rPr lang="en-US" altLang="en-US" sz="3316" dirty="0"/>
              <a:t> </a:t>
            </a:r>
            <a:r>
              <a:rPr lang="en-US" altLang="en-US" sz="3316" dirty="0" err="1"/>
              <a:t>từ</a:t>
            </a:r>
            <a:r>
              <a:rPr lang="en-US" altLang="en-US" sz="3316" dirty="0"/>
              <a:t> </a:t>
            </a:r>
            <a:r>
              <a:rPr lang="en-US" altLang="en-US" sz="3316" dirty="0" err="1"/>
              <a:t>ngữ</a:t>
            </a:r>
            <a:r>
              <a:rPr lang="en-US" altLang="en-US" sz="3316" dirty="0"/>
              <a:t> </a:t>
            </a:r>
            <a:r>
              <a:rPr lang="en-US" altLang="en-US" sz="3316" dirty="0" err="1"/>
              <a:t>biểu</a:t>
            </a:r>
            <a:r>
              <a:rPr lang="en-US" altLang="en-US" sz="3316" dirty="0"/>
              <a:t> </a:t>
            </a:r>
            <a:r>
              <a:rPr lang="en-US" altLang="en-US" sz="3316" dirty="0" err="1"/>
              <a:t>thị</a:t>
            </a:r>
            <a:r>
              <a:rPr lang="en-US" altLang="en-US" sz="3316" dirty="0"/>
              <a:t> </a:t>
            </a:r>
            <a:r>
              <a:rPr lang="en-US" altLang="en-US" sz="3316" dirty="0" err="1"/>
              <a:t>nội</a:t>
            </a:r>
            <a:r>
              <a:rPr lang="en-US" altLang="en-US" sz="3316" dirty="0"/>
              <a:t> dung </a:t>
            </a:r>
            <a:r>
              <a:rPr lang="en-US" altLang="en-US" sz="3316" dirty="0" err="1"/>
              <a:t>hài</a:t>
            </a:r>
            <a:r>
              <a:rPr lang="en-US" altLang="en-US" sz="3316" dirty="0"/>
              <a:t> </a:t>
            </a:r>
            <a:r>
              <a:rPr lang="en-US" altLang="en-US" sz="3316" dirty="0" err="1"/>
              <a:t>hước</a:t>
            </a:r>
            <a:r>
              <a:rPr lang="en-US" altLang="en-US" sz="3316" dirty="0"/>
              <a:t> </a:t>
            </a:r>
            <a:r>
              <a:rPr lang="en-US" altLang="en-US" sz="3316" dirty="0" err="1"/>
              <a:t>châm</a:t>
            </a:r>
            <a:r>
              <a:rPr lang="en-US" altLang="en-US" sz="3316" dirty="0"/>
              <a:t> </a:t>
            </a:r>
            <a:r>
              <a:rPr lang="en-US" altLang="en-US" sz="3316" dirty="0" err="1"/>
              <a:t>biếm</a:t>
            </a:r>
            <a:endParaRPr lang="en-US" altLang="en-US" sz="3316" dirty="0"/>
          </a:p>
          <a:p>
            <a:endParaRPr lang="en-US" altLang="en-US" sz="3316" dirty="0"/>
          </a:p>
          <a:p>
            <a:pPr>
              <a:spcBef>
                <a:spcPct val="50000"/>
              </a:spcBef>
            </a:pPr>
            <a:endParaRPr lang="en-US" altLang="en-US" sz="3316" dirty="0"/>
          </a:p>
        </p:txBody>
      </p:sp>
    </p:spTree>
    <p:extLst>
      <p:ext uri="{BB962C8B-B14F-4D97-AF65-F5344CB8AC3E}">
        <p14:creationId xmlns:p14="http://schemas.microsoft.com/office/powerpoint/2010/main" val="350291806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9" presetClass="entr" presetSubtype="1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7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18"/>
                  </p:tgtEl>
                </p:cond>
              </p:nextCondLst>
            </p:seq>
          </p:childTnLst>
        </p:cTn>
      </p:par>
    </p:tnLst>
    <p:bldLst>
      <p:bldP spid="28675" grpId="0" animBg="1"/>
      <p:bldP spid="28675" grpId="1" animBg="1"/>
      <p:bldP spid="28694" grpId="0" animBg="1"/>
      <p:bldP spid="28708" grpId="0" animBg="1"/>
      <p:bldP spid="28709" grpId="0" animBg="1"/>
      <p:bldP spid="28710" grpId="0" animBg="1"/>
      <p:bldP spid="28711" grpId="0" animBg="1"/>
      <p:bldP spid="28712" grpId="0" animBg="1"/>
      <p:bldP spid="28713" grpId="0" animBg="1"/>
      <p:bldP spid="28714" grpId="0" animBg="1"/>
      <p:bldP spid="28715" grpId="0" animBg="1"/>
      <p:bldP spid="28716" grpId="0" animBg="1"/>
      <p:bldP spid="287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6534" indent="-3948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79283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10996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42710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47442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06136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737849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6956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07B505-E532-4265-8474-A1547BC1CCF7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29698" name="AutoShape 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071953" y="0"/>
            <a:ext cx="1416981" cy="1693358"/>
          </a:xfrm>
          <a:prstGeom prst="star5">
            <a:avLst/>
          </a:prstGeom>
          <a:gradFill rotWithShape="1">
            <a:gsLst>
              <a:gs pos="0">
                <a:srgbClr val="660066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421" b="1">
                <a:solidFill>
                  <a:srgbClr val="FF0066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18436" name="AutoShape 21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548184" y="8738783"/>
            <a:ext cx="543980" cy="592237"/>
          </a:xfrm>
          <a:prstGeom prst="actionButtonReturn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29718" name="AutoShape 22"/>
          <p:cNvSpPr>
            <a:spLocks noChangeArrowheads="1"/>
          </p:cNvSpPr>
          <p:nvPr/>
        </p:nvSpPr>
        <p:spPr bwMode="auto">
          <a:xfrm>
            <a:off x="14074617" y="210573"/>
            <a:ext cx="631719" cy="52643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 sz="2487">
              <a:latin typeface="Arial" charset="0"/>
            </a:endParaRPr>
          </a:p>
        </p:txBody>
      </p:sp>
      <p:sp>
        <p:nvSpPr>
          <p:cNvPr id="18438" name="AutoShape 34"/>
          <p:cNvSpPr>
            <a:spLocks noChangeArrowheads="1"/>
          </p:cNvSpPr>
          <p:nvPr/>
        </p:nvSpPr>
        <p:spPr bwMode="auto">
          <a:xfrm rot="1721169">
            <a:off x="2282526" y="4843180"/>
            <a:ext cx="842292" cy="52643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18439" name="Text Box 37"/>
          <p:cNvSpPr txBox="1">
            <a:spLocks noChangeArrowheads="1"/>
          </p:cNvSpPr>
          <p:nvPr/>
        </p:nvSpPr>
        <p:spPr bwMode="auto">
          <a:xfrm>
            <a:off x="4072396" y="780875"/>
            <a:ext cx="9370501" cy="1368067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9999"/>
              </a:gs>
              <a:gs pos="100000">
                <a:srgbClr val="FFCC99"/>
              </a:gs>
            </a:gsLst>
            <a:lin ang="2700000" scaled="1"/>
          </a:gradFill>
          <a:ln w="28575">
            <a:solidFill>
              <a:srgbClr val="FF66CC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145" b="1">
                <a:latin typeface="Times New Roman" panose="02020603050405020304" pitchFamily="18" charset="0"/>
              </a:rPr>
              <a:t>? Xác định công dụng của dấu chấm phẩy được sử dụng trong câu dưới đây:</a:t>
            </a:r>
          </a:p>
        </p:txBody>
      </p:sp>
      <p:sp>
        <p:nvSpPr>
          <p:cNvPr id="18440" name="Text Box 38"/>
          <p:cNvSpPr txBox="1">
            <a:spLocks noChangeArrowheads="1"/>
          </p:cNvSpPr>
          <p:nvPr/>
        </p:nvSpPr>
        <p:spPr bwMode="auto">
          <a:xfrm>
            <a:off x="2914245" y="2561973"/>
            <a:ext cx="11581518" cy="242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869">
                <a:latin typeface="Times New Roman" panose="02020603050405020304" pitchFamily="18" charset="0"/>
              </a:rPr>
              <a:t>  </a:t>
            </a:r>
            <a:r>
              <a:rPr lang="en-US" altLang="en-US" sz="3316">
                <a:latin typeface="Times New Roman" panose="02020603050405020304" pitchFamily="18" charset="0"/>
              </a:rPr>
              <a:t>Văn chương gây cho ta những tình cảm ta không có,luyện những tình cảm ta sẵn có</a:t>
            </a:r>
            <a:r>
              <a:rPr lang="en-US" altLang="en-US" sz="3316" b="1">
                <a:solidFill>
                  <a:srgbClr val="FF0066"/>
                </a:solidFill>
                <a:latin typeface="Times New Roman" panose="02020603050405020304" pitchFamily="18" charset="0"/>
              </a:rPr>
              <a:t>;</a:t>
            </a:r>
            <a:r>
              <a:rPr lang="en-US" altLang="en-US" sz="3316">
                <a:latin typeface="Times New Roman" panose="02020603050405020304" pitchFamily="18" charset="0"/>
              </a:rPr>
              <a:t>cuộc đời phù phiếm chật hẹp của cá nhân vì văn chương mà trở nên thâm trầm và rộng rãi đến trăm nghìn lần.</a:t>
            </a:r>
          </a:p>
          <a:p>
            <a:pPr algn="just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869">
                <a:latin typeface="Times New Roman" panose="02020603050405020304" pitchFamily="18" charset="0"/>
              </a:rPr>
              <a:t>						</a:t>
            </a:r>
            <a:r>
              <a:rPr lang="en-US" altLang="en-US" sz="3316" i="1">
                <a:latin typeface="Times New Roman" panose="02020603050405020304" pitchFamily="18" charset="0"/>
              </a:rPr>
              <a:t>(Hoài Thanh)</a:t>
            </a:r>
          </a:p>
        </p:txBody>
      </p:sp>
      <p:sp>
        <p:nvSpPr>
          <p:cNvPr id="29735" name="AutoShape 39" descr="Small grid"/>
          <p:cNvSpPr>
            <a:spLocks noChangeArrowheads="1"/>
          </p:cNvSpPr>
          <p:nvPr/>
        </p:nvSpPr>
        <p:spPr bwMode="auto">
          <a:xfrm>
            <a:off x="3335390" y="5264326"/>
            <a:ext cx="7896490" cy="1895158"/>
          </a:xfrm>
          <a:prstGeom prst="roundRect">
            <a:avLst>
              <a:gd name="adj" fmla="val 16667"/>
            </a:avLst>
          </a:prstGeom>
          <a:pattFill prst="smGrid">
            <a:fgClr>
              <a:srgbClr val="FFCC99"/>
            </a:fgClr>
            <a:bgClr>
              <a:srgbClr val="CCFF99"/>
            </a:bgClr>
          </a:pattFill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n-US" altLang="en-US" sz="3869">
                <a:latin typeface="Times New Roman" panose="02020603050405020304" pitchFamily="18" charset="0"/>
              </a:rPr>
              <a:t>Đánh dấu ranh giới giữa các vế</a:t>
            </a:r>
          </a:p>
          <a:p>
            <a:pPr algn="ctr" eaLnBrk="1" hangingPunct="1">
              <a:lnSpc>
                <a:spcPct val="140000"/>
              </a:lnSpc>
            </a:pPr>
            <a:r>
              <a:rPr lang="en-US" altLang="en-US" sz="3869">
                <a:latin typeface="Times New Roman" panose="02020603050405020304" pitchFamily="18" charset="0"/>
              </a:rPr>
              <a:t>trong câu ghép có cấu tạo phức tạp.</a:t>
            </a:r>
          </a:p>
        </p:txBody>
      </p:sp>
      <p:pic>
        <p:nvPicPr>
          <p:cNvPr id="29736" name="Picture 40" descr="Pictur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003">
            <a:off x="9547296" y="7580630"/>
            <a:ext cx="1092348" cy="12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7" name="Oval 41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738" name="Oval 42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739" name="Oval 43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740" name="Oval 44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9741" name="Oval 45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742" name="Oval 46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743" name="Oval 47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744" name="Oval 48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745" name="Oval 49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9746" name="Oval 50"/>
          <p:cNvSpPr>
            <a:spLocks noChangeArrowheads="1"/>
          </p:cNvSpPr>
          <p:nvPr/>
        </p:nvSpPr>
        <p:spPr bwMode="auto">
          <a:xfrm>
            <a:off x="12600606" y="4503193"/>
            <a:ext cx="1232730" cy="1498139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10</a:t>
            </a:r>
            <a:endParaRPr lang="en-US" altLang="en-US" sz="3316" b="1">
              <a:solidFill>
                <a:srgbClr val="CCFFCC"/>
              </a:solidFill>
              <a:latin typeface="Engravers MT" panose="02090707080505020304" pitchFamily="18" charset="0"/>
              <a:cs typeface="Arial" panose="020B0604020202020204" pitchFamily="34" charset="0"/>
            </a:endParaRPr>
          </a:p>
        </p:txBody>
      </p:sp>
      <p:pic>
        <p:nvPicPr>
          <p:cNvPr id="29747" name="Picture 51" descr="j02341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599" y="7054198"/>
            <a:ext cx="1158152" cy="12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2400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9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9698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9698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9698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9698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47"/>
                  </p:tgtEl>
                </p:cond>
              </p:nextCondLst>
            </p:seq>
          </p:childTnLst>
        </p:cTn>
      </p:par>
    </p:tnLst>
    <p:bldLst>
      <p:bldP spid="29718" grpId="0" animBg="1"/>
      <p:bldP spid="29737" grpId="0" animBg="1"/>
      <p:bldP spid="29738" grpId="0" animBg="1"/>
      <p:bldP spid="29739" grpId="0" animBg="1"/>
      <p:bldP spid="29740" grpId="0" animBg="1"/>
      <p:bldP spid="29741" grpId="0" animBg="1"/>
      <p:bldP spid="29742" grpId="0" animBg="1"/>
      <p:bldP spid="29743" grpId="0" animBg="1"/>
      <p:bldP spid="29744" grpId="0" animBg="1"/>
      <p:bldP spid="29745" grpId="0" animBg="1"/>
      <p:bldP spid="297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6534" indent="-3948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79283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10996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42710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47442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06136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737849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6956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3155C1B-2E6E-44FB-AD6C-FC209677987D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19459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442897" y="8738783"/>
            <a:ext cx="631719" cy="592237"/>
          </a:xfrm>
          <a:prstGeom prst="actionButtonReturn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30741" name="AutoShape 21"/>
          <p:cNvSpPr>
            <a:spLocks noChangeArrowheads="1"/>
          </p:cNvSpPr>
          <p:nvPr/>
        </p:nvSpPr>
        <p:spPr bwMode="auto">
          <a:xfrm>
            <a:off x="13864044" y="171091"/>
            <a:ext cx="631719" cy="52643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 sz="2487">
              <a:latin typeface="Arial" charset="0"/>
            </a:endParaRP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5754788" y="592238"/>
            <a:ext cx="8186028" cy="1368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73785" indent="-473785" algn="ctr">
              <a:spcBef>
                <a:spcPct val="50000"/>
              </a:spcBef>
              <a:defRPr/>
            </a:pPr>
            <a:endParaRPr lang="en-US" sz="3316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73785" indent="-473785" algn="ctr">
              <a:spcBef>
                <a:spcPct val="50000"/>
              </a:spcBef>
              <a:defRPr/>
            </a:pPr>
            <a:endParaRPr lang="en-US" sz="3316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462" name="AutoShape 30"/>
          <p:cNvSpPr>
            <a:spLocks noChangeArrowheads="1"/>
          </p:cNvSpPr>
          <p:nvPr/>
        </p:nvSpPr>
        <p:spPr bwMode="auto">
          <a:xfrm rot="1078886">
            <a:off x="2387812" y="5369613"/>
            <a:ext cx="842292" cy="52643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19463" name="Text Box 31"/>
          <p:cNvSpPr txBox="1">
            <a:spLocks noChangeArrowheads="1"/>
          </p:cNvSpPr>
          <p:nvPr/>
        </p:nvSpPr>
        <p:spPr bwMode="auto">
          <a:xfrm>
            <a:off x="4072396" y="780875"/>
            <a:ext cx="9370501" cy="1368067"/>
          </a:xfrm>
          <a:prstGeom prst="rect">
            <a:avLst/>
          </a:prstGeom>
          <a:solidFill>
            <a:srgbClr val="FF99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145" b="1">
                <a:latin typeface="Times New Roman" panose="02020603050405020304" pitchFamily="18" charset="0"/>
              </a:rPr>
              <a:t>? Xác định công dụng của dấu chấm phẩy được sử dụng trong câu dưới đây:</a:t>
            </a:r>
          </a:p>
        </p:txBody>
      </p:sp>
      <p:sp>
        <p:nvSpPr>
          <p:cNvPr id="19464" name="Text Box 32"/>
          <p:cNvSpPr txBox="1">
            <a:spLocks noChangeArrowheads="1"/>
          </p:cNvSpPr>
          <p:nvPr/>
        </p:nvSpPr>
        <p:spPr bwMode="auto">
          <a:xfrm>
            <a:off x="2914245" y="2561973"/>
            <a:ext cx="11581518" cy="33581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316">
                <a:latin typeface="Times New Roman" panose="02020603050405020304" pitchFamily="18" charset="0"/>
              </a:rPr>
              <a:t>Ấy,trong khi quan lớn ù một ván to như thế,thì khắp mọi nơi miền đó,nước tràn lênh láng,xoáy thành vực sâu,nhà cửa trôi băng,lúa má ngập hết</a:t>
            </a:r>
            <a:r>
              <a:rPr lang="en-US" altLang="en-US" sz="3316" b="1">
                <a:solidFill>
                  <a:srgbClr val="FF0066"/>
                </a:solidFill>
                <a:latin typeface="Times New Roman" panose="02020603050405020304" pitchFamily="18" charset="0"/>
              </a:rPr>
              <a:t>;</a:t>
            </a:r>
            <a:r>
              <a:rPr lang="en-US" altLang="en-US" sz="3316">
                <a:latin typeface="Times New Roman" panose="02020603050405020304" pitchFamily="18" charset="0"/>
              </a:rPr>
              <a:t>kẻ sống không chỗ ở,kẻ chết không chỗ chôn,lênh đênh mặt nước,chiếc bóng bơ vơ,tình cảnh thảm sầu,kể sao cho xiết!</a:t>
            </a:r>
            <a:endParaRPr lang="en-US" altLang="en-US" sz="3316" b="1">
              <a:solidFill>
                <a:srgbClr val="FF0066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869">
                <a:latin typeface="Times New Roman" panose="02020603050405020304" pitchFamily="18" charset="0"/>
              </a:rPr>
              <a:t>						</a:t>
            </a:r>
            <a:r>
              <a:rPr lang="en-US" altLang="en-US" sz="3316" i="1">
                <a:latin typeface="Times New Roman" panose="02020603050405020304" pitchFamily="18" charset="0"/>
              </a:rPr>
              <a:t>(Đào Vũ)</a:t>
            </a:r>
          </a:p>
        </p:txBody>
      </p:sp>
      <p:sp>
        <p:nvSpPr>
          <p:cNvPr id="30753" name="AutoShape 33" descr="Dashed horizontal"/>
          <p:cNvSpPr>
            <a:spLocks noChangeArrowheads="1"/>
          </p:cNvSpPr>
          <p:nvPr/>
        </p:nvSpPr>
        <p:spPr bwMode="auto">
          <a:xfrm>
            <a:off x="4388256" y="6106619"/>
            <a:ext cx="7896490" cy="1895158"/>
          </a:xfrm>
          <a:prstGeom prst="roundRect">
            <a:avLst>
              <a:gd name="adj" fmla="val 16667"/>
            </a:avLst>
          </a:prstGeom>
          <a:pattFill prst="dashHorz">
            <a:fgClr>
              <a:srgbClr val="FF9999"/>
            </a:fgClr>
            <a:bgClr>
              <a:srgbClr val="FFCCFF"/>
            </a:bgClr>
          </a:pattFill>
          <a:ln w="2857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n-US" altLang="en-US" sz="3869">
                <a:latin typeface="Times New Roman" panose="02020603050405020304" pitchFamily="18" charset="0"/>
              </a:rPr>
              <a:t>Đánh dấu ranh giới giữa các vế</a:t>
            </a:r>
          </a:p>
          <a:p>
            <a:pPr algn="ctr" eaLnBrk="1" hangingPunct="1">
              <a:lnSpc>
                <a:spcPct val="140000"/>
              </a:lnSpc>
            </a:pPr>
            <a:r>
              <a:rPr lang="en-US" altLang="en-US" sz="3869">
                <a:latin typeface="Times New Roman" panose="02020603050405020304" pitchFamily="18" charset="0"/>
              </a:rPr>
              <a:t>trong câu ghép có cấu tạo phức tạp.</a:t>
            </a:r>
          </a:p>
        </p:txBody>
      </p:sp>
      <p:pic>
        <p:nvPicPr>
          <p:cNvPr id="30754" name="Picture 34" descr="Picture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6003" flipH="1">
            <a:off x="3300295" y="7685917"/>
            <a:ext cx="1087961" cy="12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5" name="Oval 35"/>
          <p:cNvSpPr>
            <a:spLocks noChangeArrowheads="1"/>
          </p:cNvSpPr>
          <p:nvPr/>
        </p:nvSpPr>
        <p:spPr bwMode="auto">
          <a:xfrm>
            <a:off x="12947174" y="4737895"/>
            <a:ext cx="1232730" cy="1498140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756" name="Oval 36"/>
          <p:cNvSpPr>
            <a:spLocks noChangeArrowheads="1"/>
          </p:cNvSpPr>
          <p:nvPr/>
        </p:nvSpPr>
        <p:spPr bwMode="auto">
          <a:xfrm>
            <a:off x="12947174" y="4737895"/>
            <a:ext cx="1232730" cy="1498140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757" name="Oval 37"/>
          <p:cNvSpPr>
            <a:spLocks noChangeArrowheads="1"/>
          </p:cNvSpPr>
          <p:nvPr/>
        </p:nvSpPr>
        <p:spPr bwMode="auto">
          <a:xfrm>
            <a:off x="12947174" y="4737895"/>
            <a:ext cx="1232730" cy="1498140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758" name="Oval 38"/>
          <p:cNvSpPr>
            <a:spLocks noChangeArrowheads="1"/>
          </p:cNvSpPr>
          <p:nvPr/>
        </p:nvSpPr>
        <p:spPr bwMode="auto">
          <a:xfrm>
            <a:off x="12947174" y="4737895"/>
            <a:ext cx="1232730" cy="1498140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759" name="Oval 39"/>
          <p:cNvSpPr>
            <a:spLocks noChangeArrowheads="1"/>
          </p:cNvSpPr>
          <p:nvPr/>
        </p:nvSpPr>
        <p:spPr bwMode="auto">
          <a:xfrm>
            <a:off x="12947174" y="4737895"/>
            <a:ext cx="1232730" cy="1498140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760" name="Oval 40"/>
          <p:cNvSpPr>
            <a:spLocks noChangeArrowheads="1"/>
          </p:cNvSpPr>
          <p:nvPr/>
        </p:nvSpPr>
        <p:spPr bwMode="auto">
          <a:xfrm>
            <a:off x="12947174" y="4737895"/>
            <a:ext cx="1232730" cy="1498140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761" name="Oval 41"/>
          <p:cNvSpPr>
            <a:spLocks noChangeArrowheads="1"/>
          </p:cNvSpPr>
          <p:nvPr/>
        </p:nvSpPr>
        <p:spPr bwMode="auto">
          <a:xfrm>
            <a:off x="12947174" y="4737895"/>
            <a:ext cx="1232730" cy="1498140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762" name="Oval 42"/>
          <p:cNvSpPr>
            <a:spLocks noChangeArrowheads="1"/>
          </p:cNvSpPr>
          <p:nvPr/>
        </p:nvSpPr>
        <p:spPr bwMode="auto">
          <a:xfrm>
            <a:off x="12947174" y="4737895"/>
            <a:ext cx="1232730" cy="1498140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763" name="Oval 43"/>
          <p:cNvSpPr>
            <a:spLocks noChangeArrowheads="1"/>
          </p:cNvSpPr>
          <p:nvPr/>
        </p:nvSpPr>
        <p:spPr bwMode="auto">
          <a:xfrm>
            <a:off x="12947174" y="4737895"/>
            <a:ext cx="1232730" cy="1498140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764" name="Oval 44"/>
          <p:cNvSpPr>
            <a:spLocks noChangeArrowheads="1"/>
          </p:cNvSpPr>
          <p:nvPr/>
        </p:nvSpPr>
        <p:spPr bwMode="auto">
          <a:xfrm>
            <a:off x="12947174" y="4737895"/>
            <a:ext cx="1232730" cy="1498140"/>
          </a:xfrm>
          <a:prstGeom prst="ellipse">
            <a:avLst/>
          </a:prstGeom>
          <a:gradFill rotWithShape="1">
            <a:gsLst>
              <a:gs pos="0">
                <a:srgbClr val="0047FF"/>
              </a:gs>
              <a:gs pos="13000">
                <a:srgbClr val="000082"/>
              </a:gs>
              <a:gs pos="28000">
                <a:srgbClr val="0047FF"/>
              </a:gs>
              <a:gs pos="42000">
                <a:srgbClr val="000082"/>
              </a:gs>
              <a:gs pos="57001">
                <a:srgbClr val="0047FF"/>
              </a:gs>
              <a:gs pos="72000">
                <a:srgbClr val="000082"/>
              </a:gs>
              <a:gs pos="87000">
                <a:srgbClr val="0047FF"/>
              </a:gs>
              <a:gs pos="100000">
                <a:srgbClr val="000082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00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461" b="1">
                <a:solidFill>
                  <a:srgbClr val="CCFFCC"/>
                </a:solidFill>
                <a:latin typeface="Engravers MT" panose="02090707080505020304" pitchFamily="18" charset="0"/>
                <a:cs typeface="Arial" panose="020B0604020202020204" pitchFamily="34" charset="0"/>
              </a:rPr>
              <a:t>10</a:t>
            </a:r>
            <a:endParaRPr lang="en-US" altLang="en-US" sz="3316" b="1">
              <a:solidFill>
                <a:srgbClr val="CCFFCC"/>
              </a:solidFill>
              <a:latin typeface="Engravers MT" panose="02090707080505020304" pitchFamily="18" charset="0"/>
              <a:cs typeface="Arial" panose="020B0604020202020204" pitchFamily="34" charset="0"/>
            </a:endParaRPr>
          </a:p>
        </p:txBody>
      </p:sp>
      <p:pic>
        <p:nvPicPr>
          <p:cNvPr id="30765" name="Picture 45" descr="j02341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5892" y="7288900"/>
            <a:ext cx="1158152" cy="126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6" name="AutoShape 4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387812" y="631720"/>
            <a:ext cx="1474011" cy="1162539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CC00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421" b="1">
                <a:solidFill>
                  <a:srgbClr val="0000CC"/>
                </a:solidFill>
                <a:latin typeface=".VnTime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4527691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5"/>
                  </p:tgtEl>
                </p:cond>
              </p:nextCondLst>
            </p:seq>
          </p:childTnLst>
        </p:cTn>
      </p:par>
    </p:tnLst>
    <p:bldLst>
      <p:bldP spid="30741" grpId="0" animBg="1"/>
      <p:bldP spid="30755" grpId="0" animBg="1"/>
      <p:bldP spid="30756" grpId="0" animBg="1"/>
      <p:bldP spid="30757" grpId="0" animBg="1"/>
      <p:bldP spid="30758" grpId="0" animBg="1"/>
      <p:bldP spid="30759" grpId="0" animBg="1"/>
      <p:bldP spid="30760" grpId="0" animBg="1"/>
      <p:bldP spid="30761" grpId="0" animBg="1"/>
      <p:bldP spid="30762" grpId="0" animBg="1"/>
      <p:bldP spid="30763" grpId="0" animBg="1"/>
      <p:bldP spid="307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429496729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26534" indent="-394821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579283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10996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42710" indent="-315857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47442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06136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737849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69563" indent="-3158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A8AD88-F177-4C00-BCAC-B618141EB68E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20483" name="AutoShape 2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3442897" y="8738783"/>
            <a:ext cx="631719" cy="592237"/>
          </a:xfrm>
          <a:prstGeom prst="actionButtonReturn">
            <a:avLst/>
          </a:prstGeom>
          <a:solidFill>
            <a:srgbClr val="0000CC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41987" name="AutoShape 3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071953" y="197413"/>
            <a:ext cx="1364338" cy="1384080"/>
          </a:xfrm>
          <a:prstGeom prst="star5">
            <a:avLst/>
          </a:prstGeom>
          <a:gradFill rotWithShape="1">
            <a:gsLst>
              <a:gs pos="0">
                <a:srgbClr val="00FFFF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D6009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421" b="1">
                <a:solidFill>
                  <a:srgbClr val="FF3300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3864044" y="171091"/>
            <a:ext cx="631719" cy="52643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 sz="2487">
              <a:latin typeface="Arial" charset="0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5754788" y="592238"/>
            <a:ext cx="8186028" cy="13680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73785" indent="-473785" algn="ctr">
              <a:spcBef>
                <a:spcPct val="50000"/>
              </a:spcBef>
              <a:defRPr/>
            </a:pPr>
            <a:endParaRPr lang="en-US" sz="3316" b="1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73785" indent="-473785" algn="ctr">
              <a:spcBef>
                <a:spcPct val="50000"/>
              </a:spcBef>
              <a:defRPr/>
            </a:pPr>
            <a:endParaRPr lang="en-US" sz="3316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 rot="1078886">
            <a:off x="2387812" y="5369613"/>
            <a:ext cx="842292" cy="52643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42007" name="AutoShape 23"/>
          <p:cNvSpPr>
            <a:spLocks noChangeArrowheads="1"/>
          </p:cNvSpPr>
          <p:nvPr/>
        </p:nvSpPr>
        <p:spPr bwMode="auto">
          <a:xfrm>
            <a:off x="7336279" y="616366"/>
            <a:ext cx="3009440" cy="306866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 sz="2487">
              <a:latin typeface="Arial" charset="0"/>
            </a:endParaRP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5686790" y="4272879"/>
            <a:ext cx="6431252" cy="8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974" b="1">
                <a:solidFill>
                  <a:srgbClr val="FF0000"/>
                </a:solidFill>
              </a:rPr>
              <a:t>Ngôi sao may mắn !</a:t>
            </a: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>
            <a:off x="2493098" y="3369169"/>
            <a:ext cx="947579" cy="842292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 sz="2487">
              <a:latin typeface="Arial" charset="0"/>
            </a:endParaRPr>
          </a:p>
        </p:txBody>
      </p:sp>
      <p:sp>
        <p:nvSpPr>
          <p:cNvPr id="42010" name="AutoShape 26"/>
          <p:cNvSpPr>
            <a:spLocks noChangeArrowheads="1"/>
          </p:cNvSpPr>
          <p:nvPr/>
        </p:nvSpPr>
        <p:spPr bwMode="auto">
          <a:xfrm>
            <a:off x="9757869" y="8107063"/>
            <a:ext cx="631719" cy="947579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42011" name="AutoShape 27"/>
          <p:cNvSpPr>
            <a:spLocks noChangeArrowheads="1"/>
          </p:cNvSpPr>
          <p:nvPr/>
        </p:nvSpPr>
        <p:spPr bwMode="auto">
          <a:xfrm>
            <a:off x="12705891" y="8212349"/>
            <a:ext cx="737006" cy="737006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 sz="2487">
              <a:latin typeface="Arial" charset="0"/>
            </a:endParaRPr>
          </a:p>
        </p:txBody>
      </p:sp>
      <p:sp>
        <p:nvSpPr>
          <p:cNvPr id="42012" name="AutoShape 28"/>
          <p:cNvSpPr>
            <a:spLocks noChangeArrowheads="1"/>
          </p:cNvSpPr>
          <p:nvPr/>
        </p:nvSpPr>
        <p:spPr bwMode="auto">
          <a:xfrm>
            <a:off x="4072397" y="8212349"/>
            <a:ext cx="682170" cy="74578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487"/>
          </a:p>
        </p:txBody>
      </p:sp>
      <p:sp>
        <p:nvSpPr>
          <p:cNvPr id="42013" name="AutoShape 29"/>
          <p:cNvSpPr>
            <a:spLocks noChangeArrowheads="1"/>
          </p:cNvSpPr>
          <p:nvPr/>
        </p:nvSpPr>
        <p:spPr bwMode="auto">
          <a:xfrm>
            <a:off x="13653471" y="7159485"/>
            <a:ext cx="557141" cy="54178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vi-VN" sz="2487">
              <a:latin typeface="Arial" charset="0"/>
            </a:endParaRPr>
          </a:p>
        </p:txBody>
      </p:sp>
      <p:pic>
        <p:nvPicPr>
          <p:cNvPr id="20495" name="Picture 30" descr="36_1_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711" y="6106619"/>
            <a:ext cx="1789871" cy="178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18658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0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  <p:bldP spid="42007" grpId="0" animBg="1"/>
      <p:bldP spid="42008" grpId="0"/>
      <p:bldP spid="42009" grpId="0" animBg="1"/>
      <p:bldP spid="42010" grpId="0" animBg="1"/>
      <p:bldP spid="42011" grpId="0" animBg="1"/>
      <p:bldP spid="42012" grpId="0" animBg="1"/>
      <p:bldP spid="420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artoon Fresh Classroom Background Illustration | Classroom background,  Powerpoint background design, Classroom">
            <a:extLst>
              <a:ext uri="{FF2B5EF4-FFF2-40B4-BE49-F238E27FC236}">
                <a16:creationId xmlns:a16="http://schemas.microsoft.com/office/drawing/2014/main" id="{4F1D735D-28B7-40F8-96BD-4D864CB8A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6" y="315860"/>
            <a:ext cx="15161260" cy="947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5C3DDF-1429-E1EE-822E-5C1EF716DE45}"/>
              </a:ext>
            </a:extLst>
          </p:cNvPr>
          <p:cNvSpPr txBox="1"/>
          <p:nvPr/>
        </p:nvSpPr>
        <p:spPr>
          <a:xfrm>
            <a:off x="1756093" y="3692152"/>
            <a:ext cx="9854819" cy="90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5306" b="1">
                <a:solidFill>
                  <a:srgbClr val="FFFF00"/>
                </a:solidFill>
                <a:latin typeface="Nunito Black" panose="00000A00000000000000" pitchFamily="2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82788045"/>
      </p:ext>
    </p:extLst>
  </p:cSld>
  <p:clrMapOvr>
    <a:masterClrMapping/>
  </p:clrMapOvr>
  <p:transition advClick="0" advTm="3000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5,1394261993,C:\Documents and Settings\Admin\Desktop\Ếch ngồi đáy giếng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5,1394261993,C:\Documents and Settings\Admin\Desktop\Ếch ngồi đáy giếng\Media.ppcx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2065</TotalTime>
  <Words>1356</Words>
  <Application>Microsoft Office PowerPoint</Application>
  <PresentationFormat>Custom</PresentationFormat>
  <Paragraphs>195</Paragraphs>
  <Slides>24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.VnTifani Heavy</vt:lpstr>
      <vt:lpstr>.VnTime</vt:lpstr>
      <vt:lpstr>Arial</vt:lpstr>
      <vt:lpstr>Engravers MT</vt:lpstr>
      <vt:lpstr>Nunito Black</vt:lpstr>
      <vt:lpstr>Open Sans</vt:lpstr>
      <vt:lpstr>Tahoma</vt:lpstr>
      <vt:lpstr>Times New Roman</vt:lpstr>
      <vt:lpstr>Verdana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</cp:lastModifiedBy>
  <cp:revision>169</cp:revision>
  <dcterms:created xsi:type="dcterms:W3CDTF">2015-09-14T06:10:00Z</dcterms:created>
  <dcterms:modified xsi:type="dcterms:W3CDTF">2023-02-14T07:42:14Z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1033-11.2.0.10101</vt:lpwstr>
  </property>
</Properties>
</file>