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347" r:id="rId2"/>
    <p:sldId id="350" r:id="rId3"/>
    <p:sldId id="352" r:id="rId4"/>
    <p:sldId id="349" r:id="rId5"/>
    <p:sldId id="276" r:id="rId6"/>
    <p:sldId id="308" r:id="rId7"/>
    <p:sldId id="326" r:id="rId8"/>
    <p:sldId id="327" r:id="rId9"/>
    <p:sldId id="328" r:id="rId10"/>
    <p:sldId id="329" r:id="rId11"/>
    <p:sldId id="330" r:id="rId12"/>
    <p:sldId id="331" r:id="rId13"/>
    <p:sldId id="333" r:id="rId14"/>
    <p:sldId id="314" r:id="rId15"/>
    <p:sldId id="315" r:id="rId16"/>
    <p:sldId id="316" r:id="rId17"/>
    <p:sldId id="334" r:id="rId18"/>
    <p:sldId id="320" r:id="rId19"/>
    <p:sldId id="335" r:id="rId20"/>
    <p:sldId id="336" r:id="rId21"/>
    <p:sldId id="337" r:id="rId22"/>
    <p:sldId id="340" r:id="rId23"/>
    <p:sldId id="341" r:id="rId24"/>
    <p:sldId id="342" r:id="rId25"/>
    <p:sldId id="343" r:id="rId26"/>
    <p:sldId id="344" r:id="rId27"/>
    <p:sldId id="321" r:id="rId28"/>
    <p:sldId id="345" r:id="rId29"/>
    <p:sldId id="323" r:id="rId30"/>
    <p:sldId id="346" r:id="rId31"/>
    <p:sldId id="307" r:id="rId32"/>
    <p:sldId id="325" r:id="rId33"/>
  </p:sldIdLst>
  <p:sldSz cx="18288000" cy="10287000"/>
  <p:notesSz cx="6858000" cy="9144000"/>
  <p:embeddedFontLst>
    <p:embeddedFont>
      <p:font typeface="#9Slide07 SVNNexa Rust Slab Bla" panose="020B0606040200020203" charset="0"/>
      <p:bold r:id="rId35"/>
    </p:embeddedFont>
    <p:embeddedFont>
      <p:font typeface="Albert Sans" panose="020B0604020202020204" charset="0"/>
      <p:regular r:id="rId36"/>
      <p:bold r:id="rId37"/>
      <p:italic r:id="rId38"/>
      <p:boldItalic r:id="rId39"/>
    </p:embeddedFont>
    <p:embeddedFont>
      <p:font typeface="Calibri Light" panose="020F0302020204030204" pitchFamily="34" charset="0"/>
      <p:regular r:id="rId40"/>
      <p:italic r:id="rId41"/>
    </p:embeddedFont>
    <p:embeddedFont>
      <p:font typeface="Cambria" panose="02040503050406030204" pitchFamily="18"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4" autoAdjust="0"/>
    <p:restoredTop sz="84171" autoAdjust="0"/>
  </p:normalViewPr>
  <p:slideViewPr>
    <p:cSldViewPr>
      <p:cViewPr varScale="1">
        <p:scale>
          <a:sx n="38" d="100"/>
          <a:sy n="38" d="100"/>
        </p:scale>
        <p:origin x="1056"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6B9CD-76C1-4A79-98B2-569E94894245}" type="datetimeFigureOut">
              <a:rPr lang="en-US" smtClean="0"/>
              <a:t>30/11/2023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4249C-BB90-4372-93DD-3DD723C5D7EB}" type="slidenum">
              <a:rPr lang="en-US" smtClean="0"/>
              <a:t>‹#›</a:t>
            </a:fld>
            <a:endParaRPr lang="en-US"/>
          </a:p>
        </p:txBody>
      </p:sp>
    </p:spTree>
    <p:extLst>
      <p:ext uri="{BB962C8B-B14F-4D97-AF65-F5344CB8AC3E}">
        <p14:creationId xmlns:p14="http://schemas.microsoft.com/office/powerpoint/2010/main" val="261643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a:t>
            </a:fld>
            <a:endParaRPr lang="en-US"/>
          </a:p>
        </p:txBody>
      </p:sp>
    </p:spTree>
    <p:extLst>
      <p:ext uri="{BB962C8B-B14F-4D97-AF65-F5344CB8AC3E}">
        <p14:creationId xmlns:p14="http://schemas.microsoft.com/office/powerpoint/2010/main" val="261709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10</a:t>
            </a:fld>
            <a:endParaRPr lang="en-US"/>
          </a:p>
        </p:txBody>
      </p:sp>
    </p:spTree>
    <p:extLst>
      <p:ext uri="{BB962C8B-B14F-4D97-AF65-F5344CB8AC3E}">
        <p14:creationId xmlns:p14="http://schemas.microsoft.com/office/powerpoint/2010/main" val="3572644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11</a:t>
            </a:fld>
            <a:endParaRPr lang="en-US"/>
          </a:p>
        </p:txBody>
      </p:sp>
    </p:spTree>
    <p:extLst>
      <p:ext uri="{BB962C8B-B14F-4D97-AF65-F5344CB8AC3E}">
        <p14:creationId xmlns:p14="http://schemas.microsoft.com/office/powerpoint/2010/main" val="1398788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12</a:t>
            </a:fld>
            <a:endParaRPr lang="en-US"/>
          </a:p>
        </p:txBody>
      </p:sp>
    </p:spTree>
    <p:extLst>
      <p:ext uri="{BB962C8B-B14F-4D97-AF65-F5344CB8AC3E}">
        <p14:creationId xmlns:p14="http://schemas.microsoft.com/office/powerpoint/2010/main" val="1109430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13</a:t>
            </a:fld>
            <a:endParaRPr lang="en-US"/>
          </a:p>
        </p:txBody>
      </p:sp>
    </p:spTree>
    <p:extLst>
      <p:ext uri="{BB962C8B-B14F-4D97-AF65-F5344CB8AC3E}">
        <p14:creationId xmlns:p14="http://schemas.microsoft.com/office/powerpoint/2010/main" val="338746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076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15</a:t>
            </a:fld>
            <a:endParaRPr lang="en-US"/>
          </a:p>
        </p:txBody>
      </p:sp>
    </p:spTree>
    <p:extLst>
      <p:ext uri="{BB962C8B-B14F-4D97-AF65-F5344CB8AC3E}">
        <p14:creationId xmlns:p14="http://schemas.microsoft.com/office/powerpoint/2010/main" val="555325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333333"/>
                </a:solidFill>
                <a:latin typeface="+mj-lt"/>
              </a:rPr>
              <a:t>Ông Nha – chủ tịch xã với những ảo tưởng, ông đổi tên xã, phong các chức danh cho mọi người trong xã để sĩ diện, khoe khoang, mong muốn sẽ giúp xã ngày càng trở nên giàu có và phát triển. Tuy nhiên, trên thực tế, chính những việc làm đó đã khiến xã rơi vào hoàn cảnh nghèo đói.</a:t>
            </a:r>
            <a:endParaRPr lang="en-US" sz="1200" dirty="0">
              <a:solidFill>
                <a:srgbClr val="333333"/>
              </a:solidFill>
              <a:latin typeface="+mj-lt"/>
              <a:cs typeface="Times New Roman" panose="02020603050405020304" pitchFamily="18" charset="0"/>
              <a:sym typeface="Wingdings" panose="05000000000000000000" pitchFamily="2" charset="2"/>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1975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62065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GV mở</a:t>
            </a:r>
            <a:r>
              <a:rPr lang="vi-VN" baseline="0" dirty="0"/>
              <a:t> rộng hoặc tổ chức hđ nhanh</a:t>
            </a:r>
            <a:endParaRPr dirty="0"/>
          </a:p>
        </p:txBody>
      </p:sp>
    </p:spTree>
    <p:extLst>
      <p:ext uri="{BB962C8B-B14F-4D97-AF65-F5344CB8AC3E}">
        <p14:creationId xmlns:p14="http://schemas.microsoft.com/office/powerpoint/2010/main" val="3016037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6221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a:t>
            </a:fld>
            <a:endParaRPr lang="en-US"/>
          </a:p>
        </p:txBody>
      </p:sp>
    </p:spTree>
    <p:extLst>
      <p:ext uri="{BB962C8B-B14F-4D97-AF65-F5344CB8AC3E}">
        <p14:creationId xmlns:p14="http://schemas.microsoft.com/office/powerpoint/2010/main" val="260987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20</a:t>
            </a:fld>
            <a:endParaRPr lang="en-US"/>
          </a:p>
        </p:txBody>
      </p:sp>
    </p:spTree>
    <p:extLst>
      <p:ext uri="{BB962C8B-B14F-4D97-AF65-F5344CB8AC3E}">
        <p14:creationId xmlns:p14="http://schemas.microsoft.com/office/powerpoint/2010/main" val="125376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21</a:t>
            </a:fld>
            <a:endParaRPr lang="en-US"/>
          </a:p>
        </p:txBody>
      </p:sp>
    </p:spTree>
    <p:extLst>
      <p:ext uri="{BB962C8B-B14F-4D97-AF65-F5344CB8AC3E}">
        <p14:creationId xmlns:p14="http://schemas.microsoft.com/office/powerpoint/2010/main" val="3716595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22</a:t>
            </a:fld>
            <a:endParaRPr lang="en-US"/>
          </a:p>
        </p:txBody>
      </p:sp>
    </p:spTree>
    <p:extLst>
      <p:ext uri="{BB962C8B-B14F-4D97-AF65-F5344CB8AC3E}">
        <p14:creationId xmlns:p14="http://schemas.microsoft.com/office/powerpoint/2010/main" val="22496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23</a:t>
            </a:fld>
            <a:endParaRPr lang="en-US"/>
          </a:p>
        </p:txBody>
      </p:sp>
    </p:spTree>
    <p:extLst>
      <p:ext uri="{BB962C8B-B14F-4D97-AF65-F5344CB8AC3E}">
        <p14:creationId xmlns:p14="http://schemas.microsoft.com/office/powerpoint/2010/main" val="1233353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24</a:t>
            </a:fld>
            <a:endParaRPr lang="en-US"/>
          </a:p>
        </p:txBody>
      </p:sp>
    </p:spTree>
    <p:extLst>
      <p:ext uri="{BB962C8B-B14F-4D97-AF65-F5344CB8AC3E}">
        <p14:creationId xmlns:p14="http://schemas.microsoft.com/office/powerpoint/2010/main" val="2781064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25</a:t>
            </a:fld>
            <a:endParaRPr lang="en-US"/>
          </a:p>
        </p:txBody>
      </p:sp>
    </p:spTree>
    <p:extLst>
      <p:ext uri="{BB962C8B-B14F-4D97-AF65-F5344CB8AC3E}">
        <p14:creationId xmlns:p14="http://schemas.microsoft.com/office/powerpoint/2010/main" val="2381070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26</a:t>
            </a:fld>
            <a:endParaRPr lang="en-US"/>
          </a:p>
        </p:txBody>
      </p:sp>
    </p:spTree>
    <p:extLst>
      <p:ext uri="{BB962C8B-B14F-4D97-AF65-F5344CB8AC3E}">
        <p14:creationId xmlns:p14="http://schemas.microsoft.com/office/powerpoint/2010/main" val="153961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27</a:t>
            </a:fld>
            <a:endParaRPr lang="en-US"/>
          </a:p>
        </p:txBody>
      </p:sp>
    </p:spTree>
    <p:extLst>
      <p:ext uri="{BB962C8B-B14F-4D97-AF65-F5344CB8AC3E}">
        <p14:creationId xmlns:p14="http://schemas.microsoft.com/office/powerpoint/2010/main" val="3971238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655012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6332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3</a:t>
            </a:fld>
            <a:endParaRPr lang="en-US"/>
          </a:p>
        </p:txBody>
      </p:sp>
    </p:spTree>
    <p:extLst>
      <p:ext uri="{BB962C8B-B14F-4D97-AF65-F5344CB8AC3E}">
        <p14:creationId xmlns:p14="http://schemas.microsoft.com/office/powerpoint/2010/main" val="615210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30</a:t>
            </a:fld>
            <a:endParaRPr lang="en-US"/>
          </a:p>
        </p:txBody>
      </p:sp>
    </p:spTree>
    <p:extLst>
      <p:ext uri="{BB962C8B-B14F-4D97-AF65-F5344CB8AC3E}">
        <p14:creationId xmlns:p14="http://schemas.microsoft.com/office/powerpoint/2010/main" val="1956980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gọi</a:t>
            </a:r>
            <a:r>
              <a:rPr lang="vi-VN" baseline="0" dirty="0"/>
              <a:t> 2 bạn lên trước lớp thực hiện yêu cầu, chú ý: các nội dung, đáp án không trùng lặp nhau.</a:t>
            </a:r>
            <a:endParaRPr lang="en-US" dirty="0"/>
          </a:p>
        </p:txBody>
      </p:sp>
    </p:spTree>
    <p:extLst>
      <p:ext uri="{BB962C8B-B14F-4D97-AF65-F5344CB8AC3E}">
        <p14:creationId xmlns:p14="http://schemas.microsoft.com/office/powerpoint/2010/main" val="25540382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Google Shape;1268;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9" name="Google Shape;1269;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04282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4</a:t>
            </a:fld>
            <a:endParaRPr lang="en-US"/>
          </a:p>
        </p:txBody>
      </p:sp>
    </p:spTree>
    <p:extLst>
      <p:ext uri="{BB962C8B-B14F-4D97-AF65-F5344CB8AC3E}">
        <p14:creationId xmlns:p14="http://schemas.microsoft.com/office/powerpoint/2010/main" val="261941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5</a:t>
            </a:fld>
            <a:endParaRPr lang="en-US"/>
          </a:p>
        </p:txBody>
      </p:sp>
    </p:spTree>
    <p:extLst>
      <p:ext uri="{BB962C8B-B14F-4D97-AF65-F5344CB8AC3E}">
        <p14:creationId xmlns:p14="http://schemas.microsoft.com/office/powerpoint/2010/main" val="409211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6</a:t>
            </a:fld>
            <a:endParaRPr lang="en-US"/>
          </a:p>
        </p:txBody>
      </p:sp>
    </p:spTree>
    <p:extLst>
      <p:ext uri="{BB962C8B-B14F-4D97-AF65-F5344CB8AC3E}">
        <p14:creationId xmlns:p14="http://schemas.microsoft.com/office/powerpoint/2010/main" val="399114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104249C-BB90-4372-93DD-3DD723C5D7EB}" type="slidenum">
              <a:rPr lang="en-US" smtClean="0"/>
              <a:t>7</a:t>
            </a:fld>
            <a:endParaRPr lang="en-US"/>
          </a:p>
        </p:txBody>
      </p:sp>
    </p:spTree>
    <p:extLst>
      <p:ext uri="{BB962C8B-B14F-4D97-AF65-F5344CB8AC3E}">
        <p14:creationId xmlns:p14="http://schemas.microsoft.com/office/powerpoint/2010/main" val="327257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8</a:t>
            </a:fld>
            <a:endParaRPr lang="en-US"/>
          </a:p>
        </p:txBody>
      </p:sp>
    </p:spTree>
    <p:extLst>
      <p:ext uri="{BB962C8B-B14F-4D97-AF65-F5344CB8AC3E}">
        <p14:creationId xmlns:p14="http://schemas.microsoft.com/office/powerpoint/2010/main" val="175121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104249C-BB90-4372-93DD-3DD723C5D7EB}" type="slidenum">
              <a:rPr lang="en-US" smtClean="0"/>
              <a:t>9</a:t>
            </a:fld>
            <a:endParaRPr lang="en-US"/>
          </a:p>
        </p:txBody>
      </p:sp>
    </p:spTree>
    <p:extLst>
      <p:ext uri="{BB962C8B-B14F-4D97-AF65-F5344CB8AC3E}">
        <p14:creationId xmlns:p14="http://schemas.microsoft.com/office/powerpoint/2010/main" val="290567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440000" y="4054450"/>
            <a:ext cx="9144000" cy="310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1440000" y="1080000"/>
            <a:ext cx="3657600" cy="26736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20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4" name="Google Shape;14;p3"/>
          <p:cNvSpPr txBox="1">
            <a:spLocks noGrp="1"/>
          </p:cNvSpPr>
          <p:nvPr>
            <p:ph type="subTitle" idx="1"/>
          </p:nvPr>
        </p:nvSpPr>
        <p:spPr>
          <a:xfrm>
            <a:off x="1440000" y="7163650"/>
            <a:ext cx="9144000" cy="9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99312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2745926"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5"/>
          <p:cNvSpPr txBox="1">
            <a:spLocks noGrp="1"/>
          </p:cNvSpPr>
          <p:nvPr>
            <p:ph type="subTitle" idx="2"/>
          </p:nvPr>
        </p:nvSpPr>
        <p:spPr>
          <a:xfrm>
            <a:off x="10058954" y="5915250"/>
            <a:ext cx="5488800" cy="219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6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5"/>
          <p:cNvSpPr txBox="1">
            <a:spLocks noGrp="1"/>
          </p:cNvSpPr>
          <p:nvPr>
            <p:ph type="title" idx="3"/>
          </p:nvPr>
        </p:nvSpPr>
        <p:spPr>
          <a:xfrm>
            <a:off x="2745926"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23" name="Google Shape;23;p5"/>
          <p:cNvSpPr txBox="1">
            <a:spLocks noGrp="1"/>
          </p:cNvSpPr>
          <p:nvPr>
            <p:ph type="title" idx="4"/>
          </p:nvPr>
        </p:nvSpPr>
        <p:spPr>
          <a:xfrm>
            <a:off x="10058954" y="5153250"/>
            <a:ext cx="5488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Tree>
    <p:extLst>
      <p:ext uri="{BB962C8B-B14F-4D97-AF65-F5344CB8AC3E}">
        <p14:creationId xmlns:p14="http://schemas.microsoft.com/office/powerpoint/2010/main" val="3398316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
        <p:cNvGrpSpPr/>
        <p:nvPr/>
      </p:nvGrpSpPr>
      <p:grpSpPr>
        <a:xfrm>
          <a:off x="0" y="0"/>
          <a:ext cx="0" cy="0"/>
          <a:chOff x="0" y="0"/>
          <a:chExt cx="0" cy="0"/>
        </a:xfrm>
      </p:grpSpPr>
      <p:sp>
        <p:nvSpPr>
          <p:cNvPr id="47" name="Google Shape;47;p15"/>
          <p:cNvSpPr txBox="1">
            <a:spLocks noGrp="1"/>
          </p:cNvSpPr>
          <p:nvPr>
            <p:ph type="subTitle" idx="1"/>
          </p:nvPr>
        </p:nvSpPr>
        <p:spPr>
          <a:xfrm>
            <a:off x="1440000"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5"/>
          <p:cNvSpPr txBox="1">
            <a:spLocks noGrp="1"/>
          </p:cNvSpPr>
          <p:nvPr>
            <p:ph type="subTitle" idx="2"/>
          </p:nvPr>
        </p:nvSpPr>
        <p:spPr>
          <a:xfrm>
            <a:off x="9756112" y="3869350"/>
            <a:ext cx="7092000" cy="365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5"/>
          <p:cNvSpPr txBox="1">
            <a:spLocks noGrp="1"/>
          </p:cNvSpPr>
          <p:nvPr>
            <p:ph type="title"/>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555368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14400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0" name="Google Shape;90;p24"/>
          <p:cNvSpPr txBox="1">
            <a:spLocks noGrp="1"/>
          </p:cNvSpPr>
          <p:nvPr>
            <p:ph type="subTitle" idx="1"/>
          </p:nvPr>
        </p:nvSpPr>
        <p:spPr>
          <a:xfrm>
            <a:off x="14400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 name="Google Shape;91;p24"/>
          <p:cNvSpPr txBox="1">
            <a:spLocks noGrp="1"/>
          </p:cNvSpPr>
          <p:nvPr>
            <p:ph type="title" idx="2"/>
          </p:nvPr>
        </p:nvSpPr>
        <p:spPr>
          <a:xfrm>
            <a:off x="68076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2" name="Google Shape;92;p24"/>
          <p:cNvSpPr txBox="1">
            <a:spLocks noGrp="1"/>
          </p:cNvSpPr>
          <p:nvPr>
            <p:ph type="subTitle" idx="3"/>
          </p:nvPr>
        </p:nvSpPr>
        <p:spPr>
          <a:xfrm>
            <a:off x="68076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4"/>
          <p:cNvSpPr txBox="1">
            <a:spLocks noGrp="1"/>
          </p:cNvSpPr>
          <p:nvPr>
            <p:ph type="title" idx="4"/>
          </p:nvPr>
        </p:nvSpPr>
        <p:spPr>
          <a:xfrm>
            <a:off x="12175200" y="5143476"/>
            <a:ext cx="46728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94" name="Google Shape;94;p24"/>
          <p:cNvSpPr txBox="1">
            <a:spLocks noGrp="1"/>
          </p:cNvSpPr>
          <p:nvPr>
            <p:ph type="subTitle" idx="5"/>
          </p:nvPr>
        </p:nvSpPr>
        <p:spPr>
          <a:xfrm>
            <a:off x="12175200" y="5905476"/>
            <a:ext cx="4672800" cy="182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4"/>
          <p:cNvSpPr txBox="1">
            <a:spLocks noGrp="1"/>
          </p:cNvSpPr>
          <p:nvPr>
            <p:ph type="title" idx="6"/>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4346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2926148"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6" name="Google Shape;106;p26"/>
          <p:cNvSpPr txBox="1">
            <a:spLocks noGrp="1"/>
          </p:cNvSpPr>
          <p:nvPr>
            <p:ph type="subTitle" idx="1"/>
          </p:nvPr>
        </p:nvSpPr>
        <p:spPr>
          <a:xfrm>
            <a:off x="2926148"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6"/>
          <p:cNvSpPr txBox="1">
            <a:spLocks noGrp="1"/>
          </p:cNvSpPr>
          <p:nvPr>
            <p:ph type="title" idx="2"/>
          </p:nvPr>
        </p:nvSpPr>
        <p:spPr>
          <a:xfrm>
            <a:off x="2926206"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08" name="Google Shape;108;p26"/>
          <p:cNvSpPr txBox="1">
            <a:spLocks noGrp="1"/>
          </p:cNvSpPr>
          <p:nvPr>
            <p:ph type="subTitle" idx="3"/>
          </p:nvPr>
        </p:nvSpPr>
        <p:spPr>
          <a:xfrm>
            <a:off x="2926188"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26"/>
          <p:cNvSpPr txBox="1">
            <a:spLocks noGrp="1"/>
          </p:cNvSpPr>
          <p:nvPr>
            <p:ph type="title" idx="4"/>
          </p:nvPr>
        </p:nvSpPr>
        <p:spPr>
          <a:xfrm>
            <a:off x="10630130" y="306560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0" name="Google Shape;110;p26"/>
          <p:cNvSpPr txBox="1">
            <a:spLocks noGrp="1"/>
          </p:cNvSpPr>
          <p:nvPr>
            <p:ph type="subTitle" idx="5"/>
          </p:nvPr>
        </p:nvSpPr>
        <p:spPr>
          <a:xfrm>
            <a:off x="10630122" y="382760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 name="Google Shape;111;p26"/>
          <p:cNvSpPr txBox="1">
            <a:spLocks noGrp="1"/>
          </p:cNvSpPr>
          <p:nvPr>
            <p:ph type="title" idx="6"/>
          </p:nvPr>
        </p:nvSpPr>
        <p:spPr>
          <a:xfrm>
            <a:off x="10630188" y="5999850"/>
            <a:ext cx="6217800" cy="91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12" name="Google Shape;112;p26"/>
          <p:cNvSpPr txBox="1">
            <a:spLocks noGrp="1"/>
          </p:cNvSpPr>
          <p:nvPr>
            <p:ph type="subTitle" idx="7"/>
          </p:nvPr>
        </p:nvSpPr>
        <p:spPr>
          <a:xfrm>
            <a:off x="10630162" y="6761850"/>
            <a:ext cx="62178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6"/>
          <p:cNvSpPr txBox="1">
            <a:spLocks noGrp="1"/>
          </p:cNvSpPr>
          <p:nvPr>
            <p:ph type="title" idx="8"/>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40656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9144000" y="7833150"/>
            <a:ext cx="7704000" cy="1063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74" name="Google Shape;74;p19"/>
          <p:cNvSpPr txBox="1">
            <a:spLocks noGrp="1"/>
          </p:cNvSpPr>
          <p:nvPr>
            <p:ph type="subTitle" idx="1"/>
          </p:nvPr>
        </p:nvSpPr>
        <p:spPr>
          <a:xfrm>
            <a:off x="5692200" y="2661950"/>
            <a:ext cx="11155800" cy="43890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6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3975570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6"/>
        <p:cNvGrpSpPr/>
        <p:nvPr/>
      </p:nvGrpSpPr>
      <p:grpSpPr>
        <a:xfrm>
          <a:off x="0" y="0"/>
          <a:ext cx="0" cy="0"/>
          <a:chOff x="0" y="0"/>
          <a:chExt cx="0" cy="0"/>
        </a:xfrm>
      </p:grpSpPr>
      <p:sp>
        <p:nvSpPr>
          <p:cNvPr id="127" name="Google Shape;127;p28"/>
          <p:cNvSpPr txBox="1">
            <a:spLocks noGrp="1"/>
          </p:cNvSpPr>
          <p:nvPr>
            <p:ph type="title"/>
          </p:nvPr>
        </p:nvSpPr>
        <p:spPr>
          <a:xfrm>
            <a:off x="14400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28" name="Google Shape;128;p28"/>
          <p:cNvSpPr txBox="1">
            <a:spLocks noGrp="1"/>
          </p:cNvSpPr>
          <p:nvPr>
            <p:ph type="subTitle" idx="1"/>
          </p:nvPr>
        </p:nvSpPr>
        <p:spPr>
          <a:xfrm>
            <a:off x="14400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28"/>
          <p:cNvSpPr txBox="1">
            <a:spLocks noGrp="1"/>
          </p:cNvSpPr>
          <p:nvPr>
            <p:ph type="title" idx="2"/>
          </p:nvPr>
        </p:nvSpPr>
        <p:spPr>
          <a:xfrm>
            <a:off x="7083456"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0" name="Google Shape;130;p28"/>
          <p:cNvSpPr txBox="1">
            <a:spLocks noGrp="1"/>
          </p:cNvSpPr>
          <p:nvPr>
            <p:ph type="subTitle" idx="3"/>
          </p:nvPr>
        </p:nvSpPr>
        <p:spPr>
          <a:xfrm>
            <a:off x="7083456"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28"/>
          <p:cNvSpPr txBox="1">
            <a:spLocks noGrp="1"/>
          </p:cNvSpPr>
          <p:nvPr>
            <p:ph type="title" idx="4"/>
          </p:nvPr>
        </p:nvSpPr>
        <p:spPr>
          <a:xfrm>
            <a:off x="14400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2" name="Google Shape;132;p28"/>
          <p:cNvSpPr txBox="1">
            <a:spLocks noGrp="1"/>
          </p:cNvSpPr>
          <p:nvPr>
            <p:ph type="subTitle" idx="5"/>
          </p:nvPr>
        </p:nvSpPr>
        <p:spPr>
          <a:xfrm>
            <a:off x="14400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8"/>
          <p:cNvSpPr txBox="1">
            <a:spLocks noGrp="1"/>
          </p:cNvSpPr>
          <p:nvPr>
            <p:ph type="title" idx="6"/>
          </p:nvPr>
        </p:nvSpPr>
        <p:spPr>
          <a:xfrm>
            <a:off x="7083456"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4" name="Google Shape;134;p28"/>
          <p:cNvSpPr txBox="1">
            <a:spLocks noGrp="1"/>
          </p:cNvSpPr>
          <p:nvPr>
            <p:ph type="subTitle" idx="7"/>
          </p:nvPr>
        </p:nvSpPr>
        <p:spPr>
          <a:xfrm>
            <a:off x="7083456"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8"/>
          <p:cNvSpPr txBox="1">
            <a:spLocks noGrp="1"/>
          </p:cNvSpPr>
          <p:nvPr>
            <p:ph type="title" idx="8"/>
          </p:nvPr>
        </p:nvSpPr>
        <p:spPr>
          <a:xfrm>
            <a:off x="12726900" y="39885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6" name="Google Shape;136;p28"/>
          <p:cNvSpPr txBox="1">
            <a:spLocks noGrp="1"/>
          </p:cNvSpPr>
          <p:nvPr>
            <p:ph type="subTitle" idx="9"/>
          </p:nvPr>
        </p:nvSpPr>
        <p:spPr>
          <a:xfrm>
            <a:off x="12726900" y="45981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8"/>
          <p:cNvSpPr txBox="1">
            <a:spLocks noGrp="1"/>
          </p:cNvSpPr>
          <p:nvPr>
            <p:ph type="title" idx="13"/>
          </p:nvPr>
        </p:nvSpPr>
        <p:spPr>
          <a:xfrm>
            <a:off x="12726900" y="7500000"/>
            <a:ext cx="4121400" cy="91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40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38" name="Google Shape;138;p28"/>
          <p:cNvSpPr txBox="1">
            <a:spLocks noGrp="1"/>
          </p:cNvSpPr>
          <p:nvPr>
            <p:ph type="subTitle" idx="14"/>
          </p:nvPr>
        </p:nvSpPr>
        <p:spPr>
          <a:xfrm>
            <a:off x="12726900" y="8109600"/>
            <a:ext cx="4121400" cy="10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8"/>
          <p:cNvSpPr txBox="1">
            <a:spLocks noGrp="1"/>
          </p:cNvSpPr>
          <p:nvPr>
            <p:ph type="title" idx="15"/>
          </p:nvPr>
        </p:nvSpPr>
        <p:spPr>
          <a:xfrm>
            <a:off x="1440000" y="663290"/>
            <a:ext cx="15408000" cy="128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467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DAD7">
            <a:alpha val="4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8" r:id="rId17"/>
    <p:sldLayoutId id="214748366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27.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4.svg"/><Relationship Id="rId5" Type="http://schemas.openxmlformats.org/officeDocument/2006/relationships/image" Target="../media/image21.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37.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53.sv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sv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A69DE6B2-23F2-7FF3-9D14-B387EEB709AC}"/>
              </a:ext>
            </a:extLst>
          </p:cNvPr>
          <p:cNvSpPr/>
          <p:nvPr/>
        </p:nvSpPr>
        <p:spPr>
          <a:xfrm>
            <a:off x="1051661" y="2019300"/>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8">
            <a:extLst>
              <a:ext uri="{FF2B5EF4-FFF2-40B4-BE49-F238E27FC236}">
                <a16:creationId xmlns:a16="http://schemas.microsoft.com/office/drawing/2014/main" id="{7FF27D42-2FB6-4C5F-F2EE-9D4D7F625E2A}"/>
              </a:ext>
            </a:extLst>
          </p:cNvPr>
          <p:cNvSpPr/>
          <p:nvPr/>
        </p:nvSpPr>
        <p:spPr>
          <a:xfrm>
            <a:off x="381000" y="6743700"/>
            <a:ext cx="17297399" cy="5190392"/>
          </a:xfrm>
          <a:custGeom>
            <a:avLst/>
            <a:gdLst/>
            <a:ahLst/>
            <a:cxnLst/>
            <a:rect l="l" t="t" r="r" b="b"/>
            <a:pathLst>
              <a:path w="4358879" h="2315654">
                <a:moveTo>
                  <a:pt x="0" y="0"/>
                </a:moveTo>
                <a:lnTo>
                  <a:pt x="4358879" y="0"/>
                </a:lnTo>
                <a:lnTo>
                  <a:pt x="4358879" y="2315654"/>
                </a:lnTo>
                <a:lnTo>
                  <a:pt x="0" y="2315654"/>
                </a:lnTo>
                <a:lnTo>
                  <a:pt x="0" y="0"/>
                </a:lnTo>
                <a:close/>
              </a:path>
            </a:pathLst>
          </a:custGeom>
          <a:blipFill>
            <a:blip r:embed="rId5"/>
            <a:stretch>
              <a:fillRect/>
            </a:stretch>
          </a:blipFill>
        </p:spPr>
      </p:sp>
      <p:sp>
        <p:nvSpPr>
          <p:cNvPr id="3" name="Title 4">
            <a:extLst>
              <a:ext uri="{FF2B5EF4-FFF2-40B4-BE49-F238E27FC236}">
                <a16:creationId xmlns:a16="http://schemas.microsoft.com/office/drawing/2014/main" id="{6F1E6A7D-8EC6-43DF-63F3-D7E46B4BBC88}"/>
              </a:ext>
            </a:extLst>
          </p:cNvPr>
          <p:cNvSpPr txBox="1">
            <a:spLocks/>
          </p:cNvSpPr>
          <p:nvPr/>
        </p:nvSpPr>
        <p:spPr>
          <a:xfrm>
            <a:off x="1439999" y="2799299"/>
            <a:ext cx="15408000"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latin typeface="Times New Roman" panose="02020603050405020304" pitchFamily="18" charset="0"/>
                <a:ea typeface="Cambria" panose="02040503050406030204" pitchFamily="18" charset="0"/>
                <a:cs typeface="Times New Roman" panose="02020603050405020304" pitchFamily="18" charset="0"/>
              </a:rPr>
              <a:t>Hãy</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số</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vở</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kịch</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tác</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giả</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p>
          <a:p>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Lưu</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Quang</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latin typeface="Times New Roman" panose="02020603050405020304" pitchFamily="18" charset="0"/>
                <a:ea typeface="Cambria" panose="02040503050406030204" pitchFamily="18" charset="0"/>
                <a:cs typeface="Times New Roman" panose="02020603050405020304" pitchFamily="18" charset="0"/>
              </a:rPr>
              <a:t>Vũ</a:t>
            </a:r>
            <a:r>
              <a:rPr lang="en-US" sz="4800" b="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biết</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945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667000" y="243785"/>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733800" y="812535"/>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304800" y="1656951"/>
            <a:ext cx="17449800" cy="8386263"/>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762000" y="1752668"/>
            <a:ext cx="1655551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chính</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268434" y="2611576"/>
            <a:ext cx="17217966" cy="7294305"/>
          </a:xfrm>
          <a:prstGeom prst="rect">
            <a:avLst/>
          </a:prstGeom>
          <a:noFill/>
        </p:spPr>
        <p:txBody>
          <a:bodyPr wrap="square">
            <a:spAutoFit/>
          </a:bodyPr>
          <a:lstStyle/>
          <a:p>
            <a:pPr marL="279400" indent="0" algn="just"/>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Bệnh sĩ</a:t>
            </a:r>
            <a:r>
              <a:rPr lang="en-US" sz="3900" dirty="0">
                <a:latin typeface="Times New Roman" panose="02020603050405020304" pitchFamily="18" charset="0"/>
                <a:cs typeface="Times New Roman" panose="02020603050405020304" pitchFamily="18" charset="0"/>
              </a:rPr>
              <a:t>”</a:t>
            </a:r>
            <a:r>
              <a:rPr lang="vi-VN" sz="3900" dirty="0">
                <a:latin typeface="Times New Roman" panose="02020603050405020304" pitchFamily="18" charset="0"/>
                <a:cs typeface="Times New Roman" panose="02020603050405020304" pitchFamily="18" charset="0"/>
              </a:rPr>
              <a:t> nói về một làng quê nghèo Cà Hạ. Người dân ở đây hiền lành, chân chất nhưng ông Toàn Nha, chủ tịch xã lại háo danh, thích “sĩ diện”. Lẽ ra, phải đổi mới cách làm ăn để cuộc sống no đủ thì ông Nha chỉ quan tâm đến việc đặt ra những cái tên sang trọng. Dưới sự chỉ đạo của ông, xã Cà Hạ và tất cả các tổ đội, ngành nghề lâu nay đều được đổi tên. Mọi người đều ảo tưởng với những cái tên rất đẹp nhưng không hề mang lại cho họ ấm no khi ruộng vườn bỏ không, chăn nuôi đình đốn,…</a:t>
            </a:r>
            <a:r>
              <a:rPr lang="en-US" sz="3900" dirty="0">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Sau gần một năm phát động ồn ào, cái làm được của xã Hùng Tâm (tên mới của xã Cà Hạ) chỉ là một khu văn phòng với kiến trúc lộn xộn. Người dân Hùng Tâm đói nhưng không được phép nói là mình đói, vì sĩ diện, vì sợ bị quy kết tội làm “mất uy tín địa phương”. Nhiều điều dối trá được gọi là “sáng tạo, bứt phá”. Nhưng rồi, sau hàng loạt trớ trêu, bi hài, mọi người cũng nhận ra: “Tại sao không yêu quý những điều thật thà, mà lại ưa những thứ giả dối?”</a:t>
            </a:r>
            <a:endParaRPr lang="en-US" sz="39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873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1227165" y="2622528"/>
            <a:ext cx="16963233"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Đoạn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trích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Đổi</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tên</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cho</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xã</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1005165" y="3158257"/>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486400" cy="5001654"/>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196314"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xứ</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196314" cy="3477875"/>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mở</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lễ</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FF01FAC-6D5E-4A66-852E-99954CC1B5C5}"/>
              </a:ext>
            </a:extLst>
          </p:cNvPr>
          <p:cNvGrpSpPr/>
          <p:nvPr/>
        </p:nvGrpSpPr>
        <p:grpSpPr>
          <a:xfrm>
            <a:off x="6640674" y="4152899"/>
            <a:ext cx="6619312" cy="5001653"/>
            <a:chOff x="0" y="0"/>
            <a:chExt cx="9162516" cy="8228272"/>
          </a:xfrm>
        </p:grpSpPr>
        <p:grpSp>
          <p:nvGrpSpPr>
            <p:cNvPr id="3" name="Group 9">
              <a:extLst>
                <a:ext uri="{FF2B5EF4-FFF2-40B4-BE49-F238E27FC236}">
                  <a16:creationId xmlns:a16="http://schemas.microsoft.com/office/drawing/2014/main" id="{ED388CB4-52D4-B6EB-79B0-38A6C2B89F41}"/>
                </a:ext>
              </a:extLst>
            </p:cNvPr>
            <p:cNvGrpSpPr/>
            <p:nvPr/>
          </p:nvGrpSpPr>
          <p:grpSpPr>
            <a:xfrm>
              <a:off x="0" y="0"/>
              <a:ext cx="9162516" cy="8228272"/>
              <a:chOff x="0" y="0"/>
              <a:chExt cx="2219380" cy="1993084"/>
            </a:xfrm>
          </p:grpSpPr>
          <p:sp>
            <p:nvSpPr>
              <p:cNvPr id="7" name="Freeform 10">
                <a:extLst>
                  <a:ext uri="{FF2B5EF4-FFF2-40B4-BE49-F238E27FC236}">
                    <a16:creationId xmlns:a16="http://schemas.microsoft.com/office/drawing/2014/main" id="{3A625B89-9E48-2469-A14A-EA2F59AAD5F0}"/>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4" name="Group 11">
              <a:extLst>
                <a:ext uri="{FF2B5EF4-FFF2-40B4-BE49-F238E27FC236}">
                  <a16:creationId xmlns:a16="http://schemas.microsoft.com/office/drawing/2014/main" id="{364F15B7-9507-DF03-9C52-E4B0E64FB98D}"/>
                </a:ext>
              </a:extLst>
            </p:cNvPr>
            <p:cNvGrpSpPr/>
            <p:nvPr/>
          </p:nvGrpSpPr>
          <p:grpSpPr>
            <a:xfrm>
              <a:off x="60865" y="69055"/>
              <a:ext cx="9040785" cy="8090163"/>
              <a:chOff x="0" y="0"/>
              <a:chExt cx="2279018" cy="2039383"/>
            </a:xfrm>
          </p:grpSpPr>
          <p:sp>
            <p:nvSpPr>
              <p:cNvPr id="6" name="Freeform 12">
                <a:extLst>
                  <a:ext uri="{FF2B5EF4-FFF2-40B4-BE49-F238E27FC236}">
                    <a16:creationId xmlns:a16="http://schemas.microsoft.com/office/drawing/2014/main" id="{09D48F93-1E77-534F-E0CF-CB39A9CBE619}"/>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9" name="TextBox 8">
            <a:extLst>
              <a:ext uri="{FF2B5EF4-FFF2-40B4-BE49-F238E27FC236}">
                <a16:creationId xmlns:a16="http://schemas.microsoft.com/office/drawing/2014/main" id="{43FC7884-A2B2-0AFC-B344-2914D5D38C35}"/>
              </a:ext>
            </a:extLst>
          </p:cNvPr>
          <p:cNvSpPr txBox="1"/>
          <p:nvPr/>
        </p:nvSpPr>
        <p:spPr>
          <a:xfrm>
            <a:off x="6671988" y="4398087"/>
            <a:ext cx="6269326"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vật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70076A9-5927-8EB6-0AAC-A289F29590D6}"/>
              </a:ext>
            </a:extLst>
          </p:cNvPr>
          <p:cNvSpPr txBox="1"/>
          <p:nvPr/>
        </p:nvSpPr>
        <p:spPr>
          <a:xfrm>
            <a:off x="6610194" y="5444450"/>
            <a:ext cx="6269326" cy="2800767"/>
          </a:xfrm>
          <a:prstGeom prst="rect">
            <a:avLst/>
          </a:prstGeom>
          <a:noFill/>
        </p:spPr>
        <p:txBody>
          <a:bodyPr wrap="square">
            <a:spAutoFit/>
          </a:bodyPr>
          <a:lstStyle/>
          <a:p>
            <a:pPr marL="850900" indent="-571500" algn="l">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Thư</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kí</a:t>
            </a:r>
            <a:r>
              <a:rPr lang="en-US" sz="4400"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850900" indent="-571500" algn="jus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076" name="Picture 4" descr="Chương trình nghệ thuật đặc biệt nhân 26 năm ngày mất Lưu Quang Vũ">
            <a:extLst>
              <a:ext uri="{FF2B5EF4-FFF2-40B4-BE49-F238E27FC236}">
                <a16:creationId xmlns:a16="http://schemas.microsoft.com/office/drawing/2014/main" id="{D23C1B4F-5E3E-20D9-7634-8CF77E7359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6752" y="4189206"/>
            <a:ext cx="4326448" cy="4965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0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3076"/>
                                        </p:tgtEl>
                                        <p:attrNameLst>
                                          <p:attrName>style.visibility</p:attrName>
                                        </p:attrNameLst>
                                      </p:cBhvr>
                                      <p:to>
                                        <p:strVal val="visible"/>
                                      </p:to>
                                    </p:set>
                                    <p:animEffect transition="in" filter="barn(inVertical)">
                                      <p:cBhvr>
                                        <p:cTn id="3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27"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D98E663-A242-ED0F-D914-E4314EA8DE6A}"/>
              </a:ext>
            </a:extLst>
          </p:cNvPr>
          <p:cNvSpPr txBox="1"/>
          <p:nvPr/>
        </p:nvSpPr>
        <p:spPr>
          <a:xfrm>
            <a:off x="3124199" y="114300"/>
            <a:ext cx="14706597" cy="1446550"/>
          </a:xfrm>
          <a:prstGeom prst="rect">
            <a:avLst/>
          </a:prstGeom>
          <a:noFill/>
        </p:spPr>
        <p:txBody>
          <a:bodyPr wrap="square">
            <a:spAutoFit/>
          </a:bodyPr>
          <a:lstStyle/>
          <a:p>
            <a:pPr marL="279400" indent="0" algn="just"/>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Sắp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xếp</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các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sau</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theo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đúng</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tự</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tên</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cho</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smtClean="0">
                <a:latin typeface="Times New Roman" panose="02020603050405020304" pitchFamily="18" charset="0"/>
                <a:ea typeface="Cambria" panose="02040503050406030204" pitchFamily="18" charset="0"/>
                <a:cs typeface="Times New Roman" panose="02020603050405020304" pitchFamily="18" charset="0"/>
              </a:rPr>
              <a:t>xã</a:t>
            </a:r>
            <a:r>
              <a:rPr lang="en-US" sz="4400"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7ED2180D-B73F-1A1A-DCDB-4F61966D127F}"/>
              </a:ext>
            </a:extLst>
          </p:cNvPr>
          <p:cNvGrpSpPr/>
          <p:nvPr/>
        </p:nvGrpSpPr>
        <p:grpSpPr>
          <a:xfrm>
            <a:off x="579121" y="207850"/>
            <a:ext cx="2621280" cy="1195504"/>
            <a:chOff x="0" y="0"/>
            <a:chExt cx="9162516" cy="8228272"/>
          </a:xfrm>
        </p:grpSpPr>
        <p:grpSp>
          <p:nvGrpSpPr>
            <p:cNvPr id="25" name="Group 9">
              <a:extLst>
                <a:ext uri="{FF2B5EF4-FFF2-40B4-BE49-F238E27FC236}">
                  <a16:creationId xmlns:a16="http://schemas.microsoft.com/office/drawing/2014/main" id="{D9699179-1833-1C5D-1B9F-B10AFC4E0E46}"/>
                </a:ext>
              </a:extLst>
            </p:cNvPr>
            <p:cNvGrpSpPr/>
            <p:nvPr/>
          </p:nvGrpSpPr>
          <p:grpSpPr>
            <a:xfrm>
              <a:off x="0" y="0"/>
              <a:ext cx="9162516" cy="8228272"/>
              <a:chOff x="0" y="0"/>
              <a:chExt cx="2219380" cy="1993084"/>
            </a:xfrm>
          </p:grpSpPr>
          <p:sp>
            <p:nvSpPr>
              <p:cNvPr id="30" name="Freeform 10">
                <a:extLst>
                  <a:ext uri="{FF2B5EF4-FFF2-40B4-BE49-F238E27FC236}">
                    <a16:creationId xmlns:a16="http://schemas.microsoft.com/office/drawing/2014/main" id="{A57B1B8B-9E14-24B6-693C-20F2C5C191FF}"/>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8" name="Group 11">
              <a:extLst>
                <a:ext uri="{FF2B5EF4-FFF2-40B4-BE49-F238E27FC236}">
                  <a16:creationId xmlns:a16="http://schemas.microsoft.com/office/drawing/2014/main" id="{5453B30C-0146-793C-09F1-3162ACF9AE14}"/>
                </a:ext>
              </a:extLst>
            </p:cNvPr>
            <p:cNvGrpSpPr/>
            <p:nvPr/>
          </p:nvGrpSpPr>
          <p:grpSpPr>
            <a:xfrm>
              <a:off x="60865" y="69055"/>
              <a:ext cx="9040785" cy="8090163"/>
              <a:chOff x="0" y="0"/>
              <a:chExt cx="2279018" cy="2039383"/>
            </a:xfrm>
          </p:grpSpPr>
          <p:sp>
            <p:nvSpPr>
              <p:cNvPr id="29" name="Freeform 12">
                <a:extLst>
                  <a:ext uri="{FF2B5EF4-FFF2-40B4-BE49-F238E27FC236}">
                    <a16:creationId xmlns:a16="http://schemas.microsoft.com/office/drawing/2014/main" id="{B4A42656-F7E5-F5D6-FFC4-57283ECD6C4F}"/>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31" name="TextBox 30">
            <a:extLst>
              <a:ext uri="{FF2B5EF4-FFF2-40B4-BE49-F238E27FC236}">
                <a16:creationId xmlns:a16="http://schemas.microsoft.com/office/drawing/2014/main" id="{DD37F4B5-A69C-23DB-8DBF-B4E156A0A3A7}"/>
              </a:ext>
            </a:extLst>
          </p:cNvPr>
          <p:cNvSpPr txBox="1"/>
          <p:nvPr/>
        </p:nvSpPr>
        <p:spPr>
          <a:xfrm>
            <a:off x="610435" y="411659"/>
            <a:ext cx="2437565" cy="769441"/>
          </a:xfrm>
          <a:prstGeom prst="rect">
            <a:avLst/>
          </a:prstGeom>
          <a:noFill/>
        </p:spPr>
        <p:txBody>
          <a:bodyPr wrap="square">
            <a:spAutoFit/>
          </a:bodyPr>
          <a:lstStyle/>
          <a:p>
            <a:pPr marL="279400" indent="0" algn="ct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việc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2" name="Subtitle 5">
            <a:extLst>
              <a:ext uri="{FF2B5EF4-FFF2-40B4-BE49-F238E27FC236}">
                <a16:creationId xmlns:a16="http://schemas.microsoft.com/office/drawing/2014/main" id="{69DB7415-4BB9-45EF-AF95-7F2D3F8B65E1}"/>
              </a:ext>
            </a:extLst>
          </p:cNvPr>
          <p:cNvSpPr txBox="1">
            <a:spLocks/>
          </p:cNvSpPr>
          <p:nvPr/>
        </p:nvSpPr>
        <p:spPr>
          <a:xfrm>
            <a:off x="2268020" y="1714501"/>
            <a:ext cx="15562780" cy="144655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Độp</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3" name="Subtitle 5">
            <a:extLst>
              <a:ext uri="{FF2B5EF4-FFF2-40B4-BE49-F238E27FC236}">
                <a16:creationId xmlns:a16="http://schemas.microsoft.com/office/drawing/2014/main" id="{D38E23B0-B628-4486-A221-586B55C937BD}"/>
              </a:ext>
            </a:extLst>
          </p:cNvPr>
          <p:cNvSpPr txBox="1">
            <a:spLocks/>
          </p:cNvSpPr>
          <p:nvPr/>
        </p:nvSpPr>
        <p:spPr>
          <a:xfrm>
            <a:off x="579121" y="1714500"/>
            <a:ext cx="1420390" cy="1446550"/>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3</a:t>
            </a:r>
          </a:p>
        </p:txBody>
      </p:sp>
      <p:sp>
        <p:nvSpPr>
          <p:cNvPr id="3074" name="Subtitle 5">
            <a:extLst>
              <a:ext uri="{FF2B5EF4-FFF2-40B4-BE49-F238E27FC236}">
                <a16:creationId xmlns:a16="http://schemas.microsoft.com/office/drawing/2014/main" id="{094EC56B-07E4-FB91-30F2-46615A9F917D}"/>
              </a:ext>
            </a:extLst>
          </p:cNvPr>
          <p:cNvSpPr txBox="1">
            <a:spLocks/>
          </p:cNvSpPr>
          <p:nvPr/>
        </p:nvSpPr>
        <p:spPr>
          <a:xfrm>
            <a:off x="2268019" y="3563333"/>
            <a:ext cx="15562779" cy="1427767"/>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Cuộc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ban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Thình</a:t>
            </a:r>
            <a:endPar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75" name="Subtitle 5">
            <a:extLst>
              <a:ext uri="{FF2B5EF4-FFF2-40B4-BE49-F238E27FC236}">
                <a16:creationId xmlns:a16="http://schemas.microsoft.com/office/drawing/2014/main" id="{479ABE8D-2030-DEF6-AA81-1D5D1CD185D2}"/>
              </a:ext>
            </a:extLst>
          </p:cNvPr>
          <p:cNvSpPr txBox="1">
            <a:spLocks/>
          </p:cNvSpPr>
          <p:nvPr/>
        </p:nvSpPr>
        <p:spPr>
          <a:xfrm>
            <a:off x="579121" y="3563333"/>
            <a:ext cx="1420390" cy="1427767"/>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4</a:t>
            </a:r>
          </a:p>
        </p:txBody>
      </p:sp>
      <p:sp>
        <p:nvSpPr>
          <p:cNvPr id="3077" name="Subtitle 5">
            <a:extLst>
              <a:ext uri="{FF2B5EF4-FFF2-40B4-BE49-F238E27FC236}">
                <a16:creationId xmlns:a16="http://schemas.microsoft.com/office/drawing/2014/main" id="{D2A41026-5D8E-967C-3A7A-261B5CAB190E}"/>
              </a:ext>
            </a:extLst>
          </p:cNvPr>
          <p:cNvSpPr txBox="1">
            <a:spLocks/>
          </p:cNvSpPr>
          <p:nvPr/>
        </p:nvSpPr>
        <p:spPr>
          <a:xfrm>
            <a:off x="2268020" y="5441470"/>
            <a:ext cx="15562778" cy="1988030"/>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biểu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về</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Hùng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Tâm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thành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giàu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minh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huyện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tỉnh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toàn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quốc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78" name="Subtitle 5">
            <a:extLst>
              <a:ext uri="{FF2B5EF4-FFF2-40B4-BE49-F238E27FC236}">
                <a16:creationId xmlns:a16="http://schemas.microsoft.com/office/drawing/2014/main" id="{4274883D-A2DA-8B2F-6D06-7E7239A69152}"/>
              </a:ext>
            </a:extLst>
          </p:cNvPr>
          <p:cNvSpPr txBox="1">
            <a:spLocks/>
          </p:cNvSpPr>
          <p:nvPr/>
        </p:nvSpPr>
        <p:spPr>
          <a:xfrm>
            <a:off x="579121" y="5441469"/>
            <a:ext cx="1420390" cy="1988029"/>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1</a:t>
            </a:r>
          </a:p>
        </p:txBody>
      </p:sp>
      <p:sp>
        <p:nvSpPr>
          <p:cNvPr id="3079" name="Subtitle 5">
            <a:extLst>
              <a:ext uri="{FF2B5EF4-FFF2-40B4-BE49-F238E27FC236}">
                <a16:creationId xmlns:a16="http://schemas.microsoft.com/office/drawing/2014/main" id="{0D86D64C-1152-9564-514F-F2FE3764B03B}"/>
              </a:ext>
            </a:extLst>
          </p:cNvPr>
          <p:cNvSpPr txBox="1">
            <a:spLocks/>
          </p:cNvSpPr>
          <p:nvPr/>
        </p:nvSpPr>
        <p:spPr>
          <a:xfrm>
            <a:off x="2268019" y="7831494"/>
            <a:ext cx="15562778" cy="1988031"/>
          </a:xfrm>
          <a:prstGeom prst="rect">
            <a:avLst/>
          </a:prstGeom>
          <a:solidFill>
            <a:schemeClr val="accent6">
              <a:lumMod val="20000"/>
              <a:lumOff val="80000"/>
            </a:schemeClr>
          </a:solid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lnSpc>
                <a:spcPct val="100000"/>
              </a:lnSpc>
              <a:buClr>
                <a:srgbClr val="4E2508"/>
              </a:buClr>
            </a:pP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tuyên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trách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Liên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hợp</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bổ</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nhiệm</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danh</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đại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khác</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hẳn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gọi</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cũ</a:t>
            </a:r>
            <a:r>
              <a:rPr lang="en-US" sz="36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80" name="Subtitle 5">
            <a:extLst>
              <a:ext uri="{FF2B5EF4-FFF2-40B4-BE49-F238E27FC236}">
                <a16:creationId xmlns:a16="http://schemas.microsoft.com/office/drawing/2014/main" id="{F7BBAF61-2B8C-48C9-8FD0-D2A70496E15E}"/>
              </a:ext>
            </a:extLst>
          </p:cNvPr>
          <p:cNvSpPr txBox="1">
            <a:spLocks/>
          </p:cNvSpPr>
          <p:nvPr/>
        </p:nvSpPr>
        <p:spPr>
          <a:xfrm>
            <a:off x="580503" y="7831494"/>
            <a:ext cx="1420390" cy="1988032"/>
          </a:xfrm>
          <a:prstGeom prst="rect">
            <a:avLst/>
          </a:prstGeom>
          <a:solidFill>
            <a:schemeClr val="accent5">
              <a:lumMod val="20000"/>
              <a:lumOff val="80000"/>
            </a:schemeClr>
          </a:solid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nSpc>
                <a:spcPct val="100000"/>
              </a:lnSpc>
              <a:buClr>
                <a:srgbClr val="4E2508"/>
              </a:buClr>
            </a:pPr>
            <a:r>
              <a:rPr lang="en-US" sz="36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2</a:t>
            </a:r>
          </a:p>
        </p:txBody>
      </p:sp>
    </p:spTree>
    <p:extLst>
      <p:ext uri="{BB962C8B-B14F-4D97-AF65-F5344CB8AC3E}">
        <p14:creationId xmlns:p14="http://schemas.microsoft.com/office/powerpoint/2010/main" val="8484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72"/>
                                        </p:tgtEl>
                                        <p:attrNameLst>
                                          <p:attrName>style.visibility</p:attrName>
                                        </p:attrNameLst>
                                      </p:cBhvr>
                                      <p:to>
                                        <p:strVal val="visible"/>
                                      </p:to>
                                    </p:set>
                                    <p:animEffect transition="in" filter="barn(inVertical)">
                                      <p:cBhvr>
                                        <p:cTn id="20" dur="500"/>
                                        <p:tgtEl>
                                          <p:spTgt spid="307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77"/>
                                        </p:tgtEl>
                                        <p:attrNameLst>
                                          <p:attrName>style.visibility</p:attrName>
                                        </p:attrNameLst>
                                      </p:cBhvr>
                                      <p:to>
                                        <p:strVal val="visible"/>
                                      </p:to>
                                    </p:set>
                                    <p:animEffect transition="in" filter="barn(inVertical)">
                                      <p:cBhvr>
                                        <p:cTn id="26" dur="500"/>
                                        <p:tgtEl>
                                          <p:spTgt spid="307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079"/>
                                        </p:tgtEl>
                                        <p:attrNameLst>
                                          <p:attrName>style.visibility</p:attrName>
                                        </p:attrNameLst>
                                      </p:cBhvr>
                                      <p:to>
                                        <p:strVal val="visible"/>
                                      </p:to>
                                    </p:set>
                                    <p:animEffect transition="in" filter="barn(inVertical)">
                                      <p:cBhvr>
                                        <p:cTn id="29" dur="500"/>
                                        <p:tgtEl>
                                          <p:spTgt spid="307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78"/>
                                        </p:tgtEl>
                                        <p:attrNameLst>
                                          <p:attrName>style.visibility</p:attrName>
                                        </p:attrNameLst>
                                      </p:cBhvr>
                                      <p:to>
                                        <p:strVal val="visible"/>
                                      </p:to>
                                    </p:set>
                                    <p:animEffect transition="in" filter="barn(inVertical)">
                                      <p:cBhvr>
                                        <p:cTn id="34" dur="500"/>
                                        <p:tgtEl>
                                          <p:spTgt spid="307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barn(inVertical)">
                                      <p:cBhvr>
                                        <p:cTn id="39" dur="500"/>
                                        <p:tgtEl>
                                          <p:spTgt spid="308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073"/>
                                        </p:tgtEl>
                                        <p:attrNameLst>
                                          <p:attrName>style.visibility</p:attrName>
                                        </p:attrNameLst>
                                      </p:cBhvr>
                                      <p:to>
                                        <p:strVal val="visible"/>
                                      </p:to>
                                    </p:set>
                                    <p:animEffect transition="in" filter="barn(inVertical)">
                                      <p:cBhvr>
                                        <p:cTn id="44" dur="500"/>
                                        <p:tgtEl>
                                          <p:spTgt spid="307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barn(inVertical)">
                                      <p:cBhvr>
                                        <p:cTn id="4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072" grpId="0" animBg="1"/>
      <p:bldP spid="3073" grpId="0" animBg="1"/>
      <p:bldP spid="3074" grpId="0" animBg="1"/>
      <p:bldP spid="3075" grpId="0" animBg="1"/>
      <p:bldP spid="3077" grpId="0" animBg="1"/>
      <p:bldP spid="3078" grpId="0" animBg="1"/>
      <p:bldP spid="3079" grpId="0" animBg="1"/>
      <p:bldP spid="308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479E7891-9BA7-942B-C10D-7D49607C0096}"/>
              </a:ext>
            </a:extLst>
          </p:cNvPr>
          <p:cNvPicPr>
            <a:picLocks noChangeAspect="1"/>
          </p:cNvPicPr>
          <p:nvPr/>
        </p:nvPicPr>
        <p:blipFill>
          <a:blip r:embed="rId4"/>
          <a:stretch>
            <a:fillRect/>
          </a:stretch>
        </p:blipFill>
        <p:spPr>
          <a:xfrm>
            <a:off x="3074906" y="2933700"/>
            <a:ext cx="12138188" cy="4121253"/>
          </a:xfrm>
          <a:prstGeom prst="rect">
            <a:avLst/>
          </a:prstGeom>
        </p:spPr>
      </p:pic>
    </p:spTree>
    <p:extLst>
      <p:ext uri="{BB962C8B-B14F-4D97-AF65-F5344CB8AC3E}">
        <p14:creationId xmlns:p14="http://schemas.microsoft.com/office/powerpoint/2010/main" val="336209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Nội</a:t>
            </a:r>
            <a:r>
              <a:rPr lang="en-US" sz="4400" b="1" dirty="0">
                <a:solidFill>
                  <a:srgbClr val="FF0000"/>
                </a:solidFill>
                <a:latin typeface="Times New Roman" panose="02020603050405020304" pitchFamily="18" charset="0"/>
                <a:cs typeface="Times New Roman" panose="02020603050405020304" pitchFamily="18" charset="0"/>
              </a:rPr>
              <a:t> dung, </a:t>
            </a:r>
            <a:r>
              <a:rPr lang="en-US" sz="4400" b="1" dirty="0" err="1">
                <a:solidFill>
                  <a:srgbClr val="FF0000"/>
                </a:solidFill>
                <a:latin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đề</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814050" y="1355466"/>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Đổi tên cho xã</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là cuộc họp thông báo những đổi mới của xã Hùng Tâm từ tên xã đến chức vụ của một số người</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042630A7-CF21-1084-5F99-71DBB318083E}"/>
              </a:ext>
            </a:extLst>
          </p:cNvPr>
          <p:cNvSpPr/>
          <p:nvPr/>
        </p:nvSpPr>
        <p:spPr>
          <a:xfrm>
            <a:off x="5029200" y="3933842"/>
            <a:ext cx="7315200" cy="3575304"/>
          </a:xfrm>
          <a:custGeom>
            <a:avLst/>
            <a:gdLst/>
            <a:ahLst/>
            <a:cxnLst/>
            <a:rect l="l" t="t" r="r" b="b"/>
            <a:pathLst>
              <a:path w="7315200" h="3575304">
                <a:moveTo>
                  <a:pt x="0" y="0"/>
                </a:moveTo>
                <a:lnTo>
                  <a:pt x="7315200" y="0"/>
                </a:lnTo>
                <a:lnTo>
                  <a:pt x="7315200" y="3575304"/>
                </a:lnTo>
                <a:lnTo>
                  <a:pt x="0" y="35753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75EAB21E-4054-1D43-197C-4591B97BE0D0}"/>
              </a:ext>
            </a:extLst>
          </p:cNvPr>
          <p:cNvSpPr txBox="1"/>
          <p:nvPr/>
        </p:nvSpPr>
        <p:spPr>
          <a:xfrm>
            <a:off x="99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đích</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44FC002-F329-D976-195D-131DDAA4E8FA}"/>
              </a:ext>
            </a:extLst>
          </p:cNvPr>
          <p:cNvSpPr txBox="1"/>
          <p:nvPr/>
        </p:nvSpPr>
        <p:spPr>
          <a:xfrm>
            <a:off x="1219200" y="4998219"/>
            <a:ext cx="3962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37BB82D-79C5-ABBA-6E4E-B7904505889B}"/>
              </a:ext>
            </a:extLst>
          </p:cNvPr>
          <p:cNvSpPr txBox="1"/>
          <p:nvPr/>
        </p:nvSpPr>
        <p:spPr>
          <a:xfrm>
            <a:off x="12420600" y="3759879"/>
            <a:ext cx="4419600" cy="986360"/>
          </a:xfrm>
          <a:prstGeom prst="rect">
            <a:avLst/>
          </a:prstGeom>
          <a:noFill/>
        </p:spPr>
        <p:txBody>
          <a:bodyPr wrap="square">
            <a:spAutoFit/>
          </a:bodyPr>
          <a:lstStyle/>
          <a:p>
            <a:pPr algn="ctr">
              <a:lnSpc>
                <a:spcPct val="150000"/>
              </a:lnSpc>
            </a:pP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hiện</a:t>
            </a:r>
            <a:endParaRPr lang="en-US"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1B0CAE6-9299-4301-69D5-3BEF99777031}"/>
              </a:ext>
            </a:extLst>
          </p:cNvPr>
          <p:cNvSpPr txBox="1"/>
          <p:nvPr/>
        </p:nvSpPr>
        <p:spPr>
          <a:xfrm>
            <a:off x="12344400" y="5012074"/>
            <a:ext cx="4724400" cy="1446550"/>
          </a:xfrm>
          <a:prstGeom prst="rect">
            <a:avLst/>
          </a:prstGeom>
          <a:noFill/>
        </p:spPr>
        <p:txBody>
          <a:bodyPr wrap="square">
            <a:spAutoFit/>
          </a:bodyPr>
          <a:lstStyle/>
          <a:p>
            <a:pPr algn="ctr"/>
            <a:r>
              <a:rPr lang="en-US" sz="4400" dirty="0" err="1">
                <a:latin typeface="Times New Roman" panose="02020603050405020304" pitchFamily="18" charset="0"/>
                <a:ea typeface="Cambria" panose="02040503050406030204" pitchFamily="18" charset="0"/>
                <a:cs typeface="Times New Roman" panose="02020603050405020304" pitchFamily="18" charset="0"/>
              </a:rPr>
              <a:t>Sáo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rỗng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hình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E6A3E4FC-E8EB-79EA-F241-DDAE195003C9}"/>
              </a:ext>
            </a:extLst>
          </p:cNvPr>
          <p:cNvSpPr txBox="1"/>
          <p:nvPr/>
        </p:nvSpPr>
        <p:spPr>
          <a:xfrm>
            <a:off x="1112722" y="8059564"/>
            <a:ext cx="15956077" cy="1446550"/>
          </a:xfrm>
          <a:prstGeom prst="rect">
            <a:avLst/>
          </a:prstGeom>
          <a:noFill/>
        </p:spPr>
        <p:txBody>
          <a:bodyPr wrap="square">
            <a:spAutoFit/>
          </a:bodyPr>
          <a:lstStyle/>
          <a:p>
            <a:pPr algn="just"/>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mâu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thuẫn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mục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đích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lộ</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nét</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ngay</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đầu</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barn(inVertical)">
                                      <p:cBhvr>
                                        <p:cTn id="4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A129DA-4AD6-3801-E327-91804EE655A9}"/>
              </a:ext>
            </a:extLst>
          </p:cNvPr>
          <p:cNvSpPr/>
          <p:nvPr/>
        </p:nvSpPr>
        <p:spPr>
          <a:xfrm>
            <a:off x="14097000" y="4381500"/>
            <a:ext cx="5935599" cy="8229600"/>
          </a:xfrm>
          <a:custGeom>
            <a:avLst/>
            <a:gdLst/>
            <a:ahLst/>
            <a:cxnLst/>
            <a:rect l="l" t="t" r="r" b="b"/>
            <a:pathLst>
              <a:path w="5935599" h="8229600">
                <a:moveTo>
                  <a:pt x="0" y="0"/>
                </a:moveTo>
                <a:lnTo>
                  <a:pt x="5935599" y="0"/>
                </a:lnTo>
                <a:lnTo>
                  <a:pt x="5935599" y="8229600"/>
                </a:lnTo>
                <a:lnTo>
                  <a:pt x="0" y="8229600"/>
                </a:lnTo>
                <a:lnTo>
                  <a:pt x="0" y="0"/>
                </a:lnTo>
                <a:close/>
              </a:path>
            </a:pathLst>
          </a:custGeom>
          <a:blipFill>
            <a:blip r:embed="rId3"/>
            <a:stretch>
              <a:fillRect/>
            </a:stretch>
          </a:blipFill>
        </p:spPr>
      </p:sp>
      <p:sp>
        <p:nvSpPr>
          <p:cNvPr id="2" name="Freeform 4">
            <a:extLst>
              <a:ext uri="{FF2B5EF4-FFF2-40B4-BE49-F238E27FC236}">
                <a16:creationId xmlns:a16="http://schemas.microsoft.com/office/drawing/2014/main" id="{40A2BB2A-D238-00E6-33AF-098CB32564D6}"/>
              </a:ext>
            </a:extLst>
          </p:cNvPr>
          <p:cNvSpPr/>
          <p:nvPr/>
        </p:nvSpPr>
        <p:spPr>
          <a:xfrm>
            <a:off x="4727726" y="187239"/>
            <a:ext cx="8683473" cy="2441662"/>
          </a:xfrm>
          <a:custGeom>
            <a:avLst/>
            <a:gdLst/>
            <a:ahLst/>
            <a:cxnLst/>
            <a:rect l="l" t="t" r="r" b="b"/>
            <a:pathLst>
              <a:path w="7315200" h="4070765">
                <a:moveTo>
                  <a:pt x="0" y="0"/>
                </a:moveTo>
                <a:lnTo>
                  <a:pt x="7315200" y="0"/>
                </a:lnTo>
                <a:lnTo>
                  <a:pt x="7315200" y="4070766"/>
                </a:lnTo>
                <a:lnTo>
                  <a:pt x="0" y="40707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Google Shape;218;p37"/>
          <p:cNvSpPr txBox="1">
            <a:spLocks/>
          </p:cNvSpPr>
          <p:nvPr/>
        </p:nvSpPr>
        <p:spPr>
          <a:xfrm>
            <a:off x="4974310" y="671357"/>
            <a:ext cx="81320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buClr>
                <a:srgbClr val="4E2508"/>
              </a:buClr>
            </a:pPr>
            <a:r>
              <a:rPr lang="en-US" sz="4800" dirty="0" err="1">
                <a:solidFill>
                  <a:srgbClr val="4E2508"/>
                </a:solidFill>
                <a:latin typeface="#9Slide07 SVNNexa Rust Slab Bla" panose="020B0606040200020203" pitchFamily="34" charset="0"/>
              </a:rPr>
              <a:t>Thảo</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luận</a:t>
            </a:r>
            <a:r>
              <a:rPr lang="en-US" sz="4800" dirty="0">
                <a:solidFill>
                  <a:srgbClr val="4E2508"/>
                </a:solidFill>
                <a:latin typeface="#9Slide07 SVNNexa Rust Slab Bla" panose="020B0606040200020203" pitchFamily="34" charset="0"/>
              </a:rPr>
              <a:t> </a:t>
            </a:r>
            <a:r>
              <a:rPr lang="en-US" sz="4800" dirty="0" err="1">
                <a:solidFill>
                  <a:srgbClr val="4E2508"/>
                </a:solidFill>
                <a:latin typeface="#9Slide07 SVNNexa Rust Slab Bla" panose="020B0606040200020203" pitchFamily="34" charset="0"/>
              </a:rPr>
              <a:t>nhanh</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1444072" y="5236411"/>
            <a:ext cx="12496800" cy="2484124"/>
          </a:xfrm>
          <a:prstGeom prst="rect">
            <a:avLst/>
          </a:prstGeom>
        </p:spPr>
        <p:txBody>
          <a:bodyPr spcFirstLastPara="1" vert="horz" wrap="square" lIns="182850" tIns="182850" rIns="182850" bIns="182850" rtlCol="0" anchor="t" anchorCtr="0">
            <a:noAutofit/>
          </a:bodyPr>
          <a:lstStyle/>
          <a:p>
            <a:pPr marL="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dirty="0">
                <a:latin typeface="Times New Roman" panose="02020603050405020304" pitchFamily="18" charset="0"/>
                <a:ea typeface="Cambria" panose="02040503050406030204" pitchFamily="18" charset="0"/>
                <a:cs typeface="Times New Roman" panose="02020603050405020304" pitchFamily="18" charset="0"/>
              </a:rPr>
              <a:t> dung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nói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về</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nghèo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đây</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lại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háo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danh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cuộc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sống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tốt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nghĩ</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cho</a:t>
            </a:r>
            <a:r>
              <a:rPr lang="en-US" sz="4400" dirty="0">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trọng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endParaRPr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D7C23C-03C1-904E-5267-78D15882157A}"/>
              </a:ext>
            </a:extLst>
          </p:cNvPr>
          <p:cNvSpPr txBox="1"/>
          <p:nvPr/>
        </p:nvSpPr>
        <p:spPr>
          <a:xfrm>
            <a:off x="1143000" y="3209381"/>
            <a:ext cx="12780554" cy="1446550"/>
          </a:xfrm>
          <a:prstGeom prst="rect">
            <a:avLst/>
          </a:prstGeom>
          <a:noFill/>
        </p:spPr>
        <p:txBody>
          <a:bodyPr wrap="square">
            <a:spAutoFit/>
          </a:bodyPr>
          <a:lstStyle/>
          <a:p>
            <a:pPr marL="279400" indent="0" algn="just">
              <a:buClr>
                <a:srgbClr val="4E2508"/>
              </a:buClr>
            </a:pP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Nội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dung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trích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này</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liên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thế</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nào</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với</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vở</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Bệnh</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4E2508"/>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srgbClr val="4E2508"/>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dirty="0">
              <a:solidFill>
                <a:srgbClr val="4E2508"/>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Chương trình nghệ thuật đặc biệt nhân 26 năm ngày mất Lưu Quang Vũ">
            <a:extLst>
              <a:ext uri="{FF2B5EF4-FFF2-40B4-BE49-F238E27FC236}">
                <a16:creationId xmlns:a16="http://schemas.microsoft.com/office/drawing/2014/main" id="{8C27D340-0016-2FB6-827D-2B16FC144A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91184" y="1406507"/>
            <a:ext cx="3200400" cy="413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21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15" name="Freeform 2">
            <a:extLst>
              <a:ext uri="{FF2B5EF4-FFF2-40B4-BE49-F238E27FC236}">
                <a16:creationId xmlns:a16="http://schemas.microsoft.com/office/drawing/2014/main" id="{747AC007-80A8-53D1-6077-B54690807015}"/>
              </a:ext>
            </a:extLst>
          </p:cNvPr>
          <p:cNvSpPr/>
          <p:nvPr/>
        </p:nvSpPr>
        <p:spPr>
          <a:xfrm>
            <a:off x="12690812" y="-188544"/>
            <a:ext cx="6051176" cy="4114800"/>
          </a:xfrm>
          <a:custGeom>
            <a:avLst/>
            <a:gdLst/>
            <a:ahLst/>
            <a:cxnLst/>
            <a:rect l="l" t="t" r="r" b="b"/>
            <a:pathLst>
              <a:path w="6051176" h="4114800">
                <a:moveTo>
                  <a:pt x="0" y="0"/>
                </a:moveTo>
                <a:lnTo>
                  <a:pt x="6051176" y="0"/>
                </a:lnTo>
                <a:lnTo>
                  <a:pt x="60511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2">
            <a:extLst>
              <a:ext uri="{FF2B5EF4-FFF2-40B4-BE49-F238E27FC236}">
                <a16:creationId xmlns:a16="http://schemas.microsoft.com/office/drawing/2014/main" id="{01C78B3F-EAC3-D3BA-7DF1-D2686F3484A2}"/>
              </a:ext>
            </a:extLst>
          </p:cNvPr>
          <p:cNvSpPr/>
          <p:nvPr/>
        </p:nvSpPr>
        <p:spPr>
          <a:xfrm>
            <a:off x="1004455" y="3799114"/>
            <a:ext cx="55487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2">
            <a:extLst>
              <a:ext uri="{FF2B5EF4-FFF2-40B4-BE49-F238E27FC236}">
                <a16:creationId xmlns:a16="http://schemas.microsoft.com/office/drawing/2014/main" id="{6E1CFE7F-4C71-0CAE-0A08-B71AFD6EB2F1}"/>
              </a:ext>
            </a:extLst>
          </p:cNvPr>
          <p:cNvSpPr/>
          <p:nvPr/>
        </p:nvSpPr>
        <p:spPr>
          <a:xfrm>
            <a:off x="1112723" y="720909"/>
            <a:ext cx="161846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4">
            <a:extLst>
              <a:ext uri="{FF2B5EF4-FFF2-40B4-BE49-F238E27FC236}">
                <a16:creationId xmlns:a16="http://schemas.microsoft.com/office/drawing/2014/main" id="{EDBEEFF9-578C-F469-A027-55B12F350CB9}"/>
              </a:ext>
            </a:extLst>
          </p:cNvPr>
          <p:cNvSpPr txBox="1"/>
          <p:nvPr/>
        </p:nvSpPr>
        <p:spPr>
          <a:xfrm>
            <a:off x="1447800" y="1111063"/>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dẫn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dòng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 in </a:t>
            </a:r>
            <a:r>
              <a:rPr lang="en-US" sz="4400" dirty="0" err="1">
                <a:solidFill>
                  <a:srgbClr val="FF0000"/>
                </a:solidFill>
                <a:latin typeface="Times New Roman" panose="02020603050405020304" pitchFamily="18" charset="0"/>
                <a:cs typeface="Times New Roman" panose="02020603050405020304" pitchFamily="18" charset="0"/>
              </a:rPr>
              <a:t>nghiêng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đặt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ngoặc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đơn</a:t>
            </a:r>
            <a:r>
              <a:rPr lang="en-US" sz="4400"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873A4D-8D19-4A97-5C23-517EA4A20B17}"/>
              </a:ext>
            </a:extLst>
          </p:cNvPr>
          <p:cNvSpPr txBox="1"/>
          <p:nvPr/>
        </p:nvSpPr>
        <p:spPr>
          <a:xfrm>
            <a:off x="1814050" y="1916080"/>
            <a:ext cx="15026150" cy="1446550"/>
          </a:xfrm>
          <a:prstGeom prst="rect">
            <a:avLst/>
          </a:prstGeom>
          <a:noFill/>
        </p:spPr>
        <p:txBody>
          <a:bodyPr wrap="square">
            <a:spAutoFit/>
          </a:bodyPr>
          <a:lstStyle/>
          <a:p>
            <a:pPr marL="571500" indent="-571500" algn="just">
              <a:buFont typeface="Wingdings" panose="05000000000000000000" pitchFamily="2" charset="2"/>
              <a:buChar char="à"/>
            </a:pP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Giúp</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bối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trụ</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sở</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Ủy</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ban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xã</a:t>
            </a:r>
            <a:endPar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9" name="TextBox 8">
            <a:extLst>
              <a:ext uri="{FF2B5EF4-FFF2-40B4-BE49-F238E27FC236}">
                <a16:creationId xmlns:a16="http://schemas.microsoft.com/office/drawing/2014/main" id="{A6BB0520-EE6D-3EEA-6136-9C7F9379DB45}"/>
              </a:ext>
            </a:extLst>
          </p:cNvPr>
          <p:cNvSpPr txBox="1"/>
          <p:nvPr/>
        </p:nvSpPr>
        <p:spPr>
          <a:xfrm>
            <a:off x="1600200" y="4044337"/>
            <a:ext cx="4419600"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Bối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cảnh</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C64468B-0C5B-9278-9515-9C0E418D8C99}"/>
              </a:ext>
            </a:extLst>
          </p:cNvPr>
          <p:cNvSpPr txBox="1"/>
          <p:nvPr/>
        </p:nvSpPr>
        <p:spPr>
          <a:xfrm>
            <a:off x="1600200" y="4887888"/>
            <a:ext cx="4267200" cy="2797426"/>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M</a:t>
            </a:r>
            <a:r>
              <a:rPr lang="vi-VN" sz="4400" dirty="0">
                <a:solidFill>
                  <a:srgbClr val="333333"/>
                </a:solidFill>
                <a:latin typeface="+mj-lt"/>
              </a:rPr>
              <a:t>ọi người trong làng đang gặp phải khó khăn về kinh tế</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
        <p:nvSpPr>
          <p:cNvPr id="11" name="Freeform 2">
            <a:extLst>
              <a:ext uri="{FF2B5EF4-FFF2-40B4-BE49-F238E27FC236}">
                <a16:creationId xmlns:a16="http://schemas.microsoft.com/office/drawing/2014/main" id="{6DDB5946-7099-674E-5A4C-0662A3726424}"/>
              </a:ext>
            </a:extLst>
          </p:cNvPr>
          <p:cNvSpPr/>
          <p:nvPr/>
        </p:nvSpPr>
        <p:spPr>
          <a:xfrm>
            <a:off x="7024255" y="3799114"/>
            <a:ext cx="10273145" cy="5459186"/>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TextBox 11">
            <a:extLst>
              <a:ext uri="{FF2B5EF4-FFF2-40B4-BE49-F238E27FC236}">
                <a16:creationId xmlns:a16="http://schemas.microsoft.com/office/drawing/2014/main" id="{36C2B7C5-8F3F-86FC-E735-255710B1145C}"/>
              </a:ext>
            </a:extLst>
          </p:cNvPr>
          <p:cNvSpPr txBox="1"/>
          <p:nvPr/>
        </p:nvSpPr>
        <p:spPr>
          <a:xfrm>
            <a:off x="7619999" y="4044337"/>
            <a:ext cx="8182605" cy="769441"/>
          </a:xfrm>
          <a:prstGeom prst="rect">
            <a:avLst/>
          </a:prstGeom>
          <a:noFill/>
        </p:spPr>
        <p:txBody>
          <a:bodyPr wrap="square">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Xung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5DEA24-4975-E33F-8C4F-9D8FBCB1AC28}"/>
              </a:ext>
            </a:extLst>
          </p:cNvPr>
          <p:cNvSpPr txBox="1"/>
          <p:nvPr/>
        </p:nvSpPr>
        <p:spPr>
          <a:xfrm>
            <a:off x="7391400" y="4887888"/>
            <a:ext cx="9601200" cy="4154984"/>
          </a:xfrm>
          <a:prstGeom prst="rect">
            <a:avLst/>
          </a:prstGeom>
          <a:noFill/>
        </p:spPr>
        <p:txBody>
          <a:bodyPr wrap="square">
            <a:spAutoFit/>
          </a:bodyPr>
          <a:lstStyle/>
          <a:p>
            <a:pPr algn="ctr"/>
            <a:r>
              <a:rPr lang="vi-VN" sz="4400" dirty="0">
                <a:solidFill>
                  <a:srgbClr val="333333"/>
                </a:solidFill>
                <a:latin typeface="+mj-lt"/>
              </a:rPr>
              <a:t>Ông Nha </a:t>
            </a:r>
            <a:r>
              <a:rPr lang="en-US" sz="4400" dirty="0">
                <a:solidFill>
                  <a:srgbClr val="333333"/>
                </a:solidFill>
                <a:latin typeface="+mj-lt"/>
              </a:rPr>
              <a:t>&gt;&lt;</a:t>
            </a:r>
            <a:r>
              <a:rPr lang="vi-VN" sz="4400" dirty="0">
                <a:solidFill>
                  <a:srgbClr val="333333"/>
                </a:solidFill>
                <a:latin typeface="+mj-lt"/>
              </a:rPr>
              <a:t> những ảo tưởng</a:t>
            </a:r>
            <a:r>
              <a:rPr lang="en-US" sz="4400" dirty="0">
                <a:solidFill>
                  <a:srgbClr val="333333"/>
                </a:solidFill>
                <a:latin typeface="+mj-lt"/>
              </a:rPr>
              <a:t> </a:t>
            </a:r>
            <a:endParaRPr lang="en-US" sz="4400" dirty="0">
              <a:solidFill>
                <a:srgbClr val="333333"/>
              </a:solidFill>
              <a:latin typeface="Times New Roman" panose="02020603050405020304" pitchFamily="18" charset="0"/>
              <a:cs typeface="Times New Roman" panose="02020603050405020304" pitchFamily="18" charset="0"/>
            </a:endParaRPr>
          </a:p>
          <a:p>
            <a:pPr algn="just"/>
            <a:r>
              <a:rPr lang="en-US" sz="4400" dirty="0">
                <a:solidFill>
                  <a:srgbClr val="333333"/>
                </a:solidFill>
                <a:latin typeface="Times New Roman" panose="02020603050405020304" pitchFamily="18" charset="0"/>
                <a:cs typeface="Times New Roman" panose="02020603050405020304" pitchFamily="18" charset="0"/>
              </a:rPr>
              <a:t>+ Đ</a:t>
            </a:r>
            <a:r>
              <a:rPr lang="vi-VN" sz="4400" dirty="0">
                <a:solidFill>
                  <a:srgbClr val="333333"/>
                </a:solidFill>
                <a:latin typeface="+mj-lt"/>
              </a:rPr>
              <a:t>ổi tên xã</a:t>
            </a:r>
            <a:endParaRPr lang="en-US" sz="4400" dirty="0">
              <a:solidFill>
                <a:srgbClr val="333333"/>
              </a:solidFill>
              <a:latin typeface="+mj-lt"/>
            </a:endParaRPr>
          </a:p>
          <a:p>
            <a:pPr algn="just"/>
            <a:r>
              <a:rPr lang="en-US" sz="4400" dirty="0">
                <a:solidFill>
                  <a:srgbClr val="333333"/>
                </a:solidFill>
                <a:latin typeface="Times New Roman" panose="02020603050405020304" pitchFamily="18" charset="0"/>
                <a:cs typeface="Times New Roman" panose="02020603050405020304" pitchFamily="18" charset="0"/>
              </a:rPr>
              <a:t>+ P</a:t>
            </a:r>
            <a:r>
              <a:rPr lang="vi-VN" sz="4400" dirty="0">
                <a:solidFill>
                  <a:srgbClr val="333333"/>
                </a:solidFill>
                <a:latin typeface="+mj-lt"/>
              </a:rPr>
              <a:t>hong các chức danh cho mọi người trong xã để sĩ diện, khoe khoang</a:t>
            </a:r>
            <a:r>
              <a:rPr lang="en-US" sz="4400" dirty="0">
                <a:solidFill>
                  <a:srgbClr val="333333"/>
                </a:solidFill>
                <a:latin typeface="+mj-lt"/>
              </a:rPr>
              <a:t> </a:t>
            </a:r>
          </a:p>
          <a:p>
            <a:pPr algn="just"/>
            <a:r>
              <a:rPr lang="en-US" sz="4400" dirty="0">
                <a:solidFill>
                  <a:srgbClr val="333333"/>
                </a:solidFill>
                <a:latin typeface="+mj-lt"/>
                <a:sym typeface="Wingdings" panose="05000000000000000000" pitchFamily="2" charset="2"/>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a:t>
            </a:r>
            <a:r>
              <a:rPr lang="vi-VN" sz="4400" dirty="0">
                <a:solidFill>
                  <a:srgbClr val="333333"/>
                </a:solidFill>
                <a:latin typeface="+mj-lt"/>
              </a:rPr>
              <a:t>hực tế, xã rơi vào hoàn cảnh nghèo đói.</a:t>
            </a:r>
            <a:endParaRPr lang="en-US" sz="4400" dirty="0">
              <a:solidFill>
                <a:srgbClr val="333333"/>
              </a:solidFill>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05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barn(inVertical)">
                                      <p:cBhvr>
                                        <p:cTn id="41" dur="500"/>
                                        <p:tgtEl>
                                          <p:spTgt spid="13">
                                            <p:txEl>
                                              <p:pRg st="0" end="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barn(inVertical)">
                                      <p:cBhvr>
                                        <p:cTn id="44" dur="500"/>
                                        <p:tgtEl>
                                          <p:spTgt spid="13">
                                            <p:txEl>
                                              <p:pRg st="1" end="1"/>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barn(inVertical)">
                                      <p:cBhvr>
                                        <p:cTn id="47" dur="500"/>
                                        <p:tgtEl>
                                          <p:spTgt spid="13">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13">
                                            <p:txEl>
                                              <p:pRg st="3" end="3"/>
                                            </p:txEl>
                                          </p:spTgt>
                                        </p:tgtEl>
                                        <p:attrNameLst>
                                          <p:attrName>style.visibility</p:attrName>
                                        </p:attrNameLst>
                                      </p:cBhvr>
                                      <p:to>
                                        <p:strVal val="visible"/>
                                      </p:to>
                                    </p:set>
                                    <p:animEffect transition="in" filter="barn(inVertical)">
                                      <p:cBhvr>
                                        <p:cTn id="5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0383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45164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pic>
        <p:nvPicPr>
          <p:cNvPr id="20" name="Picture 4" descr="Lưu Quang Vũ vẫn phản biện xã hội 30 năm sau ngày mất">
            <a:extLst>
              <a:ext uri="{FF2B5EF4-FFF2-40B4-BE49-F238E27FC236}">
                <a16:creationId xmlns:a16="http://schemas.microsoft.com/office/drawing/2014/main" id="{9505B80D-35FF-D9F2-018C-66AB8E8BC10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95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5" grpId="0"/>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86" name="Google Shape;886;p45"/>
          <p:cNvSpPr/>
          <p:nvPr/>
        </p:nvSpPr>
        <p:spPr>
          <a:xfrm rot="-5400000">
            <a:off x="16465612" y="-1218920"/>
            <a:ext cx="3644776" cy="3110816"/>
          </a:xfrm>
          <a:custGeom>
            <a:avLst/>
            <a:gdLst/>
            <a:ahLst/>
            <a:cxnLst/>
            <a:rect l="l" t="t" r="r" b="b"/>
            <a:pathLst>
              <a:path w="45611" h="38929" extrusionOk="0">
                <a:moveTo>
                  <a:pt x="26741" y="1"/>
                </a:moveTo>
                <a:cubicBezTo>
                  <a:pt x="24763" y="1"/>
                  <a:pt x="22797" y="680"/>
                  <a:pt x="21273" y="2151"/>
                </a:cubicBezTo>
                <a:cubicBezTo>
                  <a:pt x="19977" y="3402"/>
                  <a:pt x="18818" y="4971"/>
                  <a:pt x="17082" y="5450"/>
                </a:cubicBezTo>
                <a:cubicBezTo>
                  <a:pt x="16694" y="5557"/>
                  <a:pt x="16304" y="5602"/>
                  <a:pt x="15913" y="5602"/>
                </a:cubicBezTo>
                <a:cubicBezTo>
                  <a:pt x="13693" y="5602"/>
                  <a:pt x="11435" y="4134"/>
                  <a:pt x="9202" y="4134"/>
                </a:cubicBezTo>
                <a:cubicBezTo>
                  <a:pt x="8850" y="4134"/>
                  <a:pt x="8499" y="4170"/>
                  <a:pt x="8148" y="4255"/>
                </a:cubicBezTo>
                <a:cubicBezTo>
                  <a:pt x="7138" y="4499"/>
                  <a:pt x="6263" y="5122"/>
                  <a:pt x="5461" y="5781"/>
                </a:cubicBezTo>
                <a:cubicBezTo>
                  <a:pt x="4513" y="6561"/>
                  <a:pt x="3609" y="7430"/>
                  <a:pt x="3018" y="8503"/>
                </a:cubicBezTo>
                <a:cubicBezTo>
                  <a:pt x="1542" y="11186"/>
                  <a:pt x="2282" y="14521"/>
                  <a:pt x="1620" y="17509"/>
                </a:cubicBezTo>
                <a:cubicBezTo>
                  <a:pt x="1158" y="19594"/>
                  <a:pt x="0" y="21689"/>
                  <a:pt x="588" y="23744"/>
                </a:cubicBezTo>
                <a:cubicBezTo>
                  <a:pt x="965" y="25069"/>
                  <a:pt x="2041" y="26163"/>
                  <a:pt x="2188" y="27534"/>
                </a:cubicBezTo>
                <a:cubicBezTo>
                  <a:pt x="2317" y="28748"/>
                  <a:pt x="1693" y="29902"/>
                  <a:pt x="1456" y="31100"/>
                </a:cubicBezTo>
                <a:cubicBezTo>
                  <a:pt x="1158" y="32623"/>
                  <a:pt x="1525" y="34264"/>
                  <a:pt x="2443" y="35515"/>
                </a:cubicBezTo>
                <a:lnTo>
                  <a:pt x="35000" y="38928"/>
                </a:lnTo>
                <a:cubicBezTo>
                  <a:pt x="38019" y="38912"/>
                  <a:pt x="41404" y="38721"/>
                  <a:pt x="43463" y="36153"/>
                </a:cubicBezTo>
                <a:cubicBezTo>
                  <a:pt x="45087" y="34125"/>
                  <a:pt x="45420" y="31147"/>
                  <a:pt x="45533" y="28378"/>
                </a:cubicBezTo>
                <a:cubicBezTo>
                  <a:pt x="45611" y="26441"/>
                  <a:pt x="45609" y="24429"/>
                  <a:pt x="44927" y="22662"/>
                </a:cubicBezTo>
                <a:cubicBezTo>
                  <a:pt x="43684" y="19447"/>
                  <a:pt x="40557" y="17851"/>
                  <a:pt x="38688" y="15075"/>
                </a:cubicBezTo>
                <a:cubicBezTo>
                  <a:pt x="36453" y="11759"/>
                  <a:pt x="36212" y="7063"/>
                  <a:pt x="33971" y="3750"/>
                </a:cubicBezTo>
                <a:cubicBezTo>
                  <a:pt x="32355" y="1358"/>
                  <a:pt x="29537" y="1"/>
                  <a:pt x="26741" y="1"/>
                </a:cubicBezTo>
                <a:close/>
              </a:path>
            </a:pathLst>
          </a:custGeom>
          <a:solidFill>
            <a:schemeClr val="accent5"/>
          </a:solidFill>
          <a:ln>
            <a:noFill/>
          </a:ln>
        </p:spPr>
        <p:txBody>
          <a:bodyPr spcFirstLastPara="1" wrap="square" lIns="182850" tIns="182850" rIns="182850" bIns="182850" anchor="ctr" anchorCtr="0">
            <a:noAutofit/>
          </a:bodyPr>
          <a:lstStyle/>
          <a:p>
            <a:endParaRPr sz="3600">
              <a:latin typeface="Cambria" panose="02040503050406030204" pitchFamily="18" charset="0"/>
              <a:ea typeface="Cambria" panose="02040503050406030204" pitchFamily="18" charset="0"/>
            </a:endParaRPr>
          </a:p>
        </p:txBody>
      </p:sp>
      <p:graphicFrame>
        <p:nvGraphicFramePr>
          <p:cNvPr id="15" name="Table 15">
            <a:extLst>
              <a:ext uri="{FF2B5EF4-FFF2-40B4-BE49-F238E27FC236}">
                <a16:creationId xmlns:a16="http://schemas.microsoft.com/office/drawing/2014/main" id="{49BC8D1A-CD38-483E-A6B2-177B82F228E1}"/>
              </a:ext>
            </a:extLst>
          </p:cNvPr>
          <p:cNvGraphicFramePr>
            <a:graphicFrameLocks noGrp="1"/>
          </p:cNvGraphicFramePr>
          <p:nvPr>
            <p:extLst>
              <p:ext uri="{D42A27DB-BD31-4B8C-83A1-F6EECF244321}">
                <p14:modId xmlns:p14="http://schemas.microsoft.com/office/powerpoint/2010/main" val="4209430541"/>
              </p:ext>
            </p:extLst>
          </p:nvPr>
        </p:nvGraphicFramePr>
        <p:xfrm>
          <a:off x="228600" y="190500"/>
          <a:ext cx="17830800" cy="9848919"/>
        </p:xfrm>
        <a:graphic>
          <a:graphicData uri="http://schemas.openxmlformats.org/drawingml/2006/table">
            <a:tbl>
              <a:tblPr firstRow="1" bandRow="1"/>
              <a:tblGrid>
                <a:gridCol w="4419600">
                  <a:extLst>
                    <a:ext uri="{9D8B030D-6E8A-4147-A177-3AD203B41FA5}">
                      <a16:colId xmlns:a16="http://schemas.microsoft.com/office/drawing/2014/main" val="2767910205"/>
                    </a:ext>
                  </a:extLst>
                </a:gridCol>
                <a:gridCol w="13411200">
                  <a:extLst>
                    <a:ext uri="{9D8B030D-6E8A-4147-A177-3AD203B41FA5}">
                      <a16:colId xmlns:a16="http://schemas.microsoft.com/office/drawing/2014/main" val="2464802608"/>
                    </a:ext>
                  </a:extLst>
                </a:gridCol>
              </a:tblGrid>
              <a:tr h="762934">
                <a:tc>
                  <a:txBody>
                    <a:bodyPr/>
                    <a:lstStyle/>
                    <a:p>
                      <a:pPr algn="ctr"/>
                      <a:r>
                        <a:rPr lang="en-US" sz="4100" b="1" dirty="0" err="1">
                          <a:latin typeface="Times New Roman" panose="02020603050405020304" pitchFamily="18" charset="0"/>
                          <a:ea typeface="Cambria" panose="02040503050406030204" pitchFamily="18" charset="0"/>
                          <a:cs typeface="Times New Roman" panose="02020603050405020304" pitchFamily="18" charset="0"/>
                        </a:rPr>
                        <a:t>Trước</a:t>
                      </a:r>
                      <a:endParaRPr lang="en-US" sz="4100" b="1"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4100" b="1" dirty="0">
                          <a:latin typeface="Times New Roman" panose="02020603050405020304" pitchFamily="18" charset="0"/>
                          <a:ea typeface="Cambria" panose="02040503050406030204" pitchFamily="18" charset="0"/>
                          <a:cs typeface="Times New Roman" panose="02020603050405020304" pitchFamily="18" charset="0"/>
                        </a:rPr>
                        <a:t>Sau</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94856341"/>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03125408"/>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Phố</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Thị</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trấn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219918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Hạ</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Liên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đoàn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tác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Tín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73099057"/>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6</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nghệ</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kiêm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ban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ngoại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57673070"/>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tổ</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nề</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mộc</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TT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xây</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dựng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thiết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cơ</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26577268"/>
                  </a:ext>
                </a:extLst>
              </a:tr>
              <a:tr h="1329759">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cửa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mua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bán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công</a:t>
                      </a:r>
                      <a:r>
                        <a:rPr lang="en-US" sz="4100" dirty="0">
                          <a:latin typeface="Times New Roman" panose="02020603050405020304" pitchFamily="18" charset="0"/>
                          <a:ea typeface="Cambria" panose="02040503050406030204" pitchFamily="18" charset="0"/>
                          <a:cs typeface="Times New Roman" panose="02020603050405020304" pitchFamily="18" charset="0"/>
                        </a:rPr>
                        <a:t> ty </a:t>
                      </a:r>
                      <a:r>
                        <a:rPr lang="en-US" sz="4100" dirty="0" err="1">
                          <a:latin typeface="Times New Roman" panose="02020603050405020304" pitchFamily="18" charset="0"/>
                          <a:ea typeface="Cambria" panose="02040503050406030204" pitchFamily="18" charset="0"/>
                          <a:cs typeface="Times New Roman" panose="02020603050405020304" pitchFamily="18" charset="0"/>
                        </a:rPr>
                        <a:t>dịch</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vụ</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thương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26582112"/>
                  </a:ext>
                </a:extLst>
              </a:tr>
              <a:tr h="744665">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đội</a:t>
                      </a:r>
                      <a:r>
                        <a:rPr lang="en-US" sz="4100" dirty="0">
                          <a:latin typeface="Times New Roman" panose="02020603050405020304" pitchFamily="18" charset="0"/>
                          <a:ea typeface="Cambria" panose="02040503050406030204" pitchFamily="18" charset="0"/>
                          <a:cs typeface="Times New Roman" panose="02020603050405020304" pitchFamily="18" charset="0"/>
                        </a:rPr>
                        <a:t> 2</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100"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lực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xuất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nông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nghiệp</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0385612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Trưởng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trại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chăn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nuôi</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súc</a:t>
                      </a:r>
                      <a:r>
                        <a:rPr lang="en-US" sz="4100" dirty="0">
                          <a:latin typeface="Times New Roman" panose="02020603050405020304" pitchFamily="18" charset="0"/>
                          <a:ea typeface="Cambria" panose="02040503050406030204" pitchFamily="18" charset="0"/>
                          <a:cs typeface="Times New Roman" panose="02020603050405020304" pitchFamily="18" charset="0"/>
                        </a:rPr>
                        <a:t>.</a:t>
                      </a: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744665">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lợn</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1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nhiệm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Trung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triệt</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sản</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gia</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sức</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Hùng</a:t>
                      </a:r>
                      <a:r>
                        <a:rPr lang="en-US" sz="4100" dirty="0">
                          <a:latin typeface="Times New Roman" panose="02020603050405020304" pitchFamily="18" charset="0"/>
                          <a:ea typeface="Cambria" panose="02040503050406030204" pitchFamily="18" charset="0"/>
                          <a:cs typeface="Times New Roman" panose="02020603050405020304" pitchFamily="18" charset="0"/>
                        </a:rPr>
                        <a:t> </a:t>
                      </a:r>
                      <a:r>
                        <a:rPr lang="en-US" sz="4100" dirty="0" err="1">
                          <a:latin typeface="Times New Roman" panose="02020603050405020304" pitchFamily="18" charset="0"/>
                          <a:ea typeface="Cambria" panose="02040503050406030204" pitchFamily="18" charset="0"/>
                          <a:cs typeface="Times New Roman" panose="02020603050405020304" pitchFamily="18" charset="0"/>
                        </a:rPr>
                        <a:t>Tâm</a:t>
                      </a:r>
                      <a:endParaRPr lang="en-US" sz="4100" dirty="0">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040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4" name="Freeform 2">
            <a:extLst>
              <a:ext uri="{FF2B5EF4-FFF2-40B4-BE49-F238E27FC236}">
                <a16:creationId xmlns:a16="http://schemas.microsoft.com/office/drawing/2014/main" id="{32FB2842-E3D9-20EF-1045-6EACE2035E70}"/>
              </a:ext>
            </a:extLst>
          </p:cNvPr>
          <p:cNvSpPr/>
          <p:nvPr/>
        </p:nvSpPr>
        <p:spPr>
          <a:xfrm>
            <a:off x="1112723" y="245702"/>
            <a:ext cx="6202477"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2">
            <a:extLst>
              <a:ext uri="{FF2B5EF4-FFF2-40B4-BE49-F238E27FC236}">
                <a16:creationId xmlns:a16="http://schemas.microsoft.com/office/drawing/2014/main" id="{2B39C444-C0B0-59DB-6340-AA8EB5E83598}"/>
              </a:ext>
            </a:extLst>
          </p:cNvPr>
          <p:cNvSpPr txBox="1"/>
          <p:nvPr/>
        </p:nvSpPr>
        <p:spPr>
          <a:xfrm>
            <a:off x="1447800" y="583902"/>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Nhân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6B94783-246C-A517-DB10-077538D2B91F}"/>
              </a:ext>
            </a:extLst>
          </p:cNvPr>
          <p:cNvSpPr txBox="1"/>
          <p:nvPr/>
        </p:nvSpPr>
        <p:spPr>
          <a:xfrm>
            <a:off x="1124445" y="1449251"/>
            <a:ext cx="6190755" cy="1446550"/>
          </a:xfrm>
          <a:prstGeom prst="rect">
            <a:avLst/>
          </a:prstGeom>
          <a:noFill/>
        </p:spPr>
        <p:txBody>
          <a:bodyPr wrap="square">
            <a:spAutoFit/>
          </a:bodyPr>
          <a:lstStyle/>
          <a:p>
            <a:pPr algn="just"/>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Toàn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Nha</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Văn</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Sửu</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smtClean="0">
                <a:solidFill>
                  <a:srgbClr val="333333"/>
                </a:solidFill>
                <a:latin typeface="Times New Roman" panose="02020603050405020304" pitchFamily="18" charset="0"/>
                <a:cs typeface="Times New Roman" panose="02020603050405020304" pitchFamily="18" charset="0"/>
              </a:rPr>
              <a:t>Ông</a:t>
            </a:r>
            <a:r>
              <a:rPr lang="en-US" sz="4400" dirty="0" smtClean="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E0C5ED03-B79A-1BAD-4088-692BC714F319}"/>
              </a:ext>
            </a:extLst>
          </p:cNvPr>
          <p:cNvSpPr/>
          <p:nvPr/>
        </p:nvSpPr>
        <p:spPr>
          <a:xfrm>
            <a:off x="8686800" y="245702"/>
            <a:ext cx="8381999" cy="284039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DD054BC1-31C9-E864-5263-214B7C53F5D3}"/>
              </a:ext>
            </a:extLst>
          </p:cNvPr>
          <p:cNvSpPr txBox="1"/>
          <p:nvPr/>
        </p:nvSpPr>
        <p:spPr>
          <a:xfrm>
            <a:off x="9021877" y="490118"/>
            <a:ext cx="91440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Lời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thoại</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F2934B-F884-870D-8FAF-698AFE8BE9A7}"/>
              </a:ext>
            </a:extLst>
          </p:cNvPr>
          <p:cNvSpPr txBox="1"/>
          <p:nvPr/>
        </p:nvSpPr>
        <p:spPr>
          <a:xfrm>
            <a:off x="9388126" y="1449251"/>
            <a:ext cx="7528273"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B</a:t>
            </a:r>
            <a:r>
              <a:rPr lang="vi-VN" sz="4400" dirty="0">
                <a:solidFill>
                  <a:srgbClr val="333333"/>
                </a:solidFill>
                <a:latin typeface="Times New Roman" panose="02020603050405020304" pitchFamily="18" charset="0"/>
                <a:cs typeface="Times New Roman" panose="02020603050405020304" pitchFamily="18" charset="0"/>
              </a:rPr>
              <a:t>ộc lộ được rõ nét tính cách, đặc điểm nhân vật của họ.</a:t>
            </a:r>
          </a:p>
        </p:txBody>
      </p:sp>
      <p:sp>
        <p:nvSpPr>
          <p:cNvPr id="13" name="Freeform 2">
            <a:extLst>
              <a:ext uri="{FF2B5EF4-FFF2-40B4-BE49-F238E27FC236}">
                <a16:creationId xmlns:a16="http://schemas.microsoft.com/office/drawing/2014/main" id="{3B6FEE8B-629D-C6D6-3CC8-522407582196}"/>
              </a:ext>
            </a:extLst>
          </p:cNvPr>
          <p:cNvSpPr/>
          <p:nvPr/>
        </p:nvSpPr>
        <p:spPr>
          <a:xfrm>
            <a:off x="1124445" y="3598812"/>
            <a:ext cx="16184677" cy="5735688"/>
          </a:xfrm>
          <a:custGeom>
            <a:avLst/>
            <a:gdLst/>
            <a:ahLst/>
            <a:cxnLst/>
            <a:rect l="l" t="t" r="r" b="b"/>
            <a:pathLst>
              <a:path w="4594649" h="2297325">
                <a:moveTo>
                  <a:pt x="0" y="0"/>
                </a:moveTo>
                <a:lnTo>
                  <a:pt x="4594649" y="0"/>
                </a:lnTo>
                <a:lnTo>
                  <a:pt x="4594649" y="2297325"/>
                </a:lnTo>
                <a:lnTo>
                  <a:pt x="0" y="22973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4">
            <a:extLst>
              <a:ext uri="{FF2B5EF4-FFF2-40B4-BE49-F238E27FC236}">
                <a16:creationId xmlns:a16="http://schemas.microsoft.com/office/drawing/2014/main" id="{05B2AFF3-0332-7BB2-3902-4A31F308E1D5}"/>
              </a:ext>
            </a:extLst>
          </p:cNvPr>
          <p:cNvSpPr txBox="1"/>
          <p:nvPr/>
        </p:nvSpPr>
        <p:spPr>
          <a:xfrm>
            <a:off x="1459522" y="3988966"/>
            <a:ext cx="15544800" cy="769441"/>
          </a:xfrm>
          <a:prstGeom prst="rect">
            <a:avLst/>
          </a:prstGeom>
          <a:noFill/>
        </p:spPr>
        <p:txBody>
          <a:bodyPr wrap="square">
            <a:spAutoFit/>
          </a:bodyPr>
          <a:lstStyle/>
          <a:p>
            <a:pPr algn="just"/>
            <a:r>
              <a:rPr lang="en-US" sz="4400" b="1" dirty="0" err="1">
                <a:solidFill>
                  <a:srgbClr val="FF0000"/>
                </a:solidFill>
                <a:latin typeface="Times New Roman" panose="02020603050405020304" pitchFamily="18" charset="0"/>
                <a:cs typeface="Times New Roman" panose="02020603050405020304" pitchFamily="18" charset="0"/>
              </a:rPr>
              <a:t>Thủ</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pháp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phúng</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82B0E50-BAFD-370D-0BC1-B2A613522258}"/>
              </a:ext>
            </a:extLst>
          </p:cNvPr>
          <p:cNvSpPr txBox="1"/>
          <p:nvPr/>
        </p:nvSpPr>
        <p:spPr>
          <a:xfrm>
            <a:off x="1825772" y="4760530"/>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Phóng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nói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quá</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chất</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mức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lố</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bịch</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châm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biếm</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mỉa</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mai</a:t>
            </a:r>
            <a:r>
              <a:rPr lang="en-US" sz="4400" dirty="0">
                <a:solidFill>
                  <a:srgbClr val="33333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B4EA33C-053E-9C1A-62F7-28391350379F}"/>
              </a:ext>
            </a:extLst>
          </p:cNvPr>
          <p:cNvSpPr txBox="1"/>
          <p:nvPr/>
        </p:nvSpPr>
        <p:spPr>
          <a:xfrm>
            <a:off x="1825772" y="6359252"/>
            <a:ext cx="15026150"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Sự</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việc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đổi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tên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cho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xã</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tổ</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đội</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nghề</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truyền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thống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thành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hiện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đại</a:t>
            </a:r>
            <a:endParaRPr lang="en-US" sz="4400" dirty="0">
              <a:solidFill>
                <a:srgbClr val="333333"/>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E882E60-ED28-D9B7-37AA-EA17BABC0900}"/>
              </a:ext>
            </a:extLst>
          </p:cNvPr>
          <p:cNvSpPr txBox="1"/>
          <p:nvPr/>
        </p:nvSpPr>
        <p:spPr>
          <a:xfrm>
            <a:off x="1825771" y="7886700"/>
            <a:ext cx="15026149" cy="1446550"/>
          </a:xfrm>
          <a:prstGeom prst="rect">
            <a:avLst/>
          </a:prstGeom>
          <a:noFill/>
        </p:spPr>
        <p:txBody>
          <a:bodyPr wrap="square">
            <a:spAutoFit/>
          </a:bodyPr>
          <a:lstStyle/>
          <a:p>
            <a:pPr algn="just"/>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Các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nhân</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vật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cũng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được</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sáng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tạo</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bịa</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như</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thật</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để</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gây</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cười</a:t>
            </a:r>
            <a:r>
              <a:rPr lang="en-US" sz="4400" dirty="0">
                <a:solidFill>
                  <a:srgbClr val="333333"/>
                </a:solidFill>
                <a:latin typeface="Times New Roman" panose="02020603050405020304" pitchFamily="18" charset="0"/>
                <a:cs typeface="Times New Roman" panose="02020603050405020304" pitchFamily="18" charset="0"/>
              </a:rPr>
              <a:t>…(</a:t>
            </a:r>
            <a:r>
              <a:rPr lang="en-US" sz="4400" dirty="0" err="1">
                <a:solidFill>
                  <a:srgbClr val="333333"/>
                </a:solidFill>
                <a:latin typeface="Times New Roman" panose="02020603050405020304" pitchFamily="18" charset="0"/>
                <a:cs typeface="Times New Roman" panose="02020603050405020304" pitchFamily="18" charset="0"/>
              </a:rPr>
              <a:t>Ông</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Thình</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bà</a:t>
            </a:r>
            <a:r>
              <a:rPr lang="en-US" sz="4400" dirty="0">
                <a:solidFill>
                  <a:srgbClr val="333333"/>
                </a:solidFill>
                <a:latin typeface="Times New Roman" panose="02020603050405020304" pitchFamily="18" charset="0"/>
                <a:cs typeface="Times New Roman" panose="02020603050405020304" pitchFamily="18" charset="0"/>
              </a:rPr>
              <a:t> </a:t>
            </a:r>
            <a:r>
              <a:rPr lang="en-US" sz="4400" dirty="0" err="1">
                <a:solidFill>
                  <a:srgbClr val="333333"/>
                </a:solidFill>
                <a:latin typeface="Times New Roman" panose="02020603050405020304" pitchFamily="18" charset="0"/>
                <a:cs typeface="Times New Roman" panose="02020603050405020304" pitchFamily="18" charset="0"/>
              </a:rPr>
              <a:t>Độp</a:t>
            </a:r>
            <a:r>
              <a:rPr lang="en-US" sz="4400" dirty="0">
                <a:solidFill>
                  <a:srgbClr val="333333"/>
                </a:solidFill>
                <a:latin typeface="Times New Roman" panose="02020603050405020304" pitchFamily="18" charset="0"/>
                <a:cs typeface="Times New Roman" panose="02020603050405020304" pitchFamily="18" charset="0"/>
              </a:rPr>
              <a:t>…)</a:t>
            </a:r>
            <a:endParaRPr lang="vi-VN" sz="4400" dirty="0">
              <a:solidFill>
                <a:srgbClr val="333333"/>
              </a:solidFill>
              <a:latin typeface="Times New Roman" panose="02020603050405020304" pitchFamily="18" charset="0"/>
              <a:cs typeface="Times New Roman" panose="02020603050405020304" pitchFamily="18" charset="0"/>
            </a:endParaRPr>
          </a:p>
        </p:txBody>
      </p:sp>
      <p:pic>
        <p:nvPicPr>
          <p:cNvPr id="10" name="Picture 4" descr="Lưu Quang Vũ vẫn phản biện xã hội 30 năm sau ngày mất">
            <a:extLst>
              <a:ext uri="{FF2B5EF4-FFF2-40B4-BE49-F238E27FC236}">
                <a16:creationId xmlns:a16="http://schemas.microsoft.com/office/drawing/2014/main" id="{0B870617-E16F-6FF6-31C7-9364F1E214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3115"/>
          <a:stretch/>
        </p:blipFill>
        <p:spPr bwMode="auto">
          <a:xfrm>
            <a:off x="1593335" y="9796882"/>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72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6253DDD-FFE4-8415-DAB8-815AB6DFBE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37"/>
          <a:stretch/>
        </p:blipFill>
        <p:spPr bwMode="auto">
          <a:xfrm>
            <a:off x="20" y="10"/>
            <a:ext cx="18287980" cy="10286990"/>
          </a:xfrm>
          <a:prstGeom prst="rect">
            <a:avLst/>
          </a:prstGeom>
          <a:solidFill>
            <a:srgbClr val="FFFFFF"/>
          </a:solidFill>
          <a:extLst/>
        </p:spPr>
      </p:pic>
      <p:pic>
        <p:nvPicPr>
          <p:cNvPr id="2" name="Picture 1">
            <a:extLst>
              <a:ext uri="{FF2B5EF4-FFF2-40B4-BE49-F238E27FC236}">
                <a16:creationId xmlns:a16="http://schemas.microsoft.com/office/drawing/2014/main" id="{14F0C20A-4EBE-29CA-E804-0414871C9F45}"/>
              </a:ext>
            </a:extLst>
          </p:cNvPr>
          <p:cNvPicPr>
            <a:picLocks noChangeAspect="1"/>
          </p:cNvPicPr>
          <p:nvPr/>
        </p:nvPicPr>
        <p:blipFill>
          <a:blip r:embed="rId4">
            <a:biLevel thresh="25000"/>
          </a:blip>
          <a:stretch>
            <a:fillRect/>
          </a:stretch>
        </p:blipFill>
        <p:spPr>
          <a:xfrm>
            <a:off x="11353800" y="6515100"/>
            <a:ext cx="6705600" cy="3624649"/>
          </a:xfrm>
          <a:prstGeom prst="rect">
            <a:avLst/>
          </a:prstGeom>
        </p:spPr>
      </p:pic>
      <p:sp>
        <p:nvSpPr>
          <p:cNvPr id="3" name="Title 4">
            <a:extLst>
              <a:ext uri="{FF2B5EF4-FFF2-40B4-BE49-F238E27FC236}">
                <a16:creationId xmlns:a16="http://schemas.microsoft.com/office/drawing/2014/main" id="{CDB67302-1F7C-1184-2853-0CD3BBFDF7F4}"/>
              </a:ext>
            </a:extLst>
          </p:cNvPr>
          <p:cNvSpPr txBox="1">
            <a:spLocks/>
          </p:cNvSpPr>
          <p:nvPr/>
        </p:nvSpPr>
        <p:spPr>
          <a:xfrm>
            <a:off x="12192000" y="7108224"/>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là</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8643533"/>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E08A86AB-C10B-E0EE-261C-DFE74A8E2EAD}"/>
              </a:ext>
            </a:extLst>
          </p:cNvPr>
          <p:cNvPicPr>
            <a:picLocks noChangeAspect="1"/>
          </p:cNvPicPr>
          <p:nvPr/>
        </p:nvPicPr>
        <p:blipFill>
          <a:blip r:embed="rId4"/>
          <a:stretch>
            <a:fillRect/>
          </a:stretch>
        </p:blipFill>
        <p:spPr>
          <a:xfrm>
            <a:off x="2861962" y="3238500"/>
            <a:ext cx="12034547" cy="3023878"/>
          </a:xfrm>
          <a:prstGeom prst="rect">
            <a:avLst/>
          </a:prstGeom>
        </p:spPr>
      </p:pic>
    </p:spTree>
    <p:extLst>
      <p:ext uri="{BB962C8B-B14F-4D97-AF65-F5344CB8AC3E}">
        <p14:creationId xmlns:p14="http://schemas.microsoft.com/office/powerpoint/2010/main" val="420096502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ưu Quang Vũ 'flex'... bệnh sĩ một cách sành điệu | Báo Giáo dục và Thời  đại Online">
            <a:extLst>
              <a:ext uri="{FF2B5EF4-FFF2-40B4-BE49-F238E27FC236}">
                <a16:creationId xmlns:a16="http://schemas.microsoft.com/office/drawing/2014/main" id="{801B8C9D-EAEE-F135-F847-4DCD8F3D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5915722"/>
            <a:ext cx="9067800" cy="3990278"/>
          </a:xfrm>
          <a:custGeom>
            <a:avLst/>
            <a:gdLst>
              <a:gd name="connsiteX0" fmla="*/ 0 w 9067800"/>
              <a:gd name="connsiteY0" fmla="*/ 0 h 3990278"/>
              <a:gd name="connsiteX1" fmla="*/ 516167 w 9067800"/>
              <a:gd name="connsiteY1" fmla="*/ 0 h 3990278"/>
              <a:gd name="connsiteX2" fmla="*/ 1304368 w 9067800"/>
              <a:gd name="connsiteY2" fmla="*/ 0 h 3990278"/>
              <a:gd name="connsiteX3" fmla="*/ 1911213 w 9067800"/>
              <a:gd name="connsiteY3" fmla="*/ 0 h 3990278"/>
              <a:gd name="connsiteX4" fmla="*/ 2699414 w 9067800"/>
              <a:gd name="connsiteY4" fmla="*/ 0 h 3990278"/>
              <a:gd name="connsiteX5" fmla="*/ 3215581 w 9067800"/>
              <a:gd name="connsiteY5" fmla="*/ 0 h 3990278"/>
              <a:gd name="connsiteX6" fmla="*/ 4003782 w 9067800"/>
              <a:gd name="connsiteY6" fmla="*/ 0 h 3990278"/>
              <a:gd name="connsiteX7" fmla="*/ 4701306 w 9067800"/>
              <a:gd name="connsiteY7" fmla="*/ 0 h 3990278"/>
              <a:gd name="connsiteX8" fmla="*/ 5580185 w 9067800"/>
              <a:gd name="connsiteY8" fmla="*/ 0 h 3990278"/>
              <a:gd name="connsiteX9" fmla="*/ 6368386 w 9067800"/>
              <a:gd name="connsiteY9" fmla="*/ 0 h 3990278"/>
              <a:gd name="connsiteX10" fmla="*/ 7065909 w 9067800"/>
              <a:gd name="connsiteY10" fmla="*/ 0 h 3990278"/>
              <a:gd name="connsiteX11" fmla="*/ 7944788 w 9067800"/>
              <a:gd name="connsiteY11" fmla="*/ 0 h 3990278"/>
              <a:gd name="connsiteX12" fmla="*/ 8460955 w 9067800"/>
              <a:gd name="connsiteY12" fmla="*/ 0 h 3990278"/>
              <a:gd name="connsiteX13" fmla="*/ 9067800 w 9067800"/>
              <a:gd name="connsiteY13" fmla="*/ 0 h 3990278"/>
              <a:gd name="connsiteX14" fmla="*/ 9067800 w 9067800"/>
              <a:gd name="connsiteY14" fmla="*/ 744852 h 3990278"/>
              <a:gd name="connsiteX15" fmla="*/ 9067800 w 9067800"/>
              <a:gd name="connsiteY15" fmla="*/ 1290190 h 3990278"/>
              <a:gd name="connsiteX16" fmla="*/ 9067800 w 9067800"/>
              <a:gd name="connsiteY16" fmla="*/ 2035042 h 3990278"/>
              <a:gd name="connsiteX17" fmla="*/ 9067800 w 9067800"/>
              <a:gd name="connsiteY17" fmla="*/ 2620283 h 3990278"/>
              <a:gd name="connsiteX18" fmla="*/ 9067800 w 9067800"/>
              <a:gd name="connsiteY18" fmla="*/ 3205523 h 3990278"/>
              <a:gd name="connsiteX19" fmla="*/ 9067800 w 9067800"/>
              <a:gd name="connsiteY19" fmla="*/ 3990278 h 3990278"/>
              <a:gd name="connsiteX20" fmla="*/ 8551633 w 9067800"/>
              <a:gd name="connsiteY20" fmla="*/ 3990278 h 3990278"/>
              <a:gd name="connsiteX21" fmla="*/ 7763432 w 9067800"/>
              <a:gd name="connsiteY21" fmla="*/ 3990278 h 3990278"/>
              <a:gd name="connsiteX22" fmla="*/ 7065909 w 9067800"/>
              <a:gd name="connsiteY22" fmla="*/ 3990278 h 3990278"/>
              <a:gd name="connsiteX23" fmla="*/ 6549742 w 9067800"/>
              <a:gd name="connsiteY23" fmla="*/ 3990278 h 3990278"/>
              <a:gd name="connsiteX24" fmla="*/ 5761541 w 9067800"/>
              <a:gd name="connsiteY24" fmla="*/ 3990278 h 3990278"/>
              <a:gd name="connsiteX25" fmla="*/ 5064018 w 9067800"/>
              <a:gd name="connsiteY25" fmla="*/ 3990278 h 3990278"/>
              <a:gd name="connsiteX26" fmla="*/ 4275816 w 9067800"/>
              <a:gd name="connsiteY26" fmla="*/ 3990278 h 3990278"/>
              <a:gd name="connsiteX27" fmla="*/ 3487615 w 9067800"/>
              <a:gd name="connsiteY27" fmla="*/ 3990278 h 3990278"/>
              <a:gd name="connsiteX28" fmla="*/ 2790092 w 9067800"/>
              <a:gd name="connsiteY28" fmla="*/ 3990278 h 3990278"/>
              <a:gd name="connsiteX29" fmla="*/ 2092569 w 9067800"/>
              <a:gd name="connsiteY29" fmla="*/ 3990278 h 3990278"/>
              <a:gd name="connsiteX30" fmla="*/ 1667080 w 9067800"/>
              <a:gd name="connsiteY30" fmla="*/ 3990278 h 3990278"/>
              <a:gd name="connsiteX31" fmla="*/ 878879 w 9067800"/>
              <a:gd name="connsiteY31" fmla="*/ 3990278 h 3990278"/>
              <a:gd name="connsiteX32" fmla="*/ 0 w 9067800"/>
              <a:gd name="connsiteY32" fmla="*/ 3990278 h 3990278"/>
              <a:gd name="connsiteX33" fmla="*/ 0 w 9067800"/>
              <a:gd name="connsiteY33" fmla="*/ 3365134 h 3990278"/>
              <a:gd name="connsiteX34" fmla="*/ 0 w 9067800"/>
              <a:gd name="connsiteY34" fmla="*/ 2779894 h 3990278"/>
              <a:gd name="connsiteX35" fmla="*/ 0 w 9067800"/>
              <a:gd name="connsiteY35" fmla="*/ 2194653 h 3990278"/>
              <a:gd name="connsiteX36" fmla="*/ 0 w 9067800"/>
              <a:gd name="connsiteY36" fmla="*/ 1569509 h 3990278"/>
              <a:gd name="connsiteX37" fmla="*/ 0 w 9067800"/>
              <a:gd name="connsiteY37" fmla="*/ 984269 h 3990278"/>
              <a:gd name="connsiteX38" fmla="*/ 0 w 9067800"/>
              <a:gd name="connsiteY38" fmla="*/ 0 h 399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67800" h="3990278" extrusionOk="0">
                <a:moveTo>
                  <a:pt x="0" y="0"/>
                </a:moveTo>
                <a:cubicBezTo>
                  <a:pt x="219164" y="-3237"/>
                  <a:pt x="362267" y="20818"/>
                  <a:pt x="516167" y="0"/>
                </a:cubicBezTo>
                <a:cubicBezTo>
                  <a:pt x="670067" y="-20818"/>
                  <a:pt x="1041770" y="4599"/>
                  <a:pt x="1304368" y="0"/>
                </a:cubicBezTo>
                <a:cubicBezTo>
                  <a:pt x="1566966" y="-4599"/>
                  <a:pt x="1671179" y="28313"/>
                  <a:pt x="1911213" y="0"/>
                </a:cubicBezTo>
                <a:cubicBezTo>
                  <a:pt x="2151248" y="-28313"/>
                  <a:pt x="2507036" y="-12681"/>
                  <a:pt x="2699414" y="0"/>
                </a:cubicBezTo>
                <a:cubicBezTo>
                  <a:pt x="2891792" y="12681"/>
                  <a:pt x="3073969" y="-1925"/>
                  <a:pt x="3215581" y="0"/>
                </a:cubicBezTo>
                <a:cubicBezTo>
                  <a:pt x="3357193" y="1925"/>
                  <a:pt x="3631291" y="8317"/>
                  <a:pt x="4003782" y="0"/>
                </a:cubicBezTo>
                <a:cubicBezTo>
                  <a:pt x="4376273" y="-8317"/>
                  <a:pt x="4557047" y="28425"/>
                  <a:pt x="4701306" y="0"/>
                </a:cubicBezTo>
                <a:cubicBezTo>
                  <a:pt x="4845565" y="-28425"/>
                  <a:pt x="5247196" y="-25630"/>
                  <a:pt x="5580185" y="0"/>
                </a:cubicBezTo>
                <a:cubicBezTo>
                  <a:pt x="5913174" y="25630"/>
                  <a:pt x="6186015" y="-13991"/>
                  <a:pt x="6368386" y="0"/>
                </a:cubicBezTo>
                <a:cubicBezTo>
                  <a:pt x="6550757" y="13991"/>
                  <a:pt x="6828403" y="-33715"/>
                  <a:pt x="7065909" y="0"/>
                </a:cubicBezTo>
                <a:cubicBezTo>
                  <a:pt x="7303415" y="33715"/>
                  <a:pt x="7541996" y="-12829"/>
                  <a:pt x="7944788" y="0"/>
                </a:cubicBezTo>
                <a:cubicBezTo>
                  <a:pt x="8347580" y="12829"/>
                  <a:pt x="8327426" y="-23557"/>
                  <a:pt x="8460955" y="0"/>
                </a:cubicBezTo>
                <a:cubicBezTo>
                  <a:pt x="8594484" y="23557"/>
                  <a:pt x="8903830" y="-16778"/>
                  <a:pt x="9067800" y="0"/>
                </a:cubicBezTo>
                <a:cubicBezTo>
                  <a:pt x="9090437" y="341251"/>
                  <a:pt x="9058898" y="393654"/>
                  <a:pt x="9067800" y="744852"/>
                </a:cubicBezTo>
                <a:cubicBezTo>
                  <a:pt x="9076702" y="1096050"/>
                  <a:pt x="9052075" y="1158255"/>
                  <a:pt x="9067800" y="1290190"/>
                </a:cubicBezTo>
                <a:cubicBezTo>
                  <a:pt x="9083525" y="1422125"/>
                  <a:pt x="9067222" y="1724032"/>
                  <a:pt x="9067800" y="2035042"/>
                </a:cubicBezTo>
                <a:cubicBezTo>
                  <a:pt x="9068378" y="2346052"/>
                  <a:pt x="9076807" y="2461627"/>
                  <a:pt x="9067800" y="2620283"/>
                </a:cubicBezTo>
                <a:cubicBezTo>
                  <a:pt x="9058793" y="2778939"/>
                  <a:pt x="9063293" y="3066819"/>
                  <a:pt x="9067800" y="3205523"/>
                </a:cubicBezTo>
                <a:cubicBezTo>
                  <a:pt x="9072307" y="3344227"/>
                  <a:pt x="9065307" y="3713541"/>
                  <a:pt x="9067800" y="3990278"/>
                </a:cubicBezTo>
                <a:cubicBezTo>
                  <a:pt x="8811797" y="3998199"/>
                  <a:pt x="8748474" y="3973742"/>
                  <a:pt x="8551633" y="3990278"/>
                </a:cubicBezTo>
                <a:cubicBezTo>
                  <a:pt x="8354792" y="4006814"/>
                  <a:pt x="7922424" y="3969963"/>
                  <a:pt x="7763432" y="3990278"/>
                </a:cubicBezTo>
                <a:cubicBezTo>
                  <a:pt x="7604440" y="4010593"/>
                  <a:pt x="7275449" y="3975984"/>
                  <a:pt x="7065909" y="3990278"/>
                </a:cubicBezTo>
                <a:cubicBezTo>
                  <a:pt x="6856369" y="4004572"/>
                  <a:pt x="6678451" y="3968259"/>
                  <a:pt x="6549742" y="3990278"/>
                </a:cubicBezTo>
                <a:cubicBezTo>
                  <a:pt x="6421033" y="4012297"/>
                  <a:pt x="6117485" y="3976686"/>
                  <a:pt x="5761541" y="3990278"/>
                </a:cubicBezTo>
                <a:cubicBezTo>
                  <a:pt x="5405597" y="4003870"/>
                  <a:pt x="5375238" y="3992584"/>
                  <a:pt x="5064018" y="3990278"/>
                </a:cubicBezTo>
                <a:cubicBezTo>
                  <a:pt x="4752798" y="3987972"/>
                  <a:pt x="4525000" y="4027677"/>
                  <a:pt x="4275816" y="3990278"/>
                </a:cubicBezTo>
                <a:cubicBezTo>
                  <a:pt x="4026632" y="3952879"/>
                  <a:pt x="3674703" y="4021196"/>
                  <a:pt x="3487615" y="3990278"/>
                </a:cubicBezTo>
                <a:cubicBezTo>
                  <a:pt x="3300527" y="3959360"/>
                  <a:pt x="3086504" y="3976915"/>
                  <a:pt x="2790092" y="3990278"/>
                </a:cubicBezTo>
                <a:cubicBezTo>
                  <a:pt x="2493680" y="4003641"/>
                  <a:pt x="2330102" y="4017265"/>
                  <a:pt x="2092569" y="3990278"/>
                </a:cubicBezTo>
                <a:cubicBezTo>
                  <a:pt x="1855036" y="3963291"/>
                  <a:pt x="1829710" y="3974353"/>
                  <a:pt x="1667080" y="3990278"/>
                </a:cubicBezTo>
                <a:cubicBezTo>
                  <a:pt x="1504450" y="4006203"/>
                  <a:pt x="1044509" y="3984110"/>
                  <a:pt x="878879" y="3990278"/>
                </a:cubicBezTo>
                <a:cubicBezTo>
                  <a:pt x="713249" y="3996446"/>
                  <a:pt x="226045" y="4019110"/>
                  <a:pt x="0" y="3990278"/>
                </a:cubicBezTo>
                <a:cubicBezTo>
                  <a:pt x="-1421" y="3816056"/>
                  <a:pt x="-27717" y="3533212"/>
                  <a:pt x="0" y="3365134"/>
                </a:cubicBezTo>
                <a:cubicBezTo>
                  <a:pt x="27717" y="3197056"/>
                  <a:pt x="-6037" y="2921917"/>
                  <a:pt x="0" y="2779894"/>
                </a:cubicBezTo>
                <a:cubicBezTo>
                  <a:pt x="6037" y="2637871"/>
                  <a:pt x="-5100" y="2376984"/>
                  <a:pt x="0" y="2194653"/>
                </a:cubicBezTo>
                <a:cubicBezTo>
                  <a:pt x="5100" y="2012322"/>
                  <a:pt x="-20211" y="1711232"/>
                  <a:pt x="0" y="1569509"/>
                </a:cubicBezTo>
                <a:cubicBezTo>
                  <a:pt x="20211" y="1427786"/>
                  <a:pt x="-23446" y="1108199"/>
                  <a:pt x="0" y="984269"/>
                </a:cubicBezTo>
                <a:cubicBezTo>
                  <a:pt x="23446" y="860339"/>
                  <a:pt x="30567" y="250249"/>
                  <a:pt x="0" y="0"/>
                </a:cubicBezTo>
                <a:close/>
              </a:path>
            </a:pathLst>
          </a:custGeom>
          <a:noFill/>
          <a:ln>
            <a:solidFill>
              <a:schemeClr val="tx1"/>
            </a:solidFill>
            <a:extLst>
              <a:ext uri="{C807C97D-BFC1-408E-A445-0C87EB9F89A2}">
                <ask:lineSketchStyleProps xmlns:ask="http://schemas.microsoft.com/office/drawing/2018/sketchyshapes" xmlns="" sd="711387124">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740A0E1-E547-332D-E9D6-3C8E3DC0A7EF}"/>
              </a:ext>
            </a:extLst>
          </p:cNvPr>
          <p:cNvPicPr>
            <a:picLocks noChangeAspect="1"/>
          </p:cNvPicPr>
          <p:nvPr/>
        </p:nvPicPr>
        <p:blipFill>
          <a:blip r:embed="rId4"/>
          <a:stretch>
            <a:fillRect/>
          </a:stretch>
        </p:blipFill>
        <p:spPr>
          <a:xfrm>
            <a:off x="609600" y="482790"/>
            <a:ext cx="7162800" cy="9461310"/>
          </a:xfrm>
          <a:prstGeom prst="rect">
            <a:avLst/>
          </a:prstGeom>
        </p:spPr>
      </p:pic>
      <p:pic>
        <p:nvPicPr>
          <p:cNvPr id="9" name="Picture 8">
            <a:extLst>
              <a:ext uri="{FF2B5EF4-FFF2-40B4-BE49-F238E27FC236}">
                <a16:creationId xmlns:a16="http://schemas.microsoft.com/office/drawing/2014/main" id="{AC6BDD82-16EE-BF7D-96A6-5D00A29ACDE0}"/>
              </a:ext>
            </a:extLst>
          </p:cNvPr>
          <p:cNvPicPr>
            <a:picLocks noChangeAspect="1"/>
          </p:cNvPicPr>
          <p:nvPr/>
        </p:nvPicPr>
        <p:blipFill>
          <a:blip r:embed="rId5"/>
          <a:stretch>
            <a:fillRect/>
          </a:stretch>
        </p:blipFill>
        <p:spPr>
          <a:xfrm>
            <a:off x="8458200" y="482790"/>
            <a:ext cx="9067800" cy="5007048"/>
          </a:xfrm>
          <a:prstGeom prst="rect">
            <a:avLst/>
          </a:prstGeom>
        </p:spPr>
      </p:pic>
    </p:spTree>
    <p:extLst>
      <p:ext uri="{BB962C8B-B14F-4D97-AF65-F5344CB8AC3E}">
        <p14:creationId xmlns:p14="http://schemas.microsoft.com/office/powerpoint/2010/main" val="260646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cxnSp>
        <p:nvCxnSpPr>
          <p:cNvPr id="7" name="Connector: Elbow 6">
            <a:extLst>
              <a:ext uri="{FF2B5EF4-FFF2-40B4-BE49-F238E27FC236}">
                <a16:creationId xmlns:a16="http://schemas.microsoft.com/office/drawing/2014/main" id="{20D04166-D140-6D03-F508-C933F5FB926A}"/>
              </a:ext>
            </a:extLst>
          </p:cNvPr>
          <p:cNvCxnSpPr>
            <a:stCxn id="5" idx="0"/>
          </p:cNvCxnSpPr>
          <p:nvPr/>
        </p:nvCxnSpPr>
        <p:spPr>
          <a:xfrm rot="5400000" flipH="1" flipV="1">
            <a:off x="2124075" y="-40184"/>
            <a:ext cx="914400" cy="2914650"/>
          </a:xfrm>
          <a:prstGeom prst="bentConnector2">
            <a:avLst/>
          </a:prstGeom>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C50C8BF1-BB72-320D-C851-C335FAA86F0F}"/>
              </a:ext>
            </a:extLst>
          </p:cNvPr>
          <p:cNvSpPr/>
          <p:nvPr/>
        </p:nvSpPr>
        <p:spPr>
          <a:xfrm>
            <a:off x="3657600" y="256996"/>
            <a:ext cx="1405890" cy="1405890"/>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2">
              <a:tint val="50000"/>
              <a:hueOff val="1685679"/>
              <a:satOff val="-2314"/>
              <a:lumOff val="3726"/>
              <a:alphaOff val="0"/>
            </a:schemeClr>
          </a:effectRef>
          <a:fontRef idx="minor">
            <a:schemeClr val="lt1">
              <a:hueOff val="0"/>
              <a:satOff val="0"/>
              <a:lumOff val="0"/>
              <a:alphaOff val="0"/>
            </a:schemeClr>
          </a:fontRef>
        </p:style>
        <p:txBody>
          <a:bodyPr/>
          <a:lstStyle/>
          <a:p>
            <a:endParaRPr lang="en-US" dirty="0"/>
          </a:p>
        </p:txBody>
      </p:sp>
      <p:sp>
        <p:nvSpPr>
          <p:cNvPr id="9" name="TextBox 8">
            <a:extLst>
              <a:ext uri="{FF2B5EF4-FFF2-40B4-BE49-F238E27FC236}">
                <a16:creationId xmlns:a16="http://schemas.microsoft.com/office/drawing/2014/main" id="{1560C347-3D7A-98AE-618D-E8E81186E447}"/>
              </a:ext>
            </a:extLst>
          </p:cNvPr>
          <p:cNvSpPr txBox="1"/>
          <p:nvPr/>
        </p:nvSpPr>
        <p:spPr>
          <a:xfrm>
            <a:off x="5257800" y="190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vụ</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E8F3548-FE32-A6F9-8F27-00A52EC9179E}"/>
              </a:ext>
            </a:extLst>
          </p:cNvPr>
          <p:cNvSpPr txBox="1"/>
          <p:nvPr/>
        </p:nvSpPr>
        <p:spPr>
          <a:xfrm>
            <a:off x="5620336" y="952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dirty="0" err="1">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xã</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2" name="Straight Connector 11">
            <a:extLst>
              <a:ext uri="{FF2B5EF4-FFF2-40B4-BE49-F238E27FC236}">
                <a16:creationId xmlns:a16="http://schemas.microsoft.com/office/drawing/2014/main" id="{75593C17-B907-41D2-3A60-7CB6D274B755}"/>
              </a:ext>
            </a:extLst>
          </p:cNvPr>
          <p:cNvCxnSpPr>
            <a:cxnSpLocks/>
            <a:stCxn id="5" idx="6"/>
          </p:cNvCxnSpPr>
          <p:nvPr/>
        </p:nvCxnSpPr>
        <p:spPr>
          <a:xfrm>
            <a:off x="3467100" y="4217491"/>
            <a:ext cx="1104900" cy="0"/>
          </a:xfrm>
          <a:prstGeom prst="line">
            <a:avLst/>
          </a:prstGeom>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55F567B1-AE7D-C997-9ED3-7CA55D5767CE}"/>
              </a:ext>
            </a:extLst>
          </p:cNvPr>
          <p:cNvSpPr/>
          <p:nvPr/>
        </p:nvSpPr>
        <p:spPr>
          <a:xfrm>
            <a:off x="4191000" y="3372843"/>
            <a:ext cx="1405890" cy="1405890"/>
          </a:xfrm>
          <a:prstGeom prst="ellipse">
            <a:avLst/>
          </a:prstGeom>
          <a:blipFill>
            <a:blip r:embed="rId5" cstate="print">
              <a:extLst>
                <a:ext uri="{28A0092B-C50C-407E-A947-70E740481C1C}">
                  <a14:useLocalDpi xmlns:a14="http://schemas.microsoft.com/office/drawing/2010/main" val="0"/>
                </a:ext>
              </a:extLst>
            </a:blip>
            <a:srcRect/>
            <a:stretch>
              <a:fillRect l="-36000" r="-36000"/>
            </a:stretch>
          </a:blipFill>
        </p:spPr>
        <p:style>
          <a:lnRef idx="2">
            <a:schemeClr val="lt1">
              <a:hueOff val="0"/>
              <a:satOff val="0"/>
              <a:lumOff val="0"/>
              <a:alphaOff val="0"/>
            </a:schemeClr>
          </a:lnRef>
          <a:fillRef idx="1">
            <a:scrgbClr r="0" g="0" b="0"/>
          </a:fillRef>
          <a:effectRef idx="0">
            <a:schemeClr val="accent2">
              <a:tint val="50000"/>
              <a:hueOff val="3371357"/>
              <a:satOff val="-4627"/>
              <a:lumOff val="7451"/>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2A8278EB-8DF1-4BE5-9665-1F7FEB5FBC55}"/>
              </a:ext>
            </a:extLst>
          </p:cNvPr>
          <p:cNvSpPr txBox="1"/>
          <p:nvPr/>
        </p:nvSpPr>
        <p:spPr>
          <a:xfrm>
            <a:off x="5608613" y="1874341"/>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thoại</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71CC66C-E40D-6881-D77B-3157DD12F158}"/>
              </a:ext>
            </a:extLst>
          </p:cNvPr>
          <p:cNvSpPr txBox="1"/>
          <p:nvPr/>
        </p:nvSpPr>
        <p:spPr>
          <a:xfrm>
            <a:off x="5867400" y="2644010"/>
            <a:ext cx="12115800" cy="4154984"/>
          </a:xfrm>
          <a:prstGeom prst="rect">
            <a:avLst/>
          </a:prstGeom>
          <a:noFill/>
        </p:spPr>
        <p:txBody>
          <a:bodyPr wrap="square">
            <a:spAutoFit/>
          </a:bodyPr>
          <a:lstStyle/>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Thưa</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đồng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Dân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Đảng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diện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Đâu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muốn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hoạn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mang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lợn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tận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trụ</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sở</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đầu</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óc</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ý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chí</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hoài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bão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lớn</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Có</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cái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nào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đẹp</a:t>
            </a:r>
            <a:r>
              <a:rPr lang="en-US" sz="4400" i="1" dirty="0">
                <a:latin typeface="Times New Roman" panose="02020603050405020304" pitchFamily="18" charset="0"/>
                <a:ea typeface="Cambria" panose="02040503050406030204" pitchFamily="18" charset="0"/>
                <a:cs typeface="Times New Roman" panose="02020603050405020304" pitchFamily="18" charset="0"/>
              </a:rPr>
              <a:t> tai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nhỉ</a:t>
            </a:r>
            <a:r>
              <a:rPr lang="en-US" sz="4400" i="1" dirty="0">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00000"/>
              </a:lnSpc>
              <a:buFontTx/>
              <a:buChar char="-"/>
            </a:pPr>
            <a:r>
              <a:rPr lang="vi-VN"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làm</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sao</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để</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huyện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toàn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tỉnh</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p>
        </p:txBody>
      </p:sp>
      <p:cxnSp>
        <p:nvCxnSpPr>
          <p:cNvPr id="17" name="Connector: Elbow 16">
            <a:extLst>
              <a:ext uri="{FF2B5EF4-FFF2-40B4-BE49-F238E27FC236}">
                <a16:creationId xmlns:a16="http://schemas.microsoft.com/office/drawing/2014/main" id="{B431E3D0-AFCC-5A8B-44CA-A56A0435D890}"/>
              </a:ext>
            </a:extLst>
          </p:cNvPr>
          <p:cNvCxnSpPr>
            <a:cxnSpLocks/>
            <a:stCxn id="5" idx="4"/>
          </p:cNvCxnSpPr>
          <p:nvPr/>
        </p:nvCxnSpPr>
        <p:spPr>
          <a:xfrm rot="16200000" flipH="1">
            <a:off x="1781175" y="5903416"/>
            <a:ext cx="2019300" cy="3333750"/>
          </a:xfrm>
          <a:prstGeom prst="bentConnector2">
            <a:avLst/>
          </a:prstGeom>
        </p:spPr>
        <p:style>
          <a:lnRef idx="1">
            <a:schemeClr val="dk1"/>
          </a:lnRef>
          <a:fillRef idx="0">
            <a:schemeClr val="dk1"/>
          </a:fillRef>
          <a:effectRef idx="0">
            <a:schemeClr val="dk1"/>
          </a:effectRef>
          <a:fontRef idx="minor">
            <a:schemeClr val="tx1"/>
          </a:fontRef>
        </p:style>
      </p:cxnSp>
      <p:sp>
        <p:nvSpPr>
          <p:cNvPr id="20" name="Oval 19">
            <a:extLst>
              <a:ext uri="{FF2B5EF4-FFF2-40B4-BE49-F238E27FC236}">
                <a16:creationId xmlns:a16="http://schemas.microsoft.com/office/drawing/2014/main" id="{BC488F60-AAFD-3A29-34D9-7088CADBD76C}"/>
              </a:ext>
            </a:extLst>
          </p:cNvPr>
          <p:cNvSpPr/>
          <p:nvPr/>
        </p:nvSpPr>
        <p:spPr>
          <a:xfrm>
            <a:off x="3657600" y="7570291"/>
            <a:ext cx="1405890" cy="1405890"/>
          </a:xfrm>
          <a:prstGeom prst="ellipse">
            <a:avLst/>
          </a:prstGeom>
          <a:blipFill>
            <a:blip r:embed="rId6" cstate="print">
              <a:extLst>
                <a:ext uri="{28A0092B-C50C-407E-A947-70E740481C1C}">
                  <a14:useLocalDpi xmlns:a14="http://schemas.microsoft.com/office/drawing/2010/main" val="0"/>
                </a:ext>
              </a:extLst>
            </a:blip>
            <a:srcRect/>
            <a:stretch>
              <a:fillRect l="-38000" r="-38000"/>
            </a:stretch>
          </a:blipFill>
        </p:spPr>
        <p:style>
          <a:lnRef idx="2">
            <a:schemeClr val="lt1">
              <a:hueOff val="0"/>
              <a:satOff val="0"/>
              <a:lumOff val="0"/>
              <a:alphaOff val="0"/>
            </a:schemeClr>
          </a:lnRef>
          <a:fillRef idx="1">
            <a:scrgbClr r="0" g="0" b="0"/>
          </a:fillRef>
          <a:effectRef idx="0">
            <a:schemeClr val="accent2">
              <a:tint val="50000"/>
              <a:hueOff val="5057036"/>
              <a:satOff val="-6941"/>
              <a:lumOff val="11177"/>
              <a:alphaOff val="0"/>
            </a:schemeClr>
          </a:effectRef>
          <a:fontRef idx="minor">
            <a:schemeClr val="lt1">
              <a:hueOff val="0"/>
              <a:satOff val="0"/>
              <a:lumOff val="0"/>
              <a:alphaOff val="0"/>
            </a:schemeClr>
          </a:fontRef>
        </p:style>
      </p:sp>
      <p:sp>
        <p:nvSpPr>
          <p:cNvPr id="21" name="TextBox 20">
            <a:extLst>
              <a:ext uri="{FF2B5EF4-FFF2-40B4-BE49-F238E27FC236}">
                <a16:creationId xmlns:a16="http://schemas.microsoft.com/office/drawing/2014/main" id="{5CF4738B-73AB-1E3C-CF13-819E1C1931AD}"/>
              </a:ext>
            </a:extLst>
          </p:cNvPr>
          <p:cNvSpPr txBox="1"/>
          <p:nvPr/>
        </p:nvSpPr>
        <p:spPr>
          <a:xfrm>
            <a:off x="5339862" y="6667500"/>
            <a:ext cx="86868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B2A62FD-BABA-FBC1-A873-1FFFDD7B6595}"/>
              </a:ext>
            </a:extLst>
          </p:cNvPr>
          <p:cNvSpPr txBox="1"/>
          <p:nvPr/>
        </p:nvSpPr>
        <p:spPr>
          <a:xfrm>
            <a:off x="5591028" y="7326330"/>
            <a:ext cx="12386310" cy="2800767"/>
          </a:xfrm>
          <a:prstGeom prst="rect">
            <a:avLst/>
          </a:prstGeom>
          <a:noFill/>
        </p:spPr>
        <p:txBody>
          <a:bodyPr wrap="square">
            <a:spAutoFit/>
          </a:bodyPr>
          <a:lstStyle/>
          <a:p>
            <a:pPr marL="0" indent="0" algn="just">
              <a:lnSpc>
                <a:spcPct val="100000"/>
              </a:lnSpc>
              <a:buFontTx/>
              <a:buNone/>
            </a:pPr>
            <a:r>
              <a:rPr lang="vi-VN"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khẩu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a:t>
            </a:r>
            <a:r>
              <a:rPr lang="en-US" sz="4400" baseline="0" dirty="0">
                <a:latin typeface="Times New Roman" panose="02020603050405020304" pitchFamily="18" charset="0"/>
                <a:cs typeface="Times New Roman" panose="02020603050405020304" pitchFamily="18" charset="0"/>
              </a:rPr>
              <a:t>…</a:t>
            </a:r>
          </a:p>
          <a:p>
            <a:pPr marL="0" indent="0" algn="just">
              <a:lnSpc>
                <a:spcPct val="100000"/>
              </a:lnSpc>
              <a:buFontTx/>
              <a:buNone/>
            </a:pPr>
            <a:r>
              <a:rPr lang="vi-VN"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triệt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mọi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946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barn(inVertical)">
                                      <p:cBhvr>
                                        <p:cTn id="37" dur="500"/>
                                        <p:tgtEl>
                                          <p:spTgt spid="16">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barn(inVertical)">
                                      <p:cBhvr>
                                        <p:cTn id="40" dur="500"/>
                                        <p:tgtEl>
                                          <p:spTgt spid="16">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xEl>
                                              <p:pRg st="3" end="3"/>
                                            </p:txEl>
                                          </p:spTgt>
                                        </p:tgtEl>
                                        <p:attrNameLst>
                                          <p:attrName>style.visibility</p:attrName>
                                        </p:attrNameLst>
                                      </p:cBhvr>
                                      <p:to>
                                        <p:strVal val="visible"/>
                                      </p:to>
                                    </p:set>
                                    <p:animEffect transition="in" filter="barn(inVertical)">
                                      <p:cBhvr>
                                        <p:cTn id="43" dur="500"/>
                                        <p:tgtEl>
                                          <p:spTgt spid="16">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6">
                                            <p:txEl>
                                              <p:pRg st="4" end="4"/>
                                            </p:txEl>
                                          </p:spTgt>
                                        </p:tgtEl>
                                        <p:attrNameLst>
                                          <p:attrName>style.visibility</p:attrName>
                                        </p:attrNameLst>
                                      </p:cBhvr>
                                      <p:to>
                                        <p:strVal val="visible"/>
                                      </p:to>
                                    </p:set>
                                    <p:animEffect transition="in" filter="barn(inVertical)">
                                      <p:cBhvr>
                                        <p:cTn id="46" dur="500"/>
                                        <p:tgtEl>
                                          <p:spTgt spid="16">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5" grpId="0"/>
      <p:bldP spid="21"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9E50D7-2CCE-9CEC-8BE8-851F0E37C3EA}"/>
              </a:ext>
            </a:extLst>
          </p:cNvPr>
          <p:cNvSpPr/>
          <p:nvPr/>
        </p:nvSpPr>
        <p:spPr>
          <a:xfrm>
            <a:off x="-1219200" y="1874341"/>
            <a:ext cx="4686300" cy="4686300"/>
          </a:xfrm>
          <a:prstGeom prst="ellipse">
            <a:avLst/>
          </a:prstGeom>
          <a:blipFill>
            <a:blip r:embed="rId3">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 name="TextBox 2">
            <a:extLst>
              <a:ext uri="{FF2B5EF4-FFF2-40B4-BE49-F238E27FC236}">
                <a16:creationId xmlns:a16="http://schemas.microsoft.com/office/drawing/2014/main" id="{84DA9313-DA16-A4FC-61AE-59C8739C9D7E}"/>
              </a:ext>
            </a:extLst>
          </p:cNvPr>
          <p:cNvSpPr txBox="1"/>
          <p:nvPr/>
        </p:nvSpPr>
        <p:spPr>
          <a:xfrm>
            <a:off x="4191000" y="2019300"/>
            <a:ext cx="12496800" cy="5509200"/>
          </a:xfrm>
          <a:prstGeom prst="rect">
            <a:avLst/>
          </a:prstGeom>
          <a:noFill/>
        </p:spPr>
        <p:txBody>
          <a:bodyPr wrap="square">
            <a:spAutoFit/>
          </a:bodyPr>
          <a:lstStyle/>
          <a:p>
            <a:pPr marL="0" indent="0" algn="just">
              <a:lnSpc>
                <a:spcPct val="100000"/>
              </a:lnSpc>
              <a:buFont typeface="Wingdings" panose="05000000000000000000" pitchFamily="2" charset="2"/>
              <a:buNone/>
            </a:pPr>
            <a:r>
              <a:rPr lang="vi-VN"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L</a:t>
            </a:r>
            <a:r>
              <a:rPr lang="en-US" sz="4400" baseline="0" dirty="0" smtClean="0">
                <a:latin typeface="Times New Roman" panose="02020603050405020304" pitchFamily="18" charset="0"/>
                <a:cs typeface="Times New Roman" panose="02020603050405020304" pitchFamily="18" charset="0"/>
                <a:sym typeface="Wingdings" panose="05000000000000000000" pitchFamily="2" charset="2"/>
              </a:rPr>
              <a:t>ời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nói </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dài dòng, văn hoa, sáo rỗng…nhằm </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nổi bật một con người chỉ nói mà không làm</a:t>
            </a:r>
          </a:p>
          <a:p>
            <a:pPr marL="0" indent="0" algn="just">
              <a:lnSpc>
                <a:spcPct val="100000"/>
              </a:lnSpc>
              <a:buFont typeface="Wingdings" panose="05000000000000000000" pitchFamily="2" charset="2"/>
              <a:buNone/>
            </a:pP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là</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nhân</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vật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tiêu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thói</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chuộng</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hư</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háo</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latin typeface="Times New Roman" panose="02020603050405020304" pitchFamily="18" charset="0"/>
                <a:cs typeface="Times New Roman" panose="02020603050405020304" pitchFamily="18" charset="0"/>
                <a:sym typeface="Wingdings" panose="05000000000000000000" pitchFamily="2" charset="2"/>
              </a:rPr>
              <a:t>bệnh</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h</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ình thức</a:t>
            </a:r>
            <a:r>
              <a:rPr lang="en-US" sz="4400" baseline="0" dirty="0">
                <a:latin typeface="Times New Roman" panose="02020603050405020304" pitchFamily="18" charset="0"/>
                <a:cs typeface="Times New Roman" panose="02020603050405020304" pitchFamily="18" charset="0"/>
                <a:sym typeface="Wingdings" panose="05000000000000000000" pitchFamily="2" charset="2"/>
              </a:rPr>
              <a:t>”</a:t>
            </a:r>
            <a:r>
              <a:rPr lang="vi-VN" sz="4400" baseline="0" dirty="0">
                <a:latin typeface="Times New Roman" panose="02020603050405020304" pitchFamily="18" charset="0"/>
                <a:cs typeface="Times New Roman" panose="02020603050405020304" pitchFamily="18" charset="0"/>
                <a:sym typeface="Wingdings" panose="05000000000000000000" pitchFamily="2" charset="2"/>
              </a:rPr>
              <a:t>...không chú trọng nội dung, chất lượng công việc...- một căn bệnh rất phổ biến trong xã hội</a:t>
            </a:r>
          </a:p>
          <a:p>
            <a:pPr marL="0" marR="0" indent="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None/>
              <a:tabLst/>
              <a:defRPr/>
            </a:pPr>
            <a:r>
              <a:rPr lang="vi-VN" sz="4400" b="0" dirty="0">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trưng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sự</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mâu</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thuẫn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bản</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vẻ</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bề</a:t>
            </a:r>
            <a:r>
              <a:rPr lang="en-US" sz="4400" b="0" dirty="0">
                <a:latin typeface="Times New Roman" panose="02020603050405020304" pitchFamily="18" charset="0"/>
                <a:ea typeface="Cambria" panose="02040503050406030204" pitchFamily="18" charset="0"/>
                <a:cs typeface="Times New Roman" panose="02020603050405020304" pitchFamily="18" charset="0"/>
              </a:rPr>
              <a:t> </a:t>
            </a:r>
            <a:r>
              <a:rPr lang="en-US" sz="4400" b="0" dirty="0" err="1">
                <a:latin typeface="Times New Roman" panose="02020603050405020304" pitchFamily="18" charset="0"/>
                <a:ea typeface="Cambria" panose="02040503050406030204" pitchFamily="18" charset="0"/>
                <a:cs typeface="Times New Roman" panose="02020603050405020304" pitchFamily="18" charset="0"/>
              </a:rPr>
              <a:t>ngoài</a:t>
            </a:r>
            <a:r>
              <a:rPr lang="en-US" sz="4400" b="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CEA75AAB-B746-749F-4260-231F54BF0B1F}"/>
              </a:ext>
            </a:extLst>
          </p:cNvPr>
          <p:cNvSpPr txBox="1"/>
          <p:nvPr/>
        </p:nvSpPr>
        <p:spPr>
          <a:xfrm>
            <a:off x="5562600" y="647700"/>
            <a:ext cx="8686800" cy="769441"/>
          </a:xfrm>
          <a:prstGeom prst="rect">
            <a:avLst/>
          </a:prstGeom>
          <a:noFill/>
        </p:spPr>
        <p:txBody>
          <a:bodyPr wrap="square">
            <a:spAutoFit/>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xét</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9B71F481-B28E-412B-1DB6-40125014C8DD}"/>
              </a:ext>
            </a:extLst>
          </p:cNvPr>
          <p:cNvSpPr/>
          <p:nvPr/>
        </p:nvSpPr>
        <p:spPr>
          <a:xfrm>
            <a:off x="-1225062" y="7734300"/>
            <a:ext cx="3291840" cy="8229600"/>
          </a:xfrm>
          <a:custGeom>
            <a:avLst/>
            <a:gdLst/>
            <a:ahLst/>
            <a:cxnLst/>
            <a:rect l="l" t="t" r="r" b="b"/>
            <a:pathLst>
              <a:path w="3291840" h="8229600">
                <a:moveTo>
                  <a:pt x="0" y="0"/>
                </a:moveTo>
                <a:lnTo>
                  <a:pt x="3291840" y="0"/>
                </a:lnTo>
                <a:lnTo>
                  <a:pt x="329184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34788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3373F92D-CD6A-BBE9-C7AF-FE5C5C648F73}"/>
              </a:ext>
            </a:extLst>
          </p:cNvPr>
          <p:cNvSpPr/>
          <p:nvPr/>
        </p:nvSpPr>
        <p:spPr>
          <a:xfrm>
            <a:off x="0"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 r="-143443"/>
            </a:stretch>
          </a:blipFill>
        </p:spPr>
      </p:sp>
      <p:sp>
        <p:nvSpPr>
          <p:cNvPr id="7" name="Freeform 2">
            <a:extLst>
              <a:ext uri="{FF2B5EF4-FFF2-40B4-BE49-F238E27FC236}">
                <a16:creationId xmlns:a16="http://schemas.microsoft.com/office/drawing/2014/main" id="{1F713C4F-BC5C-CB25-4776-4786A1ECC97F}"/>
              </a:ext>
            </a:extLst>
          </p:cNvPr>
          <p:cNvSpPr/>
          <p:nvPr/>
        </p:nvSpPr>
        <p:spPr>
          <a:xfrm>
            <a:off x="14879782" y="0"/>
            <a:ext cx="3380509" cy="10287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
            <a:stretch>
              <a:fillRect l="-143443" r="-1"/>
            </a:stretch>
          </a:blipFill>
        </p:spPr>
      </p:sp>
      <p:pic>
        <p:nvPicPr>
          <p:cNvPr id="4" name="Picture 3">
            <a:extLst>
              <a:ext uri="{FF2B5EF4-FFF2-40B4-BE49-F238E27FC236}">
                <a16:creationId xmlns:a16="http://schemas.microsoft.com/office/drawing/2014/main" id="{7F8ABFE9-D44E-1645-1132-7317D9CD7A0F}"/>
              </a:ext>
            </a:extLst>
          </p:cNvPr>
          <p:cNvPicPr>
            <a:picLocks noChangeAspect="1"/>
          </p:cNvPicPr>
          <p:nvPr/>
        </p:nvPicPr>
        <p:blipFill>
          <a:blip r:embed="rId4"/>
          <a:stretch>
            <a:fillRect/>
          </a:stretch>
        </p:blipFill>
        <p:spPr>
          <a:xfrm>
            <a:off x="3048000" y="3238500"/>
            <a:ext cx="11961389" cy="3023878"/>
          </a:xfrm>
          <a:prstGeom prst="rect">
            <a:avLst/>
          </a:prstGeom>
        </p:spPr>
      </p:pic>
    </p:spTree>
    <p:extLst>
      <p:ext uri="{BB962C8B-B14F-4D97-AF65-F5344CB8AC3E}">
        <p14:creationId xmlns:p14="http://schemas.microsoft.com/office/powerpoint/2010/main" val="1022041193"/>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ệnh sĩ&quot; của Lưu Quang Vũ mở màn cho sự trở lại của Nhà hát Kịch Việt Nam |  VTV.VN">
            <a:extLst>
              <a:ext uri="{FF2B5EF4-FFF2-40B4-BE49-F238E27FC236}">
                <a16:creationId xmlns:a16="http://schemas.microsoft.com/office/drawing/2014/main" id="{876EE08D-DF6D-D4DF-2B82-F74CB7A73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00500"/>
            <a:ext cx="8602421" cy="5715000"/>
          </a:xfrm>
          <a:custGeom>
            <a:avLst/>
            <a:gdLst>
              <a:gd name="connsiteX0" fmla="*/ 0 w 8602421"/>
              <a:gd name="connsiteY0" fmla="*/ 0 h 5715000"/>
              <a:gd name="connsiteX1" fmla="*/ 833773 w 8602421"/>
              <a:gd name="connsiteY1" fmla="*/ 0 h 5715000"/>
              <a:gd name="connsiteX2" fmla="*/ 1237425 w 8602421"/>
              <a:gd name="connsiteY2" fmla="*/ 0 h 5715000"/>
              <a:gd name="connsiteX3" fmla="*/ 2071198 w 8602421"/>
              <a:gd name="connsiteY3" fmla="*/ 0 h 5715000"/>
              <a:gd name="connsiteX4" fmla="*/ 2904971 w 8602421"/>
              <a:gd name="connsiteY4" fmla="*/ 0 h 5715000"/>
              <a:gd name="connsiteX5" fmla="*/ 3394648 w 8602421"/>
              <a:gd name="connsiteY5" fmla="*/ 0 h 5715000"/>
              <a:gd name="connsiteX6" fmla="*/ 4056372 w 8602421"/>
              <a:gd name="connsiteY6" fmla="*/ 0 h 5715000"/>
              <a:gd name="connsiteX7" fmla="*/ 4804121 w 8602421"/>
              <a:gd name="connsiteY7" fmla="*/ 0 h 5715000"/>
              <a:gd name="connsiteX8" fmla="*/ 5379822 w 8602421"/>
              <a:gd name="connsiteY8" fmla="*/ 0 h 5715000"/>
              <a:gd name="connsiteX9" fmla="*/ 5955522 w 8602421"/>
              <a:gd name="connsiteY9" fmla="*/ 0 h 5715000"/>
              <a:gd name="connsiteX10" fmla="*/ 6359174 w 8602421"/>
              <a:gd name="connsiteY10" fmla="*/ 0 h 5715000"/>
              <a:gd name="connsiteX11" fmla="*/ 7106923 w 8602421"/>
              <a:gd name="connsiteY11" fmla="*/ 0 h 5715000"/>
              <a:gd name="connsiteX12" fmla="*/ 7682624 w 8602421"/>
              <a:gd name="connsiteY12" fmla="*/ 0 h 5715000"/>
              <a:gd name="connsiteX13" fmla="*/ 8602421 w 8602421"/>
              <a:gd name="connsiteY13" fmla="*/ 0 h 5715000"/>
              <a:gd name="connsiteX14" fmla="*/ 8602421 w 8602421"/>
              <a:gd name="connsiteY14" fmla="*/ 520700 h 5715000"/>
              <a:gd name="connsiteX15" fmla="*/ 8602421 w 8602421"/>
              <a:gd name="connsiteY15" fmla="*/ 984250 h 5715000"/>
              <a:gd name="connsiteX16" fmla="*/ 8602421 w 8602421"/>
              <a:gd name="connsiteY16" fmla="*/ 1676400 h 5715000"/>
              <a:gd name="connsiteX17" fmla="*/ 8602421 w 8602421"/>
              <a:gd name="connsiteY17" fmla="*/ 2425700 h 5715000"/>
              <a:gd name="connsiteX18" fmla="*/ 8602421 w 8602421"/>
              <a:gd name="connsiteY18" fmla="*/ 3060700 h 5715000"/>
              <a:gd name="connsiteX19" fmla="*/ 8602421 w 8602421"/>
              <a:gd name="connsiteY19" fmla="*/ 3752850 h 5715000"/>
              <a:gd name="connsiteX20" fmla="*/ 8602421 w 8602421"/>
              <a:gd name="connsiteY20" fmla="*/ 4273550 h 5715000"/>
              <a:gd name="connsiteX21" fmla="*/ 8602421 w 8602421"/>
              <a:gd name="connsiteY21" fmla="*/ 4965700 h 5715000"/>
              <a:gd name="connsiteX22" fmla="*/ 8602421 w 8602421"/>
              <a:gd name="connsiteY22" fmla="*/ 5715000 h 5715000"/>
              <a:gd name="connsiteX23" fmla="*/ 8198769 w 8602421"/>
              <a:gd name="connsiteY23" fmla="*/ 5715000 h 5715000"/>
              <a:gd name="connsiteX24" fmla="*/ 7623068 w 8602421"/>
              <a:gd name="connsiteY24" fmla="*/ 5715000 h 5715000"/>
              <a:gd name="connsiteX25" fmla="*/ 6875320 w 8602421"/>
              <a:gd name="connsiteY25" fmla="*/ 5715000 h 5715000"/>
              <a:gd name="connsiteX26" fmla="*/ 6041546 w 8602421"/>
              <a:gd name="connsiteY26" fmla="*/ 5715000 h 5715000"/>
              <a:gd name="connsiteX27" fmla="*/ 5551870 w 8602421"/>
              <a:gd name="connsiteY27" fmla="*/ 5715000 h 5715000"/>
              <a:gd name="connsiteX28" fmla="*/ 5062194 w 8602421"/>
              <a:gd name="connsiteY28" fmla="*/ 5715000 h 5715000"/>
              <a:gd name="connsiteX29" fmla="*/ 4658542 w 8602421"/>
              <a:gd name="connsiteY29" fmla="*/ 5715000 h 5715000"/>
              <a:gd name="connsiteX30" fmla="*/ 4082841 w 8602421"/>
              <a:gd name="connsiteY30" fmla="*/ 5715000 h 5715000"/>
              <a:gd name="connsiteX31" fmla="*/ 3593165 w 8602421"/>
              <a:gd name="connsiteY31" fmla="*/ 5715000 h 5715000"/>
              <a:gd name="connsiteX32" fmla="*/ 2759392 w 8602421"/>
              <a:gd name="connsiteY32" fmla="*/ 5715000 h 5715000"/>
              <a:gd name="connsiteX33" fmla="*/ 1925619 w 8602421"/>
              <a:gd name="connsiteY33" fmla="*/ 5715000 h 5715000"/>
              <a:gd name="connsiteX34" fmla="*/ 1349918 w 8602421"/>
              <a:gd name="connsiteY34" fmla="*/ 5715000 h 5715000"/>
              <a:gd name="connsiteX35" fmla="*/ 0 w 8602421"/>
              <a:gd name="connsiteY35" fmla="*/ 5715000 h 5715000"/>
              <a:gd name="connsiteX36" fmla="*/ 0 w 8602421"/>
              <a:gd name="connsiteY36" fmla="*/ 4965700 h 5715000"/>
              <a:gd name="connsiteX37" fmla="*/ 0 w 8602421"/>
              <a:gd name="connsiteY37" fmla="*/ 4273550 h 5715000"/>
              <a:gd name="connsiteX38" fmla="*/ 0 w 8602421"/>
              <a:gd name="connsiteY38" fmla="*/ 3581400 h 5715000"/>
              <a:gd name="connsiteX39" fmla="*/ 0 w 8602421"/>
              <a:gd name="connsiteY39" fmla="*/ 3060700 h 5715000"/>
              <a:gd name="connsiteX40" fmla="*/ 0 w 8602421"/>
              <a:gd name="connsiteY40" fmla="*/ 2482850 h 5715000"/>
              <a:gd name="connsiteX41" fmla="*/ 0 w 8602421"/>
              <a:gd name="connsiteY41" fmla="*/ 1905000 h 5715000"/>
              <a:gd name="connsiteX42" fmla="*/ 0 w 8602421"/>
              <a:gd name="connsiteY42" fmla="*/ 1212850 h 5715000"/>
              <a:gd name="connsiteX43" fmla="*/ 0 w 8602421"/>
              <a:gd name="connsiteY43" fmla="*/ 577850 h 5715000"/>
              <a:gd name="connsiteX44" fmla="*/ 0 w 8602421"/>
              <a:gd name="connsiteY4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602421" h="5715000" extrusionOk="0">
                <a:moveTo>
                  <a:pt x="0" y="0"/>
                </a:moveTo>
                <a:cubicBezTo>
                  <a:pt x="386483" y="-33479"/>
                  <a:pt x="508227" y="8962"/>
                  <a:pt x="833773" y="0"/>
                </a:cubicBezTo>
                <a:cubicBezTo>
                  <a:pt x="1159319" y="-8962"/>
                  <a:pt x="1116759" y="6269"/>
                  <a:pt x="1237425" y="0"/>
                </a:cubicBezTo>
                <a:cubicBezTo>
                  <a:pt x="1358091" y="-6269"/>
                  <a:pt x="1872104" y="7484"/>
                  <a:pt x="2071198" y="0"/>
                </a:cubicBezTo>
                <a:cubicBezTo>
                  <a:pt x="2270292" y="-7484"/>
                  <a:pt x="2718453" y="19672"/>
                  <a:pt x="2904971" y="0"/>
                </a:cubicBezTo>
                <a:cubicBezTo>
                  <a:pt x="3091489" y="-19672"/>
                  <a:pt x="3269937" y="21605"/>
                  <a:pt x="3394648" y="0"/>
                </a:cubicBezTo>
                <a:cubicBezTo>
                  <a:pt x="3519359" y="-21605"/>
                  <a:pt x="3914517" y="24412"/>
                  <a:pt x="4056372" y="0"/>
                </a:cubicBezTo>
                <a:cubicBezTo>
                  <a:pt x="4198227" y="-24412"/>
                  <a:pt x="4537205" y="-24448"/>
                  <a:pt x="4804121" y="0"/>
                </a:cubicBezTo>
                <a:cubicBezTo>
                  <a:pt x="5071037" y="24448"/>
                  <a:pt x="5201338" y="9177"/>
                  <a:pt x="5379822" y="0"/>
                </a:cubicBezTo>
                <a:cubicBezTo>
                  <a:pt x="5558306" y="-9177"/>
                  <a:pt x="5731882" y="-109"/>
                  <a:pt x="5955522" y="0"/>
                </a:cubicBezTo>
                <a:cubicBezTo>
                  <a:pt x="6179162" y="109"/>
                  <a:pt x="6210504" y="20170"/>
                  <a:pt x="6359174" y="0"/>
                </a:cubicBezTo>
                <a:cubicBezTo>
                  <a:pt x="6507844" y="-20170"/>
                  <a:pt x="6777431" y="-8498"/>
                  <a:pt x="7106923" y="0"/>
                </a:cubicBezTo>
                <a:cubicBezTo>
                  <a:pt x="7436415" y="8498"/>
                  <a:pt x="7479207" y="1044"/>
                  <a:pt x="7682624" y="0"/>
                </a:cubicBezTo>
                <a:cubicBezTo>
                  <a:pt x="7886041" y="-1044"/>
                  <a:pt x="8259110" y="-17677"/>
                  <a:pt x="8602421" y="0"/>
                </a:cubicBezTo>
                <a:cubicBezTo>
                  <a:pt x="8597750" y="176759"/>
                  <a:pt x="8596246" y="390254"/>
                  <a:pt x="8602421" y="520700"/>
                </a:cubicBezTo>
                <a:cubicBezTo>
                  <a:pt x="8608596" y="651146"/>
                  <a:pt x="8585444" y="870228"/>
                  <a:pt x="8602421" y="984250"/>
                </a:cubicBezTo>
                <a:cubicBezTo>
                  <a:pt x="8619399" y="1098272"/>
                  <a:pt x="8608718" y="1414509"/>
                  <a:pt x="8602421" y="1676400"/>
                </a:cubicBezTo>
                <a:cubicBezTo>
                  <a:pt x="8596125" y="1938291"/>
                  <a:pt x="8615384" y="2060487"/>
                  <a:pt x="8602421" y="2425700"/>
                </a:cubicBezTo>
                <a:cubicBezTo>
                  <a:pt x="8589458" y="2790913"/>
                  <a:pt x="8629181" y="2764166"/>
                  <a:pt x="8602421" y="3060700"/>
                </a:cubicBezTo>
                <a:cubicBezTo>
                  <a:pt x="8575661" y="3357234"/>
                  <a:pt x="8570110" y="3439267"/>
                  <a:pt x="8602421" y="3752850"/>
                </a:cubicBezTo>
                <a:cubicBezTo>
                  <a:pt x="8634733" y="4066433"/>
                  <a:pt x="8595822" y="4115299"/>
                  <a:pt x="8602421" y="4273550"/>
                </a:cubicBezTo>
                <a:cubicBezTo>
                  <a:pt x="8609020" y="4431801"/>
                  <a:pt x="8599305" y="4702983"/>
                  <a:pt x="8602421" y="4965700"/>
                </a:cubicBezTo>
                <a:cubicBezTo>
                  <a:pt x="8605538" y="5228417"/>
                  <a:pt x="8584333" y="5446801"/>
                  <a:pt x="8602421" y="5715000"/>
                </a:cubicBezTo>
                <a:cubicBezTo>
                  <a:pt x="8411655" y="5718896"/>
                  <a:pt x="8400249" y="5698927"/>
                  <a:pt x="8198769" y="5715000"/>
                </a:cubicBezTo>
                <a:cubicBezTo>
                  <a:pt x="7997289" y="5731073"/>
                  <a:pt x="7799735" y="5723544"/>
                  <a:pt x="7623068" y="5715000"/>
                </a:cubicBezTo>
                <a:cubicBezTo>
                  <a:pt x="7446401" y="5706456"/>
                  <a:pt x="7230292" y="5701195"/>
                  <a:pt x="6875320" y="5715000"/>
                </a:cubicBezTo>
                <a:cubicBezTo>
                  <a:pt x="6520348" y="5728805"/>
                  <a:pt x="6345684" y="5676517"/>
                  <a:pt x="6041546" y="5715000"/>
                </a:cubicBezTo>
                <a:cubicBezTo>
                  <a:pt x="5737408" y="5753483"/>
                  <a:pt x="5655151" y="5722674"/>
                  <a:pt x="5551870" y="5715000"/>
                </a:cubicBezTo>
                <a:cubicBezTo>
                  <a:pt x="5448589" y="5707326"/>
                  <a:pt x="5274421" y="5714955"/>
                  <a:pt x="5062194" y="5715000"/>
                </a:cubicBezTo>
                <a:cubicBezTo>
                  <a:pt x="4849967" y="5715045"/>
                  <a:pt x="4749967" y="5719539"/>
                  <a:pt x="4658542" y="5715000"/>
                </a:cubicBezTo>
                <a:cubicBezTo>
                  <a:pt x="4567117" y="5710461"/>
                  <a:pt x="4295963" y="5735911"/>
                  <a:pt x="4082841" y="5715000"/>
                </a:cubicBezTo>
                <a:cubicBezTo>
                  <a:pt x="3869719" y="5694089"/>
                  <a:pt x="3736459" y="5724787"/>
                  <a:pt x="3593165" y="5715000"/>
                </a:cubicBezTo>
                <a:cubicBezTo>
                  <a:pt x="3449871" y="5705213"/>
                  <a:pt x="3024538" y="5715460"/>
                  <a:pt x="2759392" y="5715000"/>
                </a:cubicBezTo>
                <a:cubicBezTo>
                  <a:pt x="2494246" y="5714540"/>
                  <a:pt x="2124585" y="5674195"/>
                  <a:pt x="1925619" y="5715000"/>
                </a:cubicBezTo>
                <a:cubicBezTo>
                  <a:pt x="1726653" y="5755805"/>
                  <a:pt x="1609543" y="5704148"/>
                  <a:pt x="1349918" y="5715000"/>
                </a:cubicBezTo>
                <a:cubicBezTo>
                  <a:pt x="1090293" y="5725852"/>
                  <a:pt x="315441" y="5690146"/>
                  <a:pt x="0" y="5715000"/>
                </a:cubicBezTo>
                <a:cubicBezTo>
                  <a:pt x="-10751" y="5353733"/>
                  <a:pt x="14839" y="5152608"/>
                  <a:pt x="0" y="4965700"/>
                </a:cubicBezTo>
                <a:cubicBezTo>
                  <a:pt x="-14839" y="4778792"/>
                  <a:pt x="21751" y="4553825"/>
                  <a:pt x="0" y="4273550"/>
                </a:cubicBezTo>
                <a:cubicBezTo>
                  <a:pt x="-21751" y="3993275"/>
                  <a:pt x="4487" y="3890546"/>
                  <a:pt x="0" y="3581400"/>
                </a:cubicBezTo>
                <a:cubicBezTo>
                  <a:pt x="-4487" y="3272254"/>
                  <a:pt x="19207" y="3227403"/>
                  <a:pt x="0" y="3060700"/>
                </a:cubicBezTo>
                <a:cubicBezTo>
                  <a:pt x="-19207" y="2893997"/>
                  <a:pt x="14308" y="2743201"/>
                  <a:pt x="0" y="2482850"/>
                </a:cubicBezTo>
                <a:cubicBezTo>
                  <a:pt x="-14308" y="2222499"/>
                  <a:pt x="-1511" y="2076962"/>
                  <a:pt x="0" y="1905000"/>
                </a:cubicBezTo>
                <a:cubicBezTo>
                  <a:pt x="1511" y="1733038"/>
                  <a:pt x="25397" y="1416986"/>
                  <a:pt x="0" y="1212850"/>
                </a:cubicBezTo>
                <a:cubicBezTo>
                  <a:pt x="-25397" y="1008714"/>
                  <a:pt x="4054" y="855986"/>
                  <a:pt x="0" y="577850"/>
                </a:cubicBezTo>
                <a:cubicBezTo>
                  <a:pt x="-4054" y="299714"/>
                  <a:pt x="-26197" y="146829"/>
                  <a:pt x="0" y="0"/>
                </a:cubicBezTo>
                <a:close/>
              </a:path>
            </a:pathLst>
          </a:custGeom>
          <a:noFill/>
          <a:ln>
            <a:solidFill>
              <a:schemeClr val="tx1"/>
            </a:solidFill>
            <a:extLst>
              <a:ext uri="{C807C97D-BFC1-408E-A445-0C87EB9F89A2}">
                <ask:lineSketchStyleProps xmlns:ask="http://schemas.microsoft.com/office/drawing/2018/sketchyshapes" xmlns="" sd="3796529503">
                  <a:prstGeom prst="rect">
                    <a:avLst/>
                  </a:prstGeom>
                  <ask:type>
                    <ask:lineSketchFreehand/>
                  </ask:type>
                </ask:lineSketchStyleProps>
              </a:ext>
            </a:extLst>
          </a:ln>
          <a:extLst>
            <a:ext uri="{909E8E84-426E-40DD-AFC4-6F175D3DCCD1}">
              <a14:hiddenFill xmlns:a14="http://schemas.microsoft.com/office/drawing/2010/main">
                <a:solidFill>
                  <a:srgbClr val="FFFFFF"/>
                </a:solidFill>
              </a14:hiddenFill>
            </a:ext>
          </a:extLst>
        </p:spPr>
      </p:pic>
      <p:sp>
        <p:nvSpPr>
          <p:cNvPr id="15" name="Freeform 6">
            <a:extLst>
              <a:ext uri="{FF2B5EF4-FFF2-40B4-BE49-F238E27FC236}">
                <a16:creationId xmlns:a16="http://schemas.microsoft.com/office/drawing/2014/main" id="{C06E86B7-862B-37C5-95BE-786D81BD20C0}"/>
              </a:ext>
            </a:extLst>
          </p:cNvPr>
          <p:cNvSpPr/>
          <p:nvPr/>
        </p:nvSpPr>
        <p:spPr>
          <a:xfrm>
            <a:off x="914400"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6" name="Freeform 6">
            <a:extLst>
              <a:ext uri="{FF2B5EF4-FFF2-40B4-BE49-F238E27FC236}">
                <a16:creationId xmlns:a16="http://schemas.microsoft.com/office/drawing/2014/main" id="{2372BB3F-1DCA-5815-F893-ED541D5C8234}"/>
              </a:ext>
            </a:extLst>
          </p:cNvPr>
          <p:cNvSpPr/>
          <p:nvPr/>
        </p:nvSpPr>
        <p:spPr>
          <a:xfrm>
            <a:off x="6693947" y="727618"/>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6">
            <a:extLst>
              <a:ext uri="{FF2B5EF4-FFF2-40B4-BE49-F238E27FC236}">
                <a16:creationId xmlns:a16="http://schemas.microsoft.com/office/drawing/2014/main" id="{D2F8614B-8551-42AA-771A-F97A27FF39CA}"/>
              </a:ext>
            </a:extLst>
          </p:cNvPr>
          <p:cNvSpPr/>
          <p:nvPr/>
        </p:nvSpPr>
        <p:spPr>
          <a:xfrm>
            <a:off x="12485217" y="800100"/>
            <a:ext cx="4648200" cy="1828800"/>
          </a:xfrm>
          <a:custGeom>
            <a:avLst/>
            <a:gdLst/>
            <a:ahLst/>
            <a:cxnLst/>
            <a:rect l="l" t="t" r="r" b="b"/>
            <a:pathLst>
              <a:path w="7018849" h="4114800">
                <a:moveTo>
                  <a:pt x="0" y="0"/>
                </a:moveTo>
                <a:lnTo>
                  <a:pt x="7018849" y="0"/>
                </a:lnTo>
                <a:lnTo>
                  <a:pt x="701884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TextBox 17">
            <a:extLst>
              <a:ext uri="{FF2B5EF4-FFF2-40B4-BE49-F238E27FC236}">
                <a16:creationId xmlns:a16="http://schemas.microsoft.com/office/drawing/2014/main" id="{BE03030F-A0E1-147D-60B4-468EF2D7F047}"/>
              </a:ext>
            </a:extLst>
          </p:cNvPr>
          <p:cNvSpPr txBox="1"/>
          <p:nvPr/>
        </p:nvSpPr>
        <p:spPr>
          <a:xfrm>
            <a:off x="1981200" y="1257297"/>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latin typeface="Times New Roman" panose="02020603050405020304" pitchFamily="18" charset="0"/>
                <a:ea typeface="Cambria" panose="02040503050406030204" pitchFamily="18" charset="0"/>
                <a:cs typeface="Times New Roman" panose="02020603050405020304" pitchFamily="18" charset="0"/>
              </a:rPr>
              <a:t>Văn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Sửu</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B8DE192-BBE5-D03F-6AF9-059C4B9BCD08}"/>
              </a:ext>
            </a:extLst>
          </p:cNvPr>
          <p:cNvSpPr txBox="1"/>
          <p:nvPr/>
        </p:nvSpPr>
        <p:spPr>
          <a:xfrm>
            <a:off x="7608347" y="1209050"/>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Độp</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C2DAE19-1E24-6ECC-C277-53EB936528F8}"/>
              </a:ext>
            </a:extLst>
          </p:cNvPr>
          <p:cNvSpPr txBox="1"/>
          <p:nvPr/>
        </p:nvSpPr>
        <p:spPr>
          <a:xfrm>
            <a:off x="13487400" y="1194396"/>
            <a:ext cx="2819400" cy="769441"/>
          </a:xfrm>
          <a:prstGeom prst="rect">
            <a:avLst/>
          </a:prstGeom>
          <a:noFill/>
        </p:spPr>
        <p:txBody>
          <a:bodyPr wrap="square">
            <a:spAutoFit/>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Thình</a:t>
            </a:r>
            <a:endParaRPr lang="en-US"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D2A9656D-08FE-7726-2195-08893B9A97A9}"/>
              </a:ext>
            </a:extLst>
          </p:cNvPr>
          <p:cNvSpPr/>
          <p:nvPr/>
        </p:nvSpPr>
        <p:spPr>
          <a:xfrm>
            <a:off x="914400" y="2892347"/>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Hưởng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ứng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đặt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tên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D3BD4485-ED66-B2EF-213C-FEFD4AC82FC1}"/>
              </a:ext>
            </a:extLst>
          </p:cNvPr>
          <p:cNvSpPr/>
          <p:nvPr/>
        </p:nvSpPr>
        <p:spPr>
          <a:xfrm>
            <a:off x="914400" y="4990299"/>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6" name="Rectangle: Rounded Corners 25">
            <a:extLst>
              <a:ext uri="{FF2B5EF4-FFF2-40B4-BE49-F238E27FC236}">
                <a16:creationId xmlns:a16="http://schemas.microsoft.com/office/drawing/2014/main" id="{650562EE-8012-3103-F7CC-8ABCC91B02C7}"/>
              </a:ext>
            </a:extLst>
          </p:cNvPr>
          <p:cNvSpPr/>
          <p:nvPr/>
        </p:nvSpPr>
        <p:spPr>
          <a:xfrm>
            <a:off x="914400" y="7206605"/>
            <a:ext cx="8001001" cy="22163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hay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trình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bày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mong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bản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7" name="Picture 4" descr="Lưu Quang Vũ vẫn phản biện xã hội 30 năm sau ngày mất">
            <a:extLst>
              <a:ext uri="{FF2B5EF4-FFF2-40B4-BE49-F238E27FC236}">
                <a16:creationId xmlns:a16="http://schemas.microsoft.com/office/drawing/2014/main" id="{0475F072-1121-15BE-7D77-CB4361CF0F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115"/>
          <a:stretch/>
        </p:blipFill>
        <p:spPr bwMode="auto">
          <a:xfrm>
            <a:off x="5498193" y="9579897"/>
            <a:ext cx="15240000" cy="65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41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barn(inVertical)">
                                      <p:cBhvr>
                                        <p:cTn id="31" dur="500"/>
                                        <p:tgtEl>
                                          <p:spTgt spid="307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ưu Quang Vũ vẫn phản biện xã hội 30 năm sau ngày mất">
            <a:extLst>
              <a:ext uri="{FF2B5EF4-FFF2-40B4-BE49-F238E27FC236}">
                <a16:creationId xmlns:a16="http://schemas.microsoft.com/office/drawing/2014/main" id="{DB16FB86-A24D-E169-09FF-7196F1561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584138"/>
            <a:ext cx="10515600" cy="68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ưu Quang Vũ vẫn phản biện xã hội 30 năm sau ngày mất">
            <a:extLst>
              <a:ext uri="{FF2B5EF4-FFF2-40B4-BE49-F238E27FC236}">
                <a16:creationId xmlns:a16="http://schemas.microsoft.com/office/drawing/2014/main" id="{C61540F2-130B-6231-58C7-5F06970A9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381000" y="190500"/>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FA54F0-EDC3-6CCE-0F7E-E00AF32A2A8B}"/>
              </a:ext>
            </a:extLst>
          </p:cNvPr>
          <p:cNvSpPr txBox="1"/>
          <p:nvPr/>
        </p:nvSpPr>
        <p:spPr>
          <a:xfrm>
            <a:off x="310660" y="1248007"/>
            <a:ext cx="17215339" cy="2002023"/>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lam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nhưng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tô</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vẽ</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hào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nhoáng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dắt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7028EC57-D52D-B14C-526A-FA9254197E16}"/>
              </a:ext>
            </a:extLst>
          </p:cNvPr>
          <p:cNvSpPr txBox="1"/>
          <p:nvPr/>
        </p:nvSpPr>
        <p:spPr>
          <a:xfrm>
            <a:off x="304800" y="3555331"/>
            <a:ext cx="7233140" cy="6064674"/>
          </a:xfrm>
          <a:prstGeom prst="rect">
            <a:avLst/>
          </a:prstGeom>
          <a:noFill/>
        </p:spPr>
        <p:txBody>
          <a:bodyPr wrap="square">
            <a:spAutoFit/>
          </a:bodyPr>
          <a:lstStyle/>
          <a:p>
            <a:pPr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gây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sử</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thuật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cường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tất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nghe</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chủ</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tịch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dù</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chưa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thấy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thay</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124039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A4C1EB6-50CA-F250-B93F-A815D66DE079}"/>
              </a:ext>
            </a:extLst>
          </p:cNvPr>
          <p:cNvPicPr>
            <a:picLocks noChangeAspect="1"/>
          </p:cNvPicPr>
          <p:nvPr/>
        </p:nvPicPr>
        <p:blipFill>
          <a:blip r:embed="rId3">
            <a:grayscl/>
          </a:blip>
          <a:stretch>
            <a:fillRect/>
          </a:stretch>
        </p:blipFill>
        <p:spPr>
          <a:xfrm>
            <a:off x="9269627" y="4022800"/>
            <a:ext cx="7467600" cy="4298946"/>
          </a:xfrm>
          <a:prstGeom prst="rect">
            <a:avLst/>
          </a:prstGeom>
        </p:spPr>
      </p:pic>
      <p:pic>
        <p:nvPicPr>
          <p:cNvPr id="11" name="Picture 10">
            <a:extLst>
              <a:ext uri="{FF2B5EF4-FFF2-40B4-BE49-F238E27FC236}">
                <a16:creationId xmlns:a16="http://schemas.microsoft.com/office/drawing/2014/main" id="{B379434C-CBDA-D298-D126-7101AD8C4B29}"/>
              </a:ext>
            </a:extLst>
          </p:cNvPr>
          <p:cNvPicPr>
            <a:picLocks noChangeAspect="1"/>
          </p:cNvPicPr>
          <p:nvPr/>
        </p:nvPicPr>
        <p:blipFill>
          <a:blip r:embed="rId3">
            <a:grayscl/>
          </a:blip>
          <a:stretch>
            <a:fillRect/>
          </a:stretch>
        </p:blipFill>
        <p:spPr>
          <a:xfrm>
            <a:off x="1219200" y="4197354"/>
            <a:ext cx="7467600" cy="4298946"/>
          </a:xfrm>
          <a:prstGeom prst="rect">
            <a:avLst/>
          </a:prstGeom>
        </p:spPr>
      </p:pic>
      <p:sp>
        <p:nvSpPr>
          <p:cNvPr id="7" name="Google Shape;218;p37"/>
          <p:cNvSpPr txBox="1">
            <a:spLocks/>
          </p:cNvSpPr>
          <p:nvPr/>
        </p:nvSpPr>
        <p:spPr>
          <a:xfrm>
            <a:off x="1981200" y="41049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vi-VN" sz="4800" dirty="0">
                <a:solidFill>
                  <a:srgbClr val="4E2508"/>
                </a:solidFill>
                <a:latin typeface="#9Slide07 SVNNexa Rust Slab Bla" panose="020B0606040200020203" pitchFamily="34" charset="0"/>
              </a:rPr>
              <a:t>GÓC CHIA SẺ</a:t>
            </a:r>
            <a:endParaRPr lang="en-US" sz="9600" dirty="0">
              <a:solidFill>
                <a:srgbClr val="4E2508"/>
              </a:solidFill>
              <a:latin typeface="#9Slide07 SVNNexa Rust Slab Bla" panose="020B0606040200020203" pitchFamily="34" charset="0"/>
            </a:endParaRPr>
          </a:p>
        </p:txBody>
      </p:sp>
      <p:sp>
        <p:nvSpPr>
          <p:cNvPr id="8" name="Google Shape;943;p46"/>
          <p:cNvSpPr txBox="1">
            <a:spLocks noGrp="1"/>
          </p:cNvSpPr>
          <p:nvPr>
            <p:ph type="subTitle" idx="1"/>
          </p:nvPr>
        </p:nvSpPr>
        <p:spPr>
          <a:xfrm>
            <a:off x="983763" y="4528526"/>
            <a:ext cx="7626837" cy="2484124"/>
          </a:xfrm>
          <a:prstGeom prst="rect">
            <a:avLst/>
          </a:prstGeom>
        </p:spPr>
        <p:txBody>
          <a:bodyPr spcFirstLastPara="1" vert="horz" wrap="square" lIns="182850" tIns="182850" rIns="182850" bIns="182850" rtlCol="0" anchor="t" anchorCtr="0">
            <a:noAutofit/>
          </a:bodyPr>
          <a:lstStyle/>
          <a:p>
            <a:pPr marL="571500" indent="-571500" algn="just">
              <a:buFontTx/>
              <a:buChar char="-"/>
            </a:pPr>
            <a:r>
              <a:rPr lang="en-US" sz="4400" dirty="0">
                <a:latin typeface="Times New Roman" panose="02020603050405020304" pitchFamily="18" charset="0"/>
                <a:ea typeface="Cambria" panose="02040503050406030204" pitchFamily="18" charset="0"/>
                <a:cs typeface="Times New Roman" panose="02020603050405020304" pitchFamily="18" charset="0"/>
              </a:rPr>
              <a:t>P</a:t>
            </a:r>
            <a:r>
              <a:rPr lang="vi-VN" sz="4400" dirty="0">
                <a:latin typeface="+mj-lt"/>
                <a:ea typeface="Cambria" panose="02040503050406030204" pitchFamily="18" charset="0"/>
              </a:rPr>
              <a:t>hê phán thói háo danh, thích khoa trương, </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mj-lt"/>
                <a:ea typeface="Cambria" panose="02040503050406030204" pitchFamily="18" charset="0"/>
              </a:rPr>
              <a:t> thành tích... Chỉ toàn nói mà không làm.</a:t>
            </a:r>
            <a:endParaRPr sz="4400" dirty="0">
              <a:latin typeface="+mj-lt"/>
              <a:ea typeface="Cambria" panose="02040503050406030204" pitchFamily="18" charset="0"/>
            </a:endParaRPr>
          </a:p>
        </p:txBody>
      </p:sp>
      <p:pic>
        <p:nvPicPr>
          <p:cNvPr id="2" name="Picture 4" descr="Lưu Quang Vũ vẫn phản biện xã hội 30 năm sau ngày mất">
            <a:extLst>
              <a:ext uri="{FF2B5EF4-FFF2-40B4-BE49-F238E27FC236}">
                <a16:creationId xmlns:a16="http://schemas.microsoft.com/office/drawing/2014/main" id="{5653E630-FDF4-1B8F-332D-394788087F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3115"/>
          <a:stretch/>
        </p:blipFill>
        <p:spPr bwMode="auto">
          <a:xfrm>
            <a:off x="1524000" y="9117461"/>
            <a:ext cx="15240000" cy="6564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BD5C098-F265-17AB-86CF-98B0FC4F389C}"/>
              </a:ext>
            </a:extLst>
          </p:cNvPr>
          <p:cNvSpPr txBox="1"/>
          <p:nvPr/>
        </p:nvSpPr>
        <p:spPr>
          <a:xfrm>
            <a:off x="838199" y="1908410"/>
            <a:ext cx="16661777" cy="2123658"/>
          </a:xfrm>
          <a:prstGeom prst="rect">
            <a:avLst/>
          </a:prstGeom>
          <a:noFill/>
        </p:spPr>
        <p:txBody>
          <a:bodyPr wrap="square">
            <a:spAutoFit/>
          </a:bodyPr>
          <a:lstStyle/>
          <a:p>
            <a:pPr marL="279400" indent="0" algn="just">
              <a:buClr>
                <a:srgbClr val="4E2508"/>
              </a:buClr>
            </a:pPr>
            <a:r>
              <a:rPr lang="vi-VN" sz="4400" b="1" dirty="0">
                <a:latin typeface="+mj-lt"/>
                <a:ea typeface="Cambria" panose="02040503050406030204" pitchFamily="18" charset="0"/>
              </a:rPr>
              <a:t>Theo em, văn bản </a:t>
            </a:r>
            <a:r>
              <a:rPr lang="en-US" sz="4400" b="1" dirty="0">
                <a:latin typeface="+mj-lt"/>
                <a:ea typeface="Cambria" panose="02040503050406030204" pitchFamily="18" charset="0"/>
              </a:rPr>
              <a:t>“</a:t>
            </a:r>
            <a:r>
              <a:rPr lang="vi-VN" sz="4400" b="1" dirty="0">
                <a:latin typeface="+mj-lt"/>
                <a:ea typeface="Cambria" panose="02040503050406030204" pitchFamily="18" charset="0"/>
              </a:rPr>
              <a:t>Đổi tên cho xã</a:t>
            </a:r>
            <a:r>
              <a:rPr lang="en-US" sz="4400" b="1" dirty="0">
                <a:latin typeface="+mj-lt"/>
                <a:ea typeface="Cambria" panose="02040503050406030204" pitchFamily="18" charset="0"/>
              </a:rPr>
              <a:t>”</a:t>
            </a:r>
            <a:r>
              <a:rPr lang="vi-VN" sz="4400" b="1" dirty="0">
                <a:latin typeface="+mj-lt"/>
                <a:ea typeface="Cambria" panose="02040503050406030204" pitchFamily="18" charset="0"/>
              </a:rPr>
              <a:t> đã nêu lên và phê phán hiện tượng gì? Điều đó còn có ý nghĩa với cuộc sống ngày nay không? Liên hệ bản thân.</a:t>
            </a:r>
            <a:endParaRPr lang="en-US" sz="4400" dirty="0">
              <a:latin typeface="+mj-lt"/>
              <a:ea typeface="Cambria" panose="02040503050406030204" pitchFamily="18" charset="0"/>
            </a:endParaRPr>
          </a:p>
        </p:txBody>
      </p:sp>
      <p:sp>
        <p:nvSpPr>
          <p:cNvPr id="13" name="Google Shape;943;p46">
            <a:extLst>
              <a:ext uri="{FF2B5EF4-FFF2-40B4-BE49-F238E27FC236}">
                <a16:creationId xmlns:a16="http://schemas.microsoft.com/office/drawing/2014/main" id="{3E38412F-282F-8F32-B998-8B81BD3A6989}"/>
              </a:ext>
            </a:extLst>
          </p:cNvPr>
          <p:cNvSpPr txBox="1">
            <a:spLocks/>
          </p:cNvSpPr>
          <p:nvPr/>
        </p:nvSpPr>
        <p:spPr>
          <a:xfrm>
            <a:off x="9269627" y="4653229"/>
            <a:ext cx="7189573" cy="2484124"/>
          </a:xfrm>
          <a:prstGeom prst="rect">
            <a:avLst/>
          </a:prstGeom>
        </p:spPr>
        <p:txBody>
          <a:bodyPr spcFirstLastPara="1" vert="horz" wrap="square" lIns="182850" tIns="182850" rIns="182850" bIns="182850" rtlCol="0" anchor="t" anchorCtr="0">
            <a:noAutofit/>
          </a:bodyPr>
          <a:lstStyle>
            <a:lvl1pPr marL="342900" lvl="0" indent="-342900" algn="ctr" defTabSz="914400" rtl="0" eaLnBrk="1" latinLnBrk="0" hangingPunct="1">
              <a:spcBef>
                <a:spcPts val="0"/>
              </a:spcBef>
              <a:spcAft>
                <a:spcPts val="0"/>
              </a:spcAft>
              <a:buSzPts val="1400"/>
              <a:buFont typeface="Arial" pitchFamily="34" charset="0"/>
              <a:buNone/>
              <a:defRPr sz="3200" kern="1200">
                <a:solidFill>
                  <a:schemeClr val="tx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400"/>
              <a:buFont typeface="Arial" pitchFamily="34" charset="0"/>
              <a:buNone/>
              <a:defRPr sz="24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400"/>
              <a:buFont typeface="Arial" pitchFamily="34" charset="0"/>
              <a:buNone/>
              <a:defRPr sz="2000" kern="1200">
                <a:solidFill>
                  <a:schemeClr val="tx1"/>
                </a:solidFill>
                <a:latin typeface="+mn-lt"/>
                <a:ea typeface="+mn-ea"/>
                <a:cs typeface="+mn-cs"/>
              </a:defRPr>
            </a:lvl9pPr>
          </a:lstStyle>
          <a:p>
            <a:pPr marL="571500" indent="-571500" algn="just">
              <a:buFontTx/>
              <a:buChar char="-"/>
            </a:pPr>
            <a:r>
              <a:rPr lang="vi-VN" sz="4400" dirty="0">
                <a:latin typeface="+mj-lt"/>
                <a:ea typeface="Cambria" panose="02040503050406030204" pitchFamily="18" charset="0"/>
              </a:rPr>
              <a:t>Điều đó còn có ý nghĩa với ngày nay. Vì trong cuộc sống vẫn tồn tại những con người như vậy.</a:t>
            </a:r>
          </a:p>
        </p:txBody>
      </p:sp>
    </p:spTree>
    <p:extLst>
      <p:ext uri="{BB962C8B-B14F-4D97-AF65-F5344CB8AC3E}">
        <p14:creationId xmlns:p14="http://schemas.microsoft.com/office/powerpoint/2010/main" val="17362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9"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4" name="Freeform 3">
            <a:extLst>
              <a:ext uri="{FF2B5EF4-FFF2-40B4-BE49-F238E27FC236}">
                <a16:creationId xmlns:a16="http://schemas.microsoft.com/office/drawing/2014/main" id="{24B220C6-C1E9-1312-229D-442303992929}"/>
              </a:ext>
            </a:extLst>
          </p:cNvPr>
          <p:cNvSpPr/>
          <p:nvPr/>
        </p:nvSpPr>
        <p:spPr>
          <a:xfrm>
            <a:off x="0" y="-101271"/>
            <a:ext cx="18756923" cy="5019852"/>
          </a:xfrm>
          <a:custGeom>
            <a:avLst/>
            <a:gdLst/>
            <a:ahLst/>
            <a:cxnLst/>
            <a:rect l="l" t="t" r="r" b="b"/>
            <a:pathLst>
              <a:path w="7364758" h="3176052">
                <a:moveTo>
                  <a:pt x="0" y="0"/>
                </a:moveTo>
                <a:lnTo>
                  <a:pt x="7364758" y="0"/>
                </a:lnTo>
                <a:lnTo>
                  <a:pt x="7364758" y="3176052"/>
                </a:lnTo>
                <a:lnTo>
                  <a:pt x="0" y="3176052"/>
                </a:lnTo>
                <a:lnTo>
                  <a:pt x="0" y="0"/>
                </a:lnTo>
                <a:close/>
              </a:path>
            </a:pathLst>
          </a:custGeom>
          <a:blipFill>
            <a:blip r:embed="rId3"/>
            <a:stretch>
              <a:fillRect/>
            </a:stretch>
          </a:blipFill>
        </p:spPr>
      </p:sp>
      <p:pic>
        <p:nvPicPr>
          <p:cNvPr id="10" name="Picture 9">
            <a:extLst>
              <a:ext uri="{FF2B5EF4-FFF2-40B4-BE49-F238E27FC236}">
                <a16:creationId xmlns:a16="http://schemas.microsoft.com/office/drawing/2014/main" id="{F5FAEC94-1AC9-5F3E-E544-246372522296}"/>
              </a:ext>
            </a:extLst>
          </p:cNvPr>
          <p:cNvPicPr>
            <a:picLocks noChangeAspect="1"/>
          </p:cNvPicPr>
          <p:nvPr/>
        </p:nvPicPr>
        <p:blipFill>
          <a:blip r:embed="rId4"/>
          <a:stretch>
            <a:fillRect/>
          </a:stretch>
        </p:blipFill>
        <p:spPr>
          <a:xfrm>
            <a:off x="4267200" y="4762500"/>
            <a:ext cx="11711431" cy="3846909"/>
          </a:xfrm>
          <a:prstGeom prst="rect">
            <a:avLst/>
          </a:prstGeom>
        </p:spPr>
      </p:pic>
    </p:spTree>
    <p:extLst>
      <p:ext uri="{BB962C8B-B14F-4D97-AF65-F5344CB8AC3E}">
        <p14:creationId xmlns:p14="http://schemas.microsoft.com/office/powerpoint/2010/main" val="224492522"/>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5" name="Google Shape;945;p46"/>
          <p:cNvSpPr txBox="1">
            <a:spLocks noGrp="1"/>
          </p:cNvSpPr>
          <p:nvPr>
            <p:ph type="subTitle" idx="3"/>
          </p:nvPr>
        </p:nvSpPr>
        <p:spPr>
          <a:xfrm>
            <a:off x="633573" y="2072220"/>
            <a:ext cx="7170224" cy="2484124"/>
          </a:xfrm>
          <a:prstGeom prst="rect">
            <a:avLst/>
          </a:prstGeom>
        </p:spPr>
        <p:txBody>
          <a:bodyPr spcFirstLastPara="1" vert="horz" wrap="square" lIns="182850" tIns="182850" rIns="182850" bIns="182850" rtlCol="0" anchor="t" anchorCtr="0">
            <a:noAutofit/>
          </a:bodyPr>
          <a:lstStyle/>
          <a:p>
            <a:pPr marL="0" indent="0" algn="just">
              <a:lnSpc>
                <a:spcPct val="150000"/>
              </a:lnSpc>
            </a:pPr>
            <a:r>
              <a:rPr lang="vi-VN" sz="4400" dirty="0">
                <a:latin typeface="+mj-lt"/>
                <a:ea typeface="Cambria" panose="02040503050406030204" pitchFamily="18" charset="0"/>
              </a:rPr>
              <a:t>- Nhân vật mang những nét đặc trưng của hài kịch, thể hiện rõ sự mâu thuẫn giữa bản chất và việc làm.</a:t>
            </a:r>
          </a:p>
          <a:p>
            <a:pPr marL="0" indent="0" algn="just">
              <a:lnSpc>
                <a:spcPct val="150000"/>
              </a:lnSpc>
            </a:pPr>
            <a:r>
              <a:rPr lang="vi-VN" sz="4400" dirty="0">
                <a:latin typeface="+mj-lt"/>
                <a:ea typeface="Cambria" panose="02040503050406030204" pitchFamily="18" charset="0"/>
              </a:rPr>
              <a:t>- Thủ pháp </a:t>
            </a:r>
            <a:r>
              <a:rPr lang="en" sz="4400" dirty="0">
                <a:latin typeface="Times New Roman" panose="02020603050405020304" pitchFamily="18" charset="0"/>
                <a:ea typeface="Cambria" panose="02040503050406030204" pitchFamily="18" charset="0"/>
                <a:cs typeface="Times New Roman" panose="02020603050405020304" pitchFamily="18" charset="0"/>
              </a:rPr>
              <a:t>phóng đại </a:t>
            </a:r>
            <a:r>
              <a:rPr lang="vi-VN" sz="4400" dirty="0">
                <a:latin typeface="+mj-lt"/>
                <a:ea typeface="Cambria" panose="02040503050406030204" pitchFamily="18" charset="0"/>
                <a:sym typeface="Wingdings" panose="05000000000000000000" pitchFamily="2" charset="2"/>
              </a:rPr>
              <a:t> tạo nên tiếng cười châm biếm, hài hước, sâu sắc và giàu ý nghĩa.</a:t>
            </a:r>
            <a:endParaRPr sz="4400" dirty="0">
              <a:latin typeface="+mj-lt"/>
              <a:ea typeface="Cambria" panose="02040503050406030204" pitchFamily="18" charset="0"/>
            </a:endParaRPr>
          </a:p>
        </p:txBody>
      </p:sp>
      <p:sp>
        <p:nvSpPr>
          <p:cNvPr id="946" name="Google Shape;946;p46"/>
          <p:cNvSpPr txBox="1">
            <a:spLocks noGrp="1"/>
          </p:cNvSpPr>
          <p:nvPr>
            <p:ph type="title" idx="8"/>
          </p:nvPr>
        </p:nvSpPr>
        <p:spPr>
          <a:xfrm>
            <a:off x="1832763" y="777166"/>
            <a:ext cx="4861449" cy="1280400"/>
          </a:xfrm>
          <a:prstGeom prst="rect">
            <a:avLst/>
          </a:prstGeom>
        </p:spPr>
        <p:txBody>
          <a:bodyPr spcFirstLastPara="1" vert="horz" wrap="square" lIns="182850" tIns="182850" rIns="182850" bIns="182850" rtlCol="0" anchor="t" anchorCtr="0">
            <a:noAutofit/>
          </a:bodyPr>
          <a:lstStyle/>
          <a:p>
            <a:pPr algn="l"/>
            <a:r>
              <a:rPr lang="en" b="1" dirty="0">
                <a:latin typeface="Times New Roman" panose="02020603050405020304" pitchFamily="18" charset="0"/>
                <a:ea typeface="Cambria" panose="02040503050406030204" pitchFamily="18" charset="0"/>
                <a:cs typeface="Times New Roman" panose="02020603050405020304" pitchFamily="18" charset="0"/>
              </a:rPr>
              <a:t>1. Nghệ thuật</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7" name="Google Shape;1003;p47"/>
          <p:cNvSpPr txBox="1">
            <a:spLocks noGrp="1"/>
          </p:cNvSpPr>
          <p:nvPr>
            <p:ph type="title" idx="4294967295"/>
          </p:nvPr>
        </p:nvSpPr>
        <p:spPr>
          <a:xfrm>
            <a:off x="11353800" y="777166"/>
            <a:ext cx="4202520" cy="1280400"/>
          </a:xfrm>
          <a:prstGeom prst="rect">
            <a:avLst/>
          </a:prstGeom>
        </p:spPr>
        <p:txBody>
          <a:bodyPr spcFirstLastPara="1" vert="horz" wrap="square" lIns="182850" tIns="182850" rIns="182850" bIns="182850" rtlCol="0" anchor="t" anchorCtr="0">
            <a:noAutofit/>
          </a:bodyPr>
          <a:lstStyle/>
          <a:p>
            <a:pPr algn="l">
              <a:spcBef>
                <a:spcPts val="0"/>
              </a:spcBef>
            </a:pPr>
            <a:r>
              <a:rPr lang="en" b="1" dirty="0">
                <a:latin typeface="Times New Roman" panose="02020603050405020304" pitchFamily="18" charset="0"/>
                <a:ea typeface="Cambria" panose="02040503050406030204" pitchFamily="18" charset="0"/>
                <a:cs typeface="Times New Roman" panose="02020603050405020304" pitchFamily="18" charset="0"/>
              </a:rPr>
              <a:t>2. Nội dung</a:t>
            </a:r>
            <a:endParaRPr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8" name="Subtitle 20">
            <a:extLst>
              <a:ext uri="{FF2B5EF4-FFF2-40B4-BE49-F238E27FC236}">
                <a16:creationId xmlns:a16="http://schemas.microsoft.com/office/drawing/2014/main" id="{85412374-6F4D-459C-8C07-9767AC1DD576}"/>
              </a:ext>
            </a:extLst>
          </p:cNvPr>
          <p:cNvSpPr>
            <a:spLocks noGrp="1"/>
          </p:cNvSpPr>
          <p:nvPr>
            <p:ph type="subTitle" idx="4294967295"/>
          </p:nvPr>
        </p:nvSpPr>
        <p:spPr>
          <a:xfrm>
            <a:off x="11582400" y="2225984"/>
            <a:ext cx="6324600" cy="2330360"/>
          </a:xfrm>
          <a:prstGeom prst="rect">
            <a:avLst/>
          </a:prstGeom>
        </p:spPr>
        <p:txBody>
          <a:bodyPr>
            <a:noAutofit/>
          </a:bodyPr>
          <a:lstStyle/>
          <a:p>
            <a:pPr marL="0" indent="0" algn="just">
              <a:lnSpc>
                <a:spcPct val="150000"/>
              </a:lnSpc>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trích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phê</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háo danh</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r>
              <a:rPr lang="vi-VN" sz="4400" dirty="0">
                <a:latin typeface="Times New Roman" panose="02020603050405020304" pitchFamily="18" charset="0"/>
                <a:ea typeface="Cambria" panose="02040503050406030204" pitchFamily="18" charset="0"/>
                <a:cs typeface="Times New Roman" panose="02020603050405020304" pitchFamily="18" charset="0"/>
              </a:rPr>
              <a:t>, hình thức...có trong mỗi con người, mỗi tập thể</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1DF82A6F-5ABA-C369-721E-17E117E5B421}"/>
              </a:ext>
            </a:extLst>
          </p:cNvPr>
          <p:cNvSpPr/>
          <p:nvPr/>
        </p:nvSpPr>
        <p:spPr>
          <a:xfrm rot="4160420">
            <a:off x="6631635" y="2827024"/>
            <a:ext cx="5974301" cy="4114800"/>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8">
            <a:extLst>
              <a:ext uri="{FF2B5EF4-FFF2-40B4-BE49-F238E27FC236}">
                <a16:creationId xmlns:a16="http://schemas.microsoft.com/office/drawing/2014/main" id="{2ADFFB6A-752F-116E-1131-319D6C7C7307}"/>
              </a:ext>
            </a:extLst>
          </p:cNvPr>
          <p:cNvSpPr/>
          <p:nvPr/>
        </p:nvSpPr>
        <p:spPr>
          <a:xfrm>
            <a:off x="16044257" y="6819900"/>
            <a:ext cx="2721102" cy="4800600"/>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5">
                                            <p:txEl>
                                              <p:pRg st="0" end="0"/>
                                            </p:txEl>
                                          </p:spTgt>
                                        </p:tgtEl>
                                        <p:attrNameLst>
                                          <p:attrName>style.visibility</p:attrName>
                                        </p:attrNameLst>
                                      </p:cBhvr>
                                      <p:to>
                                        <p:strVal val="visible"/>
                                      </p:to>
                                    </p:set>
                                    <p:anim calcmode="lin" valueType="num">
                                      <p:cBhvr additive="base">
                                        <p:cTn id="7" dur="500" fill="hold"/>
                                        <p:tgtEl>
                                          <p:spTgt spid="9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5">
                                            <p:txEl>
                                              <p:pRg st="1" end="1"/>
                                            </p:txEl>
                                          </p:spTgt>
                                        </p:tgtEl>
                                        <p:attrNameLst>
                                          <p:attrName>style.visibility</p:attrName>
                                        </p:attrNameLst>
                                      </p:cBhvr>
                                      <p:to>
                                        <p:strVal val="visible"/>
                                      </p:to>
                                    </p:set>
                                    <p:anim calcmode="lin" valueType="num">
                                      <p:cBhvr additive="base">
                                        <p:cTn id="13" dur="500" fill="hold"/>
                                        <p:tgtEl>
                                          <p:spTgt spid="9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xEl>
                                              <p:pRg st="0" end="0"/>
                                            </p:txEl>
                                          </p:spTgt>
                                        </p:tgtEl>
                                        <p:attrNameLst>
                                          <p:attrName>style.visibility</p:attrName>
                                        </p:attrNameLst>
                                      </p:cBhvr>
                                      <p:to>
                                        <p:strVal val="visible"/>
                                      </p:to>
                                    </p:set>
                                    <p:anim calcmode="lin" valueType="num">
                                      <p:cBhvr additive="base">
                                        <p:cTn id="19"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 grpId="0" build="p"/>
      <p:bldP spid="4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hán giả tâm đắc thông điệp giáo dục trong kịch của Lưu Quang Vũ -  VnExpress Giải trí">
            <a:extLst>
              <a:ext uri="{FF2B5EF4-FFF2-40B4-BE49-F238E27FC236}">
                <a16:creationId xmlns:a16="http://schemas.microsoft.com/office/drawing/2014/main" id="{E8FADC24-C4AF-8ECB-D06E-D0BF14FF0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11800" cy="10286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AC0C28-D2BB-01ED-2446-27E2C3EAC0E3}"/>
              </a:ext>
            </a:extLst>
          </p:cNvPr>
          <p:cNvPicPr>
            <a:picLocks noChangeAspect="1"/>
          </p:cNvPicPr>
          <p:nvPr/>
        </p:nvPicPr>
        <p:blipFill>
          <a:blip r:embed="rId4">
            <a:biLevel thresh="25000"/>
          </a:blip>
          <a:stretch>
            <a:fillRect/>
          </a:stretch>
        </p:blipFill>
        <p:spPr>
          <a:xfrm>
            <a:off x="457200" y="6591300"/>
            <a:ext cx="6705600" cy="3624649"/>
          </a:xfrm>
          <a:prstGeom prst="rect">
            <a:avLst/>
          </a:prstGeom>
        </p:spPr>
      </p:pic>
      <p:sp>
        <p:nvSpPr>
          <p:cNvPr id="5" name="Title 4">
            <a:extLst>
              <a:ext uri="{FF2B5EF4-FFF2-40B4-BE49-F238E27FC236}">
                <a16:creationId xmlns:a16="http://schemas.microsoft.com/office/drawing/2014/main" id="{8D84DDD2-95C9-889E-AD67-E1D9BA9775E4}"/>
              </a:ext>
            </a:extLst>
          </p:cNvPr>
          <p:cNvSpPr txBox="1">
            <a:spLocks/>
          </p:cNvSpPr>
          <p:nvPr/>
        </p:nvSpPr>
        <p:spPr>
          <a:xfrm>
            <a:off x="1295400" y="7581900"/>
            <a:ext cx="45720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i="1" dirty="0"/>
              <a:t>Ai là thủ phạm</a:t>
            </a:r>
            <a:r>
              <a:rPr lang="en-US" i="1" dirty="0">
                <a:latin typeface="Times New Roman" panose="02020603050405020304" pitchFamily="18" charset="0"/>
                <a:cs typeface="Times New Roman" panose="02020603050405020304" pitchFamily="18" charset="0"/>
              </a:rPr>
              <a:t>, </a:t>
            </a:r>
            <a:r>
              <a:rPr lang="vi-VN" dirty="0"/>
              <a:t>Lưu Quang Vũ</a:t>
            </a:r>
            <a:endParaRPr lang="en-US" sz="4800" i="1" dirty="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45055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003;p47">
            <a:extLst>
              <a:ext uri="{FF2B5EF4-FFF2-40B4-BE49-F238E27FC236}">
                <a16:creationId xmlns:a16="http://schemas.microsoft.com/office/drawing/2014/main" id="{C13A5377-625F-88A8-07F7-88C314764650}"/>
              </a:ext>
            </a:extLst>
          </p:cNvPr>
          <p:cNvSpPr txBox="1">
            <a:spLocks/>
          </p:cNvSpPr>
          <p:nvPr/>
        </p:nvSpPr>
        <p:spPr>
          <a:xfrm>
            <a:off x="609600" y="747000"/>
            <a:ext cx="15408000" cy="1280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b="1" dirty="0">
                <a:ea typeface="Cambria" panose="02040503050406030204" pitchFamily="18" charset="0"/>
              </a:rPr>
              <a:t>3. Kĩ năng đọc hiểu văn bản hài kịch</a:t>
            </a:r>
          </a:p>
        </p:txBody>
      </p:sp>
      <p:sp>
        <p:nvSpPr>
          <p:cNvPr id="12" name="Subtitle 20">
            <a:extLst>
              <a:ext uri="{FF2B5EF4-FFF2-40B4-BE49-F238E27FC236}">
                <a16:creationId xmlns:a16="http://schemas.microsoft.com/office/drawing/2014/main" id="{5F652152-C4EB-F1ED-BA21-394C0C587088}"/>
              </a:ext>
            </a:extLst>
          </p:cNvPr>
          <p:cNvSpPr txBox="1">
            <a:spLocks/>
          </p:cNvSpPr>
          <p:nvPr/>
        </p:nvSpPr>
        <p:spPr>
          <a:xfrm>
            <a:off x="304800" y="2027400"/>
            <a:ext cx="12268200" cy="6431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9400" indent="0" algn="just">
              <a:lnSpc>
                <a:spcPct val="150000"/>
              </a:lnSpc>
              <a:buNone/>
            </a:pPr>
            <a:r>
              <a:rPr lang="vi-VN" sz="4400" dirty="0">
                <a:latin typeface="+mj-lt"/>
                <a:ea typeface="Cambria" panose="02040503050406030204" pitchFamily="18" charset="0"/>
              </a:rPr>
              <a:t>- Tóm tắt nội dung văn bản</a:t>
            </a:r>
          </a:p>
          <a:p>
            <a:pPr marL="279400" indent="0" algn="just">
              <a:lnSpc>
                <a:spcPct val="150000"/>
              </a:lnSpc>
              <a:buNone/>
            </a:pPr>
            <a:r>
              <a:rPr lang="vi-VN" sz="4400" dirty="0">
                <a:latin typeface="+mj-lt"/>
                <a:ea typeface="Cambria" panose="02040503050406030204" pitchFamily="18" charset="0"/>
              </a:rPr>
              <a:t>- Tìm hiểu một số đặc điểm của hài kịch qua một số phương diện: xung đột, nhân vật, hành động, lời thoại, thủ pháp trào phúng </a:t>
            </a:r>
            <a:r>
              <a:rPr lang="vi-VN" sz="4400" dirty="0">
                <a:latin typeface="+mj-lt"/>
                <a:ea typeface="Cambria" panose="02040503050406030204" pitchFamily="18" charset="0"/>
                <a:sym typeface="Wingdings" panose="05000000000000000000" pitchFamily="2" charset="2"/>
              </a:rPr>
              <a:t> hiểu được chủ đề, mục đích, ý nghĩa của tiếng cười phê phán trong văn bản.</a:t>
            </a:r>
          </a:p>
          <a:p>
            <a:pPr marL="279400" indent="0" algn="just">
              <a:lnSpc>
                <a:spcPct val="150000"/>
              </a:lnSpc>
              <a:buNone/>
            </a:pPr>
            <a:r>
              <a:rPr lang="vi-VN" sz="4400" dirty="0">
                <a:latin typeface="+mj-lt"/>
                <a:ea typeface="Cambria" panose="02040503050406030204" pitchFamily="18" charset="0"/>
                <a:sym typeface="Wingdings" panose="05000000000000000000" pitchFamily="2" charset="2"/>
              </a:rPr>
              <a:t>- Liên hệ, kết nối với kinh nghiệm của bản thân để hiểu sâu hơn về nội dung văn bản.</a:t>
            </a:r>
            <a:endParaRPr lang="en-US" sz="4400" dirty="0">
              <a:latin typeface="+mj-lt"/>
              <a:ea typeface="Cambria" panose="02040503050406030204" pitchFamily="18" charset="0"/>
            </a:endParaRPr>
          </a:p>
        </p:txBody>
      </p:sp>
      <p:pic>
        <p:nvPicPr>
          <p:cNvPr id="13" name="Picture 12">
            <a:extLst>
              <a:ext uri="{FF2B5EF4-FFF2-40B4-BE49-F238E27FC236}">
                <a16:creationId xmlns:a16="http://schemas.microsoft.com/office/drawing/2014/main" id="{B38ED4B3-CCCA-D76D-3AFC-E0C737589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9185" y="1714500"/>
            <a:ext cx="5498123" cy="8247185"/>
          </a:xfrm>
          <a:prstGeom prst="rect">
            <a:avLst/>
          </a:prstGeom>
        </p:spPr>
      </p:pic>
    </p:spTree>
    <p:extLst>
      <p:ext uri="{BB962C8B-B14F-4D97-AF65-F5344CB8AC3E}">
        <p14:creationId xmlns:p14="http://schemas.microsoft.com/office/powerpoint/2010/main" val="25664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2409175" y="7609130"/>
            <a:ext cx="13868400" cy="1527378"/>
          </a:xfrm>
          <a:prstGeom prst="rect">
            <a:avLst/>
          </a:prstGeom>
        </p:spPr>
        <p:txBody>
          <a:bodyPr>
            <a:noAutofit/>
          </a:bodyPr>
          <a:lstStyle/>
          <a:p>
            <a:pPr algn="ctr"/>
            <a:r>
              <a:rPr lang="vi-VN" sz="5400" dirty="0" smtClean="0">
                <a:ea typeface="Cambria" panose="02040503050406030204" pitchFamily="18" charset="0"/>
              </a:rPr>
              <a:t>Kể tên các tác hại của </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a:t>
            </a:r>
            <a:r>
              <a:rPr lang="vi-VN" sz="5400" dirty="0" smtClean="0">
                <a:ea typeface="Cambria" panose="02040503050406030204" pitchFamily="18" charset="0"/>
              </a:rPr>
              <a:t>bệnh sĩ</a:t>
            </a:r>
            <a:r>
              <a:rPr lang="en-US" sz="5400" dirty="0" smtClean="0">
                <a:latin typeface="Times New Roman" panose="02020603050405020304" pitchFamily="18" charset="0"/>
                <a:ea typeface="Cambria" panose="02040503050406030204" pitchFamily="18" charset="0"/>
                <a:cs typeface="Times New Roman" panose="02020603050405020304" pitchFamily="18" charset="0"/>
              </a:rPr>
              <a:t>” </a:t>
            </a:r>
            <a:r>
              <a:rPr lang="vi-VN" sz="5400" dirty="0" smtClean="0">
                <a:ea typeface="Cambria" panose="02040503050406030204" pitchFamily="18" charset="0"/>
              </a:rPr>
              <a:t>trong cuộc sống</a:t>
            </a:r>
            <a:endParaRPr lang="en-US" sz="5400" dirty="0">
              <a:ea typeface="Cambria" panose="02040503050406030204" pitchFamily="18" charset="0"/>
            </a:endParaRPr>
          </a:p>
        </p:txBody>
      </p:sp>
      <p:sp>
        <p:nvSpPr>
          <p:cNvPr id="2" name="Freeform 2">
            <a:extLst>
              <a:ext uri="{FF2B5EF4-FFF2-40B4-BE49-F238E27FC236}">
                <a16:creationId xmlns:a16="http://schemas.microsoft.com/office/drawing/2014/main" id="{15C5F0B4-99EE-0E4C-DF77-A35BB46E8C0F}"/>
              </a:ext>
            </a:extLst>
          </p:cNvPr>
          <p:cNvSpPr/>
          <p:nvPr/>
        </p:nvSpPr>
        <p:spPr>
          <a:xfrm>
            <a:off x="6629400" y="3086100"/>
            <a:ext cx="4264041" cy="4114800"/>
          </a:xfrm>
          <a:custGeom>
            <a:avLst/>
            <a:gdLst/>
            <a:ahLst/>
            <a:cxnLst/>
            <a:rect l="l" t="t" r="r" b="b"/>
            <a:pathLst>
              <a:path w="4264041" h="4114800">
                <a:moveTo>
                  <a:pt x="0" y="0"/>
                </a:moveTo>
                <a:lnTo>
                  <a:pt x="4264042" y="0"/>
                </a:lnTo>
                <a:lnTo>
                  <a:pt x="426404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 name="Picture 7">
            <a:extLst>
              <a:ext uri="{FF2B5EF4-FFF2-40B4-BE49-F238E27FC236}">
                <a16:creationId xmlns:a16="http://schemas.microsoft.com/office/drawing/2014/main" id="{155558E6-4693-B72F-3FCD-E187A6FFEF01}"/>
              </a:ext>
            </a:extLst>
          </p:cNvPr>
          <p:cNvPicPr>
            <a:picLocks noChangeAspect="1"/>
          </p:cNvPicPr>
          <p:nvPr/>
        </p:nvPicPr>
        <p:blipFill>
          <a:blip r:embed="rId5">
            <a:lum bright="70000" contrast="-70000"/>
          </a:blip>
          <a:stretch>
            <a:fillRect/>
          </a:stretch>
        </p:blipFill>
        <p:spPr>
          <a:xfrm>
            <a:off x="16078200" y="7429500"/>
            <a:ext cx="3651821" cy="4115157"/>
          </a:xfrm>
          <a:prstGeom prst="rect">
            <a:avLst/>
          </a:prstGeom>
        </p:spPr>
      </p:pic>
      <p:pic>
        <p:nvPicPr>
          <p:cNvPr id="9" name="Picture 8">
            <a:extLst>
              <a:ext uri="{FF2B5EF4-FFF2-40B4-BE49-F238E27FC236}">
                <a16:creationId xmlns:a16="http://schemas.microsoft.com/office/drawing/2014/main" id="{F6AE0458-14F8-B7DD-C4C9-8A208F96C769}"/>
              </a:ext>
            </a:extLst>
          </p:cNvPr>
          <p:cNvPicPr>
            <a:picLocks noChangeAspect="1"/>
          </p:cNvPicPr>
          <p:nvPr/>
        </p:nvPicPr>
        <p:blipFill>
          <a:blip r:embed="rId5">
            <a:biLevel thresh="25000"/>
          </a:blip>
          <a:stretch>
            <a:fillRect/>
          </a:stretch>
        </p:blipFill>
        <p:spPr>
          <a:xfrm>
            <a:off x="-1219200" y="-1257300"/>
            <a:ext cx="3651821" cy="4115157"/>
          </a:xfrm>
          <a:prstGeom prst="rect">
            <a:avLst/>
          </a:prstGeom>
        </p:spPr>
      </p:pic>
      <p:pic>
        <p:nvPicPr>
          <p:cNvPr id="3" name="Picture 2"/>
          <p:cNvPicPr>
            <a:picLocks noChangeAspect="1"/>
          </p:cNvPicPr>
          <p:nvPr/>
        </p:nvPicPr>
        <p:blipFill>
          <a:blip r:embed="rId6"/>
          <a:stretch>
            <a:fillRect/>
          </a:stretch>
        </p:blipFill>
        <p:spPr>
          <a:xfrm>
            <a:off x="4953000" y="45224"/>
            <a:ext cx="10290940" cy="4432176"/>
          </a:xfrm>
          <a:prstGeom prst="rect">
            <a:avLst/>
          </a:prstGeom>
        </p:spPr>
      </p:pic>
      <p:sp>
        <p:nvSpPr>
          <p:cNvPr id="10"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0227"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10900540" y="4050092"/>
            <a:ext cx="7387460" cy="1527378"/>
          </a:xfrm>
          <a:prstGeom prst="rect">
            <a:avLst/>
          </a:prstGeom>
        </p:spPr>
        <p:txBody>
          <a:bodyPr>
            <a:noAutofit/>
          </a:bodyPr>
          <a:lstStyle/>
          <a:p>
            <a:pPr algn="ct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dirty="0" err="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r>
            <a:b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br>
            <a:r>
              <a:rPr lang="en-US" sz="54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en-US" sz="5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0889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5" name="Freeform 4">
            <a:extLst>
              <a:ext uri="{FF2B5EF4-FFF2-40B4-BE49-F238E27FC236}">
                <a16:creationId xmlns:a16="http://schemas.microsoft.com/office/drawing/2014/main" id="{2C6C8E89-3FFF-6C1A-65FB-579F1726AF99}"/>
              </a:ext>
            </a:extLst>
          </p:cNvPr>
          <p:cNvSpPr/>
          <p:nvPr/>
        </p:nvSpPr>
        <p:spPr>
          <a:xfrm>
            <a:off x="0" y="0"/>
            <a:ext cx="18118015" cy="10020300"/>
          </a:xfrm>
          <a:custGeom>
            <a:avLst/>
            <a:gdLst/>
            <a:ahLst/>
            <a:cxnLst/>
            <a:rect l="l" t="t" r="r" b="b"/>
            <a:pathLst>
              <a:path w="5043030" h="2672806">
                <a:moveTo>
                  <a:pt x="0" y="0"/>
                </a:moveTo>
                <a:lnTo>
                  <a:pt x="5043030" y="0"/>
                </a:lnTo>
                <a:lnTo>
                  <a:pt x="5043030" y="2672806"/>
                </a:lnTo>
                <a:lnTo>
                  <a:pt x="0" y="26728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7" name="Title 15">
            <a:extLst>
              <a:ext uri="{FF2B5EF4-FFF2-40B4-BE49-F238E27FC236}">
                <a16:creationId xmlns:a16="http://schemas.microsoft.com/office/drawing/2014/main" id="{D62211B9-9FE5-411F-A99D-5624FBFBD482}"/>
              </a:ext>
            </a:extLst>
          </p:cNvPr>
          <p:cNvSpPr>
            <a:spLocks noGrp="1"/>
          </p:cNvSpPr>
          <p:nvPr>
            <p:ph type="title" idx="4294967295"/>
          </p:nvPr>
        </p:nvSpPr>
        <p:spPr>
          <a:xfrm>
            <a:off x="3449702" y="5372100"/>
            <a:ext cx="11715726" cy="1527378"/>
          </a:xfrm>
          <a:prstGeom prst="rect">
            <a:avLst/>
          </a:prstGeom>
        </p:spPr>
        <p:txBody>
          <a:bodyPr>
            <a:normAutofit/>
          </a:bodyPr>
          <a:lstStyle/>
          <a:p>
            <a:pPr algn="ctr"/>
            <a:r>
              <a:rPr lang="en-US" dirty="0" err="1">
                <a:latin typeface="Times New Roman" panose="02020603050405020304" pitchFamily="18" charset="0"/>
                <a:ea typeface="Cambria" panose="02040503050406030204" pitchFamily="18" charset="0"/>
                <a:cs typeface="Times New Roman" panose="02020603050405020304" pitchFamily="18" charset="0"/>
              </a:rPr>
              <a:t>Em</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en-US" dirty="0" err="1">
                <a:latin typeface="Times New Roman" panose="02020603050405020304" pitchFamily="18" charset="0"/>
                <a:ea typeface="Cambria" panose="02040503050406030204" pitchFamily="18" charset="0"/>
                <a:cs typeface="Times New Roman" panose="02020603050405020304" pitchFamily="18" charset="0"/>
              </a:rPr>
              <a:t>hãy</a:t>
            </a:r>
            <a:r>
              <a:rPr lang="en-US" dirty="0">
                <a:latin typeface="Times New Roman" panose="02020603050405020304" pitchFamily="18" charset="0"/>
                <a:ea typeface="Cambria" panose="02040503050406030204" pitchFamily="18" charset="0"/>
                <a:cs typeface="Times New Roman" panose="02020603050405020304" pitchFamily="18" charset="0"/>
              </a:rPr>
              <a:t> </a:t>
            </a:r>
            <a:r>
              <a:rPr lang="vi-VN" dirty="0">
                <a:latin typeface="Times New Roman" panose="02020603050405020304" pitchFamily="18" charset="0"/>
                <a:ea typeface="Cambria" panose="02040503050406030204" pitchFamily="18" charset="0"/>
                <a:cs typeface="Times New Roman" panose="02020603050405020304" pitchFamily="18" charset="0"/>
              </a:rPr>
              <a:t>lựa chọn một đoạn hội thoại mà em tâm đắc và diễn lại cảnh đó.</a:t>
            </a:r>
            <a:endParaRPr lang="en-US"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505408" y="2197432"/>
            <a:ext cx="15107197" cy="393835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Kịch Lưu Quang Vũ: Những &quot;Điều không thể mất&quot;">
            <a:extLst>
              <a:ext uri="{FF2B5EF4-FFF2-40B4-BE49-F238E27FC236}">
                <a16:creationId xmlns:a16="http://schemas.microsoft.com/office/drawing/2014/main" id="{15391848-95BF-DAEC-E77F-E11D2D07C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5"/>
            <a:ext cx="18288000" cy="102935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362B10-A0EA-D97F-ACB3-9A0C467E4A14}"/>
              </a:ext>
            </a:extLst>
          </p:cNvPr>
          <p:cNvPicPr>
            <a:picLocks noChangeAspect="1"/>
          </p:cNvPicPr>
          <p:nvPr/>
        </p:nvPicPr>
        <p:blipFill>
          <a:blip r:embed="rId4">
            <a:biLevel thresh="25000"/>
          </a:blip>
          <a:stretch>
            <a:fillRect/>
          </a:stretch>
        </p:blipFill>
        <p:spPr>
          <a:xfrm>
            <a:off x="12039600" y="6515100"/>
            <a:ext cx="6096000" cy="3624649"/>
          </a:xfrm>
          <a:prstGeom prst="rect">
            <a:avLst/>
          </a:prstGeom>
        </p:spPr>
      </p:pic>
      <p:sp>
        <p:nvSpPr>
          <p:cNvPr id="3" name="Title 4">
            <a:extLst>
              <a:ext uri="{FF2B5EF4-FFF2-40B4-BE49-F238E27FC236}">
                <a16:creationId xmlns:a16="http://schemas.microsoft.com/office/drawing/2014/main" id="{DC336209-2214-3C6E-7553-6AB6D4894618}"/>
              </a:ext>
            </a:extLst>
          </p:cNvPr>
          <p:cNvSpPr txBox="1">
            <a:spLocks/>
          </p:cNvSpPr>
          <p:nvPr/>
        </p:nvSpPr>
        <p:spPr>
          <a:xfrm>
            <a:off x="11963400" y="6972300"/>
            <a:ext cx="5638800" cy="1219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i="1" dirty="0" err="1">
                <a:latin typeface="Times New Roman" panose="02020603050405020304" pitchFamily="18" charset="0"/>
                <a:ea typeface="Cambria" panose="02040503050406030204" pitchFamily="18" charset="0"/>
                <a:cs typeface="Times New Roman" panose="02020603050405020304" pitchFamily="18" charset="0"/>
              </a:rPr>
              <a:t>Bệnh</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r>
              <a:rPr lang="en-US" sz="4800" i="1" dirty="0" err="1">
                <a:latin typeface="Times New Roman" panose="02020603050405020304" pitchFamily="18" charset="0"/>
                <a:ea typeface="Cambria" panose="02040503050406030204" pitchFamily="18" charset="0"/>
                <a:cs typeface="Times New Roman" panose="02020603050405020304" pitchFamily="18" charset="0"/>
              </a:rPr>
              <a:t>sĩ</a:t>
            </a:r>
            <a:r>
              <a:rPr lang="en-US" sz="4800" i="1" dirty="0">
                <a:latin typeface="Times New Roman" panose="02020603050405020304" pitchFamily="18" charset="0"/>
                <a:ea typeface="Cambria" panose="02040503050406030204" pitchFamily="18" charset="0"/>
                <a:cs typeface="Times New Roman" panose="02020603050405020304" pitchFamily="18" charset="0"/>
              </a:rPr>
              <a:t>, </a:t>
            </a:r>
          </a:p>
          <a:p>
            <a:r>
              <a:rPr lang="en-US" sz="48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800" dirty="0">
                <a:latin typeface="Times New Roman" panose="02020603050405020304" pitchFamily="18" charset="0"/>
                <a:ea typeface="Cambria" panose="02040503050406030204" pitchFamily="18" charset="0"/>
                <a:cs typeface="Times New Roman" panose="02020603050405020304" pitchFamily="18" charset="0"/>
              </a:rPr>
              <a:t> Quang Vũ</a:t>
            </a:r>
            <a:endParaRPr lang="en-US" sz="4800" i="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014872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3">
            <a:extLst>
              <a:ext uri="{FF2B5EF4-FFF2-40B4-BE49-F238E27FC236}">
                <a16:creationId xmlns:a16="http://schemas.microsoft.com/office/drawing/2014/main" id="{AC360386-020A-7D62-5A7F-4A8B3CFACC21}"/>
              </a:ext>
            </a:extLst>
          </p:cNvPr>
          <p:cNvSpPr/>
          <p:nvPr/>
        </p:nvSpPr>
        <p:spPr>
          <a:xfrm>
            <a:off x="-228600" y="8610239"/>
            <a:ext cx="18516600" cy="1676761"/>
          </a:xfrm>
          <a:custGeom>
            <a:avLst/>
            <a:gdLst/>
            <a:ahLst/>
            <a:cxnLst/>
            <a:rect l="l" t="t" r="r" b="b"/>
            <a:pathLst>
              <a:path w="7315200" h="837923">
                <a:moveTo>
                  <a:pt x="0" y="0"/>
                </a:moveTo>
                <a:lnTo>
                  <a:pt x="7315200" y="0"/>
                </a:lnTo>
                <a:lnTo>
                  <a:pt x="7315200" y="837923"/>
                </a:lnTo>
                <a:lnTo>
                  <a:pt x="0" y="8379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Freeform 6">
            <a:extLst>
              <a:ext uri="{FF2B5EF4-FFF2-40B4-BE49-F238E27FC236}">
                <a16:creationId xmlns:a16="http://schemas.microsoft.com/office/drawing/2014/main" id="{5349BCFF-B9A9-B214-CDF9-C5785E25F5FF}"/>
              </a:ext>
            </a:extLst>
          </p:cNvPr>
          <p:cNvSpPr/>
          <p:nvPr/>
        </p:nvSpPr>
        <p:spPr>
          <a:xfrm>
            <a:off x="-1295400" y="-114300"/>
            <a:ext cx="4267200" cy="9372600"/>
          </a:xfrm>
          <a:custGeom>
            <a:avLst/>
            <a:gdLst/>
            <a:ahLst/>
            <a:cxnLst/>
            <a:rect l="l" t="t" r="r" b="b"/>
            <a:pathLst>
              <a:path w="3497580" h="8229600">
                <a:moveTo>
                  <a:pt x="0" y="0"/>
                </a:moveTo>
                <a:lnTo>
                  <a:pt x="3497580" y="0"/>
                </a:lnTo>
                <a:lnTo>
                  <a:pt x="3497580" y="8229600"/>
                </a:lnTo>
                <a:lnTo>
                  <a:pt x="0" y="8229600"/>
                </a:lnTo>
                <a:lnTo>
                  <a:pt x="0" y="0"/>
                </a:lnTo>
                <a:close/>
              </a:path>
            </a:pathLst>
          </a:custGeom>
          <a:blipFill>
            <a:blip r:embed="rId5"/>
            <a:stretch>
              <a:fillRect/>
            </a:stretch>
          </a:blipFill>
        </p:spPr>
      </p:sp>
      <p:grpSp>
        <p:nvGrpSpPr>
          <p:cNvPr id="12" name="Group 11">
            <a:extLst>
              <a:ext uri="{FF2B5EF4-FFF2-40B4-BE49-F238E27FC236}">
                <a16:creationId xmlns:a16="http://schemas.microsoft.com/office/drawing/2014/main" id="{57E2929B-332B-03EF-A980-F215C24E7ACE}"/>
              </a:ext>
            </a:extLst>
          </p:cNvPr>
          <p:cNvGrpSpPr/>
          <p:nvPr/>
        </p:nvGrpSpPr>
        <p:grpSpPr>
          <a:xfrm>
            <a:off x="6705600" y="5387008"/>
            <a:ext cx="4724400" cy="975691"/>
            <a:chOff x="6309691" y="5372100"/>
            <a:chExt cx="4724400" cy="990600"/>
          </a:xfrm>
        </p:grpSpPr>
        <p:cxnSp>
          <p:nvCxnSpPr>
            <p:cNvPr id="10" name="Straight Connector 9">
              <a:extLst>
                <a:ext uri="{FF2B5EF4-FFF2-40B4-BE49-F238E27FC236}">
                  <a16:creationId xmlns:a16="http://schemas.microsoft.com/office/drawing/2014/main" id="{D5B616C5-6B3C-68D2-F525-469D4C68AB69}"/>
                </a:ext>
              </a:extLst>
            </p:cNvPr>
            <p:cNvCxnSpPr/>
            <p:nvPr/>
          </p:nvCxnSpPr>
          <p:spPr>
            <a:xfrm>
              <a:off x="6309691" y="5372100"/>
              <a:ext cx="4724400"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2AFB731-0938-003C-81DA-3FC2F851BD6C}"/>
                </a:ext>
              </a:extLst>
            </p:cNvPr>
            <p:cNvCxnSpPr/>
            <p:nvPr/>
          </p:nvCxnSpPr>
          <p:spPr>
            <a:xfrm>
              <a:off x="6309691" y="6362700"/>
              <a:ext cx="4724400" cy="0"/>
            </a:xfrm>
            <a:prstGeom prst="line">
              <a:avLst/>
            </a:prstGeom>
          </p:spPr>
          <p:style>
            <a:lnRef idx="1">
              <a:schemeClr val="dk1"/>
            </a:lnRef>
            <a:fillRef idx="0">
              <a:schemeClr val="dk1"/>
            </a:fillRef>
            <a:effectRef idx="0">
              <a:schemeClr val="dk1"/>
            </a:effectRef>
            <a:fontRef idx="minor">
              <a:schemeClr val="tx1"/>
            </a:fontRef>
          </p:style>
        </p:cxnSp>
      </p:grpSp>
      <p:sp>
        <p:nvSpPr>
          <p:cNvPr id="14" name="Freeform 6">
            <a:extLst>
              <a:ext uri="{FF2B5EF4-FFF2-40B4-BE49-F238E27FC236}">
                <a16:creationId xmlns:a16="http://schemas.microsoft.com/office/drawing/2014/main" id="{FE97A5AE-0120-4AA5-C9EE-0773FE882F00}"/>
              </a:ext>
            </a:extLst>
          </p:cNvPr>
          <p:cNvSpPr/>
          <p:nvPr/>
        </p:nvSpPr>
        <p:spPr>
          <a:xfrm>
            <a:off x="14401800" y="2767457"/>
            <a:ext cx="5095108" cy="3357265"/>
          </a:xfrm>
          <a:custGeom>
            <a:avLst/>
            <a:gdLst/>
            <a:ahLst/>
            <a:cxnLst/>
            <a:rect l="l" t="t" r="r" b="b"/>
            <a:pathLst>
              <a:path w="5974301" h="4114800">
                <a:moveTo>
                  <a:pt x="0" y="0"/>
                </a:moveTo>
                <a:lnTo>
                  <a:pt x="5974302" y="0"/>
                </a:lnTo>
                <a:lnTo>
                  <a:pt x="597430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7">
            <a:extLst>
              <a:ext uri="{FF2B5EF4-FFF2-40B4-BE49-F238E27FC236}">
                <a16:creationId xmlns:a16="http://schemas.microsoft.com/office/drawing/2014/main" id="{92723E81-1E62-2E62-A969-0DDF6C3C9FA2}"/>
              </a:ext>
            </a:extLst>
          </p:cNvPr>
          <p:cNvSpPr/>
          <p:nvPr/>
        </p:nvSpPr>
        <p:spPr>
          <a:xfrm>
            <a:off x="15621000" y="-488079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8"/>
            <a:stretch>
              <a:fillRect/>
            </a:stretch>
          </a:blipFill>
        </p:spPr>
      </p:sp>
      <p:pic>
        <p:nvPicPr>
          <p:cNvPr id="4" name="Picture 3">
            <a:extLst>
              <a:ext uri="{FF2B5EF4-FFF2-40B4-BE49-F238E27FC236}">
                <a16:creationId xmlns:a16="http://schemas.microsoft.com/office/drawing/2014/main" id="{C7217AFA-EAD1-237B-A990-C2015F9D56DD}"/>
              </a:ext>
            </a:extLst>
          </p:cNvPr>
          <p:cNvPicPr>
            <a:picLocks noChangeAspect="1"/>
          </p:cNvPicPr>
          <p:nvPr/>
        </p:nvPicPr>
        <p:blipFill>
          <a:blip r:embed="rId9"/>
          <a:stretch>
            <a:fillRect/>
          </a:stretch>
        </p:blipFill>
        <p:spPr>
          <a:xfrm>
            <a:off x="1724513" y="723900"/>
            <a:ext cx="15113294" cy="7321931"/>
          </a:xfrm>
          <a:prstGeom prst="rect">
            <a:avLst/>
          </a:prstGeom>
        </p:spPr>
      </p:pic>
    </p:spTree>
    <p:extLst>
      <p:ext uri="{BB962C8B-B14F-4D97-AF65-F5344CB8AC3E}">
        <p14:creationId xmlns:p14="http://schemas.microsoft.com/office/powerpoint/2010/main" val="354910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463E9FC-F6A0-390E-593D-934A32A57F58}"/>
              </a:ext>
            </a:extLst>
          </p:cNvPr>
          <p:cNvSpPr/>
          <p:nvPr/>
        </p:nvSpPr>
        <p:spPr>
          <a:xfrm>
            <a:off x="997962" y="4457700"/>
            <a:ext cx="6480000"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Đọc</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218;p37"/>
          <p:cNvSpPr txBox="1">
            <a:spLocks/>
          </p:cNvSpPr>
          <p:nvPr/>
        </p:nvSpPr>
        <p:spPr>
          <a:xfrm>
            <a:off x="2836479" y="2829780"/>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r>
              <a:rPr lang="en-US" sz="6600" dirty="0" err="1">
                <a:latin typeface="#9Slide07 SVNNexa Rust Slab Bla" panose="020B0606040200020203" pitchFamily="34" charset="0"/>
              </a:rPr>
              <a:t>Đọc</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phân</a:t>
            </a:r>
            <a:r>
              <a:rPr lang="en-US" sz="6600" dirty="0">
                <a:latin typeface="#9Slide07 SVNNexa Rust Slab Bla" panose="020B0606040200020203" pitchFamily="34" charset="0"/>
              </a:rPr>
              <a:t> </a:t>
            </a:r>
            <a:r>
              <a:rPr lang="en-US" sz="6600" dirty="0" err="1">
                <a:latin typeface="#9Slide07 SVNNexa Rust Slab Bla" panose="020B0606040200020203" pitchFamily="34" charset="0"/>
              </a:rPr>
              <a:t>vai</a:t>
            </a:r>
            <a:endParaRPr lang="en-US" sz="10000" dirty="0">
              <a:latin typeface="#9Slide07 SVNNexa Rust Slab Bla" panose="020B0606040200020203" pitchFamily="34" charset="0"/>
            </a:endParaRPr>
          </a:p>
        </p:txBody>
      </p:sp>
      <p:sp>
        <p:nvSpPr>
          <p:cNvPr id="4" name="TextBox 3">
            <a:extLst>
              <a:ext uri="{FF2B5EF4-FFF2-40B4-BE49-F238E27FC236}">
                <a16:creationId xmlns:a16="http://schemas.microsoft.com/office/drawing/2014/main" id="{DC0197A8-FDAD-EC70-07BD-B4F81BEA0400}"/>
              </a:ext>
            </a:extLst>
          </p:cNvPr>
          <p:cNvSpPr txBox="1"/>
          <p:nvPr/>
        </p:nvSpPr>
        <p:spPr>
          <a:xfrm>
            <a:off x="1371600" y="5169669"/>
            <a:ext cx="5562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dẫn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truyền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chú</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từ</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ngữ</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miêu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tả</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D664B256-4C04-50BC-9247-315FD4312279}"/>
              </a:ext>
            </a:extLst>
          </p:cNvPr>
          <p:cNvSpPr/>
          <p:nvPr/>
        </p:nvSpPr>
        <p:spPr>
          <a:xfrm>
            <a:off x="7772400" y="4457700"/>
            <a:ext cx="10155543" cy="4370490"/>
          </a:xfrm>
          <a:custGeom>
            <a:avLst/>
            <a:gdLst/>
            <a:ahLst/>
            <a:cxnLst/>
            <a:rect l="l" t="t" r="r" b="b"/>
            <a:pathLst>
              <a:path w="6480000" h="4114800">
                <a:moveTo>
                  <a:pt x="0" y="0"/>
                </a:moveTo>
                <a:lnTo>
                  <a:pt x="6480000" y="0"/>
                </a:lnTo>
                <a:lnTo>
                  <a:pt x="64800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4896A523-2353-69FF-944E-6D65CEC6DF47}"/>
              </a:ext>
            </a:extLst>
          </p:cNvPr>
          <p:cNvSpPr txBox="1"/>
          <p:nvPr/>
        </p:nvSpPr>
        <p:spPr>
          <a:xfrm>
            <a:off x="8001000" y="5169669"/>
            <a:ext cx="8991600" cy="2800767"/>
          </a:xfrm>
          <a:prstGeom prst="rect">
            <a:avLst/>
          </a:prstGeom>
          <a:noFill/>
        </p:spPr>
        <p:txBody>
          <a:bodyPr wrap="square">
            <a:spAutoFit/>
          </a:bodyPr>
          <a:lstStyle/>
          <a:p>
            <a:pPr marL="279400" indent="0" algn="just"/>
            <a:r>
              <a:rPr lang="en-US" sz="4400" b="1" i="1" dirty="0">
                <a:latin typeface="Times New Roman" panose="02020603050405020304" pitchFamily="18" charset="0"/>
                <a:ea typeface="Cambria" panose="02040503050406030204" pitchFamily="18" charset="0"/>
                <a:cs typeface="Times New Roman" panose="02020603050405020304" pitchFamily="18" charset="0"/>
              </a:rPr>
              <a:t>Vai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Nha</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Văn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Sửu</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bà</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Độp</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b="1" i="1" dirty="0" err="1">
                <a:latin typeface="Times New Roman" panose="02020603050405020304" pitchFamily="18" charset="0"/>
                <a:ea typeface="Cambria" panose="02040503050406030204" pitchFamily="18" charset="0"/>
                <a:cs typeface="Times New Roman" panose="02020603050405020304" pitchFamily="18" charset="0"/>
              </a:rPr>
              <a:t>Thình</a:t>
            </a:r>
            <a:r>
              <a:rPr lang="en-US" sz="4400" b="1" i="1"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linh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hiện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tính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điểm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vật</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1" name="Freeform 7">
            <a:extLst>
              <a:ext uri="{FF2B5EF4-FFF2-40B4-BE49-F238E27FC236}">
                <a16:creationId xmlns:a16="http://schemas.microsoft.com/office/drawing/2014/main" id="{D94DF253-B3CD-3237-5538-725EE67BB894}"/>
              </a:ext>
            </a:extLst>
          </p:cNvPr>
          <p:cNvSpPr/>
          <p:nvPr/>
        </p:nvSpPr>
        <p:spPr>
          <a:xfrm>
            <a:off x="15163800" y="-4114800"/>
            <a:ext cx="8260577" cy="82296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69523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thích</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Chú thích</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graphicFrame>
        <p:nvGraphicFramePr>
          <p:cNvPr id="3" name="Table 15">
            <a:extLst>
              <a:ext uri="{FF2B5EF4-FFF2-40B4-BE49-F238E27FC236}">
                <a16:creationId xmlns:a16="http://schemas.microsoft.com/office/drawing/2014/main" id="{7369B687-8050-67A2-2728-144A12111585}"/>
              </a:ext>
            </a:extLst>
          </p:cNvPr>
          <p:cNvGraphicFramePr>
            <a:graphicFrameLocks noGrp="1"/>
          </p:cNvGraphicFramePr>
          <p:nvPr>
            <p:extLst>
              <p:ext uri="{D42A27DB-BD31-4B8C-83A1-F6EECF244321}">
                <p14:modId xmlns:p14="http://schemas.microsoft.com/office/powerpoint/2010/main" val="2675096134"/>
              </p:ext>
            </p:extLst>
          </p:nvPr>
        </p:nvGraphicFramePr>
        <p:xfrm>
          <a:off x="1143000" y="2699948"/>
          <a:ext cx="16459200" cy="7320352"/>
        </p:xfrm>
        <a:graphic>
          <a:graphicData uri="http://schemas.openxmlformats.org/drawingml/2006/table">
            <a:tbl>
              <a:tblPr firstRow="1" bandRow="1"/>
              <a:tblGrid>
                <a:gridCol w="3505200">
                  <a:extLst>
                    <a:ext uri="{9D8B030D-6E8A-4147-A177-3AD203B41FA5}">
                      <a16:colId xmlns:a16="http://schemas.microsoft.com/office/drawing/2014/main" val="2767910205"/>
                    </a:ext>
                  </a:extLst>
                </a:gridCol>
                <a:gridCol w="12954000">
                  <a:extLst>
                    <a:ext uri="{9D8B030D-6E8A-4147-A177-3AD203B41FA5}">
                      <a16:colId xmlns:a16="http://schemas.microsoft.com/office/drawing/2014/main" val="2464802608"/>
                    </a:ext>
                  </a:extLst>
                </a:gridCol>
              </a:tblGrid>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Địa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điểm</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quan</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trọng</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nhất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khu</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vực</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vùng</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856341"/>
                  </a:ext>
                </a:extLst>
              </a:tr>
              <a:tr h="1476913">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Cơ</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cấu</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Ở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chỉ</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sắp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xếp</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phận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tổ</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chức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đoàn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312540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vụ</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ngoại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giao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dịch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ngoài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19918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cho</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mất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khả</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năng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sinh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sản</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3099057"/>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lông</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Cờ</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lính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trạm</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chạy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khẩn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xưa</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7673070"/>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thủ</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Vươn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ngừng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để</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ngày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bộ</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577268"/>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Quán</a:t>
                      </a:r>
                      <a:r>
                        <a:rPr lang="en-US" sz="4000" b="1"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triệt</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rõ</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thực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hiện</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đầy</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đủ</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6582112"/>
                  </a:ext>
                </a:extLst>
              </a:tr>
              <a:tr h="834777">
                <a:tc>
                  <a:txBody>
                    <a:bodyPr/>
                    <a:lstStyle/>
                    <a:p>
                      <a:pPr algn="l"/>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Tối</a:t>
                      </a:r>
                      <a:r>
                        <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endParaRPr lang="en-US" sz="40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Chậm</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r>
                        <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ngược</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với</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dạ</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nhanh</a:t>
                      </a:r>
                      <a:r>
                        <a:rPr lang="en-US" sz="4000" b="0" baseline="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0" baseline="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hiểu</a:t>
                      </a:r>
                      <a:endParaRPr lang="en-US" sz="4000" b="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03856128"/>
                  </a:ext>
                </a:extLst>
              </a:tr>
            </a:tbl>
          </a:graphicData>
        </a:graphic>
      </p:graphicFrame>
    </p:spTree>
    <p:extLst>
      <p:ext uri="{BB962C8B-B14F-4D97-AF65-F5344CB8AC3E}">
        <p14:creationId xmlns:p14="http://schemas.microsoft.com/office/powerpoint/2010/main" val="333372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DE5C14-A3C6-B7ED-2965-0F8B74973359}"/>
              </a:ext>
            </a:extLst>
          </p:cNvPr>
          <p:cNvGrpSpPr/>
          <p:nvPr/>
        </p:nvGrpSpPr>
        <p:grpSpPr>
          <a:xfrm>
            <a:off x="1261069" y="2801730"/>
            <a:ext cx="10702331" cy="6207630"/>
            <a:chOff x="0" y="0"/>
            <a:chExt cx="9162516" cy="8228272"/>
          </a:xfrm>
        </p:grpSpPr>
        <p:grpSp>
          <p:nvGrpSpPr>
            <p:cNvPr id="12" name="Group 9">
              <a:extLst>
                <a:ext uri="{FF2B5EF4-FFF2-40B4-BE49-F238E27FC236}">
                  <a16:creationId xmlns:a16="http://schemas.microsoft.com/office/drawing/2014/main" id="{F1C77302-B627-DD69-7437-137DF98CB6D1}"/>
                </a:ext>
              </a:extLst>
            </p:cNvPr>
            <p:cNvGrpSpPr/>
            <p:nvPr/>
          </p:nvGrpSpPr>
          <p:grpSpPr>
            <a:xfrm>
              <a:off x="0" y="0"/>
              <a:ext cx="9162516" cy="8228272"/>
              <a:chOff x="0" y="0"/>
              <a:chExt cx="2219380" cy="1993084"/>
            </a:xfrm>
          </p:grpSpPr>
          <p:sp>
            <p:nvSpPr>
              <p:cNvPr id="15" name="Freeform 10">
                <a:extLst>
                  <a:ext uri="{FF2B5EF4-FFF2-40B4-BE49-F238E27FC236}">
                    <a16:creationId xmlns:a16="http://schemas.microsoft.com/office/drawing/2014/main" id="{31F0A710-4FFB-B450-2FEC-F4A415D461F6}"/>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13" name="Group 11">
              <a:extLst>
                <a:ext uri="{FF2B5EF4-FFF2-40B4-BE49-F238E27FC236}">
                  <a16:creationId xmlns:a16="http://schemas.microsoft.com/office/drawing/2014/main" id="{D812B9AF-22CE-2B60-F7E6-887AC013FE33}"/>
                </a:ext>
              </a:extLst>
            </p:cNvPr>
            <p:cNvGrpSpPr/>
            <p:nvPr/>
          </p:nvGrpSpPr>
          <p:grpSpPr>
            <a:xfrm>
              <a:off x="60865" y="69055"/>
              <a:ext cx="9040785" cy="8090163"/>
              <a:chOff x="0" y="0"/>
              <a:chExt cx="2279018" cy="2039383"/>
            </a:xfrm>
          </p:grpSpPr>
          <p:sp>
            <p:nvSpPr>
              <p:cNvPr id="14" name="Freeform 12">
                <a:extLst>
                  <a:ext uri="{FF2B5EF4-FFF2-40B4-BE49-F238E27FC236}">
                    <a16:creationId xmlns:a16="http://schemas.microsoft.com/office/drawing/2014/main" id="{95B1272C-8913-9FA5-0C89-CF18864E5C78}"/>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a. Tác giả</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4" name="Subtitle 5">
            <a:extLst>
              <a:ext uri="{FF2B5EF4-FFF2-40B4-BE49-F238E27FC236}">
                <a16:creationId xmlns:a16="http://schemas.microsoft.com/office/drawing/2014/main" id="{CCE74051-7515-68EE-1E58-FFDEE3B9596B}"/>
              </a:ext>
            </a:extLst>
          </p:cNvPr>
          <p:cNvSpPr>
            <a:spLocks noGrp="1"/>
          </p:cNvSpPr>
          <p:nvPr>
            <p:ph type="subTitle" idx="1"/>
          </p:nvPr>
        </p:nvSpPr>
        <p:spPr>
          <a:xfrm>
            <a:off x="1332163" y="3313475"/>
            <a:ext cx="10301037" cy="790173"/>
          </a:xfrm>
          <a:noFill/>
        </p:spPr>
        <p:txBody>
          <a:bodyPr anchor="ct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Quang Vũ (1948- 1988),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quê</a:t>
            </a:r>
            <a:r>
              <a:rPr lang="en-US" sz="4400" dirty="0">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Nẵng</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14CB353E-71CC-671A-82BF-324E44B3001A}"/>
              </a:ext>
            </a:extLst>
          </p:cNvPr>
          <p:cNvSpPr txBox="1">
            <a:spLocks/>
          </p:cNvSpPr>
          <p:nvPr/>
        </p:nvSpPr>
        <p:spPr>
          <a:xfrm>
            <a:off x="1250908" y="4348936"/>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vừa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là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thơ</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nhà</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soạn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kịch</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Subtitle 5">
            <a:extLst>
              <a:ext uri="{FF2B5EF4-FFF2-40B4-BE49-F238E27FC236}">
                <a16:creationId xmlns:a16="http://schemas.microsoft.com/office/drawing/2014/main" id="{5BA20389-44F2-62B0-AC81-F3B7E8CEA3B8}"/>
              </a:ext>
            </a:extLst>
          </p:cNvPr>
          <p:cNvSpPr txBox="1">
            <a:spLocks/>
          </p:cNvSpPr>
          <p:nvPr/>
        </p:nvSpPr>
        <p:spPr>
          <a:xfrm>
            <a:off x="1220428" y="6346535"/>
            <a:ext cx="10382292" cy="177941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1pPr>
            <a:lvl2pPr marL="914400" marR="0" lvl="1"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2pPr>
            <a:lvl3pPr marL="1371600" marR="0" lvl="2"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3pPr>
            <a:lvl4pPr marL="1828800" marR="0" lvl="3"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4pPr>
            <a:lvl5pPr marL="2286000" marR="0" lvl="4"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5pPr>
            <a:lvl6pPr marL="2743200" marR="0" lvl="5"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6pPr>
            <a:lvl7pPr marL="3200400" marR="0" lvl="6"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7pPr>
            <a:lvl8pPr marL="3657600" marR="0" lvl="7"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8pPr>
            <a:lvl9pPr marL="4114800" marR="0" lvl="8" indent="-317500" algn="ctr" rtl="0">
              <a:lnSpc>
                <a:spcPct val="100000"/>
              </a:lnSpc>
              <a:spcBef>
                <a:spcPts val="0"/>
              </a:spcBef>
              <a:spcAft>
                <a:spcPts val="0"/>
              </a:spcAft>
              <a:buClr>
                <a:schemeClr val="dk1"/>
              </a:buClr>
              <a:buSzPts val="1400"/>
              <a:buFont typeface="Albert Sans"/>
              <a:buNone/>
              <a:defRPr sz="1400" b="0" i="0" u="none" strike="noStrike" cap="none">
                <a:solidFill>
                  <a:schemeClr val="dk1"/>
                </a:solidFill>
                <a:latin typeface="Albert Sans"/>
                <a:ea typeface="Albert Sans"/>
                <a:cs typeface="Albert Sans"/>
                <a:sym typeface="Albert Sans"/>
              </a:defRPr>
            </a:lvl9pPr>
          </a:lstStyle>
          <a:p>
            <a:pPr marL="279400" indent="0" algn="just"/>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nổi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tiếng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smtClean="0">
                <a:latin typeface="Times New Roman" panose="02020603050405020304" pitchFamily="18" charset="0"/>
                <a:ea typeface="Cambria" panose="02040503050406030204" pitchFamily="18" charset="0"/>
                <a:cs typeface="Times New Roman" panose="02020603050405020304" pitchFamily="18" charset="0"/>
              </a:rPr>
              <a:t>“</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Hồn</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Trương</a:t>
            </a:r>
            <a:r>
              <a:rPr lang="en-US" sz="4400" i="1" dirty="0">
                <a:latin typeface="Times New Roman" panose="02020603050405020304" pitchFamily="18" charset="0"/>
                <a:ea typeface="Cambria" panose="02040503050406030204" pitchFamily="18" charset="0"/>
                <a:cs typeface="Times New Roman" panose="02020603050405020304" pitchFamily="18" charset="0"/>
              </a:rPr>
              <a:t> Ba, da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hàng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thịt</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chúng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ta”,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Ông</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không</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tôi</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Bệnh</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smtClean="0">
                <a:latin typeface="Times New Roman" panose="02020603050405020304" pitchFamily="18" charset="0"/>
                <a:ea typeface="Cambria" panose="02040503050406030204" pitchFamily="18" charset="0"/>
                <a:cs typeface="Times New Roman" panose="02020603050405020304" pitchFamily="18" charset="0"/>
              </a:rPr>
              <a:t>sĩ</a:t>
            </a:r>
            <a:r>
              <a:rPr lang="en-US" sz="4400" i="1" dirty="0" smtClean="0">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6" name="Group 2">
            <a:extLst>
              <a:ext uri="{FF2B5EF4-FFF2-40B4-BE49-F238E27FC236}">
                <a16:creationId xmlns:a16="http://schemas.microsoft.com/office/drawing/2014/main" id="{99703D2A-C03D-3A21-7DD0-0AC13EF9FBEF}"/>
              </a:ext>
            </a:extLst>
          </p:cNvPr>
          <p:cNvGrpSpPr/>
          <p:nvPr/>
        </p:nvGrpSpPr>
        <p:grpSpPr>
          <a:xfrm>
            <a:off x="12048753" y="2801730"/>
            <a:ext cx="5858247" cy="6207630"/>
            <a:chOff x="0" y="0"/>
            <a:chExt cx="3335756" cy="4415747"/>
          </a:xfrm>
        </p:grpSpPr>
        <p:sp>
          <p:nvSpPr>
            <p:cNvPr id="17" name="Freeform 3">
              <a:extLst>
                <a:ext uri="{FF2B5EF4-FFF2-40B4-BE49-F238E27FC236}">
                  <a16:creationId xmlns:a16="http://schemas.microsoft.com/office/drawing/2014/main" id="{C1C7BDD2-B450-5FD3-FBF2-DA20866030A2}"/>
                </a:ext>
              </a:extLst>
            </p:cNvPr>
            <p:cNvSpPr/>
            <p:nvPr/>
          </p:nvSpPr>
          <p:spPr>
            <a:xfrm>
              <a:off x="0" y="0"/>
              <a:ext cx="3335756" cy="4415747"/>
            </a:xfrm>
            <a:custGeom>
              <a:avLst/>
              <a:gdLst/>
              <a:ahLst/>
              <a:cxnLst/>
              <a:rect l="l" t="t" r="r" b="b"/>
              <a:pathLst>
                <a:path w="3335756" h="4415747">
                  <a:moveTo>
                    <a:pt x="0" y="0"/>
                  </a:moveTo>
                  <a:lnTo>
                    <a:pt x="3335756" y="0"/>
                  </a:lnTo>
                  <a:lnTo>
                    <a:pt x="3335756" y="4415747"/>
                  </a:lnTo>
                  <a:lnTo>
                    <a:pt x="0" y="4415747"/>
                  </a:lnTo>
                  <a:close/>
                </a:path>
              </a:pathLst>
            </a:custGeom>
            <a:solidFill>
              <a:srgbClr val="DFDDE4"/>
            </a:solidFill>
          </p:spPr>
        </p:sp>
      </p:grpSp>
      <p:pic>
        <p:nvPicPr>
          <p:cNvPr id="1026" name="Picture 2" descr="Sống mãi Lời thề thứ 9">
            <a:extLst>
              <a:ext uri="{FF2B5EF4-FFF2-40B4-BE49-F238E27FC236}">
                <a16:creationId xmlns:a16="http://schemas.microsoft.com/office/drawing/2014/main" id="{FAC3CA21-E4E4-A27B-1842-22AACD99F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0773" y="2886824"/>
            <a:ext cx="4967096" cy="5990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0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barn(inVertical)">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4"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449345FF-A969-C9B1-ECBE-74E8B4841200}"/>
              </a:ext>
            </a:extLst>
          </p:cNvPr>
          <p:cNvSpPr/>
          <p:nvPr/>
        </p:nvSpPr>
        <p:spPr>
          <a:xfrm>
            <a:off x="14062274" y="-4686300"/>
            <a:ext cx="8451451" cy="8229600"/>
          </a:xfrm>
          <a:custGeom>
            <a:avLst/>
            <a:gdLst/>
            <a:ahLst/>
            <a:cxnLst/>
            <a:rect l="l" t="t" r="r" b="b"/>
            <a:pathLst>
              <a:path w="8451451" h="8229600">
                <a:moveTo>
                  <a:pt x="0" y="0"/>
                </a:moveTo>
                <a:lnTo>
                  <a:pt x="8451450" y="0"/>
                </a:lnTo>
                <a:lnTo>
                  <a:pt x="8451450" y="8229600"/>
                </a:lnTo>
                <a:lnTo>
                  <a:pt x="0" y="8229600"/>
                </a:lnTo>
                <a:lnTo>
                  <a:pt x="0" y="0"/>
                </a:lnTo>
                <a:close/>
              </a:path>
            </a:pathLst>
          </a:custGeom>
          <a:blipFill>
            <a:blip r:embed="rId3"/>
            <a:stretch>
              <a:fillRect/>
            </a:stretch>
          </a:blipFill>
        </p:spPr>
        <p:txBody>
          <a:bodyPr/>
          <a:lstStyle/>
          <a:p>
            <a:endParaRPr lang="en-US" dirty="0"/>
          </a:p>
        </p:txBody>
      </p:sp>
      <p:sp>
        <p:nvSpPr>
          <p:cNvPr id="5" name="Title 4">
            <a:extLst>
              <a:ext uri="{FF2B5EF4-FFF2-40B4-BE49-F238E27FC236}">
                <a16:creationId xmlns:a16="http://schemas.microsoft.com/office/drawing/2014/main" id="{39961410-C5C8-42C4-9226-814CBC324DE1}"/>
              </a:ext>
            </a:extLst>
          </p:cNvPr>
          <p:cNvSpPr>
            <a:spLocks noGrp="1"/>
          </p:cNvSpPr>
          <p:nvPr>
            <p:ph type="title"/>
          </p:nvPr>
        </p:nvSpPr>
        <p:spPr>
          <a:xfrm>
            <a:off x="428956" y="395660"/>
            <a:ext cx="15408000" cy="1280400"/>
          </a:xfrm>
        </p:spPr>
        <p:txBody>
          <a:body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Tìm</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hiểu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chung</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38;p44"/>
          <p:cNvSpPr txBox="1">
            <a:spLocks noGrp="1"/>
          </p:cNvSpPr>
          <p:nvPr>
            <p:ph type="title"/>
          </p:nvPr>
        </p:nvSpPr>
        <p:spPr>
          <a:xfrm>
            <a:off x="997962" y="1521330"/>
            <a:ext cx="15408000" cy="1280400"/>
          </a:xfrm>
          <a:prstGeom prst="rect">
            <a:avLst/>
          </a:prstGeom>
        </p:spPr>
        <p:txBody>
          <a:bodyPr spcFirstLastPara="1" vert="horz" wrap="square" lIns="182850" tIns="182850" rIns="182850" bIns="182850" rtlCol="0" anchor="t" anchorCtr="0">
            <a:noAutofit/>
          </a:bodyPr>
          <a:lstStyle/>
          <a:p>
            <a:pPr algn="l"/>
            <a:r>
              <a:rPr lang="en" sz="4400" b="1" dirty="0">
                <a:latin typeface="Times New Roman" panose="02020603050405020304" pitchFamily="18" charset="0"/>
                <a:ea typeface="Cambria" panose="02040503050406030204" pitchFamily="18" charset="0"/>
                <a:cs typeface="Times New Roman" panose="02020603050405020304" pitchFamily="18" charset="0"/>
              </a:rPr>
              <a:t>b. Tác phẩm</a:t>
            </a:r>
            <a:endParaRPr sz="44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Freeform 7">
            <a:extLst>
              <a:ext uri="{FF2B5EF4-FFF2-40B4-BE49-F238E27FC236}">
                <a16:creationId xmlns:a16="http://schemas.microsoft.com/office/drawing/2014/main" id="{D94DF253-B3CD-3237-5538-725EE67BB894}"/>
              </a:ext>
            </a:extLst>
          </p:cNvPr>
          <p:cNvSpPr/>
          <p:nvPr/>
        </p:nvSpPr>
        <p:spPr>
          <a:xfrm>
            <a:off x="-4343400" y="7353300"/>
            <a:ext cx="6553200" cy="647700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a:blipFill>
        </p:spPr>
      </p:sp>
      <p:sp>
        <p:nvSpPr>
          <p:cNvPr id="18" name="Google Shape;218;p37">
            <a:extLst>
              <a:ext uri="{FF2B5EF4-FFF2-40B4-BE49-F238E27FC236}">
                <a16:creationId xmlns:a16="http://schemas.microsoft.com/office/drawing/2014/main" id="{1D0C2C28-80B5-0A3B-D7AB-F0C2E838D4A8}"/>
              </a:ext>
            </a:extLst>
          </p:cNvPr>
          <p:cNvSpPr txBox="1">
            <a:spLocks/>
          </p:cNvSpPr>
          <p:nvPr/>
        </p:nvSpPr>
        <p:spPr>
          <a:xfrm>
            <a:off x="2743200" y="2688513"/>
            <a:ext cx="13313690" cy="170957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1pPr>
            <a:lvl2pPr marR="0" lvl="1"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2pPr>
            <a:lvl3pPr marR="0" lvl="2"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3pPr>
            <a:lvl4pPr marR="0" lvl="3"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4pPr>
            <a:lvl5pPr marR="0" lvl="4"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5pPr>
            <a:lvl6pPr marR="0" lvl="5"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6pPr>
            <a:lvl7pPr marR="0" lvl="6"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7pPr>
            <a:lvl8pPr marR="0" lvl="7"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8pPr>
            <a:lvl9pPr marR="0" lvl="8" algn="l" rtl="0">
              <a:lnSpc>
                <a:spcPct val="100000"/>
              </a:lnSpc>
              <a:spcBef>
                <a:spcPts val="0"/>
              </a:spcBef>
              <a:spcAft>
                <a:spcPts val="0"/>
              </a:spcAft>
              <a:buClr>
                <a:schemeClr val="dk1"/>
              </a:buClr>
              <a:buSzPts val="3000"/>
              <a:buFont typeface="Albert Sans"/>
              <a:buNone/>
              <a:defRPr sz="3000" b="1" i="0" u="none" strike="noStrike" cap="none">
                <a:solidFill>
                  <a:schemeClr val="dk1"/>
                </a:solidFill>
                <a:latin typeface="Albert Sans"/>
                <a:ea typeface="Albert Sans"/>
                <a:cs typeface="Albert Sans"/>
                <a:sym typeface="Albert Sans"/>
              </a:defRPr>
            </a:lvl9pPr>
          </a:lstStyle>
          <a:p>
            <a:pPr algn="ctr">
              <a:buClr>
                <a:srgbClr val="4E2508"/>
              </a:buClr>
            </a:pPr>
            <a:r>
              <a:rPr lang="en-US" sz="6600" dirty="0" err="1">
                <a:solidFill>
                  <a:schemeClr val="tx1"/>
                </a:solidFill>
                <a:latin typeface="#9Slide07 SVNNexa Rust Slab Bla" panose="020B0606040200020203" pitchFamily="34" charset="0"/>
              </a:rPr>
              <a:t>vở</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kịch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bệnh</a:t>
            </a:r>
            <a:r>
              <a:rPr lang="en-US" sz="6600" dirty="0">
                <a:solidFill>
                  <a:schemeClr val="tx1"/>
                </a:solidFill>
                <a:latin typeface="#9Slide07 SVNNexa Rust Slab Bla" panose="020B0606040200020203" pitchFamily="34" charset="0"/>
              </a:rPr>
              <a:t> </a:t>
            </a:r>
            <a:r>
              <a:rPr lang="en-US" sz="6600" dirty="0" err="1">
                <a:solidFill>
                  <a:schemeClr val="tx1"/>
                </a:solidFill>
                <a:latin typeface="#9Slide07 SVNNexa Rust Slab Bla" panose="020B0606040200020203" pitchFamily="34" charset="0"/>
              </a:rPr>
              <a:t>sĩ</a:t>
            </a:r>
            <a:r>
              <a:rPr lang="en-US" sz="6600" dirty="0">
                <a:solidFill>
                  <a:schemeClr val="tx1"/>
                </a:solidFill>
                <a:latin typeface="#9Slide07 SVNNexa Rust Slab Bla" panose="020B0606040200020203" pitchFamily="34" charset="0"/>
              </a:rPr>
              <a:t>”</a:t>
            </a:r>
            <a:endParaRPr lang="en-US" sz="12000" dirty="0">
              <a:solidFill>
                <a:schemeClr val="tx1"/>
              </a:solidFill>
              <a:latin typeface="#9Slide07 SVNNexa Rust Slab Bla" panose="020B0606040200020203" pitchFamily="34" charset="0"/>
            </a:endParaRPr>
          </a:p>
        </p:txBody>
      </p:sp>
      <p:sp>
        <p:nvSpPr>
          <p:cNvPr id="19" name="Freeform 6">
            <a:extLst>
              <a:ext uri="{FF2B5EF4-FFF2-40B4-BE49-F238E27FC236}">
                <a16:creationId xmlns:a16="http://schemas.microsoft.com/office/drawing/2014/main" id="{B11A25E3-8A71-8BE8-77E7-B59E0DB24248}"/>
              </a:ext>
            </a:extLst>
          </p:cNvPr>
          <p:cNvSpPr/>
          <p:nvPr/>
        </p:nvSpPr>
        <p:spPr>
          <a:xfrm>
            <a:off x="3810000" y="3257263"/>
            <a:ext cx="298359" cy="319057"/>
          </a:xfrm>
          <a:custGeom>
            <a:avLst/>
            <a:gdLst/>
            <a:ahLst/>
            <a:cxnLst/>
            <a:rect l="l" t="t" r="r" b="b"/>
            <a:pathLst>
              <a:path w="1441359" h="1305085">
                <a:moveTo>
                  <a:pt x="0" y="0"/>
                </a:moveTo>
                <a:lnTo>
                  <a:pt x="1441359" y="0"/>
                </a:lnTo>
                <a:lnTo>
                  <a:pt x="1441359" y="1305085"/>
                </a:lnTo>
                <a:lnTo>
                  <a:pt x="0" y="13050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19">
            <a:extLst>
              <a:ext uri="{FF2B5EF4-FFF2-40B4-BE49-F238E27FC236}">
                <a16:creationId xmlns:a16="http://schemas.microsoft.com/office/drawing/2014/main" id="{223E8EB0-7021-8662-9094-7BF050DE05AF}"/>
              </a:ext>
            </a:extLst>
          </p:cNvPr>
          <p:cNvGrpSpPr/>
          <p:nvPr/>
        </p:nvGrpSpPr>
        <p:grpSpPr>
          <a:xfrm>
            <a:off x="609600" y="4152900"/>
            <a:ext cx="5575321" cy="5867400"/>
            <a:chOff x="0" y="0"/>
            <a:chExt cx="9162516" cy="8228272"/>
          </a:xfrm>
        </p:grpSpPr>
        <p:grpSp>
          <p:nvGrpSpPr>
            <p:cNvPr id="21" name="Group 9">
              <a:extLst>
                <a:ext uri="{FF2B5EF4-FFF2-40B4-BE49-F238E27FC236}">
                  <a16:creationId xmlns:a16="http://schemas.microsoft.com/office/drawing/2014/main" id="{8E510139-CBC5-4B13-810D-C0413DAFF4AD}"/>
                </a:ext>
              </a:extLst>
            </p:cNvPr>
            <p:cNvGrpSpPr/>
            <p:nvPr/>
          </p:nvGrpSpPr>
          <p:grpSpPr>
            <a:xfrm>
              <a:off x="0" y="0"/>
              <a:ext cx="9162516" cy="8228272"/>
              <a:chOff x="0" y="0"/>
              <a:chExt cx="2219380" cy="1993084"/>
            </a:xfrm>
          </p:grpSpPr>
          <p:sp>
            <p:nvSpPr>
              <p:cNvPr id="24" name="Freeform 10">
                <a:extLst>
                  <a:ext uri="{FF2B5EF4-FFF2-40B4-BE49-F238E27FC236}">
                    <a16:creationId xmlns:a16="http://schemas.microsoft.com/office/drawing/2014/main" id="{1063CFD0-85C8-837C-3248-03F1E8A51FA7}"/>
                  </a:ext>
                </a:extLst>
              </p:cNvPr>
              <p:cNvSpPr/>
              <p:nvPr/>
            </p:nvSpPr>
            <p:spPr>
              <a:xfrm>
                <a:off x="0" y="0"/>
                <a:ext cx="2219380" cy="1993084"/>
              </a:xfrm>
              <a:custGeom>
                <a:avLst/>
                <a:gdLst/>
                <a:ahLst/>
                <a:cxnLst/>
                <a:rect l="l" t="t" r="r" b="b"/>
                <a:pathLst>
                  <a:path w="2219380" h="1993084">
                    <a:moveTo>
                      <a:pt x="0" y="0"/>
                    </a:moveTo>
                    <a:lnTo>
                      <a:pt x="2219380" y="0"/>
                    </a:lnTo>
                    <a:lnTo>
                      <a:pt x="2219380" y="1993084"/>
                    </a:lnTo>
                    <a:lnTo>
                      <a:pt x="0" y="1993084"/>
                    </a:lnTo>
                    <a:close/>
                  </a:path>
                </a:pathLst>
              </a:custGeom>
              <a:solidFill>
                <a:srgbClr val="000000"/>
              </a:solidFill>
            </p:spPr>
          </p:sp>
        </p:grpSp>
        <p:grpSp>
          <p:nvGrpSpPr>
            <p:cNvPr id="22" name="Group 11">
              <a:extLst>
                <a:ext uri="{FF2B5EF4-FFF2-40B4-BE49-F238E27FC236}">
                  <a16:creationId xmlns:a16="http://schemas.microsoft.com/office/drawing/2014/main" id="{07969A1E-95B0-76F8-03E2-16FEB00D2D2A}"/>
                </a:ext>
              </a:extLst>
            </p:cNvPr>
            <p:cNvGrpSpPr/>
            <p:nvPr/>
          </p:nvGrpSpPr>
          <p:grpSpPr>
            <a:xfrm>
              <a:off x="60865" y="69055"/>
              <a:ext cx="9040785" cy="8090163"/>
              <a:chOff x="0" y="0"/>
              <a:chExt cx="2279018" cy="2039383"/>
            </a:xfrm>
          </p:grpSpPr>
          <p:sp>
            <p:nvSpPr>
              <p:cNvPr id="23" name="Freeform 12">
                <a:extLst>
                  <a:ext uri="{FF2B5EF4-FFF2-40B4-BE49-F238E27FC236}">
                    <a16:creationId xmlns:a16="http://schemas.microsoft.com/office/drawing/2014/main" id="{0F760EF0-4BB9-9049-24FD-A080B0CB7514}"/>
                  </a:ext>
                </a:extLst>
              </p:cNvPr>
              <p:cNvSpPr/>
              <p:nvPr/>
            </p:nvSpPr>
            <p:spPr>
              <a:xfrm>
                <a:off x="0" y="0"/>
                <a:ext cx="2279018" cy="2039383"/>
              </a:xfrm>
              <a:custGeom>
                <a:avLst/>
                <a:gdLst/>
                <a:ahLst/>
                <a:cxnLst/>
                <a:rect l="l" t="t" r="r" b="b"/>
                <a:pathLst>
                  <a:path w="2279018" h="2039383">
                    <a:moveTo>
                      <a:pt x="0" y="0"/>
                    </a:moveTo>
                    <a:lnTo>
                      <a:pt x="2279018" y="0"/>
                    </a:lnTo>
                    <a:lnTo>
                      <a:pt x="2279018" y="2039383"/>
                    </a:lnTo>
                    <a:lnTo>
                      <a:pt x="0" y="2039383"/>
                    </a:lnTo>
                    <a:close/>
                  </a:path>
                </a:pathLst>
              </a:custGeom>
              <a:solidFill>
                <a:srgbClr val="F6E7EC"/>
              </a:solidFill>
            </p:spPr>
          </p:sp>
        </p:grpSp>
      </p:grpSp>
      <p:sp>
        <p:nvSpPr>
          <p:cNvPr id="26" name="TextBox 25">
            <a:extLst>
              <a:ext uri="{FF2B5EF4-FFF2-40B4-BE49-F238E27FC236}">
                <a16:creationId xmlns:a16="http://schemas.microsoft.com/office/drawing/2014/main" id="{4CF623A5-4D1C-4B2E-A65B-0C2AD11DE020}"/>
              </a:ext>
            </a:extLst>
          </p:cNvPr>
          <p:cNvSpPr txBox="1"/>
          <p:nvPr/>
        </p:nvSpPr>
        <p:spPr>
          <a:xfrm>
            <a:off x="640914" y="4398087"/>
            <a:ext cx="5422922" cy="769441"/>
          </a:xfrm>
          <a:prstGeom prst="rect">
            <a:avLst/>
          </a:prstGeom>
          <a:noFill/>
        </p:spPr>
        <p:txBody>
          <a:bodyPr wrap="square">
            <a:spAutoFit/>
          </a:bodyPr>
          <a:lstStyle/>
          <a:p>
            <a:pPr marL="279400" indent="0" algn="just"/>
            <a:r>
              <a:rPr lang="en-US" sz="4400" b="1" dirty="0">
                <a:latin typeface="Times New Roman" panose="02020603050405020304" pitchFamily="18" charset="0"/>
                <a:ea typeface="Cambria" panose="02040503050406030204" pitchFamily="18" charset="0"/>
                <a:cs typeface="Times New Roman" panose="02020603050405020304" pitchFamily="18" charset="0"/>
              </a:rPr>
              <a:t>Hoàn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cảnh</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sáng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tác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8E663-A242-ED0F-D914-E4314EA8DE6A}"/>
              </a:ext>
            </a:extLst>
          </p:cNvPr>
          <p:cNvSpPr txBox="1"/>
          <p:nvPr/>
        </p:nvSpPr>
        <p:spPr>
          <a:xfrm>
            <a:off x="579120" y="5444450"/>
            <a:ext cx="5422922" cy="2123658"/>
          </a:xfrm>
          <a:prstGeom prst="rect">
            <a:avLst/>
          </a:prstGeom>
          <a:noFill/>
        </p:spPr>
        <p:txBody>
          <a:bodyPr wrap="square">
            <a:spAutoFit/>
          </a:bodyPr>
          <a:lstStyle/>
          <a:p>
            <a:pPr marL="279400" indent="0" algn="just"/>
            <a:r>
              <a:rPr lang="en-US" sz="4400" dirty="0" err="1">
                <a:latin typeface="Times New Roman" panose="02020603050405020304" pitchFamily="18" charset="0"/>
                <a:ea typeface="Cambria" panose="02040503050406030204" pitchFamily="18" charset="0"/>
                <a:cs typeface="Times New Roman" panose="02020603050405020304" pitchFamily="18" charset="0"/>
              </a:rPr>
              <a:t>Năm</a:t>
            </a:r>
            <a:r>
              <a:rPr lang="en-US" sz="4400" dirty="0">
                <a:latin typeface="Times New Roman" panose="02020603050405020304" pitchFamily="18" charset="0"/>
                <a:ea typeface="Cambria" panose="02040503050406030204" pitchFamily="18" charset="0"/>
                <a:cs typeface="Times New Roman" panose="02020603050405020304" pitchFamily="18" charset="0"/>
              </a:rPr>
              <a:t> 1988,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đất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đang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bước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vào</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kì</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đổi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mới</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pic>
        <p:nvPicPr>
          <p:cNvPr id="2050" name="Picture 2" descr="Vở kịch Bệnh sĩ của Lưu Quang Vũ mở màn &quot;chiến dịch&quot; kéo khán giả trở lại  sân khấu">
            <a:extLst>
              <a:ext uri="{FF2B5EF4-FFF2-40B4-BE49-F238E27FC236}">
                <a16:creationId xmlns:a16="http://schemas.microsoft.com/office/drawing/2014/main" id="{179F1403-53AE-2B87-37CE-1F7706A2B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4072433"/>
            <a:ext cx="10058400" cy="5947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3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barn(inVertical)">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6"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2298</Words>
  <Application>Microsoft Office PowerPoint</Application>
  <PresentationFormat>Custom</PresentationFormat>
  <Paragraphs>211</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Times New Roman</vt:lpstr>
      <vt:lpstr>Arial</vt:lpstr>
      <vt:lpstr>#9Slide07 SVNNexa Rust Slab Bla</vt:lpstr>
      <vt:lpstr>Albert Sans</vt:lpstr>
      <vt:lpstr>Calibri Light</vt:lpstr>
      <vt:lpstr>Cambria</vt:lpstr>
      <vt:lpstr>Wingdings</vt:lpstr>
      <vt:lpstr>Calibri</vt:lpstr>
      <vt:lpstr>Office Theme</vt:lpstr>
      <vt:lpstr>PowerPoint Presentation</vt:lpstr>
      <vt:lpstr>PowerPoint Presentation</vt:lpstr>
      <vt:lpstr>PowerPoint Presentation</vt:lpstr>
      <vt:lpstr>PowerPoint Presentation</vt:lpstr>
      <vt:lpstr>PowerPoint Presentation</vt:lpstr>
      <vt:lpstr>1. Đọc- chú thích</vt:lpstr>
      <vt:lpstr>1. Đọc- chú thích</vt:lpstr>
      <vt:lpstr>2. Tìm hiểu chung</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Nghệ thuật</vt:lpstr>
      <vt:lpstr>PowerPoint Presentation</vt:lpstr>
      <vt:lpstr>Kể tên các tác hại của “bệnh sĩ” trong cuộc sống</vt:lpstr>
      <vt:lpstr>Em hãy lựa chọn một đoạn hội thoại mà em tâm đắc và diễn lại cảnh đó.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Colorful Vintage Aesthetic Minimalist Cute Korean Drama Never Have I Ever K-pop Fandom Game Presentation</dc:title>
  <cp:lastModifiedBy>Admin</cp:lastModifiedBy>
  <cp:revision>41</cp:revision>
  <dcterms:created xsi:type="dcterms:W3CDTF">2006-08-16T00:00:00Z</dcterms:created>
  <dcterms:modified xsi:type="dcterms:W3CDTF">2023-11-30T01:15:35Z</dcterms:modified>
  <dc:identifier>DAFwZ84Ja5M</dc:identifier>
</cp:coreProperties>
</file>