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69" r:id="rId2"/>
    <p:sldId id="256" r:id="rId3"/>
    <p:sldId id="270" r:id="rId4"/>
    <p:sldId id="289" r:id="rId5"/>
    <p:sldId id="271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60" r:id="rId20"/>
    <p:sldId id="261" r:id="rId21"/>
    <p:sldId id="287" r:id="rId22"/>
    <p:sldId id="288" r:id="rId23"/>
  </p:sldIdLst>
  <p:sldSz cx="18288000" cy="10287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mbria" panose="02040503050406030204" pitchFamily="18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22" autoAdjust="0"/>
    <p:restoredTop sz="94622" autoAdjust="0"/>
  </p:normalViewPr>
  <p:slideViewPr>
    <p:cSldViewPr>
      <p:cViewPr varScale="1">
        <p:scale>
          <a:sx n="42" d="100"/>
          <a:sy n="42" d="100"/>
        </p:scale>
        <p:origin x="564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9524E-5631-4878-9003-FEAA3E82DB89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5A986-E89D-4ED5-A4D5-C29421307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78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5A986-E89D-4ED5-A4D5-C29421307A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93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5A986-E89D-4ED5-A4D5-C29421307A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58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5A986-E89D-4ED5-A4D5-C29421307A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35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5A986-E89D-4ED5-A4D5-C29421307AD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68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5A986-E89D-4ED5-A4D5-C29421307AD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835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5A986-E89D-4ED5-A4D5-C29421307AD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49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5A986-E89D-4ED5-A4D5-C29421307AD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292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5A986-E89D-4ED5-A4D5-C29421307AD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867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5A986-E89D-4ED5-A4D5-C29421307AD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591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5A986-E89D-4ED5-A4D5-C29421307AD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632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5A986-E89D-4ED5-A4D5-C29421307AD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87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5A986-E89D-4ED5-A4D5-C29421307A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721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5A986-E89D-4ED5-A4D5-C29421307AD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324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5A986-E89D-4ED5-A4D5-C29421307AD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9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5A986-E89D-4ED5-A4D5-C29421307A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46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5A986-E89D-4ED5-A4D5-C29421307A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6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5A986-E89D-4ED5-A4D5-C29421307A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23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5A986-E89D-4ED5-A4D5-C29421307A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67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5A986-E89D-4ED5-A4D5-C29421307A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3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5A986-E89D-4ED5-A4D5-C29421307A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29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5A986-E89D-4ED5-A4D5-C29421307A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10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7F23EF37-19EC-4973-A7AF-4BBF68646D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Lũ lụt miền Trung và những bức ảnh lay động tâm can">
            <a:extLst>
              <a:ext uri="{FF2B5EF4-FFF2-40B4-BE49-F238E27FC236}">
                <a16:creationId xmlns:a16="http://schemas.microsoft.com/office/drawing/2014/main" id="{9E3510B8-3211-296D-3308-5BDD11F513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" r="1" b="1"/>
          <a:stretch/>
        </p:blipFill>
        <p:spPr bwMode="auto">
          <a:xfrm>
            <a:off x="961914" y="835779"/>
            <a:ext cx="6019530" cy="334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hi nhận tình hình lũ lụt tại Thừa Thiên Huế">
            <a:extLst>
              <a:ext uri="{FF2B5EF4-FFF2-40B4-BE49-F238E27FC236}">
                <a16:creationId xmlns:a16="http://schemas.microsoft.com/office/drawing/2014/main" id="{D75DA4B0-727A-E285-4520-FA8D2759EB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1" r="14956" b="2"/>
          <a:stretch/>
        </p:blipFill>
        <p:spPr bwMode="auto">
          <a:xfrm>
            <a:off x="965200" y="4436497"/>
            <a:ext cx="6016245" cy="501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in Thế giới: Hình ảnh lũ lụt khủng khiếp hoành hành khắp thế giới">
            <a:extLst>
              <a:ext uri="{FF2B5EF4-FFF2-40B4-BE49-F238E27FC236}">
                <a16:creationId xmlns:a16="http://schemas.microsoft.com/office/drawing/2014/main" id="{6A47D699-38FF-9414-F040-3482403E2C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6" r="14371" b="1"/>
          <a:stretch/>
        </p:blipFill>
        <p:spPr bwMode="auto">
          <a:xfrm>
            <a:off x="7270234" y="835783"/>
            <a:ext cx="10052565" cy="861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33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0A1ADD-C37E-3CCE-AC3A-4B2289CDB05D}"/>
              </a:ext>
            </a:extLst>
          </p:cNvPr>
          <p:cNvSpPr/>
          <p:nvPr/>
        </p:nvSpPr>
        <p:spPr>
          <a:xfrm>
            <a:off x="3810000" y="571500"/>
            <a:ext cx="11811000" cy="1067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B55A0-F272-6B18-B97E-69A1901F8EF0}"/>
              </a:ext>
            </a:extLst>
          </p:cNvPr>
          <p:cNvSpPr/>
          <p:nvPr/>
        </p:nvSpPr>
        <p:spPr>
          <a:xfrm>
            <a:off x="762000" y="2019300"/>
            <a:ext cx="14706600" cy="98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4400" b="1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1461CC-ECCC-B3FC-2C93-D7BBA8A5975B}"/>
              </a:ext>
            </a:extLst>
          </p:cNvPr>
          <p:cNvSpPr/>
          <p:nvPr/>
        </p:nvSpPr>
        <p:spPr>
          <a:xfrm>
            <a:off x="990600" y="3086100"/>
            <a:ext cx="701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40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Tranh</a:t>
            </a:r>
            <a:r>
              <a:rPr lang="en-US" sz="4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ảnh</a:t>
            </a:r>
            <a:endParaRPr lang="en-US" sz="4000" b="1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79BA15-9FE1-58E6-FC0E-49BBCBB68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152900"/>
            <a:ext cx="8129954" cy="5562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7E00D97-55D9-385C-8A89-32CF850F8BD4}"/>
              </a:ext>
            </a:extLst>
          </p:cNvPr>
          <p:cNvSpPr/>
          <p:nvPr/>
        </p:nvSpPr>
        <p:spPr>
          <a:xfrm>
            <a:off x="10134600" y="4856708"/>
            <a:ext cx="7239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Bức ảnh minh họa cho hiện tượng ngập lụt ở nơi người dân sinh sống.</a:t>
            </a:r>
          </a:p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999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0A1ADD-C37E-3CCE-AC3A-4B2289CDB05D}"/>
              </a:ext>
            </a:extLst>
          </p:cNvPr>
          <p:cNvSpPr/>
          <p:nvPr/>
        </p:nvSpPr>
        <p:spPr>
          <a:xfrm>
            <a:off x="3810000" y="571500"/>
            <a:ext cx="11811000" cy="1067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B55A0-F272-6B18-B97E-69A1901F8EF0}"/>
              </a:ext>
            </a:extLst>
          </p:cNvPr>
          <p:cNvSpPr/>
          <p:nvPr/>
        </p:nvSpPr>
        <p:spPr>
          <a:xfrm>
            <a:off x="762000" y="2019300"/>
            <a:ext cx="14706600" cy="98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4400" b="1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B7528B-0DC2-9384-5F49-B7F93ACBB38E}"/>
              </a:ext>
            </a:extLst>
          </p:cNvPr>
          <p:cNvSpPr/>
          <p:nvPr/>
        </p:nvSpPr>
        <p:spPr>
          <a:xfrm>
            <a:off x="914400" y="3086100"/>
            <a:ext cx="701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40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sz="4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liệu</a:t>
            </a:r>
            <a:endParaRPr lang="en-US" sz="4000" b="1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A24DC5A-6A54-5225-FAC2-B2B6B0C09A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071026"/>
              </p:ext>
            </p:extLst>
          </p:nvPr>
        </p:nvGraphicFramePr>
        <p:xfrm>
          <a:off x="3352800" y="4152900"/>
          <a:ext cx="12420600" cy="54516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1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2615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4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endParaRPr lang="en-US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5338">
                <a:tc>
                  <a:txBody>
                    <a:bodyPr/>
                    <a:lstStyle/>
                    <a:p>
                      <a:r>
                        <a:rPr lang="vi-VN" sz="4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1911</a:t>
                      </a:r>
                      <a:r>
                        <a:rPr lang="en-US" sz="4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44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4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vi-VN" sz="4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100 000 người chết</a:t>
                      </a:r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en-US" sz="4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sz="4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ăng tính xác thực, sức thuyết phục, tính khách quan, làm cho người đọc hình dung và đón nhận thông tin một cách nhanh chóng hơn.</a:t>
                      </a:r>
                      <a:endParaRPr lang="vi-VN" sz="4400" b="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5338">
                <a:tc>
                  <a:txBody>
                    <a:bodyPr/>
                    <a:lstStyle/>
                    <a:p>
                      <a:r>
                        <a:rPr lang="vi-VN" sz="4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1971</a:t>
                      </a:r>
                      <a:r>
                        <a:rPr lang="en-US" sz="4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r>
                        <a:rPr lang="en-US" sz="4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4400" b="1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4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594 người chết</a:t>
                      </a:r>
                      <a:r>
                        <a:rPr lang="vi-VN" sz="4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4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vi-VN" sz="4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vi-VN" sz="4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100 000 người bị thương nặng</a:t>
                      </a:r>
                      <a:r>
                        <a:rPr lang="vi-VN" sz="4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vi-VN" sz="3600" b="0" i="0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858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6D7543-AFD0-DE45-90CA-3E86C1DBA41E}"/>
              </a:ext>
            </a:extLst>
          </p:cNvPr>
          <p:cNvSpPr/>
          <p:nvPr/>
        </p:nvSpPr>
        <p:spPr>
          <a:xfrm>
            <a:off x="640080" y="234769"/>
            <a:ext cx="1051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EA12C5-1FDF-258D-3C1B-BF04000CA38D}"/>
              </a:ext>
            </a:extLst>
          </p:cNvPr>
          <p:cNvSpPr/>
          <p:nvPr/>
        </p:nvSpPr>
        <p:spPr>
          <a:xfrm>
            <a:off x="914400" y="1677837"/>
            <a:ext cx="10515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4400" b="1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065706-77B1-EE94-FCD9-CED8B1EF745D}"/>
              </a:ext>
            </a:extLst>
          </p:cNvPr>
          <p:cNvSpPr/>
          <p:nvPr/>
        </p:nvSpPr>
        <p:spPr>
          <a:xfrm>
            <a:off x="2362200" y="2630429"/>
            <a:ext cx="5181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2F6A08-E8B5-AA37-20C6-BBABBD54952C}"/>
              </a:ext>
            </a:extLst>
          </p:cNvPr>
          <p:cNvSpPr/>
          <p:nvPr/>
        </p:nvSpPr>
        <p:spPr>
          <a:xfrm>
            <a:off x="685800" y="4203808"/>
            <a:ext cx="8991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K: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4D8079-42C7-02F5-6F2B-6BF1F6893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800" y="0"/>
            <a:ext cx="8458200" cy="1028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5896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6E9C23-88C9-79C7-F22B-64B7149F0F78}"/>
              </a:ext>
            </a:extLst>
          </p:cNvPr>
          <p:cNvSpPr/>
          <p:nvPr/>
        </p:nvSpPr>
        <p:spPr>
          <a:xfrm>
            <a:off x="838200" y="800100"/>
            <a:ext cx="10515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2CAF0F-878A-687B-635C-32FC248B0AAD}"/>
              </a:ext>
            </a:extLst>
          </p:cNvPr>
          <p:cNvSpPr/>
          <p:nvPr/>
        </p:nvSpPr>
        <p:spPr>
          <a:xfrm>
            <a:off x="838200" y="1714500"/>
            <a:ext cx="10515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A12C51-5FB3-3C28-0E2E-78F9A032C406}"/>
              </a:ext>
            </a:extLst>
          </p:cNvPr>
          <p:cNvSpPr/>
          <p:nvPr/>
        </p:nvSpPr>
        <p:spPr>
          <a:xfrm>
            <a:off x="1371600" y="2933700"/>
            <a:ext cx="3200400" cy="198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Lũ</a:t>
            </a:r>
            <a:endParaRPr lang="en-US" sz="4000" b="1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8C6B38-3D35-2A91-EAC3-2197095C4A4C}"/>
              </a:ext>
            </a:extLst>
          </p:cNvPr>
          <p:cNvSpPr/>
          <p:nvPr/>
        </p:nvSpPr>
        <p:spPr>
          <a:xfrm>
            <a:off x="1371600" y="5295900"/>
            <a:ext cx="3200400" cy="13976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Lụt</a:t>
            </a:r>
            <a:endParaRPr lang="en-US" sz="4000" b="1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A5CB8E-E7CC-868A-BCA4-558A74B2FE6D}"/>
              </a:ext>
            </a:extLst>
          </p:cNvPr>
          <p:cNvSpPr/>
          <p:nvPr/>
        </p:nvSpPr>
        <p:spPr>
          <a:xfrm>
            <a:off x="4953000" y="2910840"/>
            <a:ext cx="12496800" cy="20040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Hiện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tượng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ngập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lụt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nước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chảy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xiết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khả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năng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cuốn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trôi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nhà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cửa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tốc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độ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chảy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cao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bất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ngờ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Xuất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hiện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ở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vùi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núi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cao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3F2F68-C0D8-C01A-5083-5852BE1539BC}"/>
              </a:ext>
            </a:extLst>
          </p:cNvPr>
          <p:cNvSpPr/>
          <p:nvPr/>
        </p:nvSpPr>
        <p:spPr>
          <a:xfrm>
            <a:off x="4963160" y="5295900"/>
            <a:ext cx="12486640" cy="13976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Hiện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tượng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nước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ngập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1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vùng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đất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1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khoảng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thời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gian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nhất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định</a:t>
            </a:r>
            <a:endParaRPr lang="en-US" sz="4000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384091-2B94-1CE4-DA9F-7D5F216FA2F8}"/>
              </a:ext>
            </a:extLst>
          </p:cNvPr>
          <p:cNvSpPr/>
          <p:nvPr/>
        </p:nvSpPr>
        <p:spPr>
          <a:xfrm>
            <a:off x="1371600" y="7299960"/>
            <a:ext cx="3200400" cy="198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Lũ</a:t>
            </a:r>
            <a:r>
              <a:rPr lang="en-US" sz="4000" b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lụt</a:t>
            </a:r>
            <a:endParaRPr lang="en-US" sz="4000" b="1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BC7089-B574-2BFF-4398-A5BA053B923C}"/>
              </a:ext>
            </a:extLst>
          </p:cNvPr>
          <p:cNvSpPr/>
          <p:nvPr/>
        </p:nvSpPr>
        <p:spPr>
          <a:xfrm>
            <a:off x="4953000" y="7277100"/>
            <a:ext cx="12496800" cy="20040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Hiện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tượng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mực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nước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trên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sông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hồ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quá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lớn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quá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mức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quy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định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dẫn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đến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tình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trạng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ngập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úng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nước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tràn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hoặc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gây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vỡ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đê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tràn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khu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dân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cư</a:t>
            </a:r>
            <a:endParaRPr lang="en-US" sz="4000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088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66AB55FA-83D8-F5B8-A98F-E99D7A236E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952321"/>
              </p:ext>
            </p:extLst>
          </p:nvPr>
        </p:nvGraphicFramePr>
        <p:xfrm>
          <a:off x="364272" y="1257300"/>
          <a:ext cx="17559456" cy="8079368"/>
        </p:xfrm>
        <a:graphic>
          <a:graphicData uri="http://schemas.openxmlformats.org/drawingml/2006/table">
            <a:tbl>
              <a:tblPr firstRow="1" bandRow="1"/>
              <a:tblGrid>
                <a:gridCol w="2899320">
                  <a:extLst>
                    <a:ext uri="{9D8B030D-6E8A-4147-A177-3AD203B41FA5}">
                      <a16:colId xmlns:a16="http://schemas.microsoft.com/office/drawing/2014/main" val="1118623773"/>
                    </a:ext>
                  </a:extLst>
                </a:gridCol>
                <a:gridCol w="5367452">
                  <a:extLst>
                    <a:ext uri="{9D8B030D-6E8A-4147-A177-3AD203B41FA5}">
                      <a16:colId xmlns:a16="http://schemas.microsoft.com/office/drawing/2014/main" val="3185046005"/>
                    </a:ext>
                  </a:extLst>
                </a:gridCol>
                <a:gridCol w="4579436">
                  <a:extLst>
                    <a:ext uri="{9D8B030D-6E8A-4147-A177-3AD203B41FA5}">
                      <a16:colId xmlns:a16="http://schemas.microsoft.com/office/drawing/2014/main" val="3744928605"/>
                    </a:ext>
                  </a:extLst>
                </a:gridCol>
                <a:gridCol w="4713248">
                  <a:extLst>
                    <a:ext uri="{9D8B030D-6E8A-4147-A177-3AD203B41FA5}">
                      <a16:colId xmlns:a16="http://schemas.microsoft.com/office/drawing/2014/main" val="1717112040"/>
                    </a:ext>
                  </a:extLst>
                </a:gridCol>
              </a:tblGrid>
              <a:tr h="101271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Loại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lũ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Nguyên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nhân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Đặc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điểm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Sức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tàn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phá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906912"/>
                  </a:ext>
                </a:extLst>
              </a:tr>
              <a:tr h="235555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Lũ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ống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Nước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đổ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trên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cao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xuống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địa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khép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kín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Thường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hẹp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dạng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ống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Rất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mạnh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cuốn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trôi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nhà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cửa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ruộng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vườn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598283"/>
                  </a:ext>
                </a:extLst>
              </a:tr>
              <a:tr h="235555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Lũ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quét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Nước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chảy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trên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cao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xuống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thấp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Đường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rộng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quét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mọi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nẻo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đường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Tùy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vào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độ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dốc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địa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khối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lượng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nước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hệ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thống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rừng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778568"/>
                  </a:ext>
                </a:extLst>
              </a:tr>
              <a:tr h="235555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Lũ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sông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Do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trận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mưa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lớn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ở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đầu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nguồn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Nước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sông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dâng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cao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gây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ngập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lụt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Vỡ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đê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tràn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đê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198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226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D31874-972D-F680-097F-421C729A84F6}"/>
              </a:ext>
            </a:extLst>
          </p:cNvPr>
          <p:cNvSpPr/>
          <p:nvPr/>
        </p:nvSpPr>
        <p:spPr>
          <a:xfrm>
            <a:off x="5334000" y="342900"/>
            <a:ext cx="10515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endParaRPr lang="en-US" sz="4400" b="1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0D1E05-EA65-8D5F-8389-ECD3EE146B0A}"/>
              </a:ext>
            </a:extLst>
          </p:cNvPr>
          <p:cNvSpPr/>
          <p:nvPr/>
        </p:nvSpPr>
        <p:spPr>
          <a:xfrm>
            <a:off x="6952788" y="1638299"/>
            <a:ext cx="7984276" cy="16364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Gây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ra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nước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lũ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lớn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sạt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lở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đất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ngập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vùng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ven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biển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FD8057-5E28-1E2D-0B6A-5120BC9DE50D}"/>
              </a:ext>
            </a:extLst>
          </p:cNvPr>
          <p:cNvSpPr/>
          <p:nvPr/>
        </p:nvSpPr>
        <p:spPr>
          <a:xfrm>
            <a:off x="6952786" y="3807209"/>
            <a:ext cx="7984276" cy="16364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Nước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trên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sông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không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thoát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kịp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gây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ngập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úng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thành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lũ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quét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lũ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ống</a:t>
            </a:r>
            <a:endParaRPr lang="en-US" sz="4000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285842-E035-0483-948C-ADE3EDADC2D7}"/>
              </a:ext>
            </a:extLst>
          </p:cNvPr>
          <p:cNvSpPr/>
          <p:nvPr/>
        </p:nvSpPr>
        <p:spPr>
          <a:xfrm>
            <a:off x="6952784" y="5976119"/>
            <a:ext cx="7984276" cy="16364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Mực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nước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lớn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tràn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dâng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cao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tràn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qua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đê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hoặc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hồ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thủy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điện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sp>
        <p:nvSpPr>
          <p:cNvPr id="6" name="Arrow: Right 2">
            <a:extLst>
              <a:ext uri="{FF2B5EF4-FFF2-40B4-BE49-F238E27FC236}">
                <a16:creationId xmlns:a16="http://schemas.microsoft.com/office/drawing/2014/main" id="{566D5B5C-BA1A-3043-B2A7-512C221500B0}"/>
              </a:ext>
            </a:extLst>
          </p:cNvPr>
          <p:cNvSpPr/>
          <p:nvPr/>
        </p:nvSpPr>
        <p:spPr>
          <a:xfrm>
            <a:off x="5986350" y="2189358"/>
            <a:ext cx="683940" cy="80288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Arrow: Right 10">
            <a:extLst>
              <a:ext uri="{FF2B5EF4-FFF2-40B4-BE49-F238E27FC236}">
                <a16:creationId xmlns:a16="http://schemas.microsoft.com/office/drawing/2014/main" id="{8D5E7DC7-D317-F432-C7A7-303227DA2D93}"/>
              </a:ext>
            </a:extLst>
          </p:cNvPr>
          <p:cNvSpPr/>
          <p:nvPr/>
        </p:nvSpPr>
        <p:spPr>
          <a:xfrm>
            <a:off x="5986348" y="4223988"/>
            <a:ext cx="683940" cy="80288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Arrow: Right 11">
            <a:extLst>
              <a:ext uri="{FF2B5EF4-FFF2-40B4-BE49-F238E27FC236}">
                <a16:creationId xmlns:a16="http://schemas.microsoft.com/office/drawing/2014/main" id="{A8D62585-B28D-823A-D9DB-A761F0EE8CD3}"/>
              </a:ext>
            </a:extLst>
          </p:cNvPr>
          <p:cNvSpPr/>
          <p:nvPr/>
        </p:nvSpPr>
        <p:spPr>
          <a:xfrm>
            <a:off x="5986348" y="6307054"/>
            <a:ext cx="683940" cy="80288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1BB0C8-F659-CB2B-6DB8-B7C451D808ED}"/>
              </a:ext>
            </a:extLst>
          </p:cNvPr>
          <p:cNvSpPr/>
          <p:nvPr/>
        </p:nvSpPr>
        <p:spPr>
          <a:xfrm>
            <a:off x="685800" y="1638300"/>
            <a:ext cx="4884234" cy="16364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Do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bão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triều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cường</a:t>
            </a:r>
            <a:endParaRPr lang="en-US" sz="4000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BEBFFF-FFC0-F1F7-7008-CB7CEF5FDC12}"/>
              </a:ext>
            </a:extLst>
          </p:cNvPr>
          <p:cNvSpPr/>
          <p:nvPr/>
        </p:nvSpPr>
        <p:spPr>
          <a:xfrm>
            <a:off x="685799" y="3807210"/>
            <a:ext cx="4884234" cy="16364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Do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mưa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lớn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kéo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dài</a:t>
            </a:r>
            <a:endParaRPr lang="en-US" sz="4000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51BF4D-9327-1302-00BD-94327C988247}"/>
              </a:ext>
            </a:extLst>
          </p:cNvPr>
          <p:cNvSpPr/>
          <p:nvPr/>
        </p:nvSpPr>
        <p:spPr>
          <a:xfrm>
            <a:off x="685797" y="5976119"/>
            <a:ext cx="4884234" cy="16364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Do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thảm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họa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sóng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thần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thủy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triều</a:t>
            </a:r>
            <a:endParaRPr lang="en-US" sz="4000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9B91C2-2103-0477-437B-2A338A58A21F}"/>
              </a:ext>
            </a:extLst>
          </p:cNvPr>
          <p:cNvSpPr/>
          <p:nvPr/>
        </p:nvSpPr>
        <p:spPr>
          <a:xfrm>
            <a:off x="6952784" y="8074521"/>
            <a:ext cx="7984276" cy="16364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Chặt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phá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rừng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khai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thác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tài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nguyên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bừa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bãi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đồi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núi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xói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mòn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sạt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lở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  <a:endParaRPr lang="en-US" sz="4000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Arrow: Right 11">
            <a:extLst>
              <a:ext uri="{FF2B5EF4-FFF2-40B4-BE49-F238E27FC236}">
                <a16:creationId xmlns:a16="http://schemas.microsoft.com/office/drawing/2014/main" id="{47B82F02-C4B9-F531-7B6F-1EDA70F9AD95}"/>
              </a:ext>
            </a:extLst>
          </p:cNvPr>
          <p:cNvSpPr/>
          <p:nvPr/>
        </p:nvSpPr>
        <p:spPr>
          <a:xfrm>
            <a:off x="5986348" y="8405456"/>
            <a:ext cx="683940" cy="80288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E9396F-C736-0987-E8F6-857B0424C64F}"/>
              </a:ext>
            </a:extLst>
          </p:cNvPr>
          <p:cNvSpPr/>
          <p:nvPr/>
        </p:nvSpPr>
        <p:spPr>
          <a:xfrm>
            <a:off x="685797" y="8074521"/>
            <a:ext cx="4884234" cy="16364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Do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sự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tác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động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người</a:t>
            </a:r>
            <a:endParaRPr lang="en-US" sz="4000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C11FBB83-4C0D-2752-668D-F1C9226EBB43}"/>
              </a:ext>
            </a:extLst>
          </p:cNvPr>
          <p:cNvSpPr/>
          <p:nvPr/>
        </p:nvSpPr>
        <p:spPr>
          <a:xfrm>
            <a:off x="15163800" y="2476500"/>
            <a:ext cx="685800" cy="4267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95C9EF-0C49-5265-5853-2F10BA00862F}"/>
              </a:ext>
            </a:extLst>
          </p:cNvPr>
          <p:cNvSpPr/>
          <p:nvPr/>
        </p:nvSpPr>
        <p:spPr>
          <a:xfrm>
            <a:off x="15544800" y="3142332"/>
            <a:ext cx="27432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4400" b="1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2BC1E62-05A6-5699-C18D-2DA63E30D843}"/>
              </a:ext>
            </a:extLst>
          </p:cNvPr>
          <p:cNvSpPr/>
          <p:nvPr/>
        </p:nvSpPr>
        <p:spPr>
          <a:xfrm>
            <a:off x="15163800" y="8231023"/>
            <a:ext cx="3124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99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E848FB-DAF0-2A8B-49E3-B1F69E5B4CD9}"/>
              </a:ext>
            </a:extLst>
          </p:cNvPr>
          <p:cNvSpPr/>
          <p:nvPr/>
        </p:nvSpPr>
        <p:spPr>
          <a:xfrm>
            <a:off x="6713774" y="1358117"/>
            <a:ext cx="10515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endParaRPr lang="en-US" sz="4400" b="1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4DC534-6676-F623-45A6-9D7EE2A32BD4}"/>
              </a:ext>
            </a:extLst>
          </p:cNvPr>
          <p:cNvSpPr/>
          <p:nvPr/>
        </p:nvSpPr>
        <p:spPr>
          <a:xfrm>
            <a:off x="1159722" y="2809180"/>
            <a:ext cx="4921412" cy="25434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40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Thiệt</a:t>
            </a:r>
            <a:r>
              <a:rPr lang="en-US" sz="4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hại</a:t>
            </a:r>
            <a:r>
              <a:rPr lang="en-US" sz="4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về</a:t>
            </a:r>
            <a:r>
              <a:rPr lang="en-US" sz="4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vật</a:t>
            </a:r>
            <a:r>
              <a:rPr lang="en-US" sz="4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chất</a:t>
            </a:r>
            <a:endParaRPr lang="en-US" sz="4000" kern="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6762EA-68F1-3DF0-02BA-100BDFD4D6E9}"/>
              </a:ext>
            </a:extLst>
          </p:cNvPr>
          <p:cNvSpPr/>
          <p:nvPr/>
        </p:nvSpPr>
        <p:spPr>
          <a:xfrm>
            <a:off x="6683294" y="2809180"/>
            <a:ext cx="4921412" cy="25434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40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Thương</a:t>
            </a:r>
            <a:r>
              <a:rPr lang="en-US" sz="4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vong</a:t>
            </a:r>
            <a:r>
              <a:rPr lang="en-US" sz="4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về</a:t>
            </a:r>
            <a:r>
              <a:rPr lang="en-US" sz="4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con </a:t>
            </a:r>
            <a:r>
              <a:rPr lang="en-US" sz="40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người</a:t>
            </a:r>
            <a:endParaRPr lang="en-US" sz="4000" kern="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70B0F8-ADE2-1A9A-F4AC-707F022EB6F4}"/>
              </a:ext>
            </a:extLst>
          </p:cNvPr>
          <p:cNvSpPr/>
          <p:nvPr/>
        </p:nvSpPr>
        <p:spPr>
          <a:xfrm>
            <a:off x="12206866" y="2809180"/>
            <a:ext cx="4921412" cy="25434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4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Ô </a:t>
            </a:r>
            <a:r>
              <a:rPr lang="en-US" sz="40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nhiễm</a:t>
            </a:r>
            <a:r>
              <a:rPr lang="en-US" sz="4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môi</a:t>
            </a:r>
            <a:r>
              <a:rPr lang="en-US" sz="4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trường</a:t>
            </a:r>
            <a:r>
              <a:rPr lang="en-US" sz="4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nước</a:t>
            </a:r>
            <a:endParaRPr lang="en-US" sz="4000" kern="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6B07A5-9207-884F-9A89-EF5DC51F3A23}"/>
              </a:ext>
            </a:extLst>
          </p:cNvPr>
          <p:cNvSpPr/>
          <p:nvPr/>
        </p:nvSpPr>
        <p:spPr>
          <a:xfrm>
            <a:off x="4066479" y="5946391"/>
            <a:ext cx="4921412" cy="25434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40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Nguyên</a:t>
            </a:r>
            <a:r>
              <a:rPr lang="en-US" sz="4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nhân</a:t>
            </a:r>
            <a:r>
              <a:rPr lang="en-US" sz="4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của</a:t>
            </a:r>
            <a:r>
              <a:rPr lang="en-US" sz="4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mầm</a:t>
            </a:r>
            <a:r>
              <a:rPr lang="en-US" sz="4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bệnh</a:t>
            </a:r>
            <a:endParaRPr lang="en-US" sz="4000" kern="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B8B0C7-7181-97F3-689B-816D15B7E7E1}"/>
              </a:ext>
            </a:extLst>
          </p:cNvPr>
          <p:cNvSpPr/>
          <p:nvPr/>
        </p:nvSpPr>
        <p:spPr>
          <a:xfrm>
            <a:off x="10229387" y="5946390"/>
            <a:ext cx="4921412" cy="25434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40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Ảnh</a:t>
            </a:r>
            <a:r>
              <a:rPr lang="en-US" sz="4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hưởng</a:t>
            </a:r>
            <a:r>
              <a:rPr lang="en-US" sz="4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tới</a:t>
            </a:r>
            <a:r>
              <a:rPr lang="en-US" sz="4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kinh</a:t>
            </a:r>
            <a:r>
              <a:rPr lang="en-US" sz="4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tế</a:t>
            </a:r>
            <a:r>
              <a:rPr lang="en-US" sz="4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địa</a:t>
            </a:r>
            <a:r>
              <a:rPr lang="en-US" sz="4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phương</a:t>
            </a:r>
            <a:r>
              <a:rPr lang="en-US" sz="4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  <a:r>
              <a:rPr lang="en-US" sz="40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đất</a:t>
            </a:r>
            <a:r>
              <a:rPr lang="en-US" sz="4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nước</a:t>
            </a:r>
            <a:endParaRPr lang="en-US" sz="4000" kern="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988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2DAD86-B3CB-A7EA-07FE-35D283B857A4}"/>
              </a:ext>
            </a:extLst>
          </p:cNvPr>
          <p:cNvSpPr/>
          <p:nvPr/>
        </p:nvSpPr>
        <p:spPr>
          <a:xfrm>
            <a:off x="3810000" y="1638300"/>
            <a:ext cx="10515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C49AA3-A413-5ABF-D1A2-775F75AB9CC9}"/>
              </a:ext>
            </a:extLst>
          </p:cNvPr>
          <p:cNvSpPr/>
          <p:nvPr/>
        </p:nvSpPr>
        <p:spPr>
          <a:xfrm>
            <a:off x="1219200" y="2705100"/>
            <a:ext cx="100584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Ý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iới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299C72-6D07-93A7-F1DB-149DDD4A433B}"/>
              </a:ext>
            </a:extLst>
          </p:cNvPr>
          <p:cNvSpPr/>
          <p:nvPr/>
        </p:nvSpPr>
        <p:spPr>
          <a:xfrm>
            <a:off x="4114800" y="453695"/>
            <a:ext cx="1051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8708BFC4-AFFF-A78B-8EE5-D55B37BB5B3F}"/>
              </a:ext>
            </a:extLst>
          </p:cNvPr>
          <p:cNvSpPr/>
          <p:nvPr/>
        </p:nvSpPr>
        <p:spPr>
          <a:xfrm>
            <a:off x="11811000" y="4152900"/>
            <a:ext cx="6272197" cy="3505200"/>
          </a:xfrm>
          <a:custGeom>
            <a:avLst/>
            <a:gdLst/>
            <a:ahLst/>
            <a:cxnLst/>
            <a:rect l="l" t="t" r="r" b="b"/>
            <a:pathLst>
              <a:path w="3147997" h="1817968">
                <a:moveTo>
                  <a:pt x="0" y="0"/>
                </a:moveTo>
                <a:lnTo>
                  <a:pt x="3147997" y="0"/>
                </a:lnTo>
                <a:lnTo>
                  <a:pt x="3147997" y="1817969"/>
                </a:lnTo>
                <a:lnTo>
                  <a:pt x="0" y="18179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92638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C53D4C-62C9-486F-3FA1-01D2314DC30E}"/>
              </a:ext>
            </a:extLst>
          </p:cNvPr>
          <p:cNvSpPr/>
          <p:nvPr/>
        </p:nvSpPr>
        <p:spPr>
          <a:xfrm>
            <a:off x="457200" y="952500"/>
            <a:ext cx="16992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sz="4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văn bản, em có suy nghĩ gì về hiện tượng lũ lụt ở nước ta nói riêng và trên thế giới nói chung? Bản thân em thấy cần biết thêm thông tin gì nữa về lũ lụt?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AB81D6-BF36-1078-3491-0B2A3B2CFD8A}"/>
              </a:ext>
            </a:extLst>
          </p:cNvPr>
          <p:cNvSpPr/>
          <p:nvPr/>
        </p:nvSpPr>
        <p:spPr>
          <a:xfrm>
            <a:off x="5105400" y="4229100"/>
            <a:ext cx="1256090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vi-VN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Nhận xét: Hằng năm ở Việt Nam và trên thế giới đều phải hứng chịu những trận lũ lụt lớn, gây thiệt hại nặng nề về người và của.</a:t>
            </a:r>
          </a:p>
          <a:p>
            <a:pPr algn="just"/>
            <a:r>
              <a:rPr lang="vi-VN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vi-VN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khi đọc văn bản, em muốn biết thêm thông tin về cách ứng phó khi lũ lụt xảy ra để cố gắng giảm thiệt hại xuống mức thấp nhất.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5C662B-2D85-C199-AB0B-EDE70598DE83}"/>
              </a:ext>
            </a:extLst>
          </p:cNvPr>
          <p:cNvSpPr/>
          <p:nvPr/>
        </p:nvSpPr>
        <p:spPr>
          <a:xfrm>
            <a:off x="304800" y="4305300"/>
            <a:ext cx="4603972" cy="4114800"/>
          </a:xfrm>
          <a:custGeom>
            <a:avLst/>
            <a:gdLst/>
            <a:ahLst/>
            <a:cxnLst/>
            <a:rect l="l" t="t" r="r" b="b"/>
            <a:pathLst>
              <a:path w="4603972" h="4114800">
                <a:moveTo>
                  <a:pt x="0" y="0"/>
                </a:moveTo>
                <a:lnTo>
                  <a:pt x="4603972" y="0"/>
                </a:lnTo>
                <a:lnTo>
                  <a:pt x="46039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3292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4">
            <a:extLst>
              <a:ext uri="{FF2B5EF4-FFF2-40B4-BE49-F238E27FC236}">
                <a16:creationId xmlns:a16="http://schemas.microsoft.com/office/drawing/2014/main" id="{8B819D55-DC93-EFE2-8F93-FA9282B4DDAA}"/>
              </a:ext>
            </a:extLst>
          </p:cNvPr>
          <p:cNvGrpSpPr/>
          <p:nvPr/>
        </p:nvGrpSpPr>
        <p:grpSpPr>
          <a:xfrm>
            <a:off x="3145001" y="2255357"/>
            <a:ext cx="11496378" cy="5747483"/>
            <a:chOff x="0" y="0"/>
            <a:chExt cx="3027853" cy="1513740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72291669-83EC-339A-522C-D20E76C442A5}"/>
                </a:ext>
              </a:extLst>
            </p:cNvPr>
            <p:cNvSpPr/>
            <p:nvPr/>
          </p:nvSpPr>
          <p:spPr>
            <a:xfrm>
              <a:off x="0" y="0"/>
              <a:ext cx="3027853" cy="1513740"/>
            </a:xfrm>
            <a:custGeom>
              <a:avLst/>
              <a:gdLst/>
              <a:ahLst/>
              <a:cxnLst/>
              <a:rect l="l" t="t" r="r" b="b"/>
              <a:pathLst>
                <a:path w="3027853" h="1513740">
                  <a:moveTo>
                    <a:pt x="34345" y="0"/>
                  </a:moveTo>
                  <a:lnTo>
                    <a:pt x="2993508" y="0"/>
                  </a:lnTo>
                  <a:cubicBezTo>
                    <a:pt x="3002617" y="0"/>
                    <a:pt x="3011352" y="3618"/>
                    <a:pt x="3017793" y="10059"/>
                  </a:cubicBezTo>
                  <a:cubicBezTo>
                    <a:pt x="3024234" y="16500"/>
                    <a:pt x="3027853" y="25236"/>
                    <a:pt x="3027853" y="34345"/>
                  </a:cubicBezTo>
                  <a:lnTo>
                    <a:pt x="3027853" y="1479396"/>
                  </a:lnTo>
                  <a:cubicBezTo>
                    <a:pt x="3027853" y="1488504"/>
                    <a:pt x="3024234" y="1497240"/>
                    <a:pt x="3017793" y="1503681"/>
                  </a:cubicBezTo>
                  <a:cubicBezTo>
                    <a:pt x="3011352" y="1510122"/>
                    <a:pt x="3002617" y="1513740"/>
                    <a:pt x="2993508" y="1513740"/>
                  </a:cubicBezTo>
                  <a:lnTo>
                    <a:pt x="34345" y="1513740"/>
                  </a:lnTo>
                  <a:cubicBezTo>
                    <a:pt x="25236" y="1513740"/>
                    <a:pt x="16500" y="1510122"/>
                    <a:pt x="10059" y="1503681"/>
                  </a:cubicBezTo>
                  <a:cubicBezTo>
                    <a:pt x="3618" y="1497240"/>
                    <a:pt x="0" y="1488504"/>
                    <a:pt x="0" y="1479396"/>
                  </a:cubicBezTo>
                  <a:lnTo>
                    <a:pt x="0" y="34345"/>
                  </a:lnTo>
                  <a:cubicBezTo>
                    <a:pt x="0" y="25236"/>
                    <a:pt x="3618" y="16500"/>
                    <a:pt x="10059" y="10059"/>
                  </a:cubicBezTo>
                  <a:cubicBezTo>
                    <a:pt x="16500" y="3618"/>
                    <a:pt x="25236" y="0"/>
                    <a:pt x="34345" y="0"/>
                  </a:cubicBezTo>
                  <a:close/>
                </a:path>
              </a:pathLst>
            </a:custGeom>
            <a:solidFill>
              <a:srgbClr val="FFDC96"/>
            </a:solidFill>
          </p:spPr>
        </p:sp>
        <p:sp>
          <p:nvSpPr>
            <p:cNvPr id="26" name="TextBox 6">
              <a:extLst>
                <a:ext uri="{FF2B5EF4-FFF2-40B4-BE49-F238E27FC236}">
                  <a16:creationId xmlns:a16="http://schemas.microsoft.com/office/drawing/2014/main" id="{6584FE85-7B22-63D5-413E-218A89FA9136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7">
            <a:extLst>
              <a:ext uri="{FF2B5EF4-FFF2-40B4-BE49-F238E27FC236}">
                <a16:creationId xmlns:a16="http://schemas.microsoft.com/office/drawing/2014/main" id="{BCA2C4D7-E861-2FFF-323E-A92AB0D5AC42}"/>
              </a:ext>
            </a:extLst>
          </p:cNvPr>
          <p:cNvGrpSpPr/>
          <p:nvPr/>
        </p:nvGrpSpPr>
        <p:grpSpPr>
          <a:xfrm>
            <a:off x="3327265" y="2102957"/>
            <a:ext cx="11633471" cy="5744912"/>
            <a:chOff x="0" y="0"/>
            <a:chExt cx="3063959" cy="1513063"/>
          </a:xfrm>
        </p:grpSpPr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25D17A0B-3394-00D7-D96C-592C5BE8E98B}"/>
                </a:ext>
              </a:extLst>
            </p:cNvPr>
            <p:cNvSpPr/>
            <p:nvPr/>
          </p:nvSpPr>
          <p:spPr>
            <a:xfrm>
              <a:off x="0" y="0"/>
              <a:ext cx="3063959" cy="1513063"/>
            </a:xfrm>
            <a:custGeom>
              <a:avLst/>
              <a:gdLst/>
              <a:ahLst/>
              <a:cxnLst/>
              <a:rect l="l" t="t" r="r" b="b"/>
              <a:pathLst>
                <a:path w="3063959" h="1513063">
                  <a:moveTo>
                    <a:pt x="33940" y="0"/>
                  </a:moveTo>
                  <a:lnTo>
                    <a:pt x="3030020" y="0"/>
                  </a:lnTo>
                  <a:cubicBezTo>
                    <a:pt x="3048764" y="0"/>
                    <a:pt x="3063959" y="15195"/>
                    <a:pt x="3063959" y="33940"/>
                  </a:cubicBezTo>
                  <a:lnTo>
                    <a:pt x="3063959" y="1479124"/>
                  </a:lnTo>
                  <a:cubicBezTo>
                    <a:pt x="3063959" y="1497868"/>
                    <a:pt x="3048764" y="1513063"/>
                    <a:pt x="3030020" y="1513063"/>
                  </a:cubicBezTo>
                  <a:lnTo>
                    <a:pt x="33940" y="1513063"/>
                  </a:lnTo>
                  <a:cubicBezTo>
                    <a:pt x="15195" y="1513063"/>
                    <a:pt x="0" y="1497868"/>
                    <a:pt x="0" y="1479124"/>
                  </a:cubicBezTo>
                  <a:lnTo>
                    <a:pt x="0" y="33940"/>
                  </a:lnTo>
                  <a:cubicBezTo>
                    <a:pt x="0" y="15195"/>
                    <a:pt x="15195" y="0"/>
                    <a:pt x="33940" y="0"/>
                  </a:cubicBezTo>
                  <a:close/>
                </a:path>
              </a:pathLst>
            </a:custGeom>
            <a:solidFill>
              <a:srgbClr val="FEEDAA"/>
            </a:solidFill>
            <a:ln>
              <a:noFill/>
            </a:ln>
          </p:spPr>
        </p:sp>
        <p:sp>
          <p:nvSpPr>
            <p:cNvPr id="29" name="TextBox 9">
              <a:extLst>
                <a:ext uri="{FF2B5EF4-FFF2-40B4-BE49-F238E27FC236}">
                  <a16:creationId xmlns:a16="http://schemas.microsoft.com/office/drawing/2014/main" id="{59384E73-5DFB-B38B-C511-A786CC9F4BA1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1" name="Freeform 5">
            <a:extLst>
              <a:ext uri="{FF2B5EF4-FFF2-40B4-BE49-F238E27FC236}">
                <a16:creationId xmlns:a16="http://schemas.microsoft.com/office/drawing/2014/main" id="{5B1E7D84-1B3E-8E73-F19E-F0AAF1C32ED4}"/>
              </a:ext>
            </a:extLst>
          </p:cNvPr>
          <p:cNvSpPr/>
          <p:nvPr/>
        </p:nvSpPr>
        <p:spPr>
          <a:xfrm>
            <a:off x="0" y="4914900"/>
            <a:ext cx="8077200" cy="5310279"/>
          </a:xfrm>
          <a:custGeom>
            <a:avLst/>
            <a:gdLst/>
            <a:ahLst/>
            <a:cxnLst/>
            <a:rect l="l" t="t" r="r" b="b"/>
            <a:pathLst>
              <a:path w="4432670" h="3064083">
                <a:moveTo>
                  <a:pt x="0" y="0"/>
                </a:moveTo>
                <a:lnTo>
                  <a:pt x="4432670" y="0"/>
                </a:lnTo>
                <a:lnTo>
                  <a:pt x="4432670" y="3064083"/>
                </a:lnTo>
                <a:lnTo>
                  <a:pt x="0" y="30640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A2676C4-C9F6-B02C-86E1-005E9AAC7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439" y="3293203"/>
            <a:ext cx="16997121" cy="370059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6524EBD9-C182-FEA3-510F-518C04B0D769}"/>
              </a:ext>
            </a:extLst>
          </p:cNvPr>
          <p:cNvGrpSpPr/>
          <p:nvPr/>
        </p:nvGrpSpPr>
        <p:grpSpPr>
          <a:xfrm>
            <a:off x="990600" y="754102"/>
            <a:ext cx="15925800" cy="8275598"/>
            <a:chOff x="3327265" y="2102957"/>
            <a:chExt cx="11785871" cy="5486750"/>
          </a:xfrm>
        </p:grpSpPr>
        <p:grpSp>
          <p:nvGrpSpPr>
            <p:cNvPr id="5" name="Group 5"/>
            <p:cNvGrpSpPr/>
            <p:nvPr/>
          </p:nvGrpSpPr>
          <p:grpSpPr>
            <a:xfrm>
              <a:off x="3479665" y="2255357"/>
              <a:ext cx="11633471" cy="5334350"/>
              <a:chOff x="0" y="0"/>
              <a:chExt cx="3063959" cy="1404932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63959" cy="1404932"/>
              </a:xfrm>
              <a:custGeom>
                <a:avLst/>
                <a:gdLst/>
                <a:ahLst/>
                <a:cxnLst/>
                <a:rect l="l" t="t" r="r" b="b"/>
                <a:pathLst>
                  <a:path w="3063959" h="1404932">
                    <a:moveTo>
                      <a:pt x="33940" y="0"/>
                    </a:moveTo>
                    <a:lnTo>
                      <a:pt x="3030020" y="0"/>
                    </a:lnTo>
                    <a:cubicBezTo>
                      <a:pt x="3048764" y="0"/>
                      <a:pt x="3063959" y="15195"/>
                      <a:pt x="3063959" y="33940"/>
                    </a:cubicBezTo>
                    <a:lnTo>
                      <a:pt x="3063959" y="1370992"/>
                    </a:lnTo>
                    <a:cubicBezTo>
                      <a:pt x="3063959" y="1389736"/>
                      <a:pt x="3048764" y="1404932"/>
                      <a:pt x="3030020" y="1404932"/>
                    </a:cubicBezTo>
                    <a:lnTo>
                      <a:pt x="33940" y="1404932"/>
                    </a:lnTo>
                    <a:cubicBezTo>
                      <a:pt x="15195" y="1404932"/>
                      <a:pt x="0" y="1389736"/>
                      <a:pt x="0" y="1370992"/>
                    </a:cubicBezTo>
                    <a:lnTo>
                      <a:pt x="0" y="33940"/>
                    </a:lnTo>
                    <a:cubicBezTo>
                      <a:pt x="0" y="15195"/>
                      <a:pt x="15195" y="0"/>
                      <a:pt x="33940" y="0"/>
                    </a:cubicBezTo>
                    <a:close/>
                  </a:path>
                </a:pathLst>
              </a:custGeom>
              <a:solidFill>
                <a:srgbClr val="FAE6DB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3327265" y="2102957"/>
              <a:ext cx="11633471" cy="5334350"/>
              <a:chOff x="0" y="0"/>
              <a:chExt cx="3063959" cy="1404932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63959" cy="1404932"/>
              </a:xfrm>
              <a:custGeom>
                <a:avLst/>
                <a:gdLst/>
                <a:ahLst/>
                <a:cxnLst/>
                <a:rect l="l" t="t" r="r" b="b"/>
                <a:pathLst>
                  <a:path w="3063959" h="1404932">
                    <a:moveTo>
                      <a:pt x="33940" y="0"/>
                    </a:moveTo>
                    <a:lnTo>
                      <a:pt x="3030020" y="0"/>
                    </a:lnTo>
                    <a:cubicBezTo>
                      <a:pt x="3048764" y="0"/>
                      <a:pt x="3063959" y="15195"/>
                      <a:pt x="3063959" y="33940"/>
                    </a:cubicBezTo>
                    <a:lnTo>
                      <a:pt x="3063959" y="1370992"/>
                    </a:lnTo>
                    <a:cubicBezTo>
                      <a:pt x="3063959" y="1389736"/>
                      <a:pt x="3048764" y="1404932"/>
                      <a:pt x="3030020" y="1404932"/>
                    </a:cubicBezTo>
                    <a:lnTo>
                      <a:pt x="33940" y="1404932"/>
                    </a:lnTo>
                    <a:cubicBezTo>
                      <a:pt x="15195" y="1404932"/>
                      <a:pt x="0" y="1389736"/>
                      <a:pt x="0" y="1370992"/>
                    </a:cubicBezTo>
                    <a:lnTo>
                      <a:pt x="0" y="33940"/>
                    </a:lnTo>
                    <a:cubicBezTo>
                      <a:pt x="0" y="15195"/>
                      <a:pt x="15195" y="0"/>
                      <a:pt x="33940" y="0"/>
                    </a:cubicBezTo>
                    <a:close/>
                  </a:path>
                </a:pathLst>
              </a:custGeom>
              <a:solidFill>
                <a:srgbClr val="FDFCF4"/>
              </a:solidFill>
              <a:ln w="66675">
                <a:solidFill>
                  <a:srgbClr val="FAE6DB"/>
                </a:solidFill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32" name="Freeform 32"/>
          <p:cNvSpPr/>
          <p:nvPr/>
        </p:nvSpPr>
        <p:spPr>
          <a:xfrm>
            <a:off x="16840200" y="-266700"/>
            <a:ext cx="2530532" cy="1816998"/>
          </a:xfrm>
          <a:custGeom>
            <a:avLst/>
            <a:gdLst/>
            <a:ahLst/>
            <a:cxnLst/>
            <a:rect l="l" t="t" r="r" b="b"/>
            <a:pathLst>
              <a:path w="611407" h="464160">
                <a:moveTo>
                  <a:pt x="0" y="0"/>
                </a:moveTo>
                <a:lnTo>
                  <a:pt x="611406" y="0"/>
                </a:lnTo>
                <a:lnTo>
                  <a:pt x="611406" y="464159"/>
                </a:lnTo>
                <a:lnTo>
                  <a:pt x="0" y="4641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7F503258-7071-887E-7AB2-68B4613D6E7F}"/>
              </a:ext>
            </a:extLst>
          </p:cNvPr>
          <p:cNvSpPr/>
          <p:nvPr/>
        </p:nvSpPr>
        <p:spPr>
          <a:xfrm>
            <a:off x="-762000" y="8801100"/>
            <a:ext cx="2530532" cy="1816998"/>
          </a:xfrm>
          <a:custGeom>
            <a:avLst/>
            <a:gdLst/>
            <a:ahLst/>
            <a:cxnLst/>
            <a:rect l="l" t="t" r="r" b="b"/>
            <a:pathLst>
              <a:path w="611407" h="464160">
                <a:moveTo>
                  <a:pt x="0" y="0"/>
                </a:moveTo>
                <a:lnTo>
                  <a:pt x="611406" y="0"/>
                </a:lnTo>
                <a:lnTo>
                  <a:pt x="611406" y="464159"/>
                </a:lnTo>
                <a:lnTo>
                  <a:pt x="0" y="4641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0839B0B-B1B6-11A4-EF49-195C9B83A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3195" y="1257300"/>
            <a:ext cx="12101609" cy="699271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6C85C275-E714-860C-D6CC-AA872F4AC736}"/>
              </a:ext>
            </a:extLst>
          </p:cNvPr>
          <p:cNvGrpSpPr/>
          <p:nvPr/>
        </p:nvGrpSpPr>
        <p:grpSpPr>
          <a:xfrm>
            <a:off x="533400" y="1485900"/>
            <a:ext cx="8001000" cy="7661996"/>
            <a:chOff x="8953058" y="1278255"/>
            <a:chExt cx="8458642" cy="3548853"/>
          </a:xfrm>
        </p:grpSpPr>
        <p:grpSp>
          <p:nvGrpSpPr>
            <p:cNvPr id="26" name="Group 4">
              <a:extLst>
                <a:ext uri="{FF2B5EF4-FFF2-40B4-BE49-F238E27FC236}">
                  <a16:creationId xmlns:a16="http://schemas.microsoft.com/office/drawing/2014/main" id="{9190CD1A-E9EB-1CE3-1FED-C42D7BB81AB5}"/>
                </a:ext>
              </a:extLst>
            </p:cNvPr>
            <p:cNvGrpSpPr/>
            <p:nvPr/>
          </p:nvGrpSpPr>
          <p:grpSpPr>
            <a:xfrm>
              <a:off x="9105458" y="1430655"/>
              <a:ext cx="8306242" cy="3396453"/>
              <a:chOff x="0" y="0"/>
              <a:chExt cx="2187652" cy="894539"/>
            </a:xfrm>
          </p:grpSpPr>
          <p:sp>
            <p:nvSpPr>
              <p:cNvPr id="27" name="Freeform 5">
                <a:extLst>
                  <a:ext uri="{FF2B5EF4-FFF2-40B4-BE49-F238E27FC236}">
                    <a16:creationId xmlns:a16="http://schemas.microsoft.com/office/drawing/2014/main" id="{9EECC59B-E375-318D-D815-747BA7AFD290}"/>
                  </a:ext>
                </a:extLst>
              </p:cNvPr>
              <p:cNvSpPr/>
              <p:nvPr/>
            </p:nvSpPr>
            <p:spPr>
              <a:xfrm>
                <a:off x="0" y="0"/>
                <a:ext cx="2187652" cy="894539"/>
              </a:xfrm>
              <a:custGeom>
                <a:avLst/>
                <a:gdLst/>
                <a:ahLst/>
                <a:cxnLst/>
                <a:rect l="l" t="t" r="r" b="b"/>
                <a:pathLst>
                  <a:path w="2187652" h="894539">
                    <a:moveTo>
                      <a:pt x="47535" y="0"/>
                    </a:moveTo>
                    <a:lnTo>
                      <a:pt x="2140117" y="0"/>
                    </a:lnTo>
                    <a:cubicBezTo>
                      <a:pt x="2152724" y="0"/>
                      <a:pt x="2164815" y="5008"/>
                      <a:pt x="2173730" y="13923"/>
                    </a:cubicBezTo>
                    <a:cubicBezTo>
                      <a:pt x="2182644" y="22837"/>
                      <a:pt x="2187652" y="34928"/>
                      <a:pt x="2187652" y="47535"/>
                    </a:cubicBezTo>
                    <a:lnTo>
                      <a:pt x="2187652" y="847004"/>
                    </a:lnTo>
                    <a:cubicBezTo>
                      <a:pt x="2187652" y="873257"/>
                      <a:pt x="2166370" y="894539"/>
                      <a:pt x="2140117" y="894539"/>
                    </a:cubicBezTo>
                    <a:lnTo>
                      <a:pt x="47535" y="894539"/>
                    </a:lnTo>
                    <a:cubicBezTo>
                      <a:pt x="21282" y="894539"/>
                      <a:pt x="0" y="873257"/>
                      <a:pt x="0" y="847004"/>
                    </a:cubicBezTo>
                    <a:lnTo>
                      <a:pt x="0" y="47535"/>
                    </a:lnTo>
                    <a:cubicBezTo>
                      <a:pt x="0" y="21282"/>
                      <a:pt x="21282" y="0"/>
                      <a:pt x="47535" y="0"/>
                    </a:cubicBezTo>
                    <a:close/>
                  </a:path>
                </a:pathLst>
              </a:custGeom>
              <a:solidFill>
                <a:srgbClr val="FAE6DB"/>
              </a:solidFill>
            </p:spPr>
          </p:sp>
          <p:sp>
            <p:nvSpPr>
              <p:cNvPr id="28" name="TextBox 6">
                <a:extLst>
                  <a:ext uri="{FF2B5EF4-FFF2-40B4-BE49-F238E27FC236}">
                    <a16:creationId xmlns:a16="http://schemas.microsoft.com/office/drawing/2014/main" id="{BDC83BE8-FF2E-4D2E-311E-B418EEC10A3D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9" name="Group 7">
              <a:extLst>
                <a:ext uri="{FF2B5EF4-FFF2-40B4-BE49-F238E27FC236}">
                  <a16:creationId xmlns:a16="http://schemas.microsoft.com/office/drawing/2014/main" id="{9854346F-597E-748D-DA3D-F2274ABE768C}"/>
                </a:ext>
              </a:extLst>
            </p:cNvPr>
            <p:cNvGrpSpPr/>
            <p:nvPr/>
          </p:nvGrpSpPr>
          <p:grpSpPr>
            <a:xfrm>
              <a:off x="8953058" y="1278255"/>
              <a:ext cx="8306242" cy="3384535"/>
              <a:chOff x="0" y="0"/>
              <a:chExt cx="2187652" cy="891400"/>
            </a:xfrm>
          </p:grpSpPr>
          <p:sp>
            <p:nvSpPr>
              <p:cNvPr id="30" name="Freeform 8">
                <a:extLst>
                  <a:ext uri="{FF2B5EF4-FFF2-40B4-BE49-F238E27FC236}">
                    <a16:creationId xmlns:a16="http://schemas.microsoft.com/office/drawing/2014/main" id="{FC1EB8FC-3D40-E238-8502-10A4720AAF02}"/>
                  </a:ext>
                </a:extLst>
              </p:cNvPr>
              <p:cNvSpPr/>
              <p:nvPr/>
            </p:nvSpPr>
            <p:spPr>
              <a:xfrm>
                <a:off x="0" y="0"/>
                <a:ext cx="2187652" cy="891400"/>
              </a:xfrm>
              <a:custGeom>
                <a:avLst/>
                <a:gdLst/>
                <a:ahLst/>
                <a:cxnLst/>
                <a:rect l="l" t="t" r="r" b="b"/>
                <a:pathLst>
                  <a:path w="2187652" h="891400">
                    <a:moveTo>
                      <a:pt x="47535" y="0"/>
                    </a:moveTo>
                    <a:lnTo>
                      <a:pt x="2140117" y="0"/>
                    </a:lnTo>
                    <a:cubicBezTo>
                      <a:pt x="2152724" y="0"/>
                      <a:pt x="2164815" y="5008"/>
                      <a:pt x="2173730" y="13923"/>
                    </a:cubicBezTo>
                    <a:cubicBezTo>
                      <a:pt x="2182644" y="22837"/>
                      <a:pt x="2187652" y="34928"/>
                      <a:pt x="2187652" y="47535"/>
                    </a:cubicBezTo>
                    <a:lnTo>
                      <a:pt x="2187652" y="843865"/>
                    </a:lnTo>
                    <a:cubicBezTo>
                      <a:pt x="2187652" y="870118"/>
                      <a:pt x="2166370" y="891400"/>
                      <a:pt x="2140117" y="891400"/>
                    </a:cubicBezTo>
                    <a:lnTo>
                      <a:pt x="47535" y="891400"/>
                    </a:lnTo>
                    <a:cubicBezTo>
                      <a:pt x="34928" y="891400"/>
                      <a:pt x="22837" y="886392"/>
                      <a:pt x="13923" y="877477"/>
                    </a:cubicBezTo>
                    <a:cubicBezTo>
                      <a:pt x="5008" y="868563"/>
                      <a:pt x="0" y="856472"/>
                      <a:pt x="0" y="843865"/>
                    </a:cubicBezTo>
                    <a:lnTo>
                      <a:pt x="0" y="47535"/>
                    </a:lnTo>
                    <a:cubicBezTo>
                      <a:pt x="0" y="21282"/>
                      <a:pt x="21282" y="0"/>
                      <a:pt x="47535" y="0"/>
                    </a:cubicBezTo>
                    <a:close/>
                  </a:path>
                </a:pathLst>
              </a:custGeom>
              <a:solidFill>
                <a:srgbClr val="FDFCF4"/>
              </a:solidFill>
            </p:spPr>
          </p:sp>
          <p:sp>
            <p:nvSpPr>
              <p:cNvPr id="31" name="TextBox 9">
                <a:extLst>
                  <a:ext uri="{FF2B5EF4-FFF2-40B4-BE49-F238E27FC236}">
                    <a16:creationId xmlns:a16="http://schemas.microsoft.com/office/drawing/2014/main" id="{AE5D57AD-8D94-6B83-5672-957D64650ADD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B512662-9226-D8E1-794C-04FEB58FAEBE}"/>
              </a:ext>
            </a:extLst>
          </p:cNvPr>
          <p:cNvGrpSpPr/>
          <p:nvPr/>
        </p:nvGrpSpPr>
        <p:grpSpPr>
          <a:xfrm>
            <a:off x="8839200" y="1485900"/>
            <a:ext cx="8991600" cy="7661996"/>
            <a:chOff x="8953058" y="1278255"/>
            <a:chExt cx="8458642" cy="3548853"/>
          </a:xfrm>
        </p:grpSpPr>
        <p:grpSp>
          <p:nvGrpSpPr>
            <p:cNvPr id="34" name="Group 4">
              <a:extLst>
                <a:ext uri="{FF2B5EF4-FFF2-40B4-BE49-F238E27FC236}">
                  <a16:creationId xmlns:a16="http://schemas.microsoft.com/office/drawing/2014/main" id="{BF49C4D3-3F73-B89F-54B4-CEE9A931FA38}"/>
                </a:ext>
              </a:extLst>
            </p:cNvPr>
            <p:cNvGrpSpPr/>
            <p:nvPr/>
          </p:nvGrpSpPr>
          <p:grpSpPr>
            <a:xfrm>
              <a:off x="9105458" y="1430655"/>
              <a:ext cx="8306242" cy="3396453"/>
              <a:chOff x="0" y="0"/>
              <a:chExt cx="2187652" cy="894539"/>
            </a:xfrm>
          </p:grpSpPr>
          <p:sp>
            <p:nvSpPr>
              <p:cNvPr id="38" name="Freeform 5">
                <a:extLst>
                  <a:ext uri="{FF2B5EF4-FFF2-40B4-BE49-F238E27FC236}">
                    <a16:creationId xmlns:a16="http://schemas.microsoft.com/office/drawing/2014/main" id="{9D1B4787-0A70-789F-1E37-1D181E319A7B}"/>
                  </a:ext>
                </a:extLst>
              </p:cNvPr>
              <p:cNvSpPr/>
              <p:nvPr/>
            </p:nvSpPr>
            <p:spPr>
              <a:xfrm>
                <a:off x="0" y="0"/>
                <a:ext cx="2187652" cy="894539"/>
              </a:xfrm>
              <a:custGeom>
                <a:avLst/>
                <a:gdLst/>
                <a:ahLst/>
                <a:cxnLst/>
                <a:rect l="l" t="t" r="r" b="b"/>
                <a:pathLst>
                  <a:path w="2187652" h="894539">
                    <a:moveTo>
                      <a:pt x="47535" y="0"/>
                    </a:moveTo>
                    <a:lnTo>
                      <a:pt x="2140117" y="0"/>
                    </a:lnTo>
                    <a:cubicBezTo>
                      <a:pt x="2152724" y="0"/>
                      <a:pt x="2164815" y="5008"/>
                      <a:pt x="2173730" y="13923"/>
                    </a:cubicBezTo>
                    <a:cubicBezTo>
                      <a:pt x="2182644" y="22837"/>
                      <a:pt x="2187652" y="34928"/>
                      <a:pt x="2187652" y="47535"/>
                    </a:cubicBezTo>
                    <a:lnTo>
                      <a:pt x="2187652" y="847004"/>
                    </a:lnTo>
                    <a:cubicBezTo>
                      <a:pt x="2187652" y="873257"/>
                      <a:pt x="2166370" y="894539"/>
                      <a:pt x="2140117" y="894539"/>
                    </a:cubicBezTo>
                    <a:lnTo>
                      <a:pt x="47535" y="894539"/>
                    </a:lnTo>
                    <a:cubicBezTo>
                      <a:pt x="21282" y="894539"/>
                      <a:pt x="0" y="873257"/>
                      <a:pt x="0" y="847004"/>
                    </a:cubicBezTo>
                    <a:lnTo>
                      <a:pt x="0" y="47535"/>
                    </a:lnTo>
                    <a:cubicBezTo>
                      <a:pt x="0" y="21282"/>
                      <a:pt x="21282" y="0"/>
                      <a:pt x="47535" y="0"/>
                    </a:cubicBezTo>
                    <a:close/>
                  </a:path>
                </a:pathLst>
              </a:custGeom>
              <a:solidFill>
                <a:srgbClr val="FAE6DB"/>
              </a:solidFill>
            </p:spPr>
          </p:sp>
          <p:sp>
            <p:nvSpPr>
              <p:cNvPr id="39" name="TextBox 6">
                <a:extLst>
                  <a:ext uri="{FF2B5EF4-FFF2-40B4-BE49-F238E27FC236}">
                    <a16:creationId xmlns:a16="http://schemas.microsoft.com/office/drawing/2014/main" id="{731757B6-5EC6-180B-807B-4F26E0956CA3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5" name="Group 7">
              <a:extLst>
                <a:ext uri="{FF2B5EF4-FFF2-40B4-BE49-F238E27FC236}">
                  <a16:creationId xmlns:a16="http://schemas.microsoft.com/office/drawing/2014/main" id="{5872BC67-6AF5-A276-EB1E-93528F07DB87}"/>
                </a:ext>
              </a:extLst>
            </p:cNvPr>
            <p:cNvGrpSpPr/>
            <p:nvPr/>
          </p:nvGrpSpPr>
          <p:grpSpPr>
            <a:xfrm>
              <a:off x="8953058" y="1278255"/>
              <a:ext cx="8306242" cy="3384535"/>
              <a:chOff x="0" y="0"/>
              <a:chExt cx="2187652" cy="891400"/>
            </a:xfrm>
          </p:grpSpPr>
          <p:sp>
            <p:nvSpPr>
              <p:cNvPr id="36" name="Freeform 8">
                <a:extLst>
                  <a:ext uri="{FF2B5EF4-FFF2-40B4-BE49-F238E27FC236}">
                    <a16:creationId xmlns:a16="http://schemas.microsoft.com/office/drawing/2014/main" id="{DC86703C-4FCB-0861-6DE1-FDA6591DBB86}"/>
                  </a:ext>
                </a:extLst>
              </p:cNvPr>
              <p:cNvSpPr/>
              <p:nvPr/>
            </p:nvSpPr>
            <p:spPr>
              <a:xfrm>
                <a:off x="0" y="0"/>
                <a:ext cx="2187652" cy="891400"/>
              </a:xfrm>
              <a:custGeom>
                <a:avLst/>
                <a:gdLst/>
                <a:ahLst/>
                <a:cxnLst/>
                <a:rect l="l" t="t" r="r" b="b"/>
                <a:pathLst>
                  <a:path w="2187652" h="891400">
                    <a:moveTo>
                      <a:pt x="47535" y="0"/>
                    </a:moveTo>
                    <a:lnTo>
                      <a:pt x="2140117" y="0"/>
                    </a:lnTo>
                    <a:cubicBezTo>
                      <a:pt x="2152724" y="0"/>
                      <a:pt x="2164815" y="5008"/>
                      <a:pt x="2173730" y="13923"/>
                    </a:cubicBezTo>
                    <a:cubicBezTo>
                      <a:pt x="2182644" y="22837"/>
                      <a:pt x="2187652" y="34928"/>
                      <a:pt x="2187652" y="47535"/>
                    </a:cubicBezTo>
                    <a:lnTo>
                      <a:pt x="2187652" y="843865"/>
                    </a:lnTo>
                    <a:cubicBezTo>
                      <a:pt x="2187652" y="870118"/>
                      <a:pt x="2166370" y="891400"/>
                      <a:pt x="2140117" y="891400"/>
                    </a:cubicBezTo>
                    <a:lnTo>
                      <a:pt x="47535" y="891400"/>
                    </a:lnTo>
                    <a:cubicBezTo>
                      <a:pt x="34928" y="891400"/>
                      <a:pt x="22837" y="886392"/>
                      <a:pt x="13923" y="877477"/>
                    </a:cubicBezTo>
                    <a:cubicBezTo>
                      <a:pt x="5008" y="868563"/>
                      <a:pt x="0" y="856472"/>
                      <a:pt x="0" y="843865"/>
                    </a:cubicBezTo>
                    <a:lnTo>
                      <a:pt x="0" y="47535"/>
                    </a:lnTo>
                    <a:cubicBezTo>
                      <a:pt x="0" y="21282"/>
                      <a:pt x="21282" y="0"/>
                      <a:pt x="47535" y="0"/>
                    </a:cubicBezTo>
                    <a:close/>
                  </a:path>
                </a:pathLst>
              </a:custGeom>
              <a:solidFill>
                <a:srgbClr val="FDFCF4"/>
              </a:solidFill>
            </p:spPr>
          </p:sp>
          <p:sp>
            <p:nvSpPr>
              <p:cNvPr id="37" name="TextBox 9">
                <a:extLst>
                  <a:ext uri="{FF2B5EF4-FFF2-40B4-BE49-F238E27FC236}">
                    <a16:creationId xmlns:a16="http://schemas.microsoft.com/office/drawing/2014/main" id="{F8A1B64D-F3E0-CFAD-C1B7-265038496E28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40" name="Google Shape;1624;p58">
            <a:extLst>
              <a:ext uri="{FF2B5EF4-FFF2-40B4-BE49-F238E27FC236}">
                <a16:creationId xmlns:a16="http://schemas.microsoft.com/office/drawing/2014/main" id="{D1799A1A-4D4E-7C3F-0A22-F14C9E9AF936}"/>
              </a:ext>
            </a:extLst>
          </p:cNvPr>
          <p:cNvSpPr txBox="1">
            <a:spLocks/>
          </p:cNvSpPr>
          <p:nvPr/>
        </p:nvSpPr>
        <p:spPr>
          <a:xfrm>
            <a:off x="551700" y="3360055"/>
            <a:ext cx="9107400" cy="401782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vi-VN" sz="4400" dirty="0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120363C-867F-D338-7EAA-D82BD432EEE9}"/>
              </a:ext>
            </a:extLst>
          </p:cNvPr>
          <p:cNvSpPr/>
          <p:nvPr/>
        </p:nvSpPr>
        <p:spPr>
          <a:xfrm>
            <a:off x="1960852" y="1757077"/>
            <a:ext cx="4724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vi-VN" sz="4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327BAE8-D071-CFE8-99E9-A42CF289FB53}"/>
              </a:ext>
            </a:extLst>
          </p:cNvPr>
          <p:cNvSpPr/>
          <p:nvPr/>
        </p:nvSpPr>
        <p:spPr>
          <a:xfrm>
            <a:off x="11125200" y="1814933"/>
            <a:ext cx="4724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vi-VN" sz="4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1">
            <a:extLst>
              <a:ext uri="{FF2B5EF4-FFF2-40B4-BE49-F238E27FC236}">
                <a16:creationId xmlns:a16="http://schemas.microsoft.com/office/drawing/2014/main" id="{CE42487A-4CA8-CA68-A1DE-2ED28F04D843}"/>
              </a:ext>
            </a:extLst>
          </p:cNvPr>
          <p:cNvSpPr/>
          <p:nvPr/>
        </p:nvSpPr>
        <p:spPr>
          <a:xfrm>
            <a:off x="9351443" y="3335207"/>
            <a:ext cx="8098357" cy="46240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-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đã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cung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cấp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thông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tin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cụ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thể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hiện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tương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lũ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lụt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tự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nhiên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algn="just">
              <a:buClr>
                <a:srgbClr val="000000"/>
              </a:buClr>
            </a:pP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-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Bên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cạnh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việc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giải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giúp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hiểu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rõ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hơn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nguyên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nhân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tác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hại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lũ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lụt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đối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đời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sống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giúp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nâng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cao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nhận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thức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bảo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vệ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thiên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nhiên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FF13D0B-855D-EDFA-03B0-C482C940C334}"/>
              </a:ext>
            </a:extLst>
          </p:cNvPr>
          <p:cNvSpPr txBox="1"/>
          <p:nvPr/>
        </p:nvSpPr>
        <p:spPr>
          <a:xfrm>
            <a:off x="1259918" y="3034615"/>
            <a:ext cx="6580437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4400" dirty="0">
                <a:latin typeface="+mj-lt"/>
                <a:ea typeface="Cambria" panose="02040503050406030204" pitchFamily="18" charset="0"/>
              </a:rPr>
              <a:t>- </a:t>
            </a:r>
            <a:r>
              <a:rPr lang="vi-VN" sz="4400" dirty="0">
                <a:latin typeface="+mj-lt"/>
                <a:ea typeface="Cambria" panose="02040503050406030204" pitchFamily="18" charset="0"/>
              </a:rPr>
              <a:t>Các thông tin được trình bày theo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endParaRPr lang="en-US" sz="4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vi-VN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Ngôn ngữ ngắn gọn, chính xác.</a:t>
            </a:r>
          </a:p>
          <a:p>
            <a:pPr marL="0" indent="0" algn="just">
              <a:buNone/>
            </a:pP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vi-VN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ảnh minh họa cụ thể, tạo điểm nhấn và ấn tượng với người đọc.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11;p46">
            <a:extLst>
              <a:ext uri="{FF2B5EF4-FFF2-40B4-BE49-F238E27FC236}">
                <a16:creationId xmlns:a16="http://schemas.microsoft.com/office/drawing/2014/main" id="{E20B6829-F679-B61B-EB70-B06825958CC9}"/>
              </a:ext>
            </a:extLst>
          </p:cNvPr>
          <p:cNvSpPr txBox="1">
            <a:spLocks/>
          </p:cNvSpPr>
          <p:nvPr/>
        </p:nvSpPr>
        <p:spPr>
          <a:xfrm>
            <a:off x="1440000" y="280450"/>
            <a:ext cx="154080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5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5600" b="1" dirty="0">
                <a:latin typeface="Cambria" panose="02040503050406030204" pitchFamily="18" charset="0"/>
                <a:ea typeface="Cambria" panose="02040503050406030204" pitchFamily="18" charset="0"/>
              </a:rPr>
              <a:t>Sơ đồ tóm tắt nội dung</a:t>
            </a:r>
            <a:r>
              <a:rPr lang="en-US" sz="5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5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5600" b="1" dirty="0"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5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Lũ</a:t>
            </a:r>
            <a:r>
              <a:rPr lang="en-US" sz="5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lụt</a:t>
            </a:r>
            <a:r>
              <a:rPr lang="en-US" sz="5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5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5600" b="1" dirty="0">
                <a:latin typeface="Cambria" panose="02040503050406030204" pitchFamily="18" charset="0"/>
                <a:ea typeface="Cambria" panose="02040503050406030204" pitchFamily="18" charset="0"/>
              </a:rPr>
              <a:t>?- </a:t>
            </a:r>
            <a:r>
              <a:rPr lang="en-US" sz="5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5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5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5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5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hại</a:t>
            </a:r>
            <a:r>
              <a:rPr lang="en-US" sz="56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5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C6607C-3504-6F1B-852B-61ABFFCC4236}"/>
              </a:ext>
            </a:extLst>
          </p:cNvPr>
          <p:cNvSpPr/>
          <p:nvPr/>
        </p:nvSpPr>
        <p:spPr>
          <a:xfrm>
            <a:off x="6449117" y="2363110"/>
            <a:ext cx="3969836" cy="8753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b="1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Lũ</a:t>
            </a:r>
            <a:r>
              <a:rPr lang="en-US" sz="3600" b="1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lụt</a:t>
            </a:r>
            <a:endParaRPr lang="en-US" sz="3600" b="1" kern="0" dirty="0">
              <a:solidFill>
                <a:srgbClr val="3E454E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48D379-997F-520C-75C9-2913AB22E600}"/>
              </a:ext>
            </a:extLst>
          </p:cNvPr>
          <p:cNvSpPr/>
          <p:nvPr/>
        </p:nvSpPr>
        <p:spPr>
          <a:xfrm>
            <a:off x="301079" y="4273686"/>
            <a:ext cx="3969836" cy="9307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b="1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Khái</a:t>
            </a:r>
            <a:r>
              <a:rPr lang="en-US" sz="3600" b="1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niệm</a:t>
            </a:r>
            <a:endParaRPr lang="en-US" sz="3600" b="1" kern="0" dirty="0">
              <a:solidFill>
                <a:srgbClr val="3E454E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E5202C-19F7-E185-A348-F69229365A31}"/>
              </a:ext>
            </a:extLst>
          </p:cNvPr>
          <p:cNvSpPr/>
          <p:nvPr/>
        </p:nvSpPr>
        <p:spPr>
          <a:xfrm>
            <a:off x="4828471" y="4273686"/>
            <a:ext cx="3969836" cy="9307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b="1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Phân</a:t>
            </a:r>
            <a:r>
              <a:rPr lang="en-US" sz="3600" b="1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loại</a:t>
            </a:r>
            <a:endParaRPr lang="en-US" sz="3600" b="1" kern="0" dirty="0">
              <a:solidFill>
                <a:srgbClr val="3E454E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590063-D296-29A3-6BB6-6192B07706B1}"/>
              </a:ext>
            </a:extLst>
          </p:cNvPr>
          <p:cNvSpPr/>
          <p:nvPr/>
        </p:nvSpPr>
        <p:spPr>
          <a:xfrm>
            <a:off x="9355863" y="4273686"/>
            <a:ext cx="3969836" cy="9307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b="1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Nguyên</a:t>
            </a:r>
            <a:r>
              <a:rPr lang="en-US" sz="3600" b="1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nhân</a:t>
            </a:r>
            <a:endParaRPr lang="en-US" sz="3600" b="1" kern="0" dirty="0">
              <a:solidFill>
                <a:srgbClr val="3E454E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4201E8-1CC2-B82E-383F-98BB34566B14}"/>
              </a:ext>
            </a:extLst>
          </p:cNvPr>
          <p:cNvSpPr/>
          <p:nvPr/>
        </p:nvSpPr>
        <p:spPr>
          <a:xfrm>
            <a:off x="13883255" y="4273686"/>
            <a:ext cx="3969836" cy="9307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b="1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Tác</a:t>
            </a:r>
            <a:r>
              <a:rPr lang="en-US" sz="3600" b="1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hại</a:t>
            </a:r>
            <a:endParaRPr lang="en-US" sz="3600" b="1" kern="0" dirty="0">
              <a:solidFill>
                <a:srgbClr val="3E454E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cxnSp>
        <p:nvCxnSpPr>
          <p:cNvPr id="10" name="Connector: Elbow 12">
            <a:extLst>
              <a:ext uri="{FF2B5EF4-FFF2-40B4-BE49-F238E27FC236}">
                <a16:creationId xmlns:a16="http://schemas.microsoft.com/office/drawing/2014/main" id="{D12F1307-54A6-5854-B732-07844A10DFAC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rot="5400000">
            <a:off x="4842426" y="682074"/>
            <a:ext cx="1035186" cy="6148038"/>
          </a:xfrm>
          <a:prstGeom prst="bentConnector3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or: Elbow 14">
            <a:extLst>
              <a:ext uri="{FF2B5EF4-FFF2-40B4-BE49-F238E27FC236}">
                <a16:creationId xmlns:a16="http://schemas.microsoft.com/office/drawing/2014/main" id="{EAEE4516-2713-28AB-DE06-80883949B3C2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 rot="5400000">
            <a:off x="7106122" y="2945770"/>
            <a:ext cx="1035186" cy="1620646"/>
          </a:xfrm>
          <a:prstGeom prst="bentConnector3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or: Elbow 16">
            <a:extLst>
              <a:ext uri="{FF2B5EF4-FFF2-40B4-BE49-F238E27FC236}">
                <a16:creationId xmlns:a16="http://schemas.microsoft.com/office/drawing/2014/main" id="{2825EA26-8D2D-538B-3047-61AB30D69423}"/>
              </a:ext>
            </a:extLst>
          </p:cNvPr>
          <p:cNvCxnSpPr>
            <a:cxnSpLocks/>
            <a:stCxn id="5" idx="2"/>
            <a:endCxn id="8" idx="0"/>
          </p:cNvCxnSpPr>
          <p:nvPr/>
        </p:nvCxnSpPr>
        <p:spPr>
          <a:xfrm rot="16200000" flipH="1">
            <a:off x="9369816" y="2302718"/>
            <a:ext cx="1035186" cy="2906746"/>
          </a:xfrm>
          <a:prstGeom prst="bentConnector3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or: Elbow 18">
            <a:extLst>
              <a:ext uri="{FF2B5EF4-FFF2-40B4-BE49-F238E27FC236}">
                <a16:creationId xmlns:a16="http://schemas.microsoft.com/office/drawing/2014/main" id="{DE1B903C-F0DB-A512-CFC4-2E4989EF8135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 rot="16200000" flipH="1">
            <a:off x="11633512" y="39022"/>
            <a:ext cx="1035186" cy="7434138"/>
          </a:xfrm>
          <a:prstGeom prst="bentConnector3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9D94E-67B3-4278-F61E-97933E5FDCC3}"/>
              </a:ext>
            </a:extLst>
          </p:cNvPr>
          <p:cNvSpPr/>
          <p:nvPr/>
        </p:nvSpPr>
        <p:spPr>
          <a:xfrm>
            <a:off x="301079" y="5308871"/>
            <a:ext cx="3969836" cy="47114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Gồm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hai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yếu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tố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: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Lũ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và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lụt</a:t>
            </a:r>
            <a:endParaRPr lang="en-US" sz="3600" kern="0" dirty="0">
              <a:solidFill>
                <a:srgbClr val="3E454E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C7ACE2-7AC6-88FA-0566-2B7DD73CC38E}"/>
              </a:ext>
            </a:extLst>
          </p:cNvPr>
          <p:cNvSpPr/>
          <p:nvPr/>
        </p:nvSpPr>
        <p:spPr>
          <a:xfrm>
            <a:off x="4828471" y="5308871"/>
            <a:ext cx="3969836" cy="47114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Lũ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ống</a:t>
            </a:r>
            <a:endParaRPr lang="en-US" sz="3600" kern="0" dirty="0">
              <a:solidFill>
                <a:srgbClr val="3E454E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57150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Lũ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quét</a:t>
            </a:r>
            <a:endParaRPr lang="en-US" sz="3600" kern="0" dirty="0">
              <a:solidFill>
                <a:srgbClr val="3E454E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57150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Lũ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sông</a:t>
            </a:r>
            <a:endParaRPr lang="en-US" sz="3600" kern="0" dirty="0">
              <a:solidFill>
                <a:srgbClr val="3E454E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3033E3-6815-0CC4-AB87-2A6C14F5E07A}"/>
              </a:ext>
            </a:extLst>
          </p:cNvPr>
          <p:cNvSpPr/>
          <p:nvPr/>
        </p:nvSpPr>
        <p:spPr>
          <a:xfrm>
            <a:off x="9355863" y="5308871"/>
            <a:ext cx="3969836" cy="47114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Bão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–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triều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cường</a:t>
            </a:r>
            <a:endParaRPr lang="en-US" sz="3600" kern="0" dirty="0">
              <a:solidFill>
                <a:srgbClr val="3E454E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57150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Mưa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lớn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kéo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dài</a:t>
            </a:r>
            <a:endParaRPr lang="en-US" sz="3600" kern="0" dirty="0">
              <a:solidFill>
                <a:srgbClr val="3E454E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57150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Sóng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thần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thủy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triều</a:t>
            </a:r>
            <a:endParaRPr lang="en-US" sz="3600" kern="0" dirty="0">
              <a:solidFill>
                <a:srgbClr val="3E454E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57150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Con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người</a:t>
            </a:r>
            <a:endParaRPr lang="en-US" sz="3600" kern="0" dirty="0">
              <a:solidFill>
                <a:srgbClr val="3E454E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4938BC-8A72-AFF6-8503-694F19682520}"/>
              </a:ext>
            </a:extLst>
          </p:cNvPr>
          <p:cNvSpPr/>
          <p:nvPr/>
        </p:nvSpPr>
        <p:spPr>
          <a:xfrm>
            <a:off x="13883255" y="5308871"/>
            <a:ext cx="3969836" cy="47114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Thiệt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hại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về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vật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chất</a:t>
            </a:r>
            <a:endParaRPr lang="en-US" sz="3600" kern="0" dirty="0">
              <a:solidFill>
                <a:srgbClr val="3E454E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57150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Thương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vong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về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con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người</a:t>
            </a:r>
            <a:endParaRPr lang="en-US" sz="3600" kern="0" dirty="0">
              <a:solidFill>
                <a:srgbClr val="3E454E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57150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Ô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nhiễm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môi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trường</a:t>
            </a:r>
            <a:endParaRPr lang="en-US" sz="3600" kern="0" dirty="0">
              <a:solidFill>
                <a:srgbClr val="3E454E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57150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Mầm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bệnh</a:t>
            </a:r>
            <a:endParaRPr lang="en-US" sz="3600" kern="0" dirty="0">
              <a:solidFill>
                <a:srgbClr val="3E454E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57150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Kinh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tế</a:t>
            </a:r>
            <a:endParaRPr lang="en-US" sz="3600" kern="0" dirty="0">
              <a:solidFill>
                <a:srgbClr val="3E454E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978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FA9614-E4EE-01B8-2AB9-E99D6C087C95}"/>
              </a:ext>
            </a:extLst>
          </p:cNvPr>
          <p:cNvSpPr/>
          <p:nvPr/>
        </p:nvSpPr>
        <p:spPr>
          <a:xfrm>
            <a:off x="5943600" y="800100"/>
            <a:ext cx="8686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6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vi-VN" sz="6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5C0B67-A66D-E177-BEB2-2C3E25D3107A}"/>
              </a:ext>
            </a:extLst>
          </p:cNvPr>
          <p:cNvSpPr/>
          <p:nvPr/>
        </p:nvSpPr>
        <p:spPr>
          <a:xfrm>
            <a:off x="1295400" y="2095500"/>
            <a:ext cx="16078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mưa lũ, ngập lụt của nước ta.</a:t>
            </a:r>
          </a:p>
          <a:p>
            <a:pPr algn="just"/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viết được đăng tải trên tòa soạn (facebook) của lớp, được đánh giá 50% lượt tương tác trên tòa soạn + 50% sự đánh giá của giáo viên</a:t>
            </a:r>
            <a:endParaRPr lang="vi-VN" sz="4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E397F3BC-3184-B850-9BD8-49BA94494A3F}"/>
              </a:ext>
            </a:extLst>
          </p:cNvPr>
          <p:cNvSpPr/>
          <p:nvPr/>
        </p:nvSpPr>
        <p:spPr>
          <a:xfrm>
            <a:off x="2590800" y="4904886"/>
            <a:ext cx="13436600" cy="5433917"/>
          </a:xfrm>
          <a:custGeom>
            <a:avLst/>
            <a:gdLst/>
            <a:ahLst/>
            <a:cxnLst/>
            <a:rect l="l" t="t" r="r" b="b"/>
            <a:pathLst>
              <a:path w="16230600" h="7567517">
                <a:moveTo>
                  <a:pt x="0" y="0"/>
                </a:moveTo>
                <a:lnTo>
                  <a:pt x="16230600" y="0"/>
                </a:lnTo>
                <a:lnTo>
                  <a:pt x="16230600" y="7567517"/>
                </a:lnTo>
                <a:lnTo>
                  <a:pt x="0" y="75675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29C7F7E-E6BE-B304-9C4A-0175E4787A8F}"/>
              </a:ext>
            </a:extLst>
          </p:cNvPr>
          <p:cNvSpPr/>
          <p:nvPr/>
        </p:nvSpPr>
        <p:spPr>
          <a:xfrm>
            <a:off x="13944600" y="4314444"/>
            <a:ext cx="4572000" cy="1658112"/>
          </a:xfrm>
          <a:custGeom>
            <a:avLst/>
            <a:gdLst/>
            <a:ahLst/>
            <a:cxnLst/>
            <a:rect l="l" t="t" r="r" b="b"/>
            <a:pathLst>
              <a:path w="7315200" h="2953512">
                <a:moveTo>
                  <a:pt x="0" y="0"/>
                </a:moveTo>
                <a:lnTo>
                  <a:pt x="7315200" y="0"/>
                </a:lnTo>
                <a:lnTo>
                  <a:pt x="7315200" y="2953512"/>
                </a:lnTo>
                <a:lnTo>
                  <a:pt x="0" y="29535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12126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>
            <a:extLst>
              <a:ext uri="{FF2B5EF4-FFF2-40B4-BE49-F238E27FC236}">
                <a16:creationId xmlns:a16="http://schemas.microsoft.com/office/drawing/2014/main" id="{B8E1CFD3-E6FC-0294-D4B0-EF9495A67FCA}"/>
              </a:ext>
            </a:extLst>
          </p:cNvPr>
          <p:cNvSpPr txBox="1"/>
          <p:nvPr/>
        </p:nvSpPr>
        <p:spPr>
          <a:xfrm>
            <a:off x="7391400" y="964168"/>
            <a:ext cx="4156353" cy="830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2719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5400" b="1" dirty="0" err="1">
                <a:solidFill>
                  <a:srgbClr val="2719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5400" b="1" dirty="0">
              <a:solidFill>
                <a:srgbClr val="2719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85B51A-EF0F-75D4-3825-9332A247996C}"/>
              </a:ext>
            </a:extLst>
          </p:cNvPr>
          <p:cNvSpPr txBox="1"/>
          <p:nvPr/>
        </p:nvSpPr>
        <p:spPr>
          <a:xfrm>
            <a:off x="762000" y="3162300"/>
            <a:ext cx="102270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Gv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gọi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3 HS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trước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lớp</a:t>
            </a:r>
            <a:endParaRPr lang="en-US" sz="4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+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nhất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đầu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….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tràn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khu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dân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cư</a:t>
            </a:r>
            <a:endParaRPr lang="en-US" sz="4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+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Nguyên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nhân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gây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ra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lũ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lụt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gây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nên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nhiều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thiên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tai</a:t>
            </a:r>
          </a:p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+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3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Tác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hại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lũ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lụt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hết</a:t>
            </a:r>
            <a:endParaRPr lang="en-US" sz="4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FFDFAEFA-6CF1-73B3-6E28-213248EE5034}"/>
              </a:ext>
            </a:extLst>
          </p:cNvPr>
          <p:cNvSpPr/>
          <p:nvPr/>
        </p:nvSpPr>
        <p:spPr>
          <a:xfrm>
            <a:off x="11201400" y="3162300"/>
            <a:ext cx="6595933" cy="5791200"/>
          </a:xfrm>
          <a:custGeom>
            <a:avLst/>
            <a:gdLst/>
            <a:ahLst/>
            <a:cxnLst/>
            <a:rect l="l" t="t" r="r" b="b"/>
            <a:pathLst>
              <a:path w="5814282" h="4862194">
                <a:moveTo>
                  <a:pt x="0" y="0"/>
                </a:moveTo>
                <a:lnTo>
                  <a:pt x="5814282" y="0"/>
                </a:lnTo>
                <a:lnTo>
                  <a:pt x="5814282" y="4862194"/>
                </a:lnTo>
                <a:lnTo>
                  <a:pt x="0" y="48621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08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409700"/>
            <a:ext cx="85344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/>
              <a:t>Bố cục</a:t>
            </a:r>
            <a:r>
              <a:rPr lang="en-US" sz="3500" dirty="0" smtClean="0"/>
              <a:t>: 2 phần</a:t>
            </a:r>
          </a:p>
          <a:p>
            <a:pPr marL="285750" indent="-285750">
              <a:buFontTx/>
              <a:buChar char="-"/>
            </a:pPr>
            <a:r>
              <a:rPr lang="en-US" sz="3500" dirty="0" smtClean="0"/>
              <a:t>Sa po</a:t>
            </a:r>
          </a:p>
          <a:p>
            <a:pPr marL="285750" indent="-285750">
              <a:buFontTx/>
              <a:buChar char="-"/>
            </a:pPr>
            <a:r>
              <a:rPr lang="en-US" sz="3500" dirty="0" smtClean="0"/>
              <a:t>Nội dung văn bản</a:t>
            </a:r>
          </a:p>
        </p:txBody>
      </p:sp>
    </p:spTree>
    <p:extLst>
      <p:ext uri="{BB962C8B-B14F-4D97-AF65-F5344CB8AC3E}">
        <p14:creationId xmlns:p14="http://schemas.microsoft.com/office/powerpoint/2010/main" val="598019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0F18DC-1FCF-AEAC-4052-EA5CC58A7FCA}"/>
              </a:ext>
            </a:extLst>
          </p:cNvPr>
          <p:cNvSpPr/>
          <p:nvPr/>
        </p:nvSpPr>
        <p:spPr>
          <a:xfrm>
            <a:off x="119260" y="4296476"/>
            <a:ext cx="3962400" cy="4033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khbvptr.vn, 2-11-2020</a:t>
            </a: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099DED0C-430D-DBC6-5F9B-799F600FBE11}"/>
              </a:ext>
            </a:extLst>
          </p:cNvPr>
          <p:cNvSpPr txBox="1"/>
          <p:nvPr/>
        </p:nvSpPr>
        <p:spPr>
          <a:xfrm>
            <a:off x="6172200" y="873708"/>
            <a:ext cx="55626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2719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5400" b="1" dirty="0" err="1">
                <a:solidFill>
                  <a:srgbClr val="2719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5400" b="1" dirty="0">
                <a:solidFill>
                  <a:srgbClr val="2719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2719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5400" b="1" dirty="0">
                <a:solidFill>
                  <a:srgbClr val="2719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2719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5400" b="1" dirty="0">
              <a:solidFill>
                <a:srgbClr val="2719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26F7A8C5-EFD7-B6F2-966B-F5260E76BE95}"/>
              </a:ext>
            </a:extLst>
          </p:cNvPr>
          <p:cNvSpPr/>
          <p:nvPr/>
        </p:nvSpPr>
        <p:spPr>
          <a:xfrm>
            <a:off x="1567060" y="2728147"/>
            <a:ext cx="1524000" cy="1295400"/>
          </a:xfrm>
          <a:custGeom>
            <a:avLst/>
            <a:gdLst/>
            <a:ahLst/>
            <a:cxnLst/>
            <a:rect l="l" t="t" r="r" b="b"/>
            <a:pathLst>
              <a:path w="7838694" h="8229600">
                <a:moveTo>
                  <a:pt x="0" y="0"/>
                </a:moveTo>
                <a:lnTo>
                  <a:pt x="7838694" y="0"/>
                </a:lnTo>
                <a:lnTo>
                  <a:pt x="783869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2A8302C4-638B-7CFE-DFF3-E2D3406623FB}"/>
              </a:ext>
            </a:extLst>
          </p:cNvPr>
          <p:cNvSpPr/>
          <p:nvPr/>
        </p:nvSpPr>
        <p:spPr>
          <a:xfrm>
            <a:off x="4996064" y="2743056"/>
            <a:ext cx="1524000" cy="1295400"/>
          </a:xfrm>
          <a:custGeom>
            <a:avLst/>
            <a:gdLst/>
            <a:ahLst/>
            <a:cxnLst/>
            <a:rect l="l" t="t" r="r" b="b"/>
            <a:pathLst>
              <a:path w="7838694" h="8229600">
                <a:moveTo>
                  <a:pt x="0" y="0"/>
                </a:moveTo>
                <a:lnTo>
                  <a:pt x="7838694" y="0"/>
                </a:lnTo>
                <a:lnTo>
                  <a:pt x="783869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176DDBA-FAFA-C73D-7733-EFA6A6917601}"/>
              </a:ext>
            </a:extLst>
          </p:cNvPr>
          <p:cNvSpPr/>
          <p:nvPr/>
        </p:nvSpPr>
        <p:spPr>
          <a:xfrm>
            <a:off x="8534398" y="2781156"/>
            <a:ext cx="1524000" cy="1295400"/>
          </a:xfrm>
          <a:custGeom>
            <a:avLst/>
            <a:gdLst/>
            <a:ahLst/>
            <a:cxnLst/>
            <a:rect l="l" t="t" r="r" b="b"/>
            <a:pathLst>
              <a:path w="7838694" h="8229600">
                <a:moveTo>
                  <a:pt x="0" y="0"/>
                </a:moveTo>
                <a:lnTo>
                  <a:pt x="7838694" y="0"/>
                </a:lnTo>
                <a:lnTo>
                  <a:pt x="783869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C2A50D7F-BE08-371F-A3DB-6B9DF9AFFB5B}"/>
              </a:ext>
            </a:extLst>
          </p:cNvPr>
          <p:cNvSpPr/>
          <p:nvPr/>
        </p:nvSpPr>
        <p:spPr>
          <a:xfrm>
            <a:off x="13639800" y="2628900"/>
            <a:ext cx="1524000" cy="1295400"/>
          </a:xfrm>
          <a:custGeom>
            <a:avLst/>
            <a:gdLst/>
            <a:ahLst/>
            <a:cxnLst/>
            <a:rect l="l" t="t" r="r" b="b"/>
            <a:pathLst>
              <a:path w="7838694" h="8229600">
                <a:moveTo>
                  <a:pt x="0" y="0"/>
                </a:moveTo>
                <a:lnTo>
                  <a:pt x="7838694" y="0"/>
                </a:lnTo>
                <a:lnTo>
                  <a:pt x="783869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BAB5B5-1ABA-11A3-4D33-3103DC46CC95}"/>
              </a:ext>
            </a:extLst>
          </p:cNvPr>
          <p:cNvSpPr/>
          <p:nvPr/>
        </p:nvSpPr>
        <p:spPr>
          <a:xfrm>
            <a:off x="4310264" y="4302958"/>
            <a:ext cx="3081130" cy="3017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7149D2-36BA-E2DA-AD97-B054C7AC3D3F}"/>
              </a:ext>
            </a:extLst>
          </p:cNvPr>
          <p:cNvSpPr/>
          <p:nvPr/>
        </p:nvSpPr>
        <p:spPr>
          <a:xfrm>
            <a:off x="7278745" y="4339288"/>
            <a:ext cx="4114800" cy="2002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PTBĐ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92417F-B1B6-BDBE-E072-697E412845FA}"/>
              </a:ext>
            </a:extLst>
          </p:cNvPr>
          <p:cNvSpPr/>
          <p:nvPr/>
        </p:nvSpPr>
        <p:spPr>
          <a:xfrm>
            <a:off x="11048991" y="3871291"/>
            <a:ext cx="6675785" cy="6064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bản đề cập đến những thông tin cơ bản về hiện tượng lũ lụt bao gồm khái niệm, nguyên nhân, tác hại của lũ lụt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39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0A1ADD-C37E-3CCE-AC3A-4B2289CDB05D}"/>
              </a:ext>
            </a:extLst>
          </p:cNvPr>
          <p:cNvSpPr/>
          <p:nvPr/>
        </p:nvSpPr>
        <p:spPr>
          <a:xfrm>
            <a:off x="3810000" y="571500"/>
            <a:ext cx="11811000" cy="1067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B55A0-F272-6B18-B97E-69A1901F8EF0}"/>
              </a:ext>
            </a:extLst>
          </p:cNvPr>
          <p:cNvSpPr/>
          <p:nvPr/>
        </p:nvSpPr>
        <p:spPr>
          <a:xfrm>
            <a:off x="762000" y="2019300"/>
            <a:ext cx="14706600" cy="98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buAutoNum type="alphaLcPeriod"/>
            </a:pP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4400" b="1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9A7E8D-C99B-0B0D-9A4E-EE8D1D1944B4}"/>
              </a:ext>
            </a:extLst>
          </p:cNvPr>
          <p:cNvSpPr/>
          <p:nvPr/>
        </p:nvSpPr>
        <p:spPr>
          <a:xfrm>
            <a:off x="1790700" y="3314700"/>
            <a:ext cx="14706600" cy="3017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mối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quan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hệ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mật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thiết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nội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dung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nội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dung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chính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68734ECD-4F20-C54F-F537-3005052EA98A}"/>
              </a:ext>
            </a:extLst>
          </p:cNvPr>
          <p:cNvSpPr/>
          <p:nvPr/>
        </p:nvSpPr>
        <p:spPr>
          <a:xfrm>
            <a:off x="-152400" y="6140726"/>
            <a:ext cx="5233450" cy="4114800"/>
          </a:xfrm>
          <a:custGeom>
            <a:avLst/>
            <a:gdLst/>
            <a:ahLst/>
            <a:cxnLst/>
            <a:rect l="l" t="t" r="r" b="b"/>
            <a:pathLst>
              <a:path w="5233450" h="4114800">
                <a:moveTo>
                  <a:pt x="0" y="0"/>
                </a:moveTo>
                <a:lnTo>
                  <a:pt x="5233450" y="0"/>
                </a:lnTo>
                <a:lnTo>
                  <a:pt x="52334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80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0A1ADD-C37E-3CCE-AC3A-4B2289CDB05D}"/>
              </a:ext>
            </a:extLst>
          </p:cNvPr>
          <p:cNvSpPr/>
          <p:nvPr/>
        </p:nvSpPr>
        <p:spPr>
          <a:xfrm>
            <a:off x="3810000" y="520700"/>
            <a:ext cx="11811000" cy="1067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B55A0-F272-6B18-B97E-69A1901F8EF0}"/>
              </a:ext>
            </a:extLst>
          </p:cNvPr>
          <p:cNvSpPr/>
          <p:nvPr/>
        </p:nvSpPr>
        <p:spPr>
          <a:xfrm>
            <a:off x="762000" y="2019300"/>
            <a:ext cx="14706600" cy="98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buAutoNum type="alphaLcPeriod"/>
            </a:pP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4400" b="1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9A7E8D-C99B-0B0D-9A4E-EE8D1D1944B4}"/>
              </a:ext>
            </a:extLst>
          </p:cNvPr>
          <p:cNvSpPr/>
          <p:nvPr/>
        </p:nvSpPr>
        <p:spPr>
          <a:xfrm>
            <a:off x="1790700" y="3314700"/>
            <a:ext cx="14706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Sapo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</a:p>
          <a:p>
            <a:pPr algn="just"/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Vị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trí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đặt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ngay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sau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nhan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đề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in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đậm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đánh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dấu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algn="just"/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Nội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dung: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lời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dẫn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câu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hỏi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giải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thích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thêm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nhan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đề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tóm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tắt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nội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dung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chính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khơi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gợi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hứng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thú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tò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mò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bạn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đọc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SAPO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ý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nghĩa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quan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trọng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thông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tin.</a:t>
            </a:r>
            <a:endParaRPr lang="en-US" sz="44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7487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0A1ADD-C37E-3CCE-AC3A-4B2289CDB05D}"/>
              </a:ext>
            </a:extLst>
          </p:cNvPr>
          <p:cNvSpPr/>
          <p:nvPr/>
        </p:nvSpPr>
        <p:spPr>
          <a:xfrm>
            <a:off x="3810000" y="571500"/>
            <a:ext cx="11811000" cy="1067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B55A0-F272-6B18-B97E-69A1901F8EF0}"/>
              </a:ext>
            </a:extLst>
          </p:cNvPr>
          <p:cNvSpPr/>
          <p:nvPr/>
        </p:nvSpPr>
        <p:spPr>
          <a:xfrm>
            <a:off x="762000" y="2019300"/>
            <a:ext cx="14706600" cy="98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buAutoNum type="alphaLcPeriod"/>
            </a:pP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4400" b="1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9A7E8D-C99B-0B0D-9A4E-EE8D1D1944B4}"/>
              </a:ext>
            </a:extLst>
          </p:cNvPr>
          <p:cNvSpPr/>
          <p:nvPr/>
        </p:nvSpPr>
        <p:spPr>
          <a:xfrm>
            <a:off x="1790700" y="3314700"/>
            <a:ext cx="14706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Đề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mục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nội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dung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chính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nêu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thành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đề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mục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(in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đậm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),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mỗi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đề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mục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in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đậm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lại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nội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dung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nhỏ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(in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đậm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nghiêng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triển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khai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mục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in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đậm</a:t>
            </a:r>
            <a:endParaRPr lang="en-US" sz="44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FA2AAA-6E8E-49E8-8E9C-CD9DA3406E4D}"/>
              </a:ext>
            </a:extLst>
          </p:cNvPr>
          <p:cNvSpPr/>
          <p:nvPr/>
        </p:nvSpPr>
        <p:spPr>
          <a:xfrm>
            <a:off x="2057400" y="5905500"/>
            <a:ext cx="14706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à"/>
            </a:pP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Đề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mục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ngắn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gọn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in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đậm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đánh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dấu</a:t>
            </a:r>
            <a:endParaRPr lang="en-US" sz="44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571500" indent="-571500" algn="just">
              <a:buFont typeface="Wingdings" panose="05000000000000000000" pitchFamily="2" charset="2"/>
              <a:buChar char="à"/>
            </a:pP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vai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trò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giúp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bố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cục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mạch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lạc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dễ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tiếp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nhận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endParaRPr lang="en-US" sz="44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0919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0A1ADD-C37E-3CCE-AC3A-4B2289CDB05D}"/>
              </a:ext>
            </a:extLst>
          </p:cNvPr>
          <p:cNvSpPr/>
          <p:nvPr/>
        </p:nvSpPr>
        <p:spPr>
          <a:xfrm>
            <a:off x="3810000" y="571500"/>
            <a:ext cx="11811000" cy="1067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B55A0-F272-6B18-B97E-69A1901F8EF0}"/>
              </a:ext>
            </a:extLst>
          </p:cNvPr>
          <p:cNvSpPr/>
          <p:nvPr/>
        </p:nvSpPr>
        <p:spPr>
          <a:xfrm>
            <a:off x="762000" y="2019300"/>
            <a:ext cx="14706600" cy="98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buAutoNum type="alphaLcPeriod"/>
            </a:pP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4400" b="1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9A7E8D-C99B-0B0D-9A4E-EE8D1D1944B4}"/>
              </a:ext>
            </a:extLst>
          </p:cNvPr>
          <p:cNvSpPr/>
          <p:nvPr/>
        </p:nvSpPr>
        <p:spPr>
          <a:xfrm>
            <a:off x="1790700" y="3314700"/>
            <a:ext cx="14706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Đoạn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gồm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nhiều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đoạn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mỗi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đoạn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nội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dung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nhất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định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góp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phần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nội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dung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toàn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bộ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endParaRPr lang="en-US" sz="4400" b="1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1558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1563</Words>
  <Application>Microsoft Office PowerPoint</Application>
  <PresentationFormat>Custom</PresentationFormat>
  <Paragraphs>184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Calibri</vt:lpstr>
      <vt:lpstr>Cambria</vt:lpstr>
      <vt:lpstr>Wingdings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Watercolor Nature  Elements Of A Story  Education Presentation</dc:title>
  <cp:lastModifiedBy>Admin</cp:lastModifiedBy>
  <cp:revision>18</cp:revision>
  <dcterms:created xsi:type="dcterms:W3CDTF">2006-08-16T00:00:00Z</dcterms:created>
  <dcterms:modified xsi:type="dcterms:W3CDTF">2023-11-11T04:02:33Z</dcterms:modified>
  <dc:identifier>DAFroFcZo_Q</dc:identifier>
</cp:coreProperties>
</file>