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5" r:id="rId4"/>
  </p:sldMasterIdLst>
  <p:notesMasterIdLst>
    <p:notesMasterId r:id="rId7"/>
  </p:notesMasterIdLst>
  <p:sldIdLst>
    <p:sldId id="404" r:id="rId5"/>
    <p:sldId id="256" r:id="rId6"/>
    <p:sldId id="312" r:id="rId8"/>
    <p:sldId id="315" r:id="rId9"/>
    <p:sldId id="316" r:id="rId10"/>
    <p:sldId id="317" r:id="rId11"/>
    <p:sldId id="335" r:id="rId12"/>
    <p:sldId id="336" r:id="rId13"/>
    <p:sldId id="337" r:id="rId14"/>
    <p:sldId id="338" r:id="rId15"/>
    <p:sldId id="382" r:id="rId16"/>
    <p:sldId id="383" r:id="rId17"/>
    <p:sldId id="343" r:id="rId18"/>
    <p:sldId id="350" r:id="rId19"/>
    <p:sldId id="351" r:id="rId20"/>
    <p:sldId id="352" r:id="rId21"/>
    <p:sldId id="296" r:id="rId22"/>
    <p:sldId id="354" r:id="rId23"/>
    <p:sldId id="355" r:id="rId24"/>
    <p:sldId id="356" r:id="rId25"/>
    <p:sldId id="300" r:id="rId26"/>
    <p:sldId id="384" r:id="rId27"/>
    <p:sldId id="385" r:id="rId28"/>
    <p:sldId id="386" r:id="rId29"/>
    <p:sldId id="387" r:id="rId30"/>
    <p:sldId id="389" r:id="rId31"/>
  </p:sldIdLst>
  <p:sldSz cx="18288000" cy="10287000"/>
  <p:notesSz cx="6858000" cy="9144000"/>
  <p:embeddedFontLs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MS Mincho" panose="02020609040205080304" charset="-128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42"/>
        <p:guide pos="29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72A13-FC59-4629-96FD-1B6B16DED7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ac1469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ac14693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/>
          <a:srcRect l="61312" t="6610" r="119" b="6296"/>
          <a:stretch>
            <a:fillRect/>
          </a:stretch>
        </p:blipFill>
        <p:spPr>
          <a:xfrm rot="-5400000">
            <a:off x="4007522" y="1058572"/>
            <a:ext cx="5281853" cy="1329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3"/>
          <a:srcRect l="49367" t="19435" b="12393"/>
          <a:stretch>
            <a:fillRect/>
          </a:stretch>
        </p:blipFill>
        <p:spPr>
          <a:xfrm rot="10800000">
            <a:off x="12572999" y="-38104"/>
            <a:ext cx="5724402" cy="104394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430201" y="6366300"/>
            <a:ext cx="114720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642001" y="2332751"/>
            <a:ext cx="2569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430201" y="8049900"/>
            <a:ext cx="1147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920977" y="1607800"/>
            <a:ext cx="8508600" cy="2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921001" y="4147001"/>
            <a:ext cx="8508600" cy="3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41" name="Google Shape;41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-3901902" y="3836649"/>
            <a:ext cx="10357055" cy="25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5400000">
            <a:off x="-2552423" y="3845027"/>
            <a:ext cx="10343598" cy="255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8100000">
            <a:off x="13601648" y="-348849"/>
            <a:ext cx="5186129" cy="43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066333">
            <a:off x="16419221" y="1870688"/>
            <a:ext cx="3041411" cy="29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91101" y="-617377"/>
            <a:ext cx="13296896" cy="32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5"/>
          <a:srcRect l="61312" t="6610" r="119" b="6296"/>
          <a:stretch>
            <a:fillRect/>
          </a:stretch>
        </p:blipFill>
        <p:spPr>
          <a:xfrm rot="-5400000" flipH="1">
            <a:off x="8998622" y="-7587913"/>
            <a:ext cx="5281853" cy="132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7342650" y="4617950"/>
            <a:ext cx="88476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7342841" y="6199601"/>
            <a:ext cx="8847600" cy="30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6"/>
          <a:srcRect l="49367" t="19435" b="12393"/>
          <a:stretch>
            <a:fillRect/>
          </a:stretch>
        </p:blipFill>
        <p:spPr>
          <a:xfrm rot="10800000" flipH="1">
            <a:off x="-2" y="-76204"/>
            <a:ext cx="5724402" cy="10439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2"/>
          <a:srcRect t="68992"/>
          <a:stretch>
            <a:fillRect/>
          </a:stretch>
        </p:blipFill>
        <p:spPr>
          <a:xfrm rot="10800000">
            <a:off x="-51897" y="9413702"/>
            <a:ext cx="18391799" cy="14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430222" y="5213201"/>
            <a:ext cx="88146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430201" y="2066324"/>
            <a:ext cx="8814600" cy="30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/>
          <a:srcRect l="49367" t="19435" b="12393"/>
          <a:stretch>
            <a:fillRect/>
          </a:stretch>
        </p:blipFill>
        <p:spPr>
          <a:xfrm rot="10800000">
            <a:off x="12563600" y="-62346"/>
            <a:ext cx="5724402" cy="1043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 flipH="1">
            <a:off x="6875849" y="3872825"/>
            <a:ext cx="10357055" cy="25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1430201" y="6936401"/>
            <a:ext cx="7587000" cy="22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430201" y="3466050"/>
            <a:ext cx="7587000" cy="3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98" name="Google Shape;98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42334" y="-76201"/>
            <a:ext cx="13296896" cy="32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/>
          <a:srcRect l="49367" t="19435" b="12393"/>
          <a:stretch>
            <a:fillRect/>
          </a:stretch>
        </p:blipFill>
        <p:spPr>
          <a:xfrm rot="10800000">
            <a:off x="12563595" y="-76204"/>
            <a:ext cx="5724402" cy="10439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14400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14400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68076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121752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68076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121752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2"/>
          <a:srcRect l="21728"/>
          <a:stretch>
            <a:fillRect/>
          </a:stretch>
        </p:blipFill>
        <p:spPr>
          <a:xfrm rot="-5400000">
            <a:off x="7749482" y="327754"/>
            <a:ext cx="2760101" cy="1847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9547568">
            <a:off x="13366702" y="4979528"/>
            <a:ext cx="4639400" cy="443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3"/>
          <a:srcRect t="23611"/>
          <a:stretch>
            <a:fillRect/>
          </a:stretch>
        </p:blipFill>
        <p:spPr>
          <a:xfrm rot="10800000">
            <a:off x="-51897" y="7788798"/>
            <a:ext cx="18391799" cy="34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5400000">
            <a:off x="-1375298" y="4255350"/>
            <a:ext cx="11314248" cy="280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5"/>
          <a:srcRect l="68207" t="19435" b="12393"/>
          <a:stretch>
            <a:fillRect/>
          </a:stretch>
        </p:blipFill>
        <p:spPr>
          <a:xfrm rot="10800000" flipH="1">
            <a:off x="4" y="-1"/>
            <a:ext cx="3886202" cy="112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1546849">
            <a:off x="7822837" y="-1378523"/>
            <a:ext cx="3912074" cy="33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-1790977">
            <a:off x="-2540802" y="5006503"/>
            <a:ext cx="5186129" cy="438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1546849">
            <a:off x="-1179889" y="3832478"/>
            <a:ext cx="3912074" cy="33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9249083">
            <a:off x="-1474000" y="5107903"/>
            <a:ext cx="5186126" cy="43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799987">
            <a:off x="2" y="7457254"/>
            <a:ext cx="10913753" cy="282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5"/>
          <a:srcRect l="-120" t="6615" r="119" b="6789"/>
          <a:stretch>
            <a:fillRect/>
          </a:stretch>
        </p:blipFill>
        <p:spPr>
          <a:xfrm flipH="1">
            <a:off x="10576376" y="-9360"/>
            <a:ext cx="10634201" cy="102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9547568">
            <a:off x="16160801" y="-1149549"/>
            <a:ext cx="4639400" cy="443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</p:spPr>
        <p:txBody>
          <a:bodyPr/>
          <a:lstStyle/>
          <a:p>
            <a:fld id="{E6CD49B9-F0AE-46F4-B013-8221A3D264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</p:spPr>
        <p:txBody>
          <a:bodyPr/>
          <a:lstStyle/>
          <a:p>
            <a:fld id="{80BF33B6-8DAB-4318-8C7E-637DFED4530B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097" y="-58029"/>
            <a:ext cx="18492098" cy="10479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</p:spPr>
        <p:txBody>
          <a:bodyPr/>
          <a:lstStyle/>
          <a:p>
            <a:fld id="{E6CD49B9-F0AE-46F4-B013-8221A3D264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</p:spPr>
        <p:txBody>
          <a:bodyPr/>
          <a:lstStyle/>
          <a:p>
            <a:fld id="{80BF33B6-8DAB-4318-8C7E-637DFED453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6"/>
            <a:ext cx="4267200" cy="547688"/>
          </a:xfrm>
        </p:spPr>
        <p:txBody>
          <a:bodyPr/>
          <a:lstStyle/>
          <a:p>
            <a:fld id="{9CF3E994-072C-4C5E-B7BD-1CE9702732B8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6"/>
            <a:ext cx="5791200" cy="547688"/>
          </a:xfr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6"/>
            <a:ext cx="4267200" cy="547688"/>
          </a:xfrm>
        </p:spPr>
        <p:txBody>
          <a:bodyPr/>
          <a:lstStyle/>
          <a:p>
            <a:fld id="{C2080CBB-C3C4-49EC-83FD-7DCE03D139F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30045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30045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30045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</a:fld>
            <a:endParaRPr 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30045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</a:fld>
            <a:endParaRPr 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</a:fld>
            <a:endParaRPr 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30045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</a:fld>
            <a:endParaRPr 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10" Type="http://schemas.openxmlformats.org/officeDocument/2006/relationships/image" Target="../media/image17.emf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iming>
    <p:tnLst>
      <p:par>
        <p:cTn id="1" dur="indefinite" restart="never" nodeType="tmRoot"/>
      </p:par>
    </p:tnLst>
  </p:timing>
  <p:txStyles>
    <p:titleStyle>
      <a:lvl1pPr algn="ctr" defTabSz="1630045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505" indent="-611505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610" indent="-5092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715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3055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5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100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9075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485" indent="-407670" algn="l" defTabSz="16300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705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680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385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725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6065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770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110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450" algn="l" defTabSz="163004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55.png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0.png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6.xml"/><Relationship Id="rId3" Type="http://schemas.microsoft.com/office/2007/relationships/hdphoto" Target="../media/image62.wdp"/><Relationship Id="rId2" Type="http://schemas.openxmlformats.org/officeDocument/2006/relationships/image" Target="../media/image6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0.png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5.png"/><Relationship Id="rId1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26.png"/><Relationship Id="rId7" Type="http://schemas.openxmlformats.org/officeDocument/2006/relationships/image" Target="../media/image2.svg"/><Relationship Id="rId6" Type="http://schemas.openxmlformats.org/officeDocument/2006/relationships/image" Target="../media/image25.png"/><Relationship Id="rId5" Type="http://schemas.openxmlformats.org/officeDocument/2006/relationships/image" Target="../media/image1.sv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4.svg"/><Relationship Id="rId10" Type="http://schemas.openxmlformats.org/officeDocument/2006/relationships/image" Target="../media/image27.png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5.sv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9.GIF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15.png"/><Relationship Id="rId2" Type="http://schemas.openxmlformats.org/officeDocument/2006/relationships/image" Target="../media/image40.emf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microsoft.com/office/2007/relationships/hdphoto" Target="../media/image52.wdp"/><Relationship Id="rId2" Type="http://schemas.openxmlformats.org/officeDocument/2006/relationships/image" Target="../media/image51.png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6362065" cy="48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ậu bé cõng bạn đi học mỗi ngày, 6 năm 'trượng nghĩa' âm thầm: Đến mẹ cha  cũng khô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4636770"/>
            <a:ext cx="8188325" cy="54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ạy con giúp đỡ người khác một cách tế nhị | Báo Giáo dục và Thời đại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00700"/>
            <a:ext cx="7337425" cy="48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153400" y="342900"/>
            <a:ext cx="9701530" cy="34150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spcAft>
                <a:spcPts val="0"/>
              </a:spcAft>
            </a:pPr>
            <a:r>
              <a:rPr lang="en-US" altLang="vi-VN" sz="54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những hình ảnh sau</a:t>
            </a:r>
            <a:r>
              <a:rPr lang="vi-VN" sz="5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trả lời câi hỏi: </a:t>
            </a:r>
            <a:r>
              <a:rPr lang="en-US" altLang="vi-VN" sz="5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5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rút ra thông điệp gì có ý nghĩa nhất từ những bức tranh?</a:t>
            </a:r>
            <a:endParaRPr lang="en-US" sz="5400" b="1" i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580" t="-8832" r="22418"/>
          <a:stretch>
            <a:fillRect/>
          </a:stretch>
        </p:blipFill>
        <p:spPr>
          <a:xfrm rot="5400000">
            <a:off x="1334391" y="2585184"/>
            <a:ext cx="1315655" cy="1123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3812" y="2800024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cục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Freeform 5"/>
          <p:cNvSpPr/>
          <p:nvPr/>
        </p:nvSpPr>
        <p:spPr>
          <a:xfrm>
            <a:off x="15258313" y="-2030747"/>
            <a:ext cx="4937760" cy="8229600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Google Shape;333;p41"/>
          <p:cNvSpPr txBox="1"/>
          <p:nvPr/>
        </p:nvSpPr>
        <p:spPr>
          <a:xfrm>
            <a:off x="286520" y="5510480"/>
            <a:ext cx="6004355" cy="501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34;p41"/>
          <p:cNvSpPr txBox="1"/>
          <p:nvPr/>
        </p:nvSpPr>
        <p:spPr>
          <a:xfrm>
            <a:off x="6436614" y="5591772"/>
            <a:ext cx="535154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Hiên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35;p41"/>
          <p:cNvSpPr txBox="1"/>
          <p:nvPr/>
        </p:nvSpPr>
        <p:spPr>
          <a:xfrm>
            <a:off x="11949764" y="5591772"/>
            <a:ext cx="5924123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340;p41"/>
          <p:cNvSpPr/>
          <p:nvPr/>
        </p:nvSpPr>
        <p:spPr>
          <a:xfrm rot="1409" flipH="1">
            <a:off x="2579377" y="4000695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Google Shape;341;p41"/>
          <p:cNvSpPr/>
          <p:nvPr/>
        </p:nvSpPr>
        <p:spPr>
          <a:xfrm rot="1409" flipH="1">
            <a:off x="8437642" y="4000695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6" name="Google Shape;342;p41"/>
          <p:cNvSpPr/>
          <p:nvPr/>
        </p:nvSpPr>
        <p:spPr>
          <a:xfrm rot="1409" flipH="1">
            <a:off x="14063647" y="4000697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7" name="Google Shape;345;p41"/>
          <p:cNvGrpSpPr/>
          <p:nvPr/>
        </p:nvGrpSpPr>
        <p:grpSpPr>
          <a:xfrm>
            <a:off x="2915047" y="4305596"/>
            <a:ext cx="792648" cy="693884"/>
            <a:chOff x="5119475" y="3672750"/>
            <a:chExt cx="247100" cy="216325"/>
          </a:xfrm>
        </p:grpSpPr>
        <p:sp>
          <p:nvSpPr>
            <p:cNvPr id="28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9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0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1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2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3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4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35" name="Google Shape;353;p41"/>
          <p:cNvSpPr/>
          <p:nvPr/>
        </p:nvSpPr>
        <p:spPr>
          <a:xfrm>
            <a:off x="8991600" y="4229100"/>
            <a:ext cx="356076" cy="846876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6" name="Google Shape;354;p41"/>
          <p:cNvGrpSpPr/>
          <p:nvPr/>
        </p:nvGrpSpPr>
        <p:grpSpPr>
          <a:xfrm>
            <a:off x="14205222" y="4305593"/>
            <a:ext cx="706604" cy="693890"/>
            <a:chOff x="5692825" y="3231675"/>
            <a:chExt cx="250125" cy="245625"/>
          </a:xfrm>
        </p:grpSpPr>
        <p:sp>
          <p:nvSpPr>
            <p:cNvPr id="37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8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9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0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1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318" y="495441"/>
            <a:ext cx="728830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13955765" y="-868170"/>
            <a:ext cx="5888610" cy="4416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318" y="1446006"/>
            <a:ext cx="77257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518" y="2095265"/>
            <a:ext cx="101330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8"/>
          <p:cNvGraphicFramePr>
            <a:graphicFrameLocks noGrp="1"/>
          </p:cNvGraphicFramePr>
          <p:nvPr>
            <p:ph idx="1"/>
          </p:nvPr>
        </p:nvGraphicFramePr>
        <p:xfrm>
          <a:off x="685800" y="2933700"/>
          <a:ext cx="14493875" cy="1056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255"/>
                <a:gridCol w="3896360"/>
                <a:gridCol w="8049260"/>
              </a:tblGrid>
              <a:tr h="685800">
                <a:tc rowSpan="2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0160">
                <a:tc v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7880">
                <a:tc>
                  <a:txBody>
                    <a:bodyPr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7480">
                <a:tc gridSpan="3">
                  <a:txBody>
                    <a:bodyPr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/>
          <p:cNvGraphicFramePr>
            <a:graphicFrameLocks noGrp="1"/>
          </p:cNvGraphicFramePr>
          <p:nvPr/>
        </p:nvGraphicFramePr>
        <p:xfrm>
          <a:off x="717093" y="1230672"/>
          <a:ext cx="16942435" cy="1056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540"/>
                <a:gridCol w="5829300"/>
                <a:gridCol w="7300595"/>
              </a:tblGrid>
              <a:tr h="685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0160">
                <a:tc v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7880">
                <a:tc>
                  <a:txBody>
                    <a:bodyPr/>
                    <a:lstStyle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7480">
                <a:tc gridSpan="3">
                  <a:txBody>
                    <a:bodyPr/>
                    <a:lstStyle/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0505" y="3401760"/>
            <a:ext cx="37563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2512" y="2973147"/>
            <a:ext cx="31754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4337" y="5265396"/>
            <a:ext cx="31754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174" y="3564989"/>
            <a:ext cx="50264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4308" y="4156829"/>
            <a:ext cx="5938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8401" y="5289438"/>
            <a:ext cx="589406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9835" y="2917242"/>
            <a:ext cx="31754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67531" y="6229988"/>
            <a:ext cx="31754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2465" y="3497510"/>
            <a:ext cx="50264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65326" y="4025465"/>
            <a:ext cx="7684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14062" y="6727455"/>
            <a:ext cx="716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1871" y="4606128"/>
            <a:ext cx="6923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82465" y="5698623"/>
            <a:ext cx="6923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14062" y="7220423"/>
            <a:ext cx="62938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220" y="4886156"/>
            <a:ext cx="3992652" cy="229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6368762" y="322854"/>
            <a:ext cx="7020657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219" y="8277285"/>
            <a:ext cx="9999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093" y="8984424"/>
            <a:ext cx="172025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19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1"/>
          <p:cNvSpPr txBox="1"/>
          <p:nvPr/>
        </p:nvSpPr>
        <p:spPr>
          <a:xfrm>
            <a:off x="6477000" y="495300"/>
            <a:ext cx="5867400" cy="228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endParaRPr lang="vi-VN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8305800" y="2230120"/>
            <a:ext cx="8574898" cy="1738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buFontTx/>
              <a:buChar char="-"/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vú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Duyên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mợ</a:t>
            </a:r>
            <a:endParaRPr lang="en-US" sz="4400" i="1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vay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8348588" y="8115300"/>
            <a:ext cx="8532110" cy="1066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Có thể là tranh biếm họa về 2 người và trong nhà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24100"/>
            <a:ext cx="7010400" cy="60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4"/>
          <p:cNvSpPr/>
          <p:nvPr/>
        </p:nvSpPr>
        <p:spPr>
          <a:xfrm>
            <a:off x="-2286000" y="-3543300"/>
            <a:ext cx="9109710" cy="5318125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8100"/>
            <a:ext cx="5435600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/>
          <p:nvPr/>
        </p:nvSpPr>
        <p:spPr>
          <a:xfrm>
            <a:off x="1828800" y="3429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1"/>
          <p:cNvSpPr txBox="1"/>
          <p:nvPr/>
        </p:nvSpPr>
        <p:spPr>
          <a:xfrm>
            <a:off x="762000" y="14097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endParaRPr lang="vi-VN" sz="4400" u="sng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7717465" y="3238500"/>
            <a:ext cx="9503735" cy="17848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82600" indent="-342900" algn="just">
              <a:buFontTx/>
              <a:buChar char="-"/>
            </a:pP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82600" indent="-342900" algn="just">
              <a:buFontTx/>
              <a:buChar char="-"/>
            </a:pP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kiêu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82600" indent="-342900" algn="just">
              <a:buFontTx/>
              <a:buChar char="-"/>
            </a:pP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7717465" y="6515100"/>
            <a:ext cx="9503735" cy="8933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ân tích truyện &quot;Gió lạnh đầu mùa&quot; - Ngữ văn 6 KNTT - Tài liệu Văn chọn l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717375"/>
            <a:ext cx="7823480" cy="45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"/>
          <p:cNvSpPr/>
          <p:nvPr/>
        </p:nvSpPr>
        <p:spPr>
          <a:xfrm>
            <a:off x="12966024" y="5372100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/>
          <p:cNvSpPr/>
          <p:nvPr/>
        </p:nvSpPr>
        <p:spPr>
          <a:xfrm rot="17082468">
            <a:off x="-2816819" y="4086167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Subtitle 1"/>
          <p:cNvSpPr txBox="1"/>
          <p:nvPr/>
        </p:nvSpPr>
        <p:spPr>
          <a:xfrm>
            <a:off x="1828800" y="3429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1"/>
          <p:cNvSpPr txBox="1"/>
          <p:nvPr/>
        </p:nvSpPr>
        <p:spPr>
          <a:xfrm>
            <a:off x="762000" y="14097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4400" u="sng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7732653" y="2208797"/>
            <a:ext cx="7480850" cy="6707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7732653" y="3349782"/>
            <a:ext cx="7480850" cy="12542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i="1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 may?</a:t>
            </a:r>
            <a:endParaRPr lang="en-US" sz="4400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7732653" y="5617803"/>
            <a:ext cx="6592947" cy="8811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786809" y="2208797"/>
            <a:ext cx="6299791" cy="6707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co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hở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ó thể là hình minh họa về trẻ em và đang đứ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8013" l="9961" r="73291">
                        <a14:foregroundMark x1="32666" y1="23675" x2="30762" y2="39156"/>
                        <a14:foregroundMark x1="37354" y1="30050" x2="51221" y2="39570"/>
                        <a14:foregroundMark x1="47217" y1="29222" x2="32666" y2="55132"/>
                        <a14:foregroundMark x1="58350" y1="27401" x2="65430" y2="83858"/>
                        <a14:backgroundMark x1="70410" y1="39818" x2="70850" y2="58609"/>
                        <a14:backgroundMark x1="51855" y1="42053" x2="52148" y2="55215"/>
                        <a14:backgroundMark x1="51563" y1="53808" x2="52246" y2="65646"/>
                        <a14:backgroundMark x1="51074" y1="53808" x2="51074" y2="62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2" t="21929" r="28774" b="7419"/>
          <a:stretch>
            <a:fillRect/>
          </a:stretch>
        </p:blipFill>
        <p:spPr bwMode="auto">
          <a:xfrm flipH="1">
            <a:off x="2971800" y="4999672"/>
            <a:ext cx="2975089" cy="52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7543800" y="2324100"/>
            <a:ext cx="0" cy="5029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15213503" y="3373705"/>
            <a:ext cx="2610674" cy="8811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endParaRPr lang="en-US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14325600" y="2544163"/>
            <a:ext cx="887903" cy="45043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/>
          <p:nvPr/>
        </p:nvSpPr>
        <p:spPr>
          <a:xfrm>
            <a:off x="7086600" y="7760410"/>
            <a:ext cx="10744200" cy="8811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711200" indent="-571500" algn="just">
              <a:buFont typeface="Wingdings" panose="05000000000000000000" pitchFamily="2" charset="2"/>
              <a:buChar char="è"/>
            </a:pP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Hiên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11200" indent="-571500" algn="just">
              <a:buFont typeface="Wingdings" panose="05000000000000000000" pitchFamily="2" charset="2"/>
              <a:buChar char="è"/>
            </a:pP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5" grpId="0"/>
      <p:bldP spid="13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/>
          <p:nvPr/>
        </p:nvSpPr>
        <p:spPr>
          <a:xfrm>
            <a:off x="1828800" y="3429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1"/>
          <p:cNvSpPr txBox="1"/>
          <p:nvPr/>
        </p:nvSpPr>
        <p:spPr>
          <a:xfrm>
            <a:off x="762000" y="1409700"/>
            <a:ext cx="17068800" cy="91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u="sng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4400" u="sng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786809" y="2208797"/>
            <a:ext cx="7075207" cy="6707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Lo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mợ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Lẻn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algn="just"/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nép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lưng</a:t>
            </a:r>
            <a:r>
              <a:rPr lang="en-US" sz="4400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9262745" y="3300730"/>
            <a:ext cx="6019800" cy="17672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9700" algn="just"/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ngây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4400" b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570297" y="2410424"/>
            <a:ext cx="887903" cy="395449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ó thể là hình minh họa về trẻ em và đang đứ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/>
          <a:stretch>
            <a:fillRect/>
          </a:stretch>
        </p:blipFill>
        <p:spPr bwMode="auto">
          <a:xfrm>
            <a:off x="10312827" y="5249981"/>
            <a:ext cx="7472985" cy="50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66800" y="6819900"/>
            <a:ext cx="93897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à"/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ngoan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685800" indent="-685800" algn="just">
              <a:buFont typeface="Wingdings" panose="05000000000000000000" pitchFamily="2" charset="2"/>
              <a:buChar char="à"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4"/>
          <p:cNvSpPr/>
          <p:nvPr/>
        </p:nvSpPr>
        <p:spPr>
          <a:xfrm rot="17744348">
            <a:off x="15802327" y="-1641932"/>
            <a:ext cx="4056948" cy="4297993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p"/>
      <p:bldP spid="15" grpId="0"/>
      <p:bldP spid="13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" y="-1028700"/>
            <a:ext cx="7576185" cy="12050395"/>
          </a:xfrm>
          <a:prstGeom prst="rect">
            <a:avLst/>
          </a:prstGeom>
        </p:spPr>
      </p:pic>
      <p:sp>
        <p:nvSpPr>
          <p:cNvPr id="8" name="Text Placeholder 2"/>
          <p:cNvSpPr txBox="1"/>
          <p:nvPr/>
        </p:nvSpPr>
        <p:spPr>
          <a:xfrm>
            <a:off x="838200" y="1562100"/>
            <a:ext cx="6864985" cy="53238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 smtClean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131813"/>
            <a:ext cx="10287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32" y="961796"/>
            <a:ext cx="15338867" cy="21459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6934200" y="647700"/>
            <a:ext cx="918104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48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4800" b="1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791263"/>
            <a:ext cx="1562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ro.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685800" indent="-685800" algn="just">
              <a:buFont typeface="Wingdings" panose="05000000000000000000" pitchFamily="2" charset="2"/>
              <a:buChar char="à"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nghèo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685800" indent="-685800" algn="just">
              <a:buFont typeface="Wingdings" panose="05000000000000000000" pitchFamily="2" charset="2"/>
              <a:buChar char="à"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ó lạnh đầu mùa - Thạch Lam [Truyện ngắn ý nghĩa] - Thế giới cổ tích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b="16164"/>
          <a:stretch>
            <a:fillRect/>
          </a:stretch>
        </p:blipFill>
        <p:spPr bwMode="auto">
          <a:xfrm>
            <a:off x="4267200" y="5783580"/>
            <a:ext cx="9372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/>
          <p:cNvSpPr/>
          <p:nvPr/>
        </p:nvSpPr>
        <p:spPr>
          <a:xfrm>
            <a:off x="13868209" y="4762500"/>
            <a:ext cx="5791581" cy="8229600"/>
          </a:xfrm>
          <a:custGeom>
            <a:avLst/>
            <a:gdLst/>
            <a:ahLst/>
            <a:cxnLst/>
            <a:rect l="l" t="t" r="r" b="b"/>
            <a:pathLst>
              <a:path w="5791581" h="8229600">
                <a:moveTo>
                  <a:pt x="0" y="0"/>
                </a:moveTo>
                <a:lnTo>
                  <a:pt x="5791580" y="0"/>
                </a:lnTo>
                <a:lnTo>
                  <a:pt x="57915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8100"/>
            <a:ext cx="6355715" cy="159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486400" y="571500"/>
            <a:ext cx="918104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Hai </a:t>
            </a:r>
            <a:r>
              <a:rPr lang="en-US" sz="4800" b="1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800" b="1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1056010" y="1875743"/>
            <a:ext cx="16438733" cy="598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* </a:t>
            </a:r>
            <a:r>
              <a:rPr lang="vi-VN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Mẹ của Hiên:</a:t>
            </a:r>
            <a:endParaRPr lang="vi-VN" altLang="zh-CN" sz="4200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vi-VN" altLang="zh-CN" sz="4200" b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- Người mẹ nghèo khổ, mò cua bắt </a:t>
            </a:r>
            <a:endParaRPr lang="vi-VN" altLang="zh-CN" sz="4200" b="1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vi-VN" altLang="zh-CN" sz="4200" b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ốc, không đủ tiền may áo cho con.</a:t>
            </a:r>
            <a:endParaRPr lang="vi-VN" altLang="zh-CN" sz="4200" b="1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vi-VN" altLang="zh-CN" sz="4200" b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- Cách ứng xử:</a:t>
            </a:r>
            <a:endParaRPr lang="vi-VN" altLang="zh-CN" sz="4200" b="1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marL="1371600" lvl="1" indent="-6858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Hành động: mang trả áo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marL="1371600" lvl="1" indent="-6858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Lời nói: </a:t>
            </a:r>
            <a:r>
              <a:rPr lang="vi-VN" altLang="zh-CN" sz="4200" i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Tôi biết cậu ở đây đùa, nên tôi phải vội vàng mang lại đây trả mợ.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marL="1371600" lvl="1" indent="-6858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Xưng hô: </a:t>
            </a:r>
            <a:r>
              <a:rPr lang="vi-VN" altLang="zh-CN" sz="4200" i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Tôi- cậu- mợ; bẩm- cháu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266" y="8180850"/>
            <a:ext cx="16438731" cy="156594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 algn="just">
              <a:lnSpc>
                <a:spcPct val="114000"/>
              </a:lnSpc>
              <a:defRPr/>
            </a:pPr>
            <a:r>
              <a:rPr lang="vi-VN" altLang="zh-CN" sz="42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altLang="zh-CN" sz="4200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Người mẹ nghèo nhưng khéo léo, có lòng tự trọng, dạy con “đói cho sạch, rách cho thơm”.</a:t>
            </a:r>
            <a:endParaRPr lang="vi-VN" altLang="zh-CN" sz="4200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901829">
            <a:off x="13103405" y="1909898"/>
            <a:ext cx="4486383" cy="3237960"/>
          </a:xfrm>
          <a:prstGeom prst="rect">
            <a:avLst/>
          </a:prstGeom>
        </p:spPr>
      </p:pic>
      <p:sp>
        <p:nvSpPr>
          <p:cNvPr id="11" name="Freeform 5"/>
          <p:cNvSpPr/>
          <p:nvPr/>
        </p:nvSpPr>
        <p:spPr>
          <a:xfrm>
            <a:off x="16194217" y="-2848637"/>
            <a:ext cx="3352023" cy="5697274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32351" b="323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867524">
            <a:off x="11947060" y="-655037"/>
            <a:ext cx="6519466" cy="10515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947" r="3947"/>
          <a:stretch>
            <a:fillRect/>
          </a:stretch>
        </p:blipFill>
        <p:spPr>
          <a:xfrm rot="422167">
            <a:off x="9887632" y="-518287"/>
            <a:ext cx="10350261" cy="68148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04293" y="-116169"/>
            <a:ext cx="447869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4442">
            <a:off x="15153550" y="8090727"/>
            <a:ext cx="37053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49982" y="7798119"/>
            <a:ext cx="7315200" cy="23500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3000" y="7798119"/>
            <a:ext cx="7315200" cy="2953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11339">
            <a:off x="-5800904" y="-3835044"/>
            <a:ext cx="7901845" cy="5649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1933" y="1176066"/>
            <a:ext cx="12016257" cy="802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486400" y="571500"/>
            <a:ext cx="918104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Hai </a:t>
            </a:r>
            <a:r>
              <a:rPr lang="en-US" sz="4800" b="1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800" b="1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5491480" y="2161540"/>
            <a:ext cx="122631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* </a:t>
            </a:r>
            <a:r>
              <a:rPr lang="vi-VN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Mẹ của Sơn:</a:t>
            </a:r>
            <a:endParaRPr lang="vi-VN" altLang="zh-CN" sz="4200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- Giàu có, thuộc tầng lớp trung lưu.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- Cách ứng xử: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marL="1371600" lvl="1" indent="-685800" algn="just">
              <a:buFont typeface="Wingdings" panose="05000000000000000000" pitchFamily="2" charset="2"/>
              <a:buChar char="§"/>
              <a:defRPr/>
            </a:pPr>
            <a:r>
              <a:rPr lang="vi-VN" altLang="zh-CN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Với mẹ con Hiên:</a:t>
            </a: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hỏi han hoàn cảnh, cho vay 5 đồng để mẹ Hiên may áo cho con.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lvl="1" algn="just">
              <a:defRPr/>
            </a:pPr>
            <a:r>
              <a:rPr lang="vi-VN" altLang="zh-CN" sz="42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altLang="zh-CN" sz="42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Nhân hậu, tế nhị</a:t>
            </a:r>
            <a:endParaRPr lang="vi-VN" altLang="zh-CN" sz="4200" b="1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marL="1371600" lvl="1" indent="-685800" algn="just">
              <a:buFont typeface="Wingdings" panose="05000000000000000000" pitchFamily="2" charset="2"/>
              <a:buChar char="§"/>
              <a:defRPr/>
            </a:pPr>
            <a:r>
              <a:rPr lang="vi-VN" altLang="zh-CN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Với các con:</a:t>
            </a:r>
            <a:r>
              <a:rPr lang="vi-VN" altLang="zh-CN" sz="4200" dirty="0">
                <a:solidFill>
                  <a:prstClr val="black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không tự tiện lấy áo cho người khác mà phải xin phép, vui vì con biết chia sẻ, giúp đỡ người khác.</a:t>
            </a:r>
            <a:endParaRPr lang="vi-VN" altLang="zh-CN" sz="4200" dirty="0">
              <a:solidFill>
                <a:prstClr val="black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lvl="1" algn="just">
              <a:defRPr/>
            </a:pPr>
            <a:r>
              <a:rPr lang="vi-VN" altLang="zh-CN" sz="42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altLang="zh-CN" sz="4200" b="1" dirty="0">
                <a:solidFill>
                  <a:srgbClr val="F6D0BB">
                    <a:lumMod val="10000"/>
                  </a:srgb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Vừa nghiêm khắc, vừa yêu thương</a:t>
            </a:r>
            <a:endParaRPr lang="vi-VN" altLang="zh-CN" sz="4200" b="1" dirty="0">
              <a:solidFill>
                <a:srgbClr val="F6D0BB">
                  <a:lumMod val="10000"/>
                </a:srgb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Ó LẠNH ĐẦU MÙ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38500"/>
            <a:ext cx="5410200" cy="46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3"/>
          <p:cNvSpPr/>
          <p:nvPr/>
        </p:nvSpPr>
        <p:spPr>
          <a:xfrm>
            <a:off x="13716000" y="8714641"/>
            <a:ext cx="6484056" cy="2228894"/>
          </a:xfrm>
          <a:custGeom>
            <a:avLst/>
            <a:gdLst/>
            <a:ahLst/>
            <a:cxnLst/>
            <a:rect l="l" t="t" r="r" b="b"/>
            <a:pathLst>
              <a:path w="6484056" h="2228894">
                <a:moveTo>
                  <a:pt x="0" y="0"/>
                </a:moveTo>
                <a:lnTo>
                  <a:pt x="6484056" y="0"/>
                </a:lnTo>
                <a:lnTo>
                  <a:pt x="6484056" y="2228895"/>
                </a:lnTo>
                <a:lnTo>
                  <a:pt x="0" y="2228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4"/>
          <p:cNvSpPr/>
          <p:nvPr/>
        </p:nvSpPr>
        <p:spPr>
          <a:xfrm>
            <a:off x="-1828800" y="-2057400"/>
            <a:ext cx="4161701" cy="4114800"/>
          </a:xfrm>
          <a:custGeom>
            <a:avLst/>
            <a:gdLst/>
            <a:ahLst/>
            <a:cxnLst/>
            <a:rect l="l" t="t" r="r" b="b"/>
            <a:pathLst>
              <a:path w="4161701" h="4114800">
                <a:moveTo>
                  <a:pt x="0" y="0"/>
                </a:moveTo>
                <a:lnTo>
                  <a:pt x="4161701" y="0"/>
                </a:lnTo>
                <a:lnTo>
                  <a:pt x="4161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 rot="557774">
            <a:off x="12433703" y="991334"/>
            <a:ext cx="2960280" cy="613442"/>
          </a:xfrm>
          <a:prstGeom prst="rect">
            <a:avLst/>
          </a:prstGeom>
          <a:solidFill>
            <a:srgbClr val="6A584D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2800" kern="0">
              <a:solidFill>
                <a:srgbClr val="000000"/>
              </a:solidFill>
              <a:latin typeface="#9Slide07 SVNMomento" panose="00000500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22971" y="476341"/>
            <a:ext cx="4865030" cy="9126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838" y="476340"/>
            <a:ext cx="114224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837" y="6086427"/>
            <a:ext cx="114224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7369505" y="1810661"/>
            <a:ext cx="1580318" cy="1679714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23" y="2049372"/>
            <a:ext cx="1237095" cy="1092957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>
            <a:off x="7334478" y="4359536"/>
            <a:ext cx="1580318" cy="1721135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33" y="4633784"/>
            <a:ext cx="1237095" cy="1092957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7288452" y="7078485"/>
            <a:ext cx="1580318" cy="1679714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41" y="7317197"/>
            <a:ext cx="1237095" cy="1092957"/>
          </a:xfrm>
          <a:prstGeom prst="rect">
            <a:avLst/>
          </a:prstGeom>
        </p:spPr>
      </p:pic>
      <p:pic>
        <p:nvPicPr>
          <p:cNvPr id="1026" name="Picture 2" descr="Gió Lạnh Đầu Mùa - Thạch 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7" y="2930955"/>
            <a:ext cx="6959606" cy="52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37344" y="1919993"/>
            <a:ext cx="32766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0" y="2042586"/>
            <a:ext cx="8729702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50980" y="4649510"/>
            <a:ext cx="847785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45668" y="6961586"/>
            <a:ext cx="8888516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280" y="342900"/>
            <a:ext cx="6738620" cy="1570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7288452" y="2039261"/>
            <a:ext cx="1580318" cy="1679714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70" y="2277972"/>
            <a:ext cx="1237095" cy="1092957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>
            <a:off x="7245497" y="5339477"/>
            <a:ext cx="1580318" cy="1721135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52" y="5613725"/>
            <a:ext cx="1237095" cy="1092957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7140300" y="7694673"/>
            <a:ext cx="1580318" cy="1679714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89" y="7933385"/>
            <a:ext cx="1237095" cy="1092957"/>
          </a:xfrm>
          <a:prstGeom prst="rect">
            <a:avLst/>
          </a:prstGeom>
        </p:spPr>
      </p:pic>
      <p:pic>
        <p:nvPicPr>
          <p:cNvPr id="1026" name="Picture 2" descr="Gió Lạnh Đầu Mùa - Thạch 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7" y="3000018"/>
            <a:ext cx="6959606" cy="52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38693" y="1962395"/>
            <a:ext cx="543487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79297" y="1791111"/>
            <a:ext cx="8370990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Truyện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kể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xóm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chợ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gió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lạnh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đầu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mùa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. Qua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đó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Thạch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Lam ca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chia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sẻ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ấm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áp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trẻo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79297" y="5428449"/>
            <a:ext cx="8206287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0129" y="7457142"/>
            <a:ext cx="8449326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7762046" y="2687565"/>
            <a:ext cx="1229472" cy="1403997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62" y="2874392"/>
            <a:ext cx="983741" cy="869123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>
            <a:off x="7828583" y="4476935"/>
            <a:ext cx="1237250" cy="1479981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39" y="4728365"/>
            <a:ext cx="989964" cy="874620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7876062" y="6383456"/>
            <a:ext cx="1229471" cy="154886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351" y="6715157"/>
            <a:ext cx="983739" cy="869121"/>
          </a:xfrm>
          <a:prstGeom prst="rect">
            <a:avLst/>
          </a:prstGeom>
        </p:spPr>
      </p:pic>
      <p:pic>
        <p:nvPicPr>
          <p:cNvPr id="1026" name="Picture 2" descr="Gió Lạnh Đầu Mùa - Thạch 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0" y="2910717"/>
            <a:ext cx="7531763" cy="565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72000" y="1452462"/>
            <a:ext cx="10125423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8152" y="2957738"/>
            <a:ext cx="83709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kĩ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  <a:cs typeface="Times New Roman" panose="02020603050405020304" pitchFamily="18" charset="0"/>
              </a:rPr>
              <a:t>truyện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2909" y="4777887"/>
            <a:ext cx="820628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18152" y="6383455"/>
            <a:ext cx="8595207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92909" y="8729237"/>
            <a:ext cx="9454244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200" dirty="0"/>
          </a:p>
        </p:txBody>
      </p:sp>
      <p:grpSp>
        <p:nvGrpSpPr>
          <p:cNvPr id="16" name="组合 6"/>
          <p:cNvGrpSpPr/>
          <p:nvPr/>
        </p:nvGrpSpPr>
        <p:grpSpPr>
          <a:xfrm>
            <a:off x="7876062" y="8459679"/>
            <a:ext cx="1229471" cy="154886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351" y="8791380"/>
            <a:ext cx="983739" cy="86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452712" y="1647354"/>
          <a:ext cx="17460595" cy="1003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325"/>
                <a:gridCol w="9227820"/>
                <a:gridCol w="5378450"/>
              </a:tblGrid>
              <a:tr h="180022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Lam)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36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8210"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endParaRPr lang="en-US" sz="34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4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323" y="729606"/>
            <a:ext cx="1752152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0675" y="4191827"/>
            <a:ext cx="13264698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826" y="5715000"/>
            <a:ext cx="8910092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20559" y="5791827"/>
            <a:ext cx="5292644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18766" y="3433209"/>
            <a:ext cx="2680856" cy="648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61732" y="3296657"/>
            <a:ext cx="2690098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3" y="3618364"/>
            <a:ext cx="2690098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056" y="4428225"/>
            <a:ext cx="3024566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/>
          <p:cNvSpPr txBox="1"/>
          <p:nvPr/>
        </p:nvSpPr>
        <p:spPr>
          <a:xfrm>
            <a:off x="5597459" y="-241576"/>
            <a:ext cx="7835258" cy="26663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HĐ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b="1" dirty="0" err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 noGrp="1"/>
          </p:cNvSpPr>
          <p:nvPr/>
        </p:nvSpPr>
        <p:spPr bwMode="auto">
          <a:xfrm>
            <a:off x="12458700" y="9486900"/>
            <a:ext cx="2857500" cy="685800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9576F7A-7061-446F-A880-7DA40F7CFC31}" type="slidenum">
              <a:rPr lang="en-US" altLang="en-US" sz="2100">
                <a:latin typeface="Tahoma" panose="020B0604030504040204" pitchFamily="34" charset="0"/>
              </a:rPr>
            </a:fld>
            <a:endParaRPr lang="en-US" altLang="en-US" sz="2100">
              <a:latin typeface="Tahoma" panose="020B0604030504040204" pitchFamily="34" charset="0"/>
            </a:endParaRPr>
          </a:p>
        </p:txBody>
      </p:sp>
      <p:pic>
        <p:nvPicPr>
          <p:cNvPr id="19462" name="Picture 7" descr="4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2595"/>
            <a:ext cx="11887200" cy="25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18541558_6167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094462">
            <a:off x="2743200" y="342900"/>
            <a:ext cx="962026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4800600" y="1503681"/>
            <a:ext cx="84582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altLang="en-US" sz="4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600189" y="3162300"/>
            <a:ext cx="12056756" cy="43999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 Đối với tiết học này: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Tóm tắt nội dung truyện.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Học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lại sơ đồ tư duy.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phiếu bài tập về nhà.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600200" y="7810500"/>
            <a:ext cx="12480925" cy="316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 Đối với tiết học sau: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Soạn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theo phiếu học tập đã giao.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/>
          <p:cNvSpPr/>
          <p:nvPr/>
        </p:nvSpPr>
        <p:spPr>
          <a:xfrm>
            <a:off x="3195989" y="-938870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rcRect t="5625" b="5625"/>
          <a:stretch>
            <a:fillRect/>
          </a:stretch>
        </p:blipFill>
        <p:spPr>
          <a:xfrm rot="10243990">
            <a:off x="-2532283" y="2391436"/>
            <a:ext cx="10287005" cy="2371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791" y="2171700"/>
            <a:ext cx="10473836" cy="5828281"/>
          </a:xfrm>
          <a:prstGeom prst="rect">
            <a:avLst/>
          </a:prstGeom>
        </p:spPr>
      </p:pic>
      <p:sp>
        <p:nvSpPr>
          <p:cNvPr id="7" name="Freeform 2"/>
          <p:cNvSpPr/>
          <p:nvPr/>
        </p:nvSpPr>
        <p:spPr>
          <a:xfrm>
            <a:off x="1315166" y="1461061"/>
            <a:ext cx="6665976" cy="8229600"/>
          </a:xfrm>
          <a:custGeom>
            <a:avLst/>
            <a:gdLst/>
            <a:ahLst/>
            <a:cxnLst/>
            <a:rect l="l" t="t" r="r" b="b"/>
            <a:pathLst>
              <a:path w="6665976" h="8229600">
                <a:moveTo>
                  <a:pt x="0" y="0"/>
                </a:moveTo>
                <a:lnTo>
                  <a:pt x="6665976" y="0"/>
                </a:lnTo>
                <a:lnTo>
                  <a:pt x="66659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240740" y="8489306"/>
            <a:ext cx="9550710" cy="428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9157650">
            <a:off x="15035296" y="5619874"/>
            <a:ext cx="4639400" cy="4439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3294" y="207819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14"/>
          <p:cNvGraphicFramePr>
            <a:graphicFrameLocks noGrp="1"/>
          </p:cNvGraphicFramePr>
          <p:nvPr/>
        </p:nvGraphicFramePr>
        <p:xfrm>
          <a:off x="454025" y="3526790"/>
          <a:ext cx="17499965" cy="580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72595"/>
                <a:gridCol w="2016760"/>
                <a:gridCol w="3610610"/>
              </a:tblGrid>
              <a:tr h="98615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8679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155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155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09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833254" y="-1168272"/>
            <a:ext cx="2356242" cy="22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23458" y="1333070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3294" y="207819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458" y="1333070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flipH="1">
            <a:off x="-2750697" y="5852688"/>
            <a:ext cx="9479165" cy="4653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2458321"/>
            <a:ext cx="7772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45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Hỏa</a:t>
            </a:r>
            <a:r>
              <a:rPr lang="en-US" sz="4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lò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lò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than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đun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nấu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sưởi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ấm</a:t>
            </a:r>
            <a:endParaRPr lang="en-US" sz="4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8200" y="6458887"/>
            <a:ext cx="8763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45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Vỉ</a:t>
            </a:r>
            <a:r>
              <a:rPr lang="en-US" sz="4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buồm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tấm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cói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đan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đậy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lót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rổ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thúng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4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50" name="Picture 2" descr="Đốt than sưởi ấm, cả nhà nhập viện, sản phụ tử v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318" y="2151367"/>
            <a:ext cx="6138763" cy="36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flipH="1">
            <a:off x="-1350664" y="12875793"/>
            <a:ext cx="4466809" cy="2192797"/>
          </a:xfrm>
          <a:prstGeom prst="rect">
            <a:avLst/>
          </a:prstGeom>
        </p:spPr>
      </p:pic>
      <p:pic>
        <p:nvPicPr>
          <p:cNvPr id="2052" name="Picture 4" descr="Mua Vỉ buồm cói cạp viền sản phẩm tiện lợi chống dính khi đựng - Đường kính  60 cm tại HUONGNEP21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9019"/>
          <a:stretch>
            <a:fillRect/>
          </a:stretch>
        </p:blipFill>
        <p:spPr bwMode="auto">
          <a:xfrm>
            <a:off x="2286000" y="5372100"/>
            <a:ext cx="538608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/>
          <p:cNvSpPr/>
          <p:nvPr/>
        </p:nvSpPr>
        <p:spPr>
          <a:xfrm>
            <a:off x="13605439" y="4000500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22" name="Picture 3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14006585" y="2332167"/>
            <a:ext cx="1788138" cy="2025894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9320" y="3278203"/>
            <a:ext cx="6165348" cy="4053217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9157650">
            <a:off x="6053603" y="7261753"/>
            <a:ext cx="4639400" cy="443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181203" y="6705893"/>
            <a:ext cx="5408250" cy="139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65888" y="6066787"/>
            <a:ext cx="5408250" cy="139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6613742" y="1258658"/>
            <a:ext cx="1788138" cy="2025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93" y="207820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1940" y="2474639"/>
            <a:ext cx="6165348" cy="3552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2697" y="2653148"/>
            <a:ext cx="5425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1: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giả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Thạch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Lam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0005" y="3456711"/>
            <a:ext cx="55257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2: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định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xuất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loại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PTBĐ,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cục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tóm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tắt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848" y="6075350"/>
            <a:ext cx="5425632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Hoạt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endParaRPr lang="en-US" sz="4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81202" y="6705893"/>
            <a:ext cx="5425632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luận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theo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cặp</a:t>
            </a:r>
            <a:endParaRPr lang="en-US" sz="4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49077" y="-752807"/>
            <a:ext cx="2434877" cy="2503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83;p6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10800000">
            <a:off x="-318871" y="9717784"/>
            <a:ext cx="18769730" cy="2714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3293" y="207820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334" y="1131149"/>
            <a:ext cx="2592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giả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0416" y="8341727"/>
            <a:ext cx="32624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Thạch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Lam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(1910-1942)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/>
          <a:srcRect t="3250" r="46992"/>
          <a:stretch>
            <a:fillRect/>
          </a:stretch>
        </p:blipFill>
        <p:spPr>
          <a:xfrm rot="5400000">
            <a:off x="5202268" y="3265266"/>
            <a:ext cx="2404685" cy="998496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/>
          <a:srcRect l="48580" t="-8832" r="22418"/>
          <a:stretch>
            <a:fillRect/>
          </a:stretch>
        </p:blipFill>
        <p:spPr>
          <a:xfrm rot="5400000">
            <a:off x="5846951" y="4793800"/>
            <a:ext cx="1315655" cy="1123187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2"/>
          <a:srcRect l="75152" t="-10846" r="-4154" b="2014"/>
          <a:stretch>
            <a:fillRect/>
          </a:stretch>
        </p:blipFill>
        <p:spPr>
          <a:xfrm rot="5400000">
            <a:off x="5809127" y="5956523"/>
            <a:ext cx="1315655" cy="1123187"/>
          </a:xfrm>
          <a:prstGeom prst="rect">
            <a:avLst/>
          </a:prstGeom>
        </p:spPr>
      </p:pic>
      <p:pic>
        <p:nvPicPr>
          <p:cNvPr id="10" name="Google Shape;1285;p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234211" y="-151606"/>
            <a:ext cx="2216648" cy="22060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7012061" y="2559376"/>
            <a:ext cx="10386615" cy="673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250"/>
              </a:spcAft>
            </a:pP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Tường Vinh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thuở nhỏ sống ở quê ngoại (Hải Dương)</a:t>
            </a:r>
            <a:endParaRPr lang="en-US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trường: 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ngắn, tùy bút...</a:t>
            </a:r>
            <a:endParaRPr lang="vi-VN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Giàu cảm xúc, lời văn bình dị, đậm chất thơ</a:t>
            </a:r>
            <a:endParaRPr lang="vi-VN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Yêu thương, trân trọng đối với thiên nhiên, con người, cuộc sống.</a:t>
            </a:r>
            <a:endParaRPr lang="vi-VN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4"/>
          <p:cNvGrpSpPr>
            <a:grpSpLocks noChangeAspect="1"/>
          </p:cNvGrpSpPr>
          <p:nvPr/>
        </p:nvGrpSpPr>
        <p:grpSpPr>
          <a:xfrm>
            <a:off x="407394" y="2463416"/>
            <a:ext cx="5443866" cy="5667978"/>
            <a:chOff x="0" y="0"/>
            <a:chExt cx="2077720" cy="2192020"/>
          </a:xfrm>
        </p:grpSpPr>
        <p:sp>
          <p:nvSpPr>
            <p:cNvPr id="14" name="Freeform 25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4"/>
              <a:stretch>
                <a:fillRect b="-17945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18877" t="5305" r="17473" b="6707"/>
          <a:stretch>
            <a:fillRect/>
          </a:stretch>
        </p:blipFill>
        <p:spPr>
          <a:xfrm>
            <a:off x="517760" y="2348344"/>
            <a:ext cx="5408466" cy="747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25" y="2348346"/>
            <a:ext cx="5408466" cy="7476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24" t="4117" r="17982" b="3945"/>
          <a:stretch>
            <a:fillRect/>
          </a:stretch>
        </p:blipFill>
        <p:spPr>
          <a:xfrm>
            <a:off x="12488090" y="2348344"/>
            <a:ext cx="5244647" cy="747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555" y="145475"/>
            <a:ext cx="10762316" cy="2348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1"/>
          <a:srcRect l="48580" t="-8832" r="22418"/>
          <a:stretch>
            <a:fillRect/>
          </a:stretch>
        </p:blipFill>
        <p:spPr>
          <a:xfrm rot="5400000">
            <a:off x="1833641" y="2720182"/>
            <a:ext cx="1315655" cy="112318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1"/>
          <a:srcRect l="75152" t="-10846" r="-4154" b="2014"/>
          <a:stretch>
            <a:fillRect/>
          </a:stretch>
        </p:blipFill>
        <p:spPr>
          <a:xfrm rot="5400000">
            <a:off x="1833641" y="4384780"/>
            <a:ext cx="1315655" cy="1123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3062" y="2676806"/>
            <a:ext cx="1336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Xuất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In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Gió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mùa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”, NXB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nghệ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phố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Hồ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Minh 1994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3062" y="4528009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Thể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loại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truyện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ngắn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1"/>
          <a:srcRect t="3250" r="46992"/>
          <a:stretch>
            <a:fillRect/>
          </a:stretch>
        </p:blipFill>
        <p:spPr>
          <a:xfrm rot="5400000">
            <a:off x="1289125" y="6597158"/>
            <a:ext cx="2404685" cy="9984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3062" y="5814358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3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3062" y="7189636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PTBĐ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sự, kết hợp miêu tả, biểu cảm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Picture 6" descr="danh tác văn học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669" y1="57639" x2="53230" y2="72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28949" r="39052" b="30254"/>
          <a:stretch>
            <a:fillRect/>
          </a:stretch>
        </p:blipFill>
        <p:spPr bwMode="auto">
          <a:xfrm flipH="1">
            <a:off x="13106400" y="3996144"/>
            <a:ext cx="7223870" cy="623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7151</Words>
  <Application>WPS Presentation</Application>
  <PresentationFormat>Custom</PresentationFormat>
  <Paragraphs>397</Paragraphs>
  <Slides>26</Slides>
  <Notes>45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SimSun</vt:lpstr>
      <vt:lpstr>Wingdings</vt:lpstr>
      <vt:lpstr>Aleo</vt:lpstr>
      <vt:lpstr>SVN-Riesling</vt:lpstr>
      <vt:lpstr>Bebas Neue</vt:lpstr>
      <vt:lpstr>Asap</vt:lpstr>
      <vt:lpstr>Arial</vt:lpstr>
      <vt:lpstr>Road rage</vt:lpstr>
      <vt:lpstr>Times New Roman</vt:lpstr>
      <vt:lpstr>Microsoft YaHei</vt:lpstr>
      <vt:lpstr>Arial Unicode MS</vt:lpstr>
      <vt:lpstr>Calibri</vt:lpstr>
      <vt:lpstr>MS Mincho</vt:lpstr>
      <vt:lpstr>Cambria</vt:lpstr>
      <vt:lpstr>方正少儿简体</vt:lpstr>
      <vt:lpstr>#9Slide07 SVNMomento</vt:lpstr>
      <vt:lpstr>汉仪家书简</vt:lpstr>
      <vt:lpstr>.VnTime</vt:lpstr>
      <vt:lpstr>Tahoma</vt:lpstr>
      <vt:lpstr>Wingdings 2</vt:lpstr>
      <vt:lpstr>Office Theme</vt:lpstr>
      <vt:lpstr>Novel Writing Workshop by Slidesgo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1.2 Gió lạnh đầu mùa</dc:title>
  <dc:creator/>
  <cp:lastModifiedBy>ADMIN</cp:lastModifiedBy>
  <cp:revision>53</cp:revision>
  <dcterms:created xsi:type="dcterms:W3CDTF">2006-08-16T00:00:00Z</dcterms:created>
  <dcterms:modified xsi:type="dcterms:W3CDTF">2023-08-14T02:30:45Z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1056005DD76E45BDB85333FB69B1241E</vt:lpwstr>
  </property>
  <property fmtid="{D5CDD505-2E9C-101B-9397-08002B2CF9AE}" pid="3" name="KSOProductBuildVer">
    <vt:lpwstr>1033-11.2.0.11537</vt:lpwstr>
  </property>
</Properties>
</file>