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5" r:id="rId3"/>
    <p:sldId id="280" r:id="rId4"/>
    <p:sldId id="284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97"/>
    <p:restoredTop sz="94660"/>
  </p:normalViewPr>
  <p:slideViewPr>
    <p:cSldViewPr showGuides="1">
      <p:cViewPr varScale="1">
        <p:scale>
          <a:sx n="69" d="100"/>
          <a:sy n="69" d="100"/>
        </p:scale>
        <p:origin x="8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A274A3-3576-4CEE-BEA8-AB38F3476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058" name="Group 5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8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68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31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53D10E-6C1A-4974-A556-AD199DF48D6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FDE2A-EFA2-4E23-A152-6E1D838ACE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FDE2A-EFA2-4E23-A152-6E1D838ACE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FDE2A-EFA2-4E23-A152-6E1D838ACE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FDE2A-EFA2-4E23-A152-6E1D838ACE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FDE2A-EFA2-4E23-A152-6E1D838ACE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FDE2A-EFA2-4E23-A152-6E1D838ACE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FDE2A-EFA2-4E23-A152-6E1D838ACE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FDE2A-EFA2-4E23-A152-6E1D838ACE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FDE2A-EFA2-4E23-A152-6E1D838ACE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FDE2A-EFA2-4E23-A152-6E1D838ACE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FDE2A-EFA2-4E23-A152-6E1D838ACE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1028" name="Group 4"/>
          <p:cNvGrpSpPr/>
          <p:nvPr/>
        </p:nvGrpSpPr>
        <p:grpSpPr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30" name="Rectangle 15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sng">
            <a:pattFill prst="wdUpDiag">
              <a:fgClr>
                <a:srgbClr val="00FF00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 dirty="0"/>
          </a:p>
        </p:txBody>
      </p:sp>
      <p:pic>
        <p:nvPicPr>
          <p:cNvPr id="4099" name="Google Shape;164;p9"/>
          <p:cNvPicPr preferRelativeResize="0">
            <a:picLocks noChangeAspect="1"/>
          </p:cNvPicPr>
          <p:nvPr/>
        </p:nvPicPr>
        <p:blipFill>
          <a:blip r:embed="rId1"/>
          <a:srcRect l="15285" t="10429" r="46645" b="11189"/>
          <a:stretch>
            <a:fillRect/>
          </a:stretch>
        </p:blipFill>
        <p:spPr>
          <a:xfrm>
            <a:off x="-990600" y="-533400"/>
            <a:ext cx="10787063" cy="755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5572125" y="4073525"/>
            <a:ext cx="238125" cy="298450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5346700" y="4714875"/>
            <a:ext cx="296863" cy="3889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grpSp>
        <p:nvGrpSpPr>
          <p:cNvPr id="3" name="Group 27"/>
          <p:cNvGrpSpPr/>
          <p:nvPr/>
        </p:nvGrpSpPr>
        <p:grpSpPr>
          <a:xfrm rot="-637170" flipH="1">
            <a:off x="7289800" y="5394325"/>
            <a:ext cx="1470025" cy="993775"/>
            <a:chOff x="336" y="2040"/>
            <a:chExt cx="1200" cy="2016"/>
          </a:xfrm>
        </p:grpSpPr>
        <p:pic>
          <p:nvPicPr>
            <p:cNvPr id="4109" name="Picture 28" descr="p3012_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925410">
              <a:off x="636" y="2328"/>
              <a:ext cx="900" cy="1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29" descr="p3012_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553848">
              <a:off x="480" y="2040"/>
              <a:ext cx="900" cy="1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Picture 30" descr="p3012_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2407644">
              <a:off x="336" y="2544"/>
              <a:ext cx="900" cy="15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4" name="Rectangle 33"/>
          <p:cNvSpPr/>
          <p:nvPr/>
        </p:nvSpPr>
        <p:spPr>
          <a:xfrm>
            <a:off x="768350" y="457200"/>
            <a:ext cx="76057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anose="03010101010201010101" pitchFamily="66" charset="0"/>
                <a:ea typeface="#9Slide03 Arima Madurai Black"/>
                <a:cs typeface="#9Slide03 Arima Madurai Black"/>
              </a:rPr>
              <a:t>CHÀO MỪNG CÁC EM ĐẾN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anose="03010101010201010101" pitchFamily="66" charset="0"/>
                <a:ea typeface="#9Slide03 Arima Madurai Black"/>
                <a:cs typeface="#9Slide03 Arima Madurai Black"/>
              </a:rPr>
              <a:t>VỚI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anose="03010101010201010101" pitchFamily="66" charset="0"/>
              <a:ea typeface="#9Slide03 Arima Madurai Black"/>
              <a:cs typeface="#9Slide03 Arima Madurai Black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anose="03010101010201010101" pitchFamily="66" charset="0"/>
                <a:ea typeface="#9Slide03 Arima Madurai Black"/>
                <a:cs typeface="#9Slide03 Arima Madurai Black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anose="03010101010201010101" pitchFamily="66" charset="0"/>
                <a:ea typeface="#9Slide03 Arima Madurai Black"/>
                <a:cs typeface="#9Slide03 Arima Madurai Black"/>
              </a:rPr>
              <a:t>LỚP HỌC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anose="03010101010201010101" pitchFamily="66" charset="0"/>
                <a:ea typeface="#9Slide03 Arima Madurai Black"/>
                <a:cs typeface="#9Slide03 Arima Madurai Black"/>
              </a:rPr>
              <a:t>MÔN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anose="03010101010201010101" pitchFamily="66" charset="0"/>
                <a:ea typeface="#9Slide03 Arima Madurai Black"/>
                <a:cs typeface="#9Slide03 Arima Madurai Black"/>
              </a:rPr>
              <a:t>NGỮ VĂN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anose="03010101010201010101" pitchFamily="66" charset="0"/>
                <a:ea typeface="#9Slide03 Arima Madurai Black"/>
                <a:cs typeface="#9Slide03 Arima Madurai Black"/>
              </a:rPr>
              <a:t> 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anose="03010101010201010101" pitchFamily="66" charset="0"/>
              <a:ea typeface="#9Slide03 Arima Madurai Black"/>
              <a:cs typeface="#9Slide03 Arima Madurai Black"/>
            </a:endParaRPr>
          </a:p>
        </p:txBody>
      </p:sp>
      <p:grpSp>
        <p:nvGrpSpPr>
          <p:cNvPr id="4" name="Group 27"/>
          <p:cNvGrpSpPr/>
          <p:nvPr/>
        </p:nvGrpSpPr>
        <p:grpSpPr>
          <a:xfrm rot="-637170">
            <a:off x="-161925" y="5543550"/>
            <a:ext cx="1531938" cy="993775"/>
            <a:chOff x="336" y="2040"/>
            <a:chExt cx="1200" cy="2016"/>
          </a:xfrm>
        </p:grpSpPr>
        <p:pic>
          <p:nvPicPr>
            <p:cNvPr id="4106" name="Picture 28" descr="p3012_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925410">
              <a:off x="636" y="2328"/>
              <a:ext cx="900" cy="1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7" name="Picture 29" descr="p3012_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553848">
              <a:off x="480" y="2040"/>
              <a:ext cx="900" cy="1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8" name="Picture 30" descr="p3012_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2407644">
              <a:off x="336" y="2544"/>
              <a:ext cx="900" cy="151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105" name="Picture 27"/>
          <p:cNvPicPr>
            <a:picLocks noChangeAspect="1"/>
          </p:cNvPicPr>
          <p:nvPr/>
        </p:nvPicPr>
        <p:blipFill>
          <a:blip r:embed="rId4"/>
          <a:srcRect l="37701" t="24117" r="35945" b="9216"/>
          <a:stretch>
            <a:fillRect/>
          </a:stretch>
        </p:blipFill>
        <p:spPr>
          <a:xfrm>
            <a:off x="2990850" y="1752600"/>
            <a:ext cx="3429000" cy="415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https://i.vdoc.vn/data/image/2021/08/31/mau-bang-xan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3"/>
          <p:cNvSpPr/>
          <p:nvPr/>
        </p:nvSpPr>
        <p:spPr>
          <a:xfrm>
            <a:off x="457200" y="3198813"/>
            <a:ext cx="8229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 b="1" dirty="0">
                <a:latin typeface="Times New Roman" panose="02020603050405020304" pitchFamily="18" charset="0"/>
              </a:rPr>
              <a:t>    </a:t>
            </a:r>
            <a:endParaRPr lang="en-US" altLang="en-US" sz="7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57200" y="-12700"/>
            <a:ext cx="8153400" cy="1066800"/>
          </a:xfrm>
          <a:ln/>
        </p:spPr>
        <p:txBody>
          <a:bodyPr vert="horz" wrap="square" lIns="91440" tIns="45720" rIns="91440" bIns="45720" anchor="ctr" anchorCtr="0"/>
          <a:p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THÔNG TIN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1" name="Rectangle 7"/>
          <p:cNvSpPr/>
          <p:nvPr/>
        </p:nvSpPr>
        <p:spPr>
          <a:xfrm>
            <a:off x="304800" y="1927225"/>
            <a:ext cx="34369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vi-VN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thuật ngữ</a:t>
            </a:r>
            <a:endParaRPr lang="vi-V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3" name="Rectangle 2"/>
          <p:cNvSpPr/>
          <p:nvPr/>
        </p:nvSpPr>
        <p:spPr>
          <a:xfrm>
            <a:off x="2424113" y="800100"/>
            <a:ext cx="49657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4" name="Rectangle 4"/>
          <p:cNvSpPr/>
          <p:nvPr/>
        </p:nvSpPr>
        <p:spPr>
          <a:xfrm>
            <a:off x="577850" y="3021013"/>
            <a:ext cx="610235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1: - Kết quả nối: 1c, 2a, 3e,4b, 5d</a:t>
            </a:r>
            <a:endParaRPr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5" name="Rectangle 7"/>
          <p:cNvSpPr/>
          <p:nvPr/>
        </p:nvSpPr>
        <p:spPr>
          <a:xfrm>
            <a:off x="228600" y="2473325"/>
            <a:ext cx="40243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vi-VN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thuật ngữ</a:t>
            </a:r>
            <a:endParaRPr lang="vi-V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505200"/>
            <a:ext cx="8534400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Thuật ngữ hầu như chỉ có một nghĩa v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mang sắc thái biểu cảm, tức l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biểu thị thái độ, tình cảm của người sử dụng.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Thuật ngữ cũng có những đặc điểm rất riêng của nó đó l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mang tính hình tượng m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dung biểu thị l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đặc trưng giải thích của thuật ngữ đó. 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228600" y="307975"/>
            <a:ext cx="9601200" cy="1371600"/>
          </a:xfrm>
          <a:ln/>
        </p:spPr>
        <p:txBody>
          <a:bodyPr vert="horz" wrap="square" lIns="91440" tIns="45720" rIns="91440" bIns="45720" anchor="ctr" anchorCtr="0"/>
          <a:p>
            <a:pPr algn="ctr"/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AutoShape 5" descr="Bí quyết bán hàng: Đừng bỏ qua cuộc gặp “mặt đối mặt, tay bắt tay” | Doanh  nghiệp"/>
          <p:cNvSpPr>
            <a:spLocks noChangeAspect="1"/>
          </p:cNvSpPr>
          <p:nvPr/>
        </p:nvSpPr>
        <p:spPr>
          <a:xfrm flipH="1">
            <a:off x="460375" y="-144462"/>
            <a:ext cx="2278063" cy="22780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5364" name="Rectangle 1"/>
          <p:cNvSpPr/>
          <p:nvPr/>
        </p:nvSpPr>
        <p:spPr>
          <a:xfrm>
            <a:off x="152400" y="1676400"/>
            <a:ext cx="8839200" cy="1938338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spAutoFit/>
          </a:bodyPr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Viết một đoạn văn (5-7 dòng) giới thiệu khái quát về các từ loại hoặc các th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phần câu em đã học.</a:t>
            </a:r>
            <a:endParaRPr sz="4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8600" y="307975"/>
            <a:ext cx="9601200" cy="1371600"/>
          </a:xfrm>
          <a:ln/>
        </p:spPr>
        <p:txBody>
          <a:bodyPr vert="horz" wrap="square" lIns="91440" tIns="45720" rIns="91440" bIns="45720" anchor="ctr" anchorCtr="0"/>
          <a:p>
            <a:pPr algn="ctr"/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7" name="AutoShape 5" descr="Bí quyết bán hàng: Đừng bỏ qua cuộc gặp “mặt đối mặt, tay bắt tay” | Doanh  nghiệp"/>
          <p:cNvSpPr>
            <a:spLocks noChangeAspect="1"/>
          </p:cNvSpPr>
          <p:nvPr/>
        </p:nvSpPr>
        <p:spPr>
          <a:xfrm flipH="1">
            <a:off x="460375" y="-144462"/>
            <a:ext cx="2278063" cy="22780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6388" name="Rectangle 1"/>
          <p:cNvSpPr/>
          <p:nvPr/>
        </p:nvSpPr>
        <p:spPr>
          <a:xfrm>
            <a:off x="152400" y="1676400"/>
            <a:ext cx="8839200" cy="23082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lang="vi-VN" altLang="x-non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liệt kê ở mỗi môn học 1 thuật ngữ v</a:t>
            </a:r>
            <a:r>
              <a:rPr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giải thích ý nghĩa của thuật ngữ đó.</a:t>
            </a:r>
            <a:endParaRPr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371600"/>
          </a:xfrm>
          <a:ln/>
        </p:spPr>
        <p:txBody>
          <a:bodyPr vert="horz" wrap="square" lIns="91440" tIns="45720" rIns="91440" bIns="45720" anchor="ctr" anchorCtr="0"/>
          <a:p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VẤN ĐỀ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Up Ribbon 1"/>
          <p:cNvSpPr/>
          <p:nvPr/>
        </p:nvSpPr>
        <p:spPr>
          <a:xfrm>
            <a:off x="152400" y="1524000"/>
            <a:ext cx="8915400" cy="1524000"/>
          </a:xfrm>
          <a:prstGeom prst="ribbon2">
            <a:avLst>
              <a:gd name="adj1" fmla="val 16667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sz="3200" dirty="0">
              <a:latin typeface="Arial" panose="020B0604020202020204" pitchFamily="34" charset="0"/>
            </a:endParaRPr>
          </a:p>
          <a:p>
            <a:pPr algn="ctr"/>
            <a:r>
              <a:rPr sz="3200" dirty="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ĐỐI MẶT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AutoShape 5" descr="Bí quyết bán hàng: Đừng bỏ qua cuộc gặp “mặt đối mặt, tay bắt tay” | Doanh  nghiệp"/>
          <p:cNvSpPr>
            <a:spLocks noChangeAspect="1"/>
          </p:cNvSpPr>
          <p:nvPr/>
        </p:nvSpPr>
        <p:spPr>
          <a:xfrm flipH="1">
            <a:off x="460375" y="-144462"/>
            <a:ext cx="2278063" cy="22780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8199" name="Picture 7" descr="Lo sợ bất đồng? Bạn cần phải đối mặt với Client ngay và luô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3200400"/>
            <a:ext cx="3733800" cy="354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04800" y="3200400"/>
            <a:ext cx="4572000" cy="35401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từ ngữ em thường thấy trong các bộ môn ở chương trình học lớp 6? (Mỗi cặp đối mặt nêu từ ngữ chuyên biệt thường thấy ở một môn học)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https://i.vdoc.vn/data/image/2021/08/31/mau-bang-xan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3"/>
          <p:cNvSpPr/>
          <p:nvPr/>
        </p:nvSpPr>
        <p:spPr>
          <a:xfrm>
            <a:off x="457200" y="3198813"/>
            <a:ext cx="8229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 b="1" dirty="0">
                <a:latin typeface="Times New Roman" panose="02020603050405020304" pitchFamily="18" charset="0"/>
              </a:rPr>
              <a:t>    </a:t>
            </a:r>
            <a:endParaRPr lang="en-US" altLang="en-US" sz="7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1066800"/>
          </a:xfrm>
          <a:ln/>
        </p:spPr>
        <p:txBody>
          <a:bodyPr vert="horz" wrap="square" lIns="91440" tIns="45720" rIns="91440" bIns="45720" anchor="ctr" anchorCtr="0"/>
          <a:p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THÔNG TIN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Rectangle 7"/>
          <p:cNvSpPr/>
          <p:nvPr/>
        </p:nvSpPr>
        <p:spPr>
          <a:xfrm>
            <a:off x="228600" y="2514600"/>
            <a:ext cx="43227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vi-VN" altLang="en-US" sz="2800" dirty="0">
                <a:solidFill>
                  <a:srgbClr val="FFFF00"/>
                </a:solidFill>
              </a:rPr>
              <a:t>I. </a:t>
            </a:r>
            <a:r>
              <a:rPr lang="en-US" altLang="en-US" sz="2800" dirty="0">
                <a:solidFill>
                  <a:srgbClr val="FFFF00"/>
                </a:solidFill>
              </a:rPr>
              <a:t>Đặc điểm của thuật ngữ</a:t>
            </a:r>
            <a:endParaRPr lang="vi-VN" altLang="en-US" sz="2800" dirty="0">
              <a:solidFill>
                <a:srgbClr val="FFFF00"/>
              </a:solidFill>
            </a:endParaRPr>
          </a:p>
        </p:txBody>
      </p:sp>
      <p:sp>
        <p:nvSpPr>
          <p:cNvPr id="7175" name="Rectangle 2"/>
          <p:cNvSpPr/>
          <p:nvPr/>
        </p:nvSpPr>
        <p:spPr>
          <a:xfrm>
            <a:off x="2438400" y="1638300"/>
            <a:ext cx="49657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3"/>
          <p:cNvPicPr>
            <a:picLocks noChangeAspect="1"/>
          </p:cNvPicPr>
          <p:nvPr/>
        </p:nvPicPr>
        <p:blipFill>
          <a:blip r:embed="rId1"/>
          <a:srcRect l="11932" t="23959" r="6660" b="11458"/>
          <a:stretch>
            <a:fillRect/>
          </a:stretch>
        </p:blipFill>
        <p:spPr>
          <a:xfrm>
            <a:off x="304800" y="990600"/>
            <a:ext cx="86868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057400" y="5749925"/>
            <a:ext cx="5019675" cy="5842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nối: 1c, 2a, 3e,4b, 5d</a:t>
            </a:r>
            <a:endParaRPr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https://i.vdoc.vn/data/image/2021/08/31/mau-bang-xan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3"/>
          <p:cNvSpPr/>
          <p:nvPr/>
        </p:nvSpPr>
        <p:spPr>
          <a:xfrm>
            <a:off x="457200" y="3198813"/>
            <a:ext cx="8229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 b="1" dirty="0">
                <a:latin typeface="Times New Roman" panose="02020603050405020304" pitchFamily="18" charset="0"/>
              </a:rPr>
              <a:t>    </a:t>
            </a:r>
            <a:endParaRPr lang="en-US" altLang="en-US" sz="7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1066800"/>
          </a:xfrm>
          <a:ln/>
        </p:spPr>
        <p:txBody>
          <a:bodyPr vert="horz" wrap="square" lIns="91440" tIns="45720" rIns="91440" bIns="45720" anchor="ctr" anchorCtr="0"/>
          <a:p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THÔNG TIN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Rectangle 7"/>
          <p:cNvSpPr/>
          <p:nvPr/>
        </p:nvSpPr>
        <p:spPr>
          <a:xfrm>
            <a:off x="228600" y="2514600"/>
            <a:ext cx="34369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vi-VN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thuật ngữ</a:t>
            </a:r>
            <a:endParaRPr lang="vi-V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3" name="Rectangle 2"/>
          <p:cNvSpPr/>
          <p:nvPr/>
        </p:nvSpPr>
        <p:spPr>
          <a:xfrm>
            <a:off x="2438400" y="1638300"/>
            <a:ext cx="49657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590925"/>
            <a:ext cx="8229600" cy="138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Thuật ngữ l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ngữ biểu thị khái niệm khoa học, công nghệ, thường được dùng trong các văn bản khoa học công nghệ.</a:t>
            </a:r>
            <a:endParaRPr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850" y="3021013"/>
            <a:ext cx="610235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1: - Kết quả nối: 1c, 2a, 3e,4b, 5d</a:t>
            </a:r>
            <a:endParaRPr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90500" y="3044825"/>
            <a:ext cx="4024313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vi-VN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thuật ngữ</a:t>
            </a:r>
            <a:endParaRPr lang="vi-V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3"/>
          <p:cNvPicPr>
            <a:picLocks noChangeAspect="1"/>
          </p:cNvPicPr>
          <p:nvPr/>
        </p:nvPicPr>
        <p:blipFill>
          <a:blip r:embed="rId1"/>
          <a:srcRect l="20132" t="34375" r="18375" b="8334"/>
          <a:stretch>
            <a:fillRect/>
          </a:stretch>
        </p:blipFill>
        <p:spPr>
          <a:xfrm>
            <a:off x="228600" y="838200"/>
            <a:ext cx="8458200" cy="563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https://i.vdoc.vn/data/image/2021/08/31/mau-bang-xan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3"/>
          <p:cNvSpPr/>
          <p:nvPr/>
        </p:nvSpPr>
        <p:spPr>
          <a:xfrm>
            <a:off x="457200" y="3198813"/>
            <a:ext cx="8229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 b="1" dirty="0">
                <a:latin typeface="Times New Roman" panose="02020603050405020304" pitchFamily="18" charset="0"/>
              </a:rPr>
              <a:t>    </a:t>
            </a:r>
            <a:endParaRPr lang="en-US" altLang="en-US" sz="7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Rectangle 4"/>
          <p:cNvSpPr/>
          <p:nvPr/>
        </p:nvSpPr>
        <p:spPr>
          <a:xfrm>
            <a:off x="484188" y="381000"/>
            <a:ext cx="15779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2:</a:t>
            </a:r>
            <a:endParaRPr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9" name="Rectangle 7"/>
          <p:cNvSpPr/>
          <p:nvPr/>
        </p:nvSpPr>
        <p:spPr>
          <a:xfrm>
            <a:off x="152400" y="762000"/>
            <a:ext cx="8659813" cy="5694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AutoNum type="alphaLcParenR"/>
            </a:pP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Oxit l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hợp chất của hai nguyên tố, trong đó có một nguyên tố l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oxi. Oxit gồm hai loại chính: oxit axit v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oxit bazơ 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-&gt; Hóa học</a:t>
            </a:r>
            <a:endParaRPr sz="2800" dirty="0">
              <a:solidFill>
                <a:srgbClr val="FFFF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AutoNum type="alphaLcParenR"/>
            </a:pP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Trùng roi l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một cơ thể đơn b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 có thể tự dưỡng như thực vật nhưng cũng có thể dị dữỡng như động vật.         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-&gt; Sinh học</a:t>
            </a:r>
            <a:endParaRPr sz="2800" dirty="0">
              <a:solidFill>
                <a:srgbClr val="FFFF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AutoNum type="alphaLcParenR"/>
            </a:pP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Ta gọi tam giác có ba góc nhọn l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tam giác nhọn, tam giác có một góc tù l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tam giác tù. 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-&gt; Toán học</a:t>
            </a:r>
            <a:endParaRPr sz="2800" dirty="0">
              <a:solidFill>
                <a:srgbClr val="FFFF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AutoNum type="alphaLcParenR"/>
            </a:pP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Cường độ dòng điện v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hiệu điện thế có đặc điểm gì trong đoạn mạch nối tiếp v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đoạn mạch song song?         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-&gt; Vật lí học</a:t>
            </a:r>
            <a:endParaRPr sz="2800" dirty="0">
              <a:solidFill>
                <a:srgbClr val="FFFF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AutoNum type="alphaLcParenR"/>
            </a:pP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Từ đơn l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từ chỉ có một tiếng.  Từ phức l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từ có hai hay nhiều tiếng. 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-&gt; Ngôn ngữ học</a:t>
            </a:r>
            <a:endParaRPr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3"/>
          <p:cNvPicPr>
            <a:picLocks noChangeAspect="1"/>
          </p:cNvPicPr>
          <p:nvPr/>
        </p:nvPicPr>
        <p:blipFill>
          <a:blip r:embed="rId1"/>
          <a:srcRect l="10762" t="33333" r="7248" b="15625"/>
          <a:stretch>
            <a:fillRect/>
          </a:stretch>
        </p:blipFill>
        <p:spPr>
          <a:xfrm>
            <a:off x="0" y="609600"/>
            <a:ext cx="8915400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https://i.vdoc.vn/data/image/2021/08/31/mau-bang-xan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3"/>
          <p:cNvSpPr/>
          <p:nvPr/>
        </p:nvSpPr>
        <p:spPr>
          <a:xfrm>
            <a:off x="457200" y="3198813"/>
            <a:ext cx="8229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 b="1" dirty="0">
                <a:latin typeface="Times New Roman" panose="02020603050405020304" pitchFamily="18" charset="0"/>
              </a:rPr>
              <a:t>    </a:t>
            </a:r>
            <a:endParaRPr lang="en-US" altLang="en-US" sz="7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Rectangle 4"/>
          <p:cNvSpPr/>
          <p:nvPr/>
        </p:nvSpPr>
        <p:spPr>
          <a:xfrm>
            <a:off x="484188" y="381000"/>
            <a:ext cx="15779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3:</a:t>
            </a:r>
            <a:endParaRPr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Rectangle 7"/>
          <p:cNvSpPr/>
          <p:nvPr/>
        </p:nvSpPr>
        <p:spPr>
          <a:xfrm>
            <a:off x="152400" y="762000"/>
            <a:ext cx="8659813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Chỉ đặc điểm cấu tạo của sự vật: </a:t>
            </a:r>
            <a:r>
              <a:rPr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xuồng ba lá, xuồng năm lá, xuồng tam bản.</a:t>
            </a:r>
            <a:endParaRPr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Chỉ cách vận h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của sự vật: </a:t>
            </a:r>
            <a:r>
              <a:rPr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xuồng độc mộc, xuồng chèo, xuồng máy.</a:t>
            </a:r>
            <a:endParaRPr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Chỉ công dụng của sự vật: </a:t>
            </a:r>
            <a:r>
              <a:rPr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 câu, ghe c</a:t>
            </a:r>
            <a:r>
              <a:rPr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tôm.</a:t>
            </a:r>
            <a:endParaRPr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2001</Words>
  <Application>WPS Presentation</Application>
  <PresentationFormat/>
  <Paragraphs>74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Arial Black</vt:lpstr>
      <vt:lpstr>Times New Roman</vt:lpstr>
      <vt:lpstr>Monotype Corsiva</vt:lpstr>
      <vt:lpstr>#9Slide03 Arima Madurai Black</vt:lpstr>
      <vt:lpstr>SVN-Riesling</vt:lpstr>
      <vt:lpstr>Calibri</vt:lpstr>
      <vt:lpstr>Microsoft YaHei</vt:lpstr>
      <vt:lpstr>Arial Unicode MS</vt:lpstr>
      <vt:lpstr>Pixel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Duc Hiep</dc:creator>
  <cp:lastModifiedBy>ADMIN</cp:lastModifiedBy>
  <cp:revision>202</cp:revision>
  <dcterms:created xsi:type="dcterms:W3CDTF">2011-10-10T14:48:50Z</dcterms:created>
  <dcterms:modified xsi:type="dcterms:W3CDTF">2023-05-12T01:01:38Z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4C1B8A51FA0446249EFCDE959743DC44</vt:lpwstr>
  </property>
  <property fmtid="{D5CDD505-2E9C-101B-9397-08002B2CF9AE}" pid="3" name="KSOProductBuildVer">
    <vt:lpwstr>1033-11.2.0.11537</vt:lpwstr>
  </property>
</Properties>
</file>