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Lst>
  <p:sldIdLst>
    <p:sldId id="265" r:id="rId7"/>
    <p:sldId id="278" r:id="rId8"/>
    <p:sldId id="266" r:id="rId9"/>
    <p:sldId id="267" r:id="rId10"/>
    <p:sldId id="280" r:id="rId11"/>
    <p:sldId id="284" r:id="rId12"/>
    <p:sldId id="283" r:id="rId13"/>
    <p:sldId id="259" r:id="rId14"/>
    <p:sldId id="285" r:id="rId15"/>
    <p:sldId id="268" r:id="rId16"/>
    <p:sldId id="286" r:id="rId17"/>
    <p:sldId id="287" r:id="rId18"/>
    <p:sldId id="288" r:id="rId19"/>
    <p:sldId id="289" r:id="rId20"/>
    <p:sldId id="290" r:id="rId21"/>
    <p:sldId id="291" r:id="rId22"/>
    <p:sldId id="292" r:id="rId23"/>
    <p:sldId id="271" r:id="rId24"/>
  </p:sldIdLst>
  <p:sldSz cx="9144000" cy="6858000" type="screen4x3"/>
  <p:notesSz cx="6858000" cy="9144000"/>
  <p:defaultTextStyle>
    <a:defPPr>
      <a:defRPr lang="vi-V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6600CC"/>
    <a:srgbClr val="FF3300"/>
    <a:srgbClr val="FF0000"/>
    <a:srgbClr val="0099FF"/>
    <a:srgbClr val="66FFCC"/>
    <a:srgbClr val="339966"/>
    <a:srgbClr val="A50021"/>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68" d="100"/>
          <a:sy n="68" d="100"/>
        </p:scale>
        <p:origin x="121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grpSp>
        <p:nvGrpSpPr>
          <p:cNvPr id="7170" name="Group 2"/>
          <p:cNvGrpSpPr/>
          <p:nvPr/>
        </p:nvGrpSpPr>
        <p:grpSpPr>
          <a:xfrm>
            <a:off x="1658938" y="1600200"/>
            <a:ext cx="6837362" cy="3200400"/>
            <a:chOff x="1045" y="1008"/>
            <a:chExt cx="4307" cy="2016"/>
          </a:xfrm>
        </p:grpSpPr>
        <p:sp>
          <p:nvSpPr>
            <p:cNvPr id="14" name="Oval 3"/>
            <p:cNvSpPr>
              <a:spLocks noChangeArrowheads="1"/>
            </p:cNvSpPr>
            <p:nvPr/>
          </p:nvSpPr>
          <p:spPr bwMode="hidden">
            <a:xfrm flipH="1">
              <a:off x="4392" y="1008"/>
              <a:ext cx="960" cy="960"/>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5" name="Oval 4"/>
            <p:cNvSpPr>
              <a:spLocks noChangeArrowheads="1"/>
            </p:cNvSpPr>
            <p:nvPr/>
          </p:nvSpPr>
          <p:spPr bwMode="hidden">
            <a:xfrm flipH="1">
              <a:off x="3264" y="1008"/>
              <a:ext cx="960" cy="960"/>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6" name="Oval 5"/>
            <p:cNvSpPr>
              <a:spLocks noChangeArrowheads="1"/>
            </p:cNvSpPr>
            <p:nvPr/>
          </p:nvSpPr>
          <p:spPr bwMode="hidden">
            <a:xfrm flipH="1">
              <a:off x="2136" y="1008"/>
              <a:ext cx="960" cy="960"/>
            </a:xfrm>
            <a:prstGeom prst="ellipse">
              <a:avLst/>
            </a:prstGeom>
            <a:noFill/>
            <a:ln w="28575">
              <a:solidFill>
                <a:schemeClr val="accent2"/>
              </a:solidFill>
              <a:round/>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7" name="Oval 6"/>
            <p:cNvSpPr>
              <a:spLocks noChangeArrowheads="1"/>
            </p:cNvSpPr>
            <p:nvPr/>
          </p:nvSpPr>
          <p:spPr bwMode="hidden">
            <a:xfrm flipH="1">
              <a:off x="2136" y="2064"/>
              <a:ext cx="960" cy="960"/>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8" name="Oval 7"/>
            <p:cNvSpPr>
              <a:spLocks noChangeArrowheads="1"/>
            </p:cNvSpPr>
            <p:nvPr/>
          </p:nvSpPr>
          <p:spPr bwMode="hidden">
            <a:xfrm flipH="1">
              <a:off x="1045" y="2064"/>
              <a:ext cx="960" cy="960"/>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9" name="Oval 8"/>
            <p:cNvSpPr>
              <a:spLocks noChangeArrowheads="1"/>
            </p:cNvSpPr>
            <p:nvPr/>
          </p:nvSpPr>
          <p:spPr bwMode="hidden">
            <a:xfrm flipH="1">
              <a:off x="4392" y="2064"/>
              <a:ext cx="960" cy="960"/>
            </a:xfrm>
            <a:prstGeom prst="ellipse">
              <a:avLst/>
            </a:prstGeom>
            <a:noFill/>
            <a:ln w="28575">
              <a:solidFill>
                <a:schemeClr val="accent2"/>
              </a:solidFill>
              <a:round/>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sp>
        <p:nvSpPr>
          <p:cNvPr id="22540" name="Rectangle 12"/>
          <p:cNvSpPr>
            <a:spLocks noGrp="1" noChangeArrowheads="1"/>
          </p:cNvSpPr>
          <p:nvPr>
            <p:ph type="ctrTitle"/>
          </p:nvPr>
        </p:nvSpPr>
        <p:spPr>
          <a:xfrm>
            <a:off x="685800" y="1219200"/>
            <a:ext cx="7772400" cy="1933575"/>
          </a:xfrm>
        </p:spPr>
        <p:txBody>
          <a:bodyPr anchor="b"/>
          <a:lstStyle>
            <a:lvl1pPr algn="r">
              <a:defRPr sz="4400"/>
            </a:lvl1pPr>
          </a:lstStyle>
          <a:p>
            <a:pPr lvl="0"/>
            <a:r>
              <a:rPr lang="vi-VN" altLang="en-US" noProof="0" smtClean="0"/>
              <a:t>Click to edit Master title style</a:t>
            </a:r>
            <a:endParaRPr lang="vi-VN" altLang="en-US" noProof="0" smtClean="0"/>
          </a:p>
        </p:txBody>
      </p:sp>
      <p:sp>
        <p:nvSpPr>
          <p:cNvPr id="22541" name="Rectangle 13"/>
          <p:cNvSpPr>
            <a:spLocks noGrp="1" noChangeArrowheads="1"/>
          </p:cNvSpPr>
          <p:nvPr>
            <p:ph type="subTitle" idx="1"/>
          </p:nvPr>
        </p:nvSpPr>
        <p:spPr>
          <a:xfrm>
            <a:off x="2057400" y="3505200"/>
            <a:ext cx="6400800" cy="1752600"/>
          </a:xfrm>
        </p:spPr>
        <p:txBody>
          <a:bodyPr/>
          <a:lstStyle>
            <a:lvl1pPr marL="0" indent="0" algn="r">
              <a:buFont typeface="Wingdings" panose="05000000000000000000" pitchFamily="2" charset="2"/>
              <a:buNone/>
              <a:defRPr/>
            </a:lvl1pPr>
          </a:lstStyle>
          <a:p>
            <a:pPr lvl="0"/>
            <a:r>
              <a:rPr lang="vi-VN" altLang="en-US" noProof="0" smtClean="0"/>
              <a:t>Click to edit Master subtitle style</a:t>
            </a:r>
            <a:endParaRPr lang="vi-VN" altLang="en-US" noProof="0" smtClean="0"/>
          </a:p>
        </p:txBody>
      </p:sp>
      <p:sp>
        <p:nvSpPr>
          <p:cNvPr id="20" name="Rectangle 9"/>
          <p:cNvSpPr>
            <a:spLocks noGrp="1" noChangeArrowheads="1"/>
          </p:cNvSpPr>
          <p:nvPr>
            <p:ph type="dt" sz="half" idx="2"/>
          </p:nvPr>
        </p:nvSpPr>
        <p:spPr bwMode="auto">
          <a:xfrm>
            <a:off x="457200" y="6248400"/>
            <a:ext cx="2133600" cy="457200"/>
          </a:xfrm>
          <a:prstGeom prst="rect">
            <a:avLst/>
          </a:prstGeom>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1" name="Rectangle 10"/>
          <p:cNvSpPr>
            <a:spLocks noGrp="1" noChangeArrowheads="1"/>
          </p:cNvSpPr>
          <p:nvPr>
            <p:ph type="ftr" sz="quarter" idx="3"/>
          </p:nvPr>
        </p:nvSpPr>
        <p:spPr bwMode="auto">
          <a:xfrm>
            <a:off x="3124200" y="6248400"/>
            <a:ext cx="2895600" cy="457200"/>
          </a:xfrm>
          <a:prstGeom prst="rect">
            <a:avLst/>
          </a:prstGeom>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2" name="Rectangle 11"/>
          <p:cNvSpPr>
            <a:spLocks noGrp="1" noChangeArrowheads="1"/>
          </p:cNvSpPr>
          <p:nvPr>
            <p:ph type="sldNum" sz="quarter" idx="4"/>
          </p:nvPr>
        </p:nvSpPr>
        <p:spPr bwMode="auto">
          <a:xfrm>
            <a:off x="6553200" y="6248400"/>
            <a:ext cx="2133600" cy="457200"/>
          </a:xfrm>
          <a:prstGeom prst="rect">
            <a:avLst/>
          </a:prstGeom>
        </p:spPr>
        <p:txBody>
          <a:bodyPr vert="horz" wrap="square" lIns="91440" tIns="45720" rIns="91440" bIns="45720" numCol="1" anchor="t" anchorCtr="0" compatLnSpc="1"/>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defRPr/>
            </a:pPr>
            <a:fld id="{EF6F8786-F021-4703-A257-C2C2F33FD19D}"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1"/>
              </a:buClr>
              <a:buSzTx/>
              <a:buFont typeface="Wingdings" panose="05000000000000000000" pitchFamily="2" charset="2"/>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4" Type="http://schemas.openxmlformats.org/officeDocument/2006/relationships/theme" Target="../theme/theme2.xml"/><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4" Type="http://schemas.openxmlformats.org/officeDocument/2006/relationships/theme" Target="../theme/theme3.xml"/><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4" Type="http://schemas.openxmlformats.org/officeDocument/2006/relationships/theme" Target="../theme/theme5.xml"/><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Group 2"/>
          <p:cNvGrpSpPr/>
          <p:nvPr/>
        </p:nvGrpSpPr>
        <p:grpSpPr>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033" name="Oval 4"/>
            <p:cNvSpPr>
              <a:spLocks noChangeArrowheads="1"/>
            </p:cNvSpPr>
            <p:nvPr/>
          </p:nvSpPr>
          <p:spPr bwMode="hidden">
            <a:xfrm flipH="1">
              <a:off x="4777" y="192"/>
              <a:ext cx="695" cy="696"/>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034" name="Oval 5"/>
            <p:cNvSpPr>
              <a:spLocks noChangeArrowheads="1"/>
            </p:cNvSpPr>
            <p:nvPr/>
          </p:nvSpPr>
          <p:spPr bwMode="hidden">
            <a:xfrm flipH="1">
              <a:off x="675" y="193"/>
              <a:ext cx="695" cy="696"/>
            </a:xfrm>
            <a:prstGeom prst="ellipse">
              <a:avLst/>
            </a:prstGeom>
            <a:solidFill>
              <a:schemeClr val="accent2"/>
            </a:solidFill>
            <a:ln>
              <a:noFill/>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ln>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grpSp>
      <p:sp>
        <p:nvSpPr>
          <p:cNvPr id="1027" name="Rectangle 8"/>
          <p:cNvSpPr>
            <a:spLocks noGrp="1"/>
          </p:cNvSpPr>
          <p:nvPr>
            <p:ph type="body" idx="1"/>
          </p:nvPr>
        </p:nvSpPr>
        <p:spPr>
          <a:xfrm>
            <a:off x="457200" y="1600200"/>
            <a:ext cx="8229600" cy="4530725"/>
          </a:xfrm>
          <a:prstGeom prst="rect">
            <a:avLst/>
          </a:prstGeom>
          <a:noFill/>
          <a:ln w="9525">
            <a:noFill/>
          </a:ln>
        </p:spPr>
        <p:txBody>
          <a:bodyPr/>
          <a:p>
            <a:pPr lvl="0"/>
            <a:r>
              <a:rPr lang="vi-VN" altLang="en-US" dirty="0"/>
              <a:t>Click to edit Master text styles</a:t>
            </a:r>
            <a:endParaRPr lang="vi-VN" altLang="en-US" dirty="0"/>
          </a:p>
          <a:p>
            <a:pPr lvl="1"/>
            <a:r>
              <a:rPr lang="vi-VN" altLang="en-US" dirty="0"/>
              <a:t>Second level</a:t>
            </a:r>
            <a:endParaRPr lang="vi-VN" altLang="en-US" dirty="0"/>
          </a:p>
          <a:p>
            <a:pPr lvl="2"/>
            <a:r>
              <a:rPr lang="vi-VN" altLang="en-US" dirty="0"/>
              <a:t>Third level</a:t>
            </a:r>
            <a:endParaRPr lang="vi-VN" altLang="en-US" dirty="0"/>
          </a:p>
          <a:p>
            <a:pPr lvl="3"/>
            <a:r>
              <a:rPr lang="vi-VN" altLang="en-US" dirty="0"/>
              <a:t>Fourth level</a:t>
            </a:r>
            <a:endParaRPr lang="vi-VN" altLang="en-US" dirty="0"/>
          </a:p>
          <a:p>
            <a:pPr lvl="4"/>
            <a:r>
              <a:rPr lang="vi-VN" altLang="en-US" dirty="0"/>
              <a:t>Fifth level</a:t>
            </a:r>
            <a:endParaRPr lang="vi-VN" altLang="en-US" dirty="0"/>
          </a:p>
        </p:txBody>
      </p:sp>
      <p:sp>
        <p:nvSpPr>
          <p:cNvPr id="21513" name="Rectangle 9"/>
          <p:cNvSpPr>
            <a:spLocks noGrp="1" noChangeArrowheads="1"/>
          </p:cNvSpPr>
          <p:nvPr>
            <p:ph type="dt" sz="half" idx="2"/>
          </p:nvPr>
        </p:nvSpPr>
        <p:spPr bwMode="auto">
          <a:xfrm>
            <a:off x="457200" y="6248400"/>
            <a:ext cx="2133600" cy="457200"/>
          </a:xfrm>
          <a:prstGeom prst="rect">
            <a:avLst/>
          </a:prstGeom>
          <a:noFill/>
          <a:ln>
            <a:noFill/>
          </a:ln>
          <a:effectLst/>
        </p:spPr>
        <p:txBody>
          <a:bodyPr vert="horz" wrap="square" lIns="91440" tIns="45720" rIns="91440" bIns="45720" numCol="1" anchor="t" anchorCtr="0" compatLnSpc="1"/>
          <a:lstStyle>
            <a:lvl1pPr eaLnBrk="1" hangingPunct="1">
              <a:defRPr sz="10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1514" name="Rectangle 10"/>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lstStyle>
            <a:lvl1pPr algn="ctr" eaLnBrk="1" hangingPunct="1">
              <a:defRPr sz="10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1515" name="Rectangle 11"/>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t" anchorCtr="0" compatLnSpc="1"/>
          <a:lstStyle>
            <a:lvl1pPr algn="r" eaLnBrk="1" hangingPunct="1">
              <a:defRPr sz="1000" smtClean="0"/>
            </a:lvl1pPr>
          </a:lstStyle>
          <a:p>
            <a:pPr marL="0" marR="0" lvl="0" indent="0" algn="r" defTabSz="914400" rtl="0" eaLnBrk="1" fontAlgn="base" latinLnBrk="0" hangingPunct="1">
              <a:lnSpc>
                <a:spcPct val="100000"/>
              </a:lnSpc>
              <a:spcBef>
                <a:spcPct val="0"/>
              </a:spcBef>
              <a:spcAft>
                <a:spcPct val="0"/>
              </a:spcAft>
              <a:buClrTx/>
              <a:buSzTx/>
              <a:buFontTx/>
              <a:buNone/>
              <a:defRPr/>
            </a:pPr>
            <a:fld id="{D4E586F6-2924-4A5A-99AD-9950FCACF648}" type="slidenum">
              <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vi-VN"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1" name="Rectangle 12"/>
          <p:cNvSpPr>
            <a:spLocks noGrp="1"/>
          </p:cNvSpPr>
          <p:nvPr>
            <p:ph type="title"/>
          </p:nvPr>
        </p:nvSpPr>
        <p:spPr>
          <a:xfrm>
            <a:off x="457200" y="274638"/>
            <a:ext cx="8229600" cy="1143000"/>
          </a:xfrm>
          <a:prstGeom prst="rect">
            <a:avLst/>
          </a:prstGeom>
          <a:noFill/>
          <a:ln w="9525">
            <a:noFill/>
          </a:ln>
        </p:spPr>
        <p:txBody>
          <a:bodyPr anchor="ctr" anchorCtr="0"/>
          <a:p>
            <a:pPr lvl="0"/>
            <a:r>
              <a:rPr lang="vi-VN" altLang="en-US" dirty="0"/>
              <a:t>Click to edit Master title style</a:t>
            </a:r>
            <a:endParaRPr lang="vi-V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panose="020B0604020202020204" pitchFamily="34" charset="0"/>
        </a:defRPr>
      </a:lvl2pPr>
      <a:lvl3pPr algn="l" rtl="0" eaLnBrk="0" fontAlgn="base" hangingPunct="0">
        <a:spcBef>
          <a:spcPct val="0"/>
        </a:spcBef>
        <a:spcAft>
          <a:spcPct val="0"/>
        </a:spcAft>
        <a:defRPr sz="3800">
          <a:solidFill>
            <a:schemeClr val="tx2"/>
          </a:solidFill>
          <a:latin typeface="Arial" panose="020B0604020202020204" pitchFamily="34" charset="0"/>
        </a:defRPr>
      </a:lvl3pPr>
      <a:lvl4pPr algn="l" rtl="0" eaLnBrk="0" fontAlgn="base" hangingPunct="0">
        <a:spcBef>
          <a:spcPct val="0"/>
        </a:spcBef>
        <a:spcAft>
          <a:spcPct val="0"/>
        </a:spcAft>
        <a:defRPr sz="3800">
          <a:solidFill>
            <a:schemeClr val="tx2"/>
          </a:solidFill>
          <a:latin typeface="Arial" panose="020B0604020202020204" pitchFamily="34" charset="0"/>
        </a:defRPr>
      </a:lvl4pPr>
      <a:lvl5pPr algn="l" rtl="0" eaLnBrk="0" fontAlgn="base" hangingPunct="0">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anose="05000000000000000000"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anose="05000000000000000000"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12"/>
        </a:blipFill>
        <a:effectLst/>
      </p:bgPr>
    </p:bg>
    <p:spTree>
      <p:nvGrpSpPr>
        <p:cNvPr id="1" name=""/>
        <p:cNvGrpSpPr/>
        <p:nvPr/>
      </p:nvGrpSpPr>
      <p:grpSpPr/>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cxnSp>
        <p:nvCxnSpPr>
          <p:cNvPr id="12" name="Straight Connector 11"/>
          <p:cNvCxnSpPr/>
          <p:nvPr/>
        </p:nvCxnSpPr>
        <p:spPr>
          <a:xfrm>
            <a:off x="0" y="0"/>
            <a:ext cx="9144000" cy="0"/>
          </a:xfrm>
          <a:prstGeom prst="line">
            <a:avLst/>
          </a:prstGeom>
          <a:ln w="66675" cmpd="thickThi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58000"/>
            <a:ext cx="9144000" cy="0"/>
          </a:xfrm>
          <a:prstGeom prst="line">
            <a:avLst/>
          </a:prstGeom>
          <a:ln w="66675" cmpd="thinThick">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0" y="0"/>
            <a:ext cx="0" cy="6858000"/>
          </a:xfrm>
          <a:prstGeom prst="line">
            <a:avLst/>
          </a:prstGeom>
          <a:ln w="66675" cmpd="thinThick">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144000" y="0"/>
            <a:ext cx="0" cy="6858000"/>
          </a:xfrm>
          <a:prstGeom prst="line">
            <a:avLst/>
          </a:prstGeom>
          <a:ln w="66675" cmpd="thickThi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3082" name="Picture 6"/>
          <p:cNvPicPr>
            <a:picLocks noChangeAspect="1"/>
          </p:cNvPicPr>
          <p:nvPr userDrawn="1"/>
        </p:nvPicPr>
        <p:blipFill>
          <a:blip r:embed="rId13"/>
          <a:stretch>
            <a:fillRect/>
          </a:stretch>
        </p:blipFill>
        <p:spPr>
          <a:xfrm>
            <a:off x="52388" y="0"/>
            <a:ext cx="9091612" cy="67897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1">
          <a:blip r:embed="rId12"/>
        </a:blipFill>
        <a:effectLst/>
      </p:bgPr>
    </p:bg>
    <p:spTree>
      <p:nvGrpSpPr>
        <p:cNvPr id="1" name=""/>
        <p:cNvGrpSpPr/>
        <p:nvPr/>
      </p:nvGrpSpPr>
      <p:grpSpPr/>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cxnSp>
        <p:nvCxnSpPr>
          <p:cNvPr id="12" name="Straight Connector 11"/>
          <p:cNvCxnSpPr/>
          <p:nvPr/>
        </p:nvCxnSpPr>
        <p:spPr>
          <a:xfrm>
            <a:off x="0" y="0"/>
            <a:ext cx="9144000" cy="0"/>
          </a:xfrm>
          <a:prstGeom prst="line">
            <a:avLst/>
          </a:prstGeom>
          <a:ln w="66675" cmpd="thickThi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58000"/>
            <a:ext cx="9144000" cy="0"/>
          </a:xfrm>
          <a:prstGeom prst="line">
            <a:avLst/>
          </a:prstGeom>
          <a:ln w="66675" cmpd="thinThick">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0" y="0"/>
            <a:ext cx="0" cy="6858000"/>
          </a:xfrm>
          <a:prstGeom prst="line">
            <a:avLst/>
          </a:prstGeom>
          <a:ln w="66675" cmpd="thinThick">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144000" y="0"/>
            <a:ext cx="0" cy="6858000"/>
          </a:xfrm>
          <a:prstGeom prst="line">
            <a:avLst/>
          </a:prstGeom>
          <a:ln w="66675" cmpd="thickThi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4106" name="Picture 6"/>
          <p:cNvPicPr>
            <a:picLocks noChangeAspect="1"/>
          </p:cNvPicPr>
          <p:nvPr userDrawn="1"/>
        </p:nvPicPr>
        <p:blipFill>
          <a:blip r:embed="rId13"/>
          <a:stretch>
            <a:fillRect/>
          </a:stretch>
        </p:blipFill>
        <p:spPr>
          <a:xfrm>
            <a:off x="52388" y="0"/>
            <a:ext cx="9091612" cy="67897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2" name="Rectangle 2"/>
          <p:cNvSpPr>
            <a:spLocks noGrp="1"/>
          </p:cNvSpPr>
          <p:nvPr>
            <p:ph type="title"/>
          </p:nvPr>
        </p:nvSpPr>
        <p:spPr>
          <a:xfrm>
            <a:off x="457200" y="274638"/>
            <a:ext cx="8229600" cy="1143000"/>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5123" name="Rectangle 3"/>
          <p:cNvSpPr>
            <a:spLocks noGrp="1"/>
          </p:cNvSpPr>
          <p:nvPr>
            <p:ph type="body" idx="1"/>
          </p:nvPr>
        </p:nvSpPr>
        <p:spPr>
          <a:xfrm>
            <a:off x="457200" y="1600200"/>
            <a:ext cx="8229600" cy="4525963"/>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a:latin typeface=".VnTime"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a:latin typeface=".VnTime"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rgbClr val="000000"/>
              </a:solidFill>
              <a:effectLst/>
              <a:uLnTx/>
              <a:uFillTx/>
              <a:latin typeface=".VnTime"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BC375381-B68B-4CF7-AF12-1EAD02610C54}" type="slidenum">
              <a:rPr kumimoji="0" lang="en-US" altLang="en-US" sz="1400" b="0" i="0" u="none" strike="noStrike" kern="1200" cap="none" spc="0" normalizeH="0" baseline="0" noProof="0" smtClean="0">
                <a:ln>
                  <a:noFill/>
                </a:ln>
                <a:solidFill>
                  <a:srgbClr val="000000"/>
                </a:solidFill>
                <a:effectLst/>
                <a:uLnTx/>
                <a:uFillTx/>
                <a:latin typeface=".VnTime"/>
                <a:ea typeface="+mn-ea"/>
                <a:cs typeface="+mn-cs"/>
              </a:rPr>
            </a:fld>
            <a:endParaRPr kumimoji="0" lang="en-US" altLang="en-US" sz="1400" b="0" i="0" u="none" strike="noStrike" kern="1200" cap="none" spc="0" normalizeH="0" baseline="0" noProof="0" smtClean="0">
              <a:ln>
                <a:noFill/>
              </a:ln>
              <a:solidFill>
                <a:srgbClr val="000000"/>
              </a:solidFill>
              <a:effectLst/>
              <a:uLnTx/>
              <a:uFillTx/>
              <a:latin typeface=".VnTime"/>
              <a:ea typeface="+mn-ea"/>
              <a:cs typeface="+mn-cs"/>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VnTime" pitchFamily="34" charset="0"/>
        </a:defRPr>
      </a:lvl2pPr>
      <a:lvl3pPr algn="ctr" rtl="0" eaLnBrk="0" fontAlgn="base" hangingPunct="0">
        <a:spcBef>
          <a:spcPct val="0"/>
        </a:spcBef>
        <a:spcAft>
          <a:spcPct val="0"/>
        </a:spcAft>
        <a:defRPr sz="4400">
          <a:solidFill>
            <a:schemeClr val="tx2"/>
          </a:solidFill>
          <a:latin typeface=".VnTime" pitchFamily="34" charset="0"/>
        </a:defRPr>
      </a:lvl3pPr>
      <a:lvl4pPr algn="ctr" rtl="0" eaLnBrk="0" fontAlgn="base" hangingPunct="0">
        <a:spcBef>
          <a:spcPct val="0"/>
        </a:spcBef>
        <a:spcAft>
          <a:spcPct val="0"/>
        </a:spcAft>
        <a:defRPr sz="4400">
          <a:solidFill>
            <a:schemeClr val="tx2"/>
          </a:solidFill>
          <a:latin typeface=".VnTime" pitchFamily="34" charset="0"/>
        </a:defRPr>
      </a:lvl4pPr>
      <a:lvl5pPr algn="ctr" rtl="0" eaLnBrk="0" fontAlgn="base" hangingPunct="0">
        <a:spcBef>
          <a:spcPct val="0"/>
        </a:spcBef>
        <a:spcAft>
          <a:spcPct val="0"/>
        </a:spcAft>
        <a:defRPr sz="4400">
          <a:solidFill>
            <a:schemeClr val="tx2"/>
          </a:solidFill>
          <a:latin typeface=".VnTime" pitchFamily="34" charset="0"/>
        </a:defRPr>
      </a:lvl5pPr>
      <a:lvl6pPr marL="457200" algn="ctr" rtl="0" fontAlgn="base">
        <a:spcBef>
          <a:spcPct val="0"/>
        </a:spcBef>
        <a:spcAft>
          <a:spcPct val="0"/>
        </a:spcAft>
        <a:defRPr sz="4400">
          <a:solidFill>
            <a:schemeClr val="tx2"/>
          </a:solidFill>
          <a:latin typeface=".VnTime" pitchFamily="34" charset="0"/>
        </a:defRPr>
      </a:lvl6pPr>
      <a:lvl7pPr marL="914400" algn="ctr" rtl="0" fontAlgn="base">
        <a:spcBef>
          <a:spcPct val="0"/>
        </a:spcBef>
        <a:spcAft>
          <a:spcPct val="0"/>
        </a:spcAft>
        <a:defRPr sz="4400">
          <a:solidFill>
            <a:schemeClr val="tx2"/>
          </a:solidFill>
          <a:latin typeface=".VnTime" pitchFamily="34" charset="0"/>
        </a:defRPr>
      </a:lvl7pPr>
      <a:lvl8pPr marL="1371600" algn="ctr" rtl="0" fontAlgn="base">
        <a:spcBef>
          <a:spcPct val="0"/>
        </a:spcBef>
        <a:spcAft>
          <a:spcPct val="0"/>
        </a:spcAft>
        <a:defRPr sz="4400">
          <a:solidFill>
            <a:schemeClr val="tx2"/>
          </a:solidFill>
          <a:latin typeface=".VnTime" pitchFamily="34" charset="0"/>
        </a:defRPr>
      </a:lvl8pPr>
      <a:lvl9pPr marL="1828800" algn="ctr" rtl="0" fontAlgn="base">
        <a:spcBef>
          <a:spcPct val="0"/>
        </a:spcBef>
        <a:spcAft>
          <a:spcPct val="0"/>
        </a:spcAft>
        <a:defRPr sz="4400">
          <a:solidFill>
            <a:schemeClr val="tx2"/>
          </a:solidFill>
          <a:latin typeface=".VnTime"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1">
          <a:blip r:embed="rId12"/>
        </a:blipFill>
        <a:effectLst/>
      </p:bgPr>
    </p:bg>
    <p:spTree>
      <p:nvGrpSpPr>
        <p:cNvPr id="1" name=""/>
        <p:cNvGrpSpPr/>
        <p:nvPr/>
      </p:nvGrpSpPr>
      <p:grpSpPr/>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685800" rtl="0" eaLnBrk="1" fontAlgn="auto" latinLnBrk="0" hangingPunct="1">
              <a:lnSpc>
                <a:spcPct val="100000"/>
              </a:lnSpc>
              <a:spcBef>
                <a:spcPts val="0"/>
              </a:spcBef>
              <a:spcAft>
                <a:spcPts val="0"/>
              </a:spcAft>
              <a:buClrTx/>
              <a:buSzTx/>
              <a:buFontTx/>
              <a:buNone/>
              <a:defRPr/>
            </a:pPr>
            <a:fld id="{4A8F1692-9F8D-411A-9C16-425555511FE8}" type="datetimeFigureOut">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685800" rtl="0" eaLnBrk="1" fontAlgn="auto" latinLnBrk="0" hangingPunct="1">
              <a:lnSpc>
                <a:spcPct val="100000"/>
              </a:lnSpc>
              <a:spcBef>
                <a:spcPts val="0"/>
              </a:spcBef>
              <a:spcAft>
                <a:spcPts val="0"/>
              </a:spcAft>
              <a:buClrTx/>
              <a:buSzTx/>
              <a:buFontTx/>
              <a:buNone/>
              <a:defRPr/>
            </a:pPr>
            <a:fld id="{65C251A6-B550-4BE8-B3BA-DA9D45F97ABA}"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cxnSp>
        <p:nvCxnSpPr>
          <p:cNvPr id="12" name="Straight Connector 11"/>
          <p:cNvCxnSpPr/>
          <p:nvPr/>
        </p:nvCxnSpPr>
        <p:spPr>
          <a:xfrm>
            <a:off x="0" y="0"/>
            <a:ext cx="9144000" cy="0"/>
          </a:xfrm>
          <a:prstGeom prst="line">
            <a:avLst/>
          </a:prstGeom>
          <a:ln w="66675" cmpd="thickThi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58000"/>
            <a:ext cx="9144000" cy="0"/>
          </a:xfrm>
          <a:prstGeom prst="line">
            <a:avLst/>
          </a:prstGeom>
          <a:ln w="66675" cmpd="thinThick">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0"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0" y="0"/>
            <a:ext cx="0" cy="6858000"/>
          </a:xfrm>
          <a:prstGeom prst="line">
            <a:avLst/>
          </a:prstGeom>
          <a:ln w="66675" cmpd="thinThick">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144000" y="0"/>
            <a:ext cx="0" cy="6858000"/>
          </a:xfrm>
          <a:prstGeom prst="line">
            <a:avLst/>
          </a:prstGeom>
          <a:ln w="66675" cmpd="thickThin">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6154" name="Picture 6"/>
          <p:cNvPicPr>
            <a:picLocks noChangeAspect="1"/>
          </p:cNvPicPr>
          <p:nvPr userDrawn="1"/>
        </p:nvPicPr>
        <p:blipFill>
          <a:blip r:embed="rId13"/>
          <a:stretch>
            <a:fillRect/>
          </a:stretch>
        </p:blipFill>
        <p:spPr>
          <a:xfrm>
            <a:off x="52388" y="0"/>
            <a:ext cx="9091612" cy="67897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image" Target="../media/image1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hyperlink" Target="https://vietjack.com/soan-van-lop-7-cd/viet-mot-doan-van-neu-cam-nghi-cua-em-ve-mot-van-ban-nghi-luan-da-hoc.jsp" TargetMode="Externa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Rectangle 4"/>
          <p:cNvSpPr/>
          <p:nvPr/>
        </p:nvSpPr>
        <p:spPr>
          <a:xfrm>
            <a:off x="228600" y="2514600"/>
            <a:ext cx="8382000" cy="1200328"/>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600" b="1" i="0" u="none" strike="noStrike" kern="1200" cap="none" spc="0" normalizeH="0" baseline="0" noProof="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uLnTx/>
                <a:uFillTx/>
                <a:latin typeface="Arial" panose="020B0604020202020204" pitchFamily="34" charset="0"/>
                <a:ea typeface="+mn-ea"/>
                <a:cs typeface="+mn-cs"/>
              </a:rPr>
              <a:t>LIÊN KẾT VÀ MẠCH LẠC </a:t>
            </a:r>
            <a:r>
              <a:rPr kumimoji="0" lang="en-US" sz="3600" b="1" i="0" u="none" strike="noStrike" kern="1200" cap="none" spc="0" normalizeH="0" baseline="0" noProof="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uLnTx/>
                <a:uFillTx/>
                <a:latin typeface="Arial" panose="020B0604020202020204" pitchFamily="34" charset="0"/>
                <a:ea typeface="+mn-ea"/>
                <a:cs typeface="+mn-cs"/>
              </a:rPr>
              <a:t>TRONG VĂN BẢN</a:t>
            </a:r>
            <a:endParaRPr kumimoji="0" lang="en-US" sz="3600" b="1" i="0" u="none" strike="noStrike" kern="1200" cap="none" spc="0" normalizeH="0" baseline="0" noProof="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uLnTx/>
              <a:uFillTx/>
              <a:latin typeface="Arial" panose="020B0604020202020204" pitchFamily="34" charset="0"/>
              <a:ea typeface="+mn-ea"/>
              <a:cs typeface="+mn-cs"/>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Title 1"/>
          <p:cNvSpPr>
            <a:spLocks noGrp="1"/>
          </p:cNvSpPr>
          <p:nvPr>
            <p:ph type="title"/>
          </p:nvPr>
        </p:nvSpPr>
        <p:spPr>
          <a:xfrm>
            <a:off x="2133600" y="-85725"/>
            <a:ext cx="8229600" cy="1143000"/>
          </a:xfrm>
          <a:ln/>
        </p:spPr>
        <p:txBody>
          <a:bodyPr vert="horz" wrap="square" lIns="91440" tIns="45720" rIns="91440" bIns="45720" anchor="ctr" anchorCtr="0"/>
          <a:p>
            <a:pPr>
              <a:buNone/>
            </a:pPr>
            <a:r>
              <a:rPr lang="en-US" altLang="en-US" b="1" dirty="0">
                <a:solidFill>
                  <a:srgbClr val="FF0000"/>
                </a:solidFill>
              </a:rPr>
              <a:t>2. </a:t>
            </a:r>
            <a:r>
              <a:rPr lang="nl-NL" altLang="x-none" b="1" dirty="0"/>
              <a:t>Cụm động từ</a:t>
            </a:r>
            <a:endParaRPr lang="en-US" altLang="en-US" b="1" u="sng" dirty="0">
              <a:solidFill>
                <a:srgbClr val="FF0000"/>
              </a:solidFill>
            </a:endParaRPr>
          </a:p>
        </p:txBody>
      </p:sp>
      <p:sp>
        <p:nvSpPr>
          <p:cNvPr id="19459" name="TextBox 4"/>
          <p:cNvSpPr txBox="1"/>
          <p:nvPr/>
        </p:nvSpPr>
        <p:spPr>
          <a:xfrm>
            <a:off x="304800" y="1600200"/>
            <a:ext cx="8229600" cy="1570038"/>
          </a:xfrm>
          <a:prstGeom prst="rect">
            <a:avLst/>
          </a:prstGeom>
          <a:noFill/>
          <a:ln w="9525">
            <a:noFill/>
          </a:ln>
        </p:spPr>
        <p:txBody>
          <a:bodyPr>
            <a:spAutoFit/>
          </a:bodyPr>
          <a:p>
            <a:r>
              <a:rPr lang="nl-NL" altLang="x-none" sz="3200" dirty="0">
                <a:latin typeface="Times New Roman" panose="02020603050405020304" pitchFamily="18" charset="0"/>
                <a:cs typeface="Arial" panose="020B0604020202020204" pitchFamily="34" charset="0"/>
              </a:rPr>
              <a:t>- L</a:t>
            </a:r>
            <a:r>
              <a:rPr lang="nl-NL" altLang="x-none" sz="3200" dirty="0">
                <a:latin typeface="Times New Roman" panose="02020603050405020304" pitchFamily="18" charset="0"/>
                <a:ea typeface="Arial" panose="020B0604020202020204" pitchFamily="34" charset="0"/>
              </a:rPr>
              <a:t>à</a:t>
            </a:r>
            <a:r>
              <a:rPr lang="nl-NL" altLang="x-none" sz="3200" dirty="0">
                <a:latin typeface="Times New Roman" panose="02020603050405020304" pitchFamily="18" charset="0"/>
                <a:cs typeface="Arial" panose="020B0604020202020204" pitchFamily="34" charset="0"/>
              </a:rPr>
              <a:t> loại tổ hợp gồm nhiều từ, trong đó có động từ l</a:t>
            </a:r>
            <a:r>
              <a:rPr lang="nl-NL" altLang="x-none" sz="3200" dirty="0">
                <a:latin typeface="Times New Roman" panose="02020603050405020304" pitchFamily="18" charset="0"/>
                <a:ea typeface="Arial" panose="020B0604020202020204" pitchFamily="34" charset="0"/>
              </a:rPr>
              <a:t>à</a:t>
            </a:r>
            <a:r>
              <a:rPr lang="nl-NL" altLang="x-none" sz="3200" dirty="0">
                <a:latin typeface="Times New Roman" panose="02020603050405020304" pitchFamily="18" charset="0"/>
                <a:cs typeface="Arial" panose="020B0604020202020204" pitchFamily="34" charset="0"/>
              </a:rPr>
              <a:t>m th</a:t>
            </a:r>
            <a:r>
              <a:rPr lang="nl-NL" altLang="x-none" sz="3200" dirty="0">
                <a:latin typeface="Times New Roman" panose="02020603050405020304" pitchFamily="18" charset="0"/>
                <a:ea typeface="Arial" panose="020B0604020202020204" pitchFamily="34" charset="0"/>
              </a:rPr>
              <a:t>à</a:t>
            </a:r>
            <a:r>
              <a:rPr lang="nl-NL" altLang="x-none" sz="3200" dirty="0">
                <a:latin typeface="Times New Roman" panose="02020603050405020304" pitchFamily="18" charset="0"/>
                <a:cs typeface="Arial" panose="020B0604020202020204" pitchFamily="34" charset="0"/>
              </a:rPr>
              <a:t>nh tố trung tâm.</a:t>
            </a:r>
            <a:endParaRPr lang="en-US" altLang="x-none" sz="3200" dirty="0">
              <a:latin typeface="Times New Roman" panose="02020603050405020304" pitchFamily="18" charset="0"/>
              <a:cs typeface="Times New Roman" panose="02020603050405020304" pitchFamily="18" charset="0"/>
            </a:endParaRPr>
          </a:p>
          <a:p>
            <a:r>
              <a:rPr lang="nl-NL" altLang="x-none" sz="3200" dirty="0">
                <a:latin typeface="Times New Roman" panose="02020603050405020304" pitchFamily="18" charset="0"/>
                <a:cs typeface="Arial" panose="020B0604020202020204" pitchFamily="34" charset="0"/>
              </a:rPr>
              <a:t>- CĐT đầy đủ gồm 3 phần</a:t>
            </a:r>
            <a:endParaRPr lang="en-US" altLang="x-none" sz="3200" dirty="0">
              <a:latin typeface="Arial" panose="020B0604020202020204" pitchFamily="34" charset="0"/>
            </a:endParaRPr>
          </a:p>
        </p:txBody>
      </p:sp>
      <p:sp>
        <p:nvSpPr>
          <p:cNvPr id="6" name="TextBox 5"/>
          <p:cNvSpPr txBox="1"/>
          <p:nvPr/>
        </p:nvSpPr>
        <p:spPr>
          <a:xfrm>
            <a:off x="152400" y="914400"/>
            <a:ext cx="8991600" cy="584200"/>
          </a:xfrm>
          <a:prstGeom prst="rect">
            <a:avLst/>
          </a:prstGeom>
          <a:noFill/>
        </p:spPr>
        <p:txBody>
          <a:bodyPr wrap="square" rtlCol="0">
            <a:spAutoFit/>
          </a:bodyPr>
          <a:lstStyle/>
          <a:p>
            <a:pPr marR="0" defTabSz="914400">
              <a:spcAft>
                <a:spcPts val="0"/>
              </a:spcAft>
              <a:buClrTx/>
              <a:buSzTx/>
              <a:buFontTx/>
              <a:buNone/>
              <a:defRPr/>
            </a:pP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Nêu</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hiểu</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biết</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của</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em</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về</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CĐT?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Lấy</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ví</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dụ</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 minh </a:t>
            </a: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mn-cs"/>
              </a:rPr>
              <a:t>hoạ</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mn-cs"/>
              </a:rPr>
              <a:t>?</a:t>
            </a:r>
            <a:endParaRPr kumimoji="0" lang="en-US" sz="3200" kern="1200" cap="none" spc="0" normalizeH="0" baseline="0" noProof="0" dirty="0" smtClean="0">
              <a:solidFill>
                <a:srgbClr val="FF0000"/>
              </a:solidFill>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0482" name="Picture 2"/>
          <p:cNvPicPr>
            <a:picLocks noChangeAspect="1"/>
          </p:cNvPicPr>
          <p:nvPr/>
        </p:nvPicPr>
        <p:blipFill>
          <a:blip r:embed="rId1"/>
          <a:stretch>
            <a:fillRect/>
          </a:stretch>
        </p:blipFill>
        <p:spPr>
          <a:xfrm>
            <a:off x="0" y="857250"/>
            <a:ext cx="9144000" cy="5143500"/>
          </a:xfrm>
          <a:prstGeom prst="rect">
            <a:avLst/>
          </a:prstGeom>
          <a:noFill/>
          <a:ln w="9525">
            <a:noFill/>
          </a:ln>
        </p:spPr>
      </p:pic>
      <p:sp>
        <p:nvSpPr>
          <p:cNvPr id="20483" name="TextBox 3"/>
          <p:cNvSpPr txBox="1"/>
          <p:nvPr/>
        </p:nvSpPr>
        <p:spPr>
          <a:xfrm>
            <a:off x="2447925" y="3232150"/>
            <a:ext cx="4432300" cy="415925"/>
          </a:xfrm>
          <a:prstGeom prst="rect">
            <a:avLst/>
          </a:prstGeom>
          <a:noFill/>
          <a:ln w="9525">
            <a:noFill/>
          </a:ln>
        </p:spPr>
        <p:txBody>
          <a:bodyPr>
            <a:spAutoFit/>
          </a:bodyPr>
          <a:p>
            <a:pPr algn="ctr" defTabSz="685800" eaLnBrk="1" hangingPunct="1">
              <a:buNone/>
            </a:pPr>
            <a:r>
              <a:rPr lang="en-US" altLang="x-none" sz="2100" b="1" dirty="0">
                <a:solidFill>
                  <a:srgbClr val="002060"/>
                </a:solidFill>
                <a:latin typeface="Times New Roman" panose="02020603050405020304" pitchFamily="18" charset="0"/>
                <a:cs typeface="Times New Roman" panose="02020603050405020304" pitchFamily="18" charset="0"/>
              </a:rPr>
              <a:t>II. LUYỆN TẬP</a:t>
            </a:r>
            <a:endParaRPr lang="en-US" altLang="x-none" sz="2100" b="1" dirty="0">
              <a:solidFill>
                <a:srgbClr val="002060"/>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152400" y="152400"/>
            <a:ext cx="8839200" cy="6523038"/>
          </a:xfrm>
          <a:prstGeom prst="rect">
            <a:avLst/>
          </a:prstGeom>
          <a:noFill/>
        </p:spPr>
        <p:txBody>
          <a:bodyPr wrap="square" rtlCol="0">
            <a:spAutoFit/>
          </a:bodyPr>
          <a:p>
            <a:pPr algn="just">
              <a:lnSpc>
                <a:spcPct val="107000"/>
              </a:lnSpc>
              <a:spcAft>
                <a:spcPts val="800"/>
              </a:spcAft>
              <a:buNone/>
            </a:pPr>
            <a:r>
              <a:rPr lang="en-US" altLang="x-none" sz="2800" b="1" dirty="0">
                <a:latin typeface="Times New Roman" panose="02020603050405020304" pitchFamily="18" charset="0"/>
                <a:cs typeface="Arial" panose="020B0604020202020204" pitchFamily="34" charset="0"/>
              </a:rPr>
              <a:t>                            Chia lớp th</a:t>
            </a:r>
            <a:r>
              <a:rPr lang="en-US" altLang="x-none" sz="2800" b="1" dirty="0">
                <a:latin typeface="Times New Roman" panose="02020603050405020304" pitchFamily="18" charset="0"/>
                <a:ea typeface="Arial" panose="020B0604020202020204" pitchFamily="34" charset="0"/>
              </a:rPr>
              <a:t>à</a:t>
            </a:r>
            <a:r>
              <a:rPr lang="en-US" altLang="x-none" sz="2800" b="1" dirty="0">
                <a:latin typeface="Times New Roman" panose="02020603050405020304" pitchFamily="18" charset="0"/>
                <a:cs typeface="Arial" panose="020B0604020202020204" pitchFamily="34" charset="0"/>
              </a:rPr>
              <a:t>nh 2 nhóm</a:t>
            </a:r>
            <a:endParaRPr lang="en-US" altLang="x-none" sz="2800" dirty="0">
              <a:latin typeface="Times New Roman" panose="02020603050405020304" pitchFamily="18" charset="0"/>
              <a:cs typeface="Times New Roman" panose="02020603050405020304" pitchFamily="18" charset="0"/>
            </a:endParaRPr>
          </a:p>
          <a:p>
            <a:pPr algn="just">
              <a:lnSpc>
                <a:spcPct val="107000"/>
              </a:lnSpc>
              <a:spcAft>
                <a:spcPts val="800"/>
              </a:spcAft>
              <a:buNone/>
            </a:pPr>
            <a:r>
              <a:rPr lang="en-US" altLang="x-none" sz="2800" b="1" dirty="0">
                <a:latin typeface="Times New Roman" panose="02020603050405020304" pitchFamily="18" charset="0"/>
                <a:cs typeface="Arial" panose="020B0604020202020204" pitchFamily="34" charset="0"/>
              </a:rPr>
              <a:t>Nhóm 1. B</a:t>
            </a:r>
            <a:r>
              <a:rPr lang="en-US" altLang="x-none" sz="2800" b="1" dirty="0">
                <a:latin typeface="Times New Roman" panose="02020603050405020304" pitchFamily="18" charset="0"/>
                <a:ea typeface="Arial" panose="020B0604020202020204" pitchFamily="34" charset="0"/>
              </a:rPr>
              <a:t>à</a:t>
            </a:r>
            <a:r>
              <a:rPr lang="en-US" altLang="x-none" sz="2800" b="1" dirty="0">
                <a:latin typeface="Times New Roman" panose="02020603050405020304" pitchFamily="18" charset="0"/>
                <a:cs typeface="Arial" panose="020B0604020202020204" pitchFamily="34" charset="0"/>
              </a:rPr>
              <a:t>i 1: </a:t>
            </a:r>
            <a:r>
              <a:rPr lang="en-US" altLang="x-none" sz="2800" b="1" dirty="0">
                <a:solidFill>
                  <a:srgbClr val="000000"/>
                </a:solidFill>
                <a:latin typeface="Times New Roman" panose="02020603050405020304" pitchFamily="18" charset="0"/>
                <a:cs typeface="Times New Roman" panose="02020603050405020304" pitchFamily="18" charset="0"/>
              </a:rPr>
              <a:t>(sgk/ tr 42)</a:t>
            </a:r>
            <a:endParaRPr lang="en-US" altLang="x-none" sz="2800" dirty="0">
              <a:latin typeface="Times New Roman" panose="02020603050405020304" pitchFamily="18" charset="0"/>
              <a:cs typeface="Times New Roman" panose="02020603050405020304" pitchFamily="18" charset="0"/>
            </a:endParaRPr>
          </a:p>
          <a:p>
            <a:pPr algn="just">
              <a:buNone/>
            </a:pPr>
            <a:r>
              <a:rPr lang="en-US" altLang="x-none" sz="2800" dirty="0">
                <a:solidFill>
                  <a:srgbClr val="000000"/>
                </a:solidFill>
                <a:latin typeface="Times New Roman" panose="02020603050405020304" pitchFamily="18" charset="0"/>
                <a:cs typeface="Times New Roman" panose="02020603050405020304" pitchFamily="18" charset="0"/>
              </a:rPr>
              <a:t> Hãy l</a:t>
            </a:r>
            <a:r>
              <a:rPr lang="en-US" altLang="x-none" sz="2800" dirty="0">
                <a:solidFill>
                  <a:srgbClr val="000000"/>
                </a:solidFill>
                <a:latin typeface="Times New Roman" panose="02020603050405020304" pitchFamily="18" charset="0"/>
                <a:ea typeface="Times New Roman" panose="02020603050405020304" pitchFamily="18" charset="0"/>
              </a:rPr>
              <a:t>à</a:t>
            </a:r>
            <a:r>
              <a:rPr lang="en-US" altLang="x-none" sz="2800" dirty="0">
                <a:solidFill>
                  <a:srgbClr val="000000"/>
                </a:solidFill>
                <a:latin typeface="Times New Roman" panose="02020603050405020304" pitchFamily="18" charset="0"/>
                <a:cs typeface="Times New Roman" panose="02020603050405020304" pitchFamily="18" charset="0"/>
              </a:rPr>
              <a:t>m rõ tính mạch lạc của văn bản </a:t>
            </a:r>
            <a:r>
              <a:rPr lang="en-US" altLang="x-none" sz="2800" i="1" dirty="0">
                <a:solidFill>
                  <a:srgbClr val="000000"/>
                </a:solidFill>
                <a:latin typeface="Times New Roman" panose="02020603050405020304" pitchFamily="18" charset="0"/>
                <a:cs typeface="Times New Roman" panose="02020603050405020304" pitchFamily="18" charset="0"/>
              </a:rPr>
              <a:t>Tinh thần yêu nước của nhân dân ta</a:t>
            </a:r>
            <a:r>
              <a:rPr lang="en-US" altLang="x-none" sz="2800" dirty="0">
                <a:solidFill>
                  <a:srgbClr val="000000"/>
                </a:solidFill>
                <a:latin typeface="Times New Roman" panose="02020603050405020304" pitchFamily="18" charset="0"/>
                <a:cs typeface="Times New Roman" panose="02020603050405020304" pitchFamily="18" charset="0"/>
              </a:rPr>
              <a:t> (Hồ Chí Minh) bằng cách chứng minh các phần, các đoạn, các câu của văn bản n</a:t>
            </a:r>
            <a:r>
              <a:rPr lang="en-US" altLang="x-none" sz="2800" dirty="0">
                <a:solidFill>
                  <a:srgbClr val="000000"/>
                </a:solidFill>
                <a:latin typeface="Times New Roman" panose="02020603050405020304" pitchFamily="18" charset="0"/>
                <a:ea typeface="Times New Roman" panose="02020603050405020304" pitchFamily="18" charset="0"/>
              </a:rPr>
              <a:t>à</a:t>
            </a:r>
            <a:r>
              <a:rPr lang="en-US" altLang="x-none" sz="2800" dirty="0">
                <a:solidFill>
                  <a:srgbClr val="000000"/>
                </a:solidFill>
                <a:latin typeface="Times New Roman" panose="02020603050405020304" pitchFamily="18" charset="0"/>
                <a:cs typeface="Times New Roman" panose="02020603050405020304" pitchFamily="18" charset="0"/>
              </a:rPr>
              <a:t>y đều nói về một chủ đề v</a:t>
            </a:r>
            <a:r>
              <a:rPr lang="en-US" altLang="x-none" sz="2800" dirty="0">
                <a:solidFill>
                  <a:srgbClr val="000000"/>
                </a:solidFill>
                <a:latin typeface="Times New Roman" panose="02020603050405020304" pitchFamily="18" charset="0"/>
                <a:ea typeface="Times New Roman" panose="02020603050405020304" pitchFamily="18" charset="0"/>
              </a:rPr>
              <a:t>à</a:t>
            </a:r>
            <a:r>
              <a:rPr lang="en-US" altLang="x-none" sz="2800" dirty="0">
                <a:solidFill>
                  <a:srgbClr val="000000"/>
                </a:solidFill>
                <a:latin typeface="Times New Roman" panose="02020603050405020304" pitchFamily="18" charset="0"/>
                <a:cs typeface="Times New Roman" panose="02020603050405020304" pitchFamily="18" charset="0"/>
              </a:rPr>
              <a:t> được sắp xếp theo một trình tự rất hợp lí.</a:t>
            </a:r>
            <a:endParaRPr lang="en-US" altLang="x-none" sz="2800" dirty="0">
              <a:latin typeface="Times New Roman" panose="02020603050405020304" pitchFamily="18" charset="0"/>
              <a:cs typeface="Times New Roman" panose="02020603050405020304" pitchFamily="18" charset="0"/>
            </a:endParaRPr>
          </a:p>
          <a:p>
            <a:pPr algn="just">
              <a:lnSpc>
                <a:spcPct val="107000"/>
              </a:lnSpc>
              <a:spcAft>
                <a:spcPts val="800"/>
              </a:spcAft>
              <a:buNone/>
            </a:pPr>
            <a:r>
              <a:rPr lang="en-US" altLang="x-none" sz="2800" b="1" dirty="0">
                <a:latin typeface="Times New Roman" panose="02020603050405020304" pitchFamily="18" charset="0"/>
                <a:cs typeface="Arial" panose="020B0604020202020204" pitchFamily="34" charset="0"/>
              </a:rPr>
              <a:t>Nhóm 2. B</a:t>
            </a:r>
            <a:r>
              <a:rPr lang="en-US" altLang="x-none" sz="2800" b="1" dirty="0">
                <a:latin typeface="Times New Roman" panose="02020603050405020304" pitchFamily="18" charset="0"/>
                <a:ea typeface="Arial" panose="020B0604020202020204" pitchFamily="34" charset="0"/>
              </a:rPr>
              <a:t>à</a:t>
            </a:r>
            <a:r>
              <a:rPr lang="en-US" altLang="x-none" sz="2800" b="1" dirty="0">
                <a:latin typeface="Times New Roman" panose="02020603050405020304" pitchFamily="18" charset="0"/>
                <a:cs typeface="Arial" panose="020B0604020202020204" pitchFamily="34" charset="0"/>
              </a:rPr>
              <a:t>i 2: </a:t>
            </a:r>
            <a:r>
              <a:rPr lang="en-US" altLang="x-none" sz="2800" b="1" dirty="0">
                <a:solidFill>
                  <a:srgbClr val="000000"/>
                </a:solidFill>
                <a:latin typeface="Times New Roman" panose="02020603050405020304" pitchFamily="18" charset="0"/>
                <a:cs typeface="Times New Roman" panose="02020603050405020304" pitchFamily="18" charset="0"/>
              </a:rPr>
              <a:t>(sgk/ tr 42, 43)</a:t>
            </a:r>
            <a:endParaRPr lang="en-US" altLang="x-none" sz="2800" dirty="0">
              <a:latin typeface="Times New Roman" panose="02020603050405020304" pitchFamily="18" charset="0"/>
              <a:cs typeface="Times New Roman" panose="02020603050405020304" pitchFamily="18" charset="0"/>
            </a:endParaRPr>
          </a:p>
          <a:p>
            <a:pPr algn="just">
              <a:buNone/>
            </a:pPr>
            <a:r>
              <a:rPr lang="en-US" altLang="x-none" sz="2800" dirty="0">
                <a:solidFill>
                  <a:srgbClr val="000000"/>
                </a:solidFill>
                <a:latin typeface="Times New Roman" panose="02020603050405020304" pitchFamily="18" charset="0"/>
                <a:cs typeface="Times New Roman" panose="02020603050405020304" pitchFamily="18" charset="0"/>
              </a:rPr>
              <a:t>Phân tích tính liên kết của văn bản </a:t>
            </a:r>
            <a:r>
              <a:rPr lang="en-US" altLang="x-none" sz="2800" i="1" dirty="0">
                <a:solidFill>
                  <a:srgbClr val="000000"/>
                </a:solidFill>
                <a:latin typeface="Times New Roman" panose="02020603050405020304" pitchFamily="18" charset="0"/>
                <a:cs typeface="Times New Roman" panose="02020603050405020304" pitchFamily="18" charset="0"/>
              </a:rPr>
              <a:t>Tinh thần yêu nước của nhân dân ta</a:t>
            </a:r>
            <a:r>
              <a:rPr lang="en-US" altLang="x-none" sz="2800" dirty="0">
                <a:solidFill>
                  <a:srgbClr val="000000"/>
                </a:solidFill>
                <a:latin typeface="Times New Roman" panose="02020603050405020304" pitchFamily="18" charset="0"/>
                <a:cs typeface="Times New Roman" panose="02020603050405020304" pitchFamily="18" charset="0"/>
              </a:rPr>
              <a:t> (Hồ Chí Minh):</a:t>
            </a:r>
            <a:endParaRPr lang="en-US" altLang="x-none" sz="2800" dirty="0">
              <a:latin typeface="Times New Roman" panose="02020603050405020304" pitchFamily="18" charset="0"/>
              <a:cs typeface="Times New Roman" panose="02020603050405020304" pitchFamily="18" charset="0"/>
            </a:endParaRPr>
          </a:p>
          <a:p>
            <a:pPr algn="just">
              <a:buNone/>
            </a:pPr>
            <a:r>
              <a:rPr lang="en-US" altLang="x-none" sz="2800" dirty="0">
                <a:solidFill>
                  <a:srgbClr val="000000"/>
                </a:solidFill>
                <a:latin typeface="Times New Roman" panose="02020603050405020304" pitchFamily="18" charset="0"/>
                <a:cs typeface="Times New Roman" panose="02020603050405020304" pitchFamily="18" charset="0"/>
              </a:rPr>
              <a:t>a) Xác định các biện pháp liên kết v</a:t>
            </a:r>
            <a:r>
              <a:rPr lang="en-US" altLang="x-none" sz="2800" dirty="0">
                <a:solidFill>
                  <a:srgbClr val="000000"/>
                </a:solidFill>
                <a:latin typeface="Times New Roman" panose="02020603050405020304" pitchFamily="18" charset="0"/>
                <a:ea typeface="Times New Roman" panose="02020603050405020304" pitchFamily="18" charset="0"/>
              </a:rPr>
              <a:t>à</a:t>
            </a:r>
            <a:r>
              <a:rPr lang="en-US" altLang="x-none" sz="2800" dirty="0">
                <a:solidFill>
                  <a:srgbClr val="000000"/>
                </a:solidFill>
                <a:latin typeface="Times New Roman" panose="02020603050405020304" pitchFamily="18" charset="0"/>
                <a:cs typeface="Times New Roman" panose="02020603050405020304" pitchFamily="18" charset="0"/>
              </a:rPr>
              <a:t> những từ ngữ được dùng l</a:t>
            </a:r>
            <a:r>
              <a:rPr lang="en-US" altLang="x-none" sz="2800" dirty="0">
                <a:solidFill>
                  <a:srgbClr val="000000"/>
                </a:solidFill>
                <a:latin typeface="Times New Roman" panose="02020603050405020304" pitchFamily="18" charset="0"/>
                <a:ea typeface="Times New Roman" panose="02020603050405020304" pitchFamily="18" charset="0"/>
              </a:rPr>
              <a:t>à</a:t>
            </a:r>
            <a:r>
              <a:rPr lang="en-US" altLang="x-none" sz="2800" dirty="0">
                <a:solidFill>
                  <a:srgbClr val="000000"/>
                </a:solidFill>
                <a:latin typeface="Times New Roman" panose="02020603050405020304" pitchFamily="18" charset="0"/>
                <a:cs typeface="Times New Roman" panose="02020603050405020304" pitchFamily="18" charset="0"/>
              </a:rPr>
              <a:t>m phương tiện liên kết các câu trong đoạn văn thứ nhất v</a:t>
            </a:r>
            <a:r>
              <a:rPr lang="en-US" altLang="x-none" sz="2800" dirty="0">
                <a:solidFill>
                  <a:srgbClr val="000000"/>
                </a:solidFill>
                <a:latin typeface="Times New Roman" panose="02020603050405020304" pitchFamily="18" charset="0"/>
                <a:ea typeface="Times New Roman" panose="02020603050405020304" pitchFamily="18" charset="0"/>
              </a:rPr>
              <a:t>à</a:t>
            </a:r>
            <a:r>
              <a:rPr lang="en-US" altLang="x-none" sz="2800" dirty="0">
                <a:solidFill>
                  <a:srgbClr val="000000"/>
                </a:solidFill>
                <a:latin typeface="Times New Roman" panose="02020603050405020304" pitchFamily="18" charset="0"/>
                <a:cs typeface="Times New Roman" panose="02020603050405020304" pitchFamily="18" charset="0"/>
              </a:rPr>
              <a:t> đoạn văn thứ hai của văn bản.</a:t>
            </a:r>
            <a:endParaRPr lang="en-US" altLang="x-none" sz="2800" dirty="0">
              <a:latin typeface="Times New Roman" panose="02020603050405020304" pitchFamily="18" charset="0"/>
              <a:cs typeface="Times New Roman" panose="02020603050405020304" pitchFamily="18" charset="0"/>
            </a:endParaRPr>
          </a:p>
          <a:p>
            <a:pPr algn="just">
              <a:buNone/>
            </a:pPr>
            <a:r>
              <a:rPr lang="en-US" altLang="x-none" sz="2800" dirty="0">
                <a:solidFill>
                  <a:srgbClr val="000000"/>
                </a:solidFill>
                <a:latin typeface="Times New Roman" panose="02020603050405020304" pitchFamily="18" charset="0"/>
                <a:cs typeface="Times New Roman" panose="02020603050405020304" pitchFamily="18" charset="0"/>
              </a:rPr>
              <a:t>b) Xác định những câu có tác dụng liên kết đoạn văn chứa chúng với đoạn văn đứng trước trong văn bản trên</a:t>
            </a:r>
            <a:endParaRPr lang="en-US"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1"/>
          <p:cNvSpPr/>
          <p:nvPr/>
        </p:nvSpPr>
        <p:spPr>
          <a:xfrm>
            <a:off x="152400" y="-215900"/>
            <a:ext cx="8763000" cy="6986588"/>
          </a:xfrm>
          <a:prstGeom prst="rect">
            <a:avLst/>
          </a:prstGeom>
          <a:noFill/>
          <a:ln w="9525">
            <a:noFill/>
          </a:ln>
        </p:spPr>
        <p:txBody>
          <a:bodyPr anchor="ctr" anchorCtr="0">
            <a:spAutoFit/>
          </a:bodyPr>
          <a:p>
            <a:pPr indent="6350" algn="just">
              <a:buNone/>
            </a:pPr>
            <a:r>
              <a:rPr lang="sv-SE" altLang="en-US" sz="2800" b="1" dirty="0">
                <a:latin typeface="Times New Roman" panose="02020603050405020304" pitchFamily="18" charset="0"/>
                <a:cs typeface="Arial" panose="020B0604020202020204" pitchFamily="34" charset="0"/>
              </a:rPr>
              <a:t>B</a:t>
            </a:r>
            <a:r>
              <a:rPr lang="sv-SE" altLang="en-US" sz="2800" b="1" dirty="0">
                <a:latin typeface="Times New Roman" panose="02020603050405020304" pitchFamily="18" charset="0"/>
                <a:ea typeface="Arial" panose="020B0604020202020204" pitchFamily="34" charset="0"/>
              </a:rPr>
              <a:t>à</a:t>
            </a:r>
            <a:r>
              <a:rPr lang="sv-SE" altLang="en-US" sz="2800" b="1" dirty="0">
                <a:latin typeface="Times New Roman" panose="02020603050405020304" pitchFamily="18" charset="0"/>
                <a:cs typeface="Arial" panose="020B0604020202020204" pitchFamily="34" charset="0"/>
              </a:rPr>
              <a:t>i 1</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Tính mạch lạc của văn bản </a:t>
            </a:r>
            <a:r>
              <a:rPr lang="en-US" altLang="en-US" sz="2800" i="1" dirty="0">
                <a:solidFill>
                  <a:srgbClr val="000000"/>
                </a:solidFill>
                <a:latin typeface="Times New Roman" panose="02020603050405020304" pitchFamily="18" charset="0"/>
                <a:cs typeface="Times New Roman" panose="02020603050405020304" pitchFamily="18" charset="0"/>
              </a:rPr>
              <a:t>Tinh thần yêu nước của nhân dân ta:</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 Các câu văn đoạn văn đều xoay quanh chủ đề yêu nước</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Câu chủ đề: Dân ta có một lòng nồng n</a:t>
            </a:r>
            <a:r>
              <a:rPr lang="en-US" altLang="en-US" sz="2800" dirty="0">
                <a:solidFill>
                  <a:srgbClr val="000000"/>
                </a:solidFill>
                <a:latin typeface="Times New Roman" panose="02020603050405020304" pitchFamily="18" charset="0"/>
                <a:ea typeface="Times New Roman" panose="02020603050405020304" pitchFamily="18" charset="0"/>
              </a:rPr>
              <a:t>à</a:t>
            </a:r>
            <a:r>
              <a:rPr lang="en-US" altLang="en-US" sz="2800" dirty="0">
                <a:solidFill>
                  <a:srgbClr val="000000"/>
                </a:solidFill>
                <a:latin typeface="Times New Roman" panose="02020603050405020304" pitchFamily="18" charset="0"/>
                <a:cs typeface="Times New Roman" panose="02020603050405020304" pitchFamily="18" charset="0"/>
              </a:rPr>
              <a:t>n yêu nước. </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 Các phần các đoạn được sắp xếp theo một trình tự hợp lí: </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 Phần mở đầu nêu chủ đề b</a:t>
            </a:r>
            <a:r>
              <a:rPr lang="en-US" altLang="en-US" sz="2800" dirty="0">
                <a:solidFill>
                  <a:srgbClr val="000000"/>
                </a:solidFill>
                <a:latin typeface="Times New Roman" panose="02020603050405020304" pitchFamily="18" charset="0"/>
                <a:ea typeface="Times New Roman" panose="02020603050405020304" pitchFamily="18" charset="0"/>
              </a:rPr>
              <a:t>à</a:t>
            </a:r>
            <a:r>
              <a:rPr lang="en-US" altLang="en-US" sz="2800" dirty="0">
                <a:solidFill>
                  <a:srgbClr val="000000"/>
                </a:solidFill>
                <a:latin typeface="Times New Roman" panose="02020603050405020304" pitchFamily="18" charset="0"/>
                <a:cs typeface="Times New Roman" panose="02020603050405020304" pitchFamily="18" charset="0"/>
              </a:rPr>
              <a:t>n luận: dân ta có một lòng nồng n</a:t>
            </a:r>
            <a:r>
              <a:rPr lang="en-US" altLang="en-US" sz="2800" dirty="0">
                <a:solidFill>
                  <a:srgbClr val="000000"/>
                </a:solidFill>
                <a:latin typeface="Times New Roman" panose="02020603050405020304" pitchFamily="18" charset="0"/>
                <a:ea typeface="Times New Roman" panose="02020603050405020304" pitchFamily="18" charset="0"/>
              </a:rPr>
              <a:t>à</a:t>
            </a:r>
            <a:r>
              <a:rPr lang="en-US" altLang="en-US" sz="2800" dirty="0">
                <a:solidFill>
                  <a:srgbClr val="000000"/>
                </a:solidFill>
                <a:latin typeface="Times New Roman" panose="02020603050405020304" pitchFamily="18" charset="0"/>
                <a:cs typeface="Times New Roman" panose="02020603050405020304" pitchFamily="18" charset="0"/>
              </a:rPr>
              <a:t>n yêu nước.</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 Phần tiếp theo nêu các khía cạnh, nội dung nhỏ của vấn đề, l</a:t>
            </a:r>
            <a:r>
              <a:rPr lang="en-US" altLang="en-US" sz="2800" dirty="0">
                <a:solidFill>
                  <a:srgbClr val="000000"/>
                </a:solidFill>
                <a:latin typeface="Times New Roman" panose="02020603050405020304" pitchFamily="18" charset="0"/>
                <a:ea typeface="Times New Roman" panose="02020603050405020304" pitchFamily="18" charset="0"/>
              </a:rPr>
              <a:t>à</a:t>
            </a:r>
            <a:r>
              <a:rPr lang="en-US" altLang="en-US" sz="2800" dirty="0">
                <a:solidFill>
                  <a:srgbClr val="000000"/>
                </a:solidFill>
                <a:latin typeface="Times New Roman" panose="02020603050405020304" pitchFamily="18" charset="0"/>
                <a:cs typeface="Times New Roman" panose="02020603050405020304" pitchFamily="18" charset="0"/>
              </a:rPr>
              <a:t>m rõ chủ đề chung của văn bản:</a:t>
            </a: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 </a:t>
            </a:r>
            <a:endParaRPr lang="en-US" altLang="en-US" sz="2800" dirty="0">
              <a:solidFill>
                <a:srgbClr val="000000"/>
              </a:solidFill>
              <a:latin typeface="Times New Roman" panose="02020603050405020304" pitchFamily="18" charset="0"/>
              <a:cs typeface="Times New Roman" panose="02020603050405020304" pitchFamily="18" charset="0"/>
            </a:endParaRPr>
          </a:p>
          <a:p>
            <a:pPr indent="6350" algn="just">
              <a:buNone/>
            </a:pPr>
            <a:endParaRPr lang="en-US" altLang="en-US" sz="2800" dirty="0">
              <a:latin typeface="Times New Roman" panose="02020603050405020304" pitchFamily="18" charset="0"/>
              <a:cs typeface="Times New Roman" panose="02020603050405020304" pitchFamily="18" charset="0"/>
            </a:endParaRPr>
          </a:p>
          <a:p>
            <a:pPr indent="6350" algn="just">
              <a:buNone/>
            </a:pPr>
            <a:endParaRPr lang="en-US" altLang="en-US" sz="2800" dirty="0">
              <a:latin typeface="Times New Roman" panose="02020603050405020304" pitchFamily="18" charset="0"/>
              <a:cs typeface="Times New Roman" panose="02020603050405020304" pitchFamily="18" charset="0"/>
            </a:endParaRPr>
          </a:p>
          <a:p>
            <a:pPr indent="6350" algn="just">
              <a:buNone/>
            </a:pPr>
            <a:r>
              <a:rPr lang="en-US" altLang="en-US" sz="2800" b="1" dirty="0">
                <a:solidFill>
                  <a:srgbClr val="000000"/>
                </a:solidFill>
                <a:latin typeface="Times New Roman" panose="02020603050405020304" pitchFamily="18" charset="0"/>
                <a:cs typeface="Times New Roman" panose="02020603050405020304" pitchFamily="18" charset="0"/>
              </a:rPr>
              <a:t>+ Phần kết thúc vấn đề: </a:t>
            </a:r>
            <a:r>
              <a:rPr lang="en-US" altLang="en-US" sz="2800" dirty="0">
                <a:solidFill>
                  <a:srgbClr val="000000"/>
                </a:solidFill>
                <a:latin typeface="Times New Roman" panose="02020603050405020304" pitchFamily="18" charset="0"/>
                <a:cs typeface="Times New Roman" panose="02020603050405020304" pitchFamily="18" charset="0"/>
              </a:rPr>
              <a:t>Khẳng định truyền thống yêu nước quý báu của nhân dân, v</a:t>
            </a:r>
            <a:r>
              <a:rPr lang="en-US" altLang="en-US" sz="2800" dirty="0">
                <a:solidFill>
                  <a:srgbClr val="000000"/>
                </a:solidFill>
                <a:latin typeface="Times New Roman" panose="02020603050405020304" pitchFamily="18" charset="0"/>
                <a:ea typeface="Times New Roman" panose="02020603050405020304" pitchFamily="18" charset="0"/>
              </a:rPr>
              <a:t>à</a:t>
            </a:r>
            <a:r>
              <a:rPr lang="en-US" altLang="en-US" sz="2800" dirty="0">
                <a:solidFill>
                  <a:srgbClr val="000000"/>
                </a:solidFill>
                <a:latin typeface="Times New Roman" panose="02020603050405020304" pitchFamily="18" charset="0"/>
                <a:cs typeface="Times New Roman" panose="02020603050405020304" pitchFamily="18" charset="0"/>
              </a:rPr>
              <a:t> kêu gọi mọi</a:t>
            </a:r>
            <a:endParaRPr lang="en-US" altLang="en-US" sz="2800" dirty="0">
              <a:solidFill>
                <a:srgbClr val="000000"/>
              </a:solidFill>
              <a:latin typeface="Times New Roman" panose="02020603050405020304" pitchFamily="18" charset="0"/>
              <a:cs typeface="Times New Roman" panose="02020603050405020304" pitchFamily="18" charset="0"/>
            </a:endParaRPr>
          </a:p>
          <a:p>
            <a:pPr indent="6350" algn="just">
              <a:buNone/>
            </a:pPr>
            <a:r>
              <a:rPr lang="en-US" altLang="en-US" sz="2800" dirty="0">
                <a:solidFill>
                  <a:srgbClr val="000000"/>
                </a:solidFill>
                <a:latin typeface="Times New Roman" panose="02020603050405020304" pitchFamily="18" charset="0"/>
                <a:cs typeface="Times New Roman" panose="02020603050405020304" pitchFamily="18" charset="0"/>
              </a:rPr>
              <a:t> người h</a:t>
            </a:r>
            <a:r>
              <a:rPr lang="en-US" altLang="en-US" sz="2800" dirty="0">
                <a:solidFill>
                  <a:srgbClr val="000000"/>
                </a:solidFill>
                <a:latin typeface="Times New Roman" panose="02020603050405020304" pitchFamily="18" charset="0"/>
                <a:ea typeface="Times New Roman" panose="02020603050405020304" pitchFamily="18" charset="0"/>
              </a:rPr>
              <a:t>à</a:t>
            </a:r>
            <a:r>
              <a:rPr lang="en-US" altLang="en-US" sz="2800" dirty="0">
                <a:solidFill>
                  <a:srgbClr val="000000"/>
                </a:solidFill>
                <a:latin typeface="Times New Roman" panose="02020603050405020304" pitchFamily="18" charset="0"/>
                <a:cs typeface="Times New Roman" panose="02020603050405020304" pitchFamily="18" charset="0"/>
              </a:rPr>
              <a:t>nh động, phát huy tinh thần ấy.</a:t>
            </a:r>
            <a:endParaRPr lang="en-US" altLang="en-US" sz="2800" dirty="0">
              <a:latin typeface="Times New Roman" panose="02020603050405020304" pitchFamily="18" charset="0"/>
              <a:ea typeface="Times New Roman" panose="02020603050405020304" pitchFamily="18" charset="0"/>
            </a:endParaRPr>
          </a:p>
        </p:txBody>
      </p:sp>
      <p:pic>
        <p:nvPicPr>
          <p:cNvPr id="22531" name="Picture 4"/>
          <p:cNvPicPr>
            <a:picLocks noChangeAspect="1"/>
          </p:cNvPicPr>
          <p:nvPr/>
        </p:nvPicPr>
        <p:blipFill>
          <a:blip r:embed="rId1"/>
          <a:stretch>
            <a:fillRect/>
          </a:stretch>
        </p:blipFill>
        <p:spPr>
          <a:xfrm>
            <a:off x="179388" y="4191000"/>
            <a:ext cx="8964612" cy="1322388"/>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TextBox 2"/>
          <p:cNvSpPr txBox="1"/>
          <p:nvPr/>
        </p:nvSpPr>
        <p:spPr>
          <a:xfrm>
            <a:off x="152400" y="0"/>
            <a:ext cx="8991600" cy="7294563"/>
          </a:xfrm>
          <a:prstGeom prst="rect">
            <a:avLst/>
          </a:prstGeom>
          <a:noFill/>
          <a:ln w="9525">
            <a:noFill/>
          </a:ln>
        </p:spPr>
        <p:txBody>
          <a:bodyPr>
            <a:spAutoFit/>
          </a:bodyPr>
          <a:p>
            <a:r>
              <a:rPr lang="en-US" altLang="x-none" sz="2600" b="1" dirty="0">
                <a:latin typeface="Times New Roman" panose="02020603050405020304" pitchFamily="18" charset="0"/>
                <a:cs typeface="Times New Roman" panose="02020603050405020304" pitchFamily="18" charset="0"/>
              </a:rPr>
              <a:t>B</a:t>
            </a:r>
            <a:r>
              <a:rPr lang="en-US" altLang="x-none" sz="2600" b="1" dirty="0">
                <a:latin typeface="Times New Roman" panose="02020603050405020304" pitchFamily="18" charset="0"/>
                <a:ea typeface="Times New Roman" panose="02020603050405020304" pitchFamily="18" charset="0"/>
              </a:rPr>
              <a:t>à</a:t>
            </a:r>
            <a:r>
              <a:rPr lang="en-US" altLang="x-none" sz="2600" b="1" dirty="0">
                <a:latin typeface="Times New Roman" panose="02020603050405020304" pitchFamily="18" charset="0"/>
                <a:cs typeface="Times New Roman" panose="02020603050405020304" pitchFamily="18" charset="0"/>
              </a:rPr>
              <a:t>i 2</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a) Các biện pháp liên kết v</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 những từ ngữ được dùng l</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m phương tiện liên kết các câu trong đoạn văn thứ nhất v</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 đoạn văn thứ hai của văn bản l</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 Biện pháp lặp từ: tinh thần yêu nước; chúng ta; ta; lòng nồng n</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n yêu nước.</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 Biện pháp thay thế từ ngữ: lòng nồng n</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n yêu nước - đó; yêu nước - ấy, nó</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 Biện pháp nối: các từ ngữ nối như từ</a:t>
            </a:r>
            <a:r>
              <a:rPr lang="en-US" altLang="x-none" sz="2600" dirty="0">
                <a:latin typeface="Times New Roman" panose="02020603050405020304" pitchFamily="18" charset="0"/>
                <a:ea typeface="Times New Roman" panose="02020603050405020304" pitchFamily="18" charset="0"/>
              </a:rPr>
              <a:t>…</a:t>
            </a:r>
            <a:r>
              <a:rPr lang="en-US" altLang="x-none" sz="2600" dirty="0">
                <a:latin typeface="Times New Roman" panose="02020603050405020304" pitchFamily="18" charset="0"/>
                <a:cs typeface="Times New Roman" panose="02020603050405020304" pitchFamily="18" charset="0"/>
              </a:rPr>
              <a:t>đến; tuy</a:t>
            </a:r>
            <a:r>
              <a:rPr lang="en-US" altLang="x-none" sz="2600" dirty="0">
                <a:latin typeface="Times New Roman" panose="02020603050405020304" pitchFamily="18" charset="0"/>
                <a:ea typeface="Times New Roman" panose="02020603050405020304" pitchFamily="18" charset="0"/>
              </a:rPr>
              <a:t>…</a:t>
            </a:r>
            <a:r>
              <a:rPr lang="en-US" altLang="x-none" sz="2600" dirty="0">
                <a:latin typeface="Times New Roman" panose="02020603050405020304" pitchFamily="18" charset="0"/>
                <a:cs typeface="Times New Roman" panose="02020603050405020304" pitchFamily="18" charset="0"/>
              </a:rPr>
              <a:t>nhưng; những; </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b) Những câu có tác dụng liên kết đoạn văn chứa chúng với đoạn văn đứng trước trong văn bản:</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 Lịch sử ta có nhiều cuộc kháng chiến vĩ đại chứng tỏ tinh thần yêu nước của dân ta.</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 Đồng b</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o ta ng</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y nay cũng rất xứng đáng với tổ tiên ta ng</a:t>
            </a:r>
            <a:r>
              <a:rPr lang="en-US" altLang="x-none" sz="2600" dirty="0">
                <a:latin typeface="Times New Roman" panose="02020603050405020304" pitchFamily="18" charset="0"/>
                <a:ea typeface="Times New Roman" panose="02020603050405020304" pitchFamily="18" charset="0"/>
              </a:rPr>
              <a:t>à</a:t>
            </a:r>
            <a:r>
              <a:rPr lang="en-US" altLang="x-none" sz="2600" dirty="0">
                <a:latin typeface="Times New Roman" panose="02020603050405020304" pitchFamily="18" charset="0"/>
                <a:cs typeface="Times New Roman" panose="02020603050405020304" pitchFamily="18" charset="0"/>
              </a:rPr>
              <a:t>y trước.</a:t>
            </a:r>
            <a:endParaRPr lang="en-US" altLang="x-none" sz="2600" dirty="0">
              <a:latin typeface="Times New Roman" panose="02020603050405020304" pitchFamily="18" charset="0"/>
              <a:cs typeface="Times New Roman" panose="02020603050405020304" pitchFamily="18" charset="0"/>
            </a:endParaRPr>
          </a:p>
          <a:p>
            <a:r>
              <a:rPr lang="en-US" altLang="x-none" sz="2600" dirty="0">
                <a:latin typeface="Times New Roman" panose="02020603050405020304" pitchFamily="18" charset="0"/>
                <a:cs typeface="Times New Roman" panose="02020603050405020304" pitchFamily="18" charset="0"/>
              </a:rPr>
              <a:t>- Tiinh thần yêu nước cũng giống như các thứ của quý.</a:t>
            </a:r>
            <a:endParaRPr lang="en-US" altLang="x-none" sz="2600" dirty="0">
              <a:latin typeface="Times New Roman" panose="02020603050405020304" pitchFamily="18" charset="0"/>
              <a:cs typeface="Times New Roman" panose="02020603050405020304" pitchFamily="18" charset="0"/>
            </a:endParaRPr>
          </a:p>
          <a:p>
            <a:r>
              <a:rPr sz="2600" dirty="0">
                <a:latin typeface="Times New Roman" panose="02020603050405020304" pitchFamily="18" charset="0"/>
                <a:cs typeface="Times New Roman" panose="02020603050405020304" pitchFamily="18" charset="0"/>
              </a:rPr>
              <a:t> </a:t>
            </a:r>
            <a:endParaRPr lang="en-US" altLang="x-none" sz="26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Box 1"/>
          <p:cNvSpPr txBox="1"/>
          <p:nvPr/>
        </p:nvSpPr>
        <p:spPr>
          <a:xfrm>
            <a:off x="3048000" y="4763"/>
            <a:ext cx="3352800" cy="584200"/>
          </a:xfrm>
          <a:prstGeom prst="rect">
            <a:avLst/>
          </a:prstGeom>
          <a:noFill/>
        </p:spPr>
        <p:txBody>
          <a:bodyPr wrap="square" rtlCol="0">
            <a:spAutoFit/>
          </a:bodyPr>
          <a:lstStyle/>
          <a:p>
            <a:pPr marR="0" defTabSz="914400">
              <a:spcAft>
                <a:spcPts val="0"/>
              </a:spcAft>
              <a:buClrTx/>
              <a:buSzTx/>
              <a:buFontTx/>
              <a:buNone/>
              <a:defRPr/>
            </a:pPr>
            <a:r>
              <a:rPr kumimoji="0" lang="en-US" sz="3200" kern="100" cap="none" spc="0" normalizeH="0" baseline="0" noProof="0" dirty="0" err="1"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Bài</a:t>
            </a:r>
            <a:r>
              <a:rPr kumimoji="0" lang="en-US" sz="3200" kern="100" cap="none" spc="0" normalizeH="0" baseline="0" noProof="0" dirty="0" smtClean="0">
                <a:solidFill>
                  <a:srgbClr val="FF0000"/>
                </a:solidFill>
                <a:latin typeface="Times New Roman" panose="02020603050405020304" pitchFamily="18" charset="0"/>
                <a:ea typeface="SimSun" panose="02010600030101010101" pitchFamily="2" charset="-122"/>
                <a:cs typeface="Times New Roman" panose="02020603050405020304" pitchFamily="18" charset="0"/>
              </a:rPr>
              <a:t> 3</a:t>
            </a:r>
            <a:r>
              <a:rPr kumimoji="0" lang="en-US" sz="3200" b="1" kern="1200" cap="none" spc="0" normalizeH="0" baseline="0" noProof="0" dirty="0" smtClean="0">
                <a:latin typeface="Times New Roman" panose="02020603050405020304" pitchFamily="18" charset="0"/>
                <a:ea typeface="Arial" panose="020B0604020202020204" pitchFamily="34" charset="0"/>
                <a:cs typeface="Times New Roman" panose="02020603050405020304" pitchFamily="18" charset="0"/>
              </a:rPr>
              <a:t>: </a:t>
            </a:r>
            <a:r>
              <a:rPr kumimoji="0" lang="en-US" sz="3200" b="1" kern="1200" cap="none" spc="0" normalizeH="0" baseline="0" noProof="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3200" b="1" kern="1200" cap="none" spc="0" normalizeH="0" baseline="0" noProof="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sgk</a:t>
            </a:r>
            <a:r>
              <a:rPr kumimoji="0" lang="en-US" sz="3200" b="1" kern="1200" cap="none" spc="0" normalizeH="0" baseline="0" noProof="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tr43</a:t>
            </a:r>
            <a:r>
              <a:rPr kumimoji="0" lang="en-US" b="1" kern="1200" cap="none" spc="0" normalizeH="0" baseline="0" noProof="0" dirty="0" smtClean="0">
                <a:solidFill>
                  <a:srgbClr val="000000"/>
                </a:solidFill>
                <a:latin typeface="Arial" panose="020B0604020202020204" pitchFamily="34" charset="0"/>
                <a:ea typeface="Times New Roman" panose="02020603050405020304" pitchFamily="18" charset="0"/>
                <a:cs typeface="+mn-cs"/>
              </a:rPr>
              <a:t>)</a:t>
            </a:r>
            <a:endParaRPr kumimoji="0" lang="en-US" kern="1200" cap="none" spc="0" normalizeH="0" baseline="0" noProof="0" dirty="0" smtClean="0">
              <a:latin typeface="Times New Roman" panose="02020603050405020304" pitchFamily="18" charset="0"/>
              <a:ea typeface="Times New Roman" panose="02020603050405020304" pitchFamily="18" charset="0"/>
              <a:cs typeface="+mn-cs"/>
            </a:endParaRPr>
          </a:p>
        </p:txBody>
      </p:sp>
      <p:sp>
        <p:nvSpPr>
          <p:cNvPr id="24579" name="TextBox 2"/>
          <p:cNvSpPr txBox="1"/>
          <p:nvPr/>
        </p:nvSpPr>
        <p:spPr>
          <a:xfrm>
            <a:off x="228600" y="838200"/>
            <a:ext cx="8915400" cy="5016500"/>
          </a:xfrm>
          <a:prstGeom prst="rect">
            <a:avLst/>
          </a:prstGeom>
          <a:noFill/>
          <a:ln w="9525">
            <a:noFill/>
          </a:ln>
        </p:spPr>
        <p:txBody>
          <a:bodyPr>
            <a:spAutoFit/>
          </a:bodyPr>
          <a:p>
            <a:r>
              <a:rPr lang="en-US" altLang="x-none" sz="3200" dirty="0">
                <a:latin typeface="Times New Roman" panose="02020603050405020304" pitchFamily="18" charset="0"/>
                <a:cs typeface="Times New Roman" panose="02020603050405020304" pitchFamily="18" charset="0"/>
              </a:rPr>
              <a:t>Tìm vị ngữ l</a:t>
            </a:r>
            <a:r>
              <a:rPr lang="en-US" altLang="x-none" sz="3200" dirty="0">
                <a:latin typeface="Times New Roman" panose="02020603050405020304" pitchFamily="18" charset="0"/>
                <a:ea typeface="Times New Roman" panose="02020603050405020304" pitchFamily="18" charset="0"/>
              </a:rPr>
              <a:t>à</a:t>
            </a:r>
            <a:r>
              <a:rPr lang="en-US" altLang="x-none" sz="3200" dirty="0">
                <a:latin typeface="Times New Roman" panose="02020603050405020304" pitchFamily="18" charset="0"/>
                <a:cs typeface="Times New Roman" panose="02020603050405020304" pitchFamily="18" charset="0"/>
              </a:rPr>
              <a:t> cụm động từ trong những câu dưới đây. Xác định động từ trung tâm v</a:t>
            </a:r>
            <a:r>
              <a:rPr lang="en-US" altLang="x-none" sz="3200" dirty="0">
                <a:latin typeface="Times New Roman" panose="02020603050405020304" pitchFamily="18" charset="0"/>
                <a:ea typeface="Times New Roman" panose="02020603050405020304" pitchFamily="18" charset="0"/>
              </a:rPr>
              <a:t>à</a:t>
            </a:r>
            <a:r>
              <a:rPr lang="en-US" altLang="x-none" sz="3200" dirty="0">
                <a:latin typeface="Times New Roman" panose="02020603050405020304" pitchFamily="18" charset="0"/>
                <a:cs typeface="Times New Roman" panose="02020603050405020304" pitchFamily="18" charset="0"/>
              </a:rPr>
              <a:t> th</a:t>
            </a:r>
            <a:r>
              <a:rPr lang="en-US" altLang="x-none" sz="3200" dirty="0">
                <a:latin typeface="Times New Roman" panose="02020603050405020304" pitchFamily="18" charset="0"/>
                <a:ea typeface="Times New Roman" panose="02020603050405020304" pitchFamily="18" charset="0"/>
              </a:rPr>
              <a:t>à</a:t>
            </a:r>
            <a:r>
              <a:rPr lang="en-US" altLang="x-none" sz="3200" dirty="0">
                <a:latin typeface="Times New Roman" panose="02020603050405020304" pitchFamily="18" charset="0"/>
                <a:cs typeface="Times New Roman" panose="02020603050405020304" pitchFamily="18" charset="0"/>
              </a:rPr>
              <a:t>nh tố phụ l</a:t>
            </a:r>
            <a:r>
              <a:rPr lang="en-US" altLang="x-none" sz="3200" dirty="0">
                <a:latin typeface="Times New Roman" panose="02020603050405020304" pitchFamily="18" charset="0"/>
                <a:ea typeface="Times New Roman" panose="02020603050405020304" pitchFamily="18" charset="0"/>
              </a:rPr>
              <a:t>à</a:t>
            </a:r>
            <a:r>
              <a:rPr lang="en-US" altLang="x-none" sz="3200" dirty="0">
                <a:latin typeface="Times New Roman" panose="02020603050405020304" pitchFamily="18" charset="0"/>
                <a:cs typeface="Times New Roman" panose="02020603050405020304" pitchFamily="18" charset="0"/>
              </a:rPr>
              <a:t> cụm chủ vị trong mỗi cụm động từ đó.</a:t>
            </a:r>
            <a:endParaRPr lang="en-US" altLang="x-none" sz="3200" dirty="0">
              <a:latin typeface="Times New Roman" panose="02020603050405020304" pitchFamily="18" charset="0"/>
              <a:cs typeface="Times New Roman" panose="02020603050405020304" pitchFamily="18" charset="0"/>
            </a:endParaRPr>
          </a:p>
          <a:p>
            <a:r>
              <a:rPr lang="en-US" altLang="x-none" sz="3200" i="1" dirty="0">
                <a:latin typeface="Times New Roman" panose="02020603050405020304" pitchFamily="18" charset="0"/>
                <a:cs typeface="Times New Roman" panose="02020603050405020304" pitchFamily="18" charset="0"/>
              </a:rPr>
              <a:t>a) Ở việc l</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m nhỏ đó, chúng ta c</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ng thấy Bác quý trọng biết bao kết quả sản xuất của con người v</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 kính trọng như thế n</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o người phục vụ. (Phạm Văn Đồng)</a:t>
            </a:r>
            <a:endParaRPr lang="en-US" altLang="x-none" sz="3200" dirty="0">
              <a:latin typeface="Times New Roman" panose="02020603050405020304" pitchFamily="18" charset="0"/>
              <a:cs typeface="Times New Roman" panose="02020603050405020304" pitchFamily="18" charset="0"/>
            </a:endParaRPr>
          </a:p>
          <a:p>
            <a:r>
              <a:rPr lang="en-US" altLang="x-none" sz="3200" i="1" dirty="0">
                <a:latin typeface="Times New Roman" panose="02020603050405020304" pitchFamily="18" charset="0"/>
                <a:cs typeface="Times New Roman" panose="02020603050405020304" pitchFamily="18" charset="0"/>
              </a:rPr>
              <a:t>b) Nhưng chớ hiểu lầm rằng Bác sống khắc khổ theo lối nh</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 tu h</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nh, thanh tao theo kiểu nh</a:t>
            </a:r>
            <a:r>
              <a:rPr lang="en-US" altLang="x-none" sz="3200" i="1" dirty="0">
                <a:latin typeface="Times New Roman" panose="02020603050405020304" pitchFamily="18" charset="0"/>
                <a:ea typeface="Times New Roman" panose="02020603050405020304" pitchFamily="18" charset="0"/>
              </a:rPr>
              <a:t>à</a:t>
            </a:r>
            <a:r>
              <a:rPr lang="en-US" altLang="x-none" sz="3200" i="1" dirty="0">
                <a:latin typeface="Times New Roman" panose="02020603050405020304" pitchFamily="18" charset="0"/>
                <a:cs typeface="Times New Roman" panose="02020603050405020304" pitchFamily="18" charset="0"/>
              </a:rPr>
              <a:t> hiền triết ẩn dật. (Phạm Văn Đồng)</a:t>
            </a:r>
            <a:endParaRPr lang="en-US" altLang="x-none" sz="32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5602" name="Table 25601"/>
          <p:cNvGraphicFramePr/>
          <p:nvPr/>
        </p:nvGraphicFramePr>
        <p:xfrm>
          <a:off x="304800" y="990600"/>
          <a:ext cx="8763000" cy="4495800"/>
        </p:xfrm>
        <a:graphic>
          <a:graphicData uri="http://schemas.openxmlformats.org/drawingml/2006/table">
            <a:tbl>
              <a:tblPr/>
              <a:tblGrid>
                <a:gridCol w="2921000"/>
                <a:gridCol w="2921000"/>
                <a:gridCol w="2921000"/>
              </a:tblGrid>
              <a:tr h="21669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685800" eaLnBrk="1" hangingPunct="1">
                        <a:lnSpc>
                          <a:spcPct val="107000"/>
                        </a:lnSpc>
                        <a:buNone/>
                      </a:pPr>
                      <a:r>
                        <a:rPr lang="en-US" altLang="x-none" sz="3200" b="1" dirty="0">
                          <a:solidFill>
                            <a:srgbClr val="FFFFFF"/>
                          </a:solidFill>
                          <a:latin typeface="Calibri" panose="020F0502020204030204" pitchFamily="34" charset="0"/>
                        </a:rPr>
                        <a:t>Thành phần trước</a:t>
                      </a:r>
                      <a:endParaRPr lang="en-US" altLang="x-none" sz="3200" b="1" dirty="0">
                        <a:solidFill>
                          <a:srgbClr val="FFFFFF"/>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685800" eaLnBrk="1" hangingPunct="1">
                        <a:lnSpc>
                          <a:spcPct val="107000"/>
                        </a:lnSpc>
                        <a:buNone/>
                      </a:pPr>
                      <a:r>
                        <a:rPr lang="en-US" altLang="x-none" sz="3200" b="1" dirty="0">
                          <a:solidFill>
                            <a:srgbClr val="FFFFFF"/>
                          </a:solidFill>
                          <a:latin typeface="Calibri" panose="020F0502020204030204" pitchFamily="34" charset="0"/>
                        </a:rPr>
                        <a:t>Thành phần trung tâm</a:t>
                      </a:r>
                      <a:endParaRPr lang="en-US" altLang="x-none" sz="3200" b="1" dirty="0">
                        <a:solidFill>
                          <a:srgbClr val="FFFFFF"/>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685800" eaLnBrk="1" hangingPunct="1">
                        <a:lnSpc>
                          <a:spcPct val="107000"/>
                        </a:lnSpc>
                        <a:buNone/>
                      </a:pPr>
                      <a:r>
                        <a:rPr lang="en-US" altLang="x-none" sz="3200" b="1" dirty="0">
                          <a:solidFill>
                            <a:srgbClr val="FFFFFF"/>
                          </a:solidFill>
                          <a:latin typeface="Calibri" panose="020F0502020204030204" pitchFamily="34" charset="0"/>
                        </a:rPr>
                        <a:t>Thành phần sau</a:t>
                      </a:r>
                      <a:endParaRPr lang="en-US" altLang="x-none" sz="3200" b="1" dirty="0">
                        <a:solidFill>
                          <a:srgbClr val="FFFFFF"/>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chemeClr val="accent1"/>
                    </a:solidFill>
                  </a:tcPr>
                </a:tc>
              </a:tr>
              <a:tr h="11509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685800" eaLnBrk="1" hangingPunct="1">
                        <a:lnSpc>
                          <a:spcPct val="107000"/>
                        </a:lnSpc>
                        <a:buNone/>
                      </a:pPr>
                      <a:r>
                        <a:rPr lang="en-US" altLang="x-none" sz="3200" b="1" dirty="0">
                          <a:solidFill>
                            <a:srgbClr val="FFFFFF"/>
                          </a:solidFill>
                          <a:latin typeface="Calibri" panose="020F0502020204030204" pitchFamily="34" charset="0"/>
                        </a:rPr>
                        <a:t>càng</a:t>
                      </a:r>
                      <a:endParaRPr lang="en-US" altLang="x-none" sz="3200" b="1" dirty="0">
                        <a:solidFill>
                          <a:srgbClr val="FFFFFF"/>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685800" eaLnBrk="1" hangingPunct="1">
                        <a:lnSpc>
                          <a:spcPct val="107000"/>
                        </a:lnSpc>
                        <a:buNone/>
                      </a:pPr>
                      <a:r>
                        <a:rPr lang="en-US" altLang="x-none" sz="3200" dirty="0">
                          <a:solidFill>
                            <a:srgbClr val="000000"/>
                          </a:solidFill>
                          <a:latin typeface="Calibri" panose="020F0502020204030204" pitchFamily="34" charset="0"/>
                        </a:rPr>
                        <a:t>thấy</a:t>
                      </a:r>
                      <a:endParaRPr lang="en-US" altLang="x-none" sz="3200" dirty="0">
                        <a:solidFill>
                          <a:srgbClr val="000000"/>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FD5EA"/>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30480" lvl="0" indent="0" algn="just" defTabSz="685800" eaLnBrk="1" hangingPunct="1">
                        <a:lnSpc>
                          <a:spcPts val="1800"/>
                        </a:lnSpc>
                        <a:spcAft>
                          <a:spcPts val="1200"/>
                        </a:spcAft>
                        <a:buNone/>
                      </a:pPr>
                      <a:endParaRPr lang="en-US" altLang="x-none" sz="3200" dirty="0">
                        <a:solidFill>
                          <a:srgbClr val="000000"/>
                        </a:solidFill>
                        <a:latin typeface="Calibri" panose="020F0502020204030204" pitchFamily="34" charset="0"/>
                      </a:endParaRPr>
                    </a:p>
                    <a:p>
                      <a:pPr marL="30480" lvl="0" indent="0" algn="just" defTabSz="685800" eaLnBrk="1" hangingPunct="1">
                        <a:lnSpc>
                          <a:spcPts val="1800"/>
                        </a:lnSpc>
                        <a:spcAft>
                          <a:spcPts val="1200"/>
                        </a:spcAft>
                        <a:buNone/>
                      </a:pPr>
                      <a:r>
                        <a:rPr lang="en-US" altLang="x-none" sz="3200" dirty="0">
                          <a:solidFill>
                            <a:srgbClr val="000000"/>
                          </a:solidFill>
                          <a:latin typeface="Calibri" panose="020F0502020204030204" pitchFamily="34" charset="0"/>
                        </a:rPr>
                        <a:t>Bác quý … vụ.</a:t>
                      </a:r>
                      <a:endParaRPr lang="en-US" altLang="x-none" sz="3200" dirty="0">
                        <a:solidFill>
                          <a:srgbClr val="000000"/>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CFD5EA"/>
                    </a:solidFill>
                  </a:tcPr>
                </a:tc>
              </a:tr>
              <a:tr h="11779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685800" eaLnBrk="1" hangingPunct="1">
                        <a:lnSpc>
                          <a:spcPct val="107000"/>
                        </a:lnSpc>
                        <a:buNone/>
                      </a:pPr>
                      <a:r>
                        <a:rPr lang="en-US" altLang="x-none" sz="3200" b="1" dirty="0">
                          <a:solidFill>
                            <a:srgbClr val="FFFFFF"/>
                          </a:solidFill>
                          <a:latin typeface="Calibri" panose="020F0502020204030204" pitchFamily="34" charset="0"/>
                        </a:rPr>
                        <a:t>Chớ</a:t>
                      </a:r>
                      <a:endParaRPr lang="en-US" altLang="x-none" sz="3200" b="1" dirty="0">
                        <a:solidFill>
                          <a:srgbClr val="FFFFFF"/>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chemeClr val="accent1"/>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30480" lvl="0" indent="0" algn="just" defTabSz="685800" eaLnBrk="1" hangingPunct="1">
                        <a:lnSpc>
                          <a:spcPts val="1800"/>
                        </a:lnSpc>
                        <a:spcAft>
                          <a:spcPts val="1200"/>
                        </a:spcAft>
                        <a:buNone/>
                      </a:pPr>
                      <a:endParaRPr lang="en-US" altLang="x-none" sz="3200" dirty="0">
                        <a:solidFill>
                          <a:srgbClr val="000000"/>
                        </a:solidFill>
                        <a:latin typeface="Calibri" panose="020F0502020204030204" pitchFamily="34" charset="0"/>
                      </a:endParaRPr>
                    </a:p>
                    <a:p>
                      <a:pPr marL="30480" lvl="0" indent="0" algn="just" defTabSz="685800" eaLnBrk="1" hangingPunct="1">
                        <a:lnSpc>
                          <a:spcPts val="1800"/>
                        </a:lnSpc>
                        <a:spcAft>
                          <a:spcPts val="1200"/>
                        </a:spcAft>
                        <a:buNone/>
                      </a:pPr>
                      <a:r>
                        <a:rPr lang="en-US" altLang="x-none" sz="3200" dirty="0">
                          <a:solidFill>
                            <a:srgbClr val="000000"/>
                          </a:solidFill>
                          <a:latin typeface="Calibri" panose="020F0502020204030204" pitchFamily="34" charset="0"/>
                        </a:rPr>
                        <a:t>hiểu lầm </a:t>
                      </a:r>
                      <a:endParaRPr lang="en-US" altLang="x-none" sz="3200" dirty="0">
                        <a:solidFill>
                          <a:srgbClr val="000000"/>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9EBF5"/>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30480" lvl="0" indent="0" algn="just" defTabSz="685800" eaLnBrk="1" hangingPunct="1">
                        <a:lnSpc>
                          <a:spcPts val="1800"/>
                        </a:lnSpc>
                        <a:spcAft>
                          <a:spcPts val="1200"/>
                        </a:spcAft>
                        <a:buNone/>
                      </a:pPr>
                      <a:endParaRPr lang="en-US" altLang="x-none" sz="3200" dirty="0">
                        <a:solidFill>
                          <a:srgbClr val="000000"/>
                        </a:solidFill>
                        <a:latin typeface="Calibri" panose="020F0502020204030204" pitchFamily="34" charset="0"/>
                      </a:endParaRPr>
                    </a:p>
                    <a:p>
                      <a:pPr marL="30480" lvl="0" indent="0" algn="just" defTabSz="685800" eaLnBrk="1" hangingPunct="1">
                        <a:lnSpc>
                          <a:spcPts val="1800"/>
                        </a:lnSpc>
                        <a:spcAft>
                          <a:spcPts val="1200"/>
                        </a:spcAft>
                        <a:buNone/>
                      </a:pPr>
                      <a:r>
                        <a:rPr lang="en-US" altLang="x-none" sz="3200" dirty="0">
                          <a:solidFill>
                            <a:srgbClr val="000000"/>
                          </a:solidFill>
                          <a:latin typeface="Calibri" panose="020F0502020204030204" pitchFamily="34" charset="0"/>
                        </a:rPr>
                        <a:t>Bác sống … ẩn </a:t>
                      </a:r>
                      <a:endParaRPr lang="en-US" altLang="x-none" sz="3200" dirty="0">
                        <a:solidFill>
                          <a:srgbClr val="000000"/>
                        </a:solidFill>
                        <a:latin typeface="Calibri" panose="020F0502020204030204" pitchFamily="34" charset="0"/>
                      </a:endParaRPr>
                    </a:p>
                    <a:p>
                      <a:pPr marL="30480" lvl="0" indent="0" algn="just" defTabSz="685800" eaLnBrk="1" hangingPunct="1">
                        <a:lnSpc>
                          <a:spcPts val="1800"/>
                        </a:lnSpc>
                        <a:spcAft>
                          <a:spcPts val="1200"/>
                        </a:spcAft>
                        <a:buNone/>
                      </a:pPr>
                      <a:r>
                        <a:rPr lang="en-US" altLang="x-none" sz="3200" dirty="0">
                          <a:solidFill>
                            <a:srgbClr val="000000"/>
                          </a:solidFill>
                          <a:latin typeface="Calibri" panose="020F0502020204030204" pitchFamily="34" charset="0"/>
                        </a:rPr>
                        <a:t>dật</a:t>
                      </a:r>
                      <a:endParaRPr lang="en-US" altLang="x-none" sz="3200" dirty="0">
                        <a:solidFill>
                          <a:srgbClr val="000000"/>
                        </a:solidFill>
                        <a:latin typeface="Times New Roman" panose="02020603050405020304" pitchFamily="18" charset="0"/>
                        <a:ea typeface="Times New Roman" panose="02020603050405020304" pitchFamily="18" charset="0"/>
                      </a:endParaRPr>
                    </a:p>
                  </a:txBody>
                  <a:tcPr marL="47625" marR="47625" marT="47625" marB="47625">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E9EBF5"/>
                    </a:solidFill>
                  </a:tcPr>
                </a:tc>
              </a:tr>
            </a:tbl>
          </a:graphicData>
        </a:graphic>
      </p:graphicFrame>
      <p:sp>
        <p:nvSpPr>
          <p:cNvPr id="25620" name="Rectangle 1"/>
          <p:cNvSpPr/>
          <p:nvPr/>
        </p:nvSpPr>
        <p:spPr>
          <a:xfrm>
            <a:off x="4170363" y="317500"/>
            <a:ext cx="1412875" cy="584200"/>
          </a:xfrm>
          <a:prstGeom prst="rect">
            <a:avLst/>
          </a:prstGeom>
          <a:noFill/>
          <a:ln w="9525">
            <a:noFill/>
          </a:ln>
        </p:spPr>
        <p:txBody>
          <a:bodyPr wrap="none" anchor="ctr" anchorCtr="0">
            <a:spAutoFit/>
          </a:bodyPr>
          <a:p>
            <a:pPr algn="just"/>
            <a:r>
              <a:rPr lang="vi-VN" altLang="zh-CN" sz="3200" b="1" dirty="0">
                <a:latin typeface="Arial" panose="020B0604020202020204" pitchFamily="34" charset="0"/>
                <a:ea typeface="SimSun" panose="02010600030101010101" pitchFamily="2" charset="-122"/>
              </a:rPr>
              <a:t>Bài 3</a:t>
            </a:r>
            <a:r>
              <a:rPr lang="en-US" altLang="zh-CN" sz="3200" b="1" dirty="0">
                <a:latin typeface="Arial" panose="020B0604020202020204" pitchFamily="34" charset="0"/>
                <a:ea typeface="SimSun" panose="02010600030101010101" pitchFamily="2" charset="-122"/>
              </a:rPr>
              <a:t>: </a:t>
            </a:r>
            <a:endParaRPr lang="en-US" altLang="zh-CN" sz="3200" dirty="0">
              <a:latin typeface="Arial" panose="020B0604020202020204" pitchFamily="34" charset="0"/>
              <a:ea typeface="等线"/>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TextBox 1"/>
          <p:cNvSpPr txBox="1"/>
          <p:nvPr/>
        </p:nvSpPr>
        <p:spPr>
          <a:xfrm>
            <a:off x="228600" y="304800"/>
            <a:ext cx="8686800" cy="3046413"/>
          </a:xfrm>
          <a:prstGeom prst="rect">
            <a:avLst/>
          </a:prstGeom>
          <a:noFill/>
          <a:ln w="9525">
            <a:noFill/>
          </a:ln>
        </p:spPr>
        <p:txBody>
          <a:bodyPr>
            <a:spAutoFit/>
          </a:bodyPr>
          <a:p>
            <a:pPr algn="just">
              <a:buNone/>
            </a:pPr>
            <a:r>
              <a:rPr lang="nl-NL" altLang="x-none" sz="3200" b="1" dirty="0">
                <a:latin typeface="Times New Roman" panose="02020603050405020304" pitchFamily="18" charset="0"/>
                <a:cs typeface="Arial" panose="020B0604020202020204" pitchFamily="34" charset="0"/>
              </a:rPr>
              <a:t>                         B</a:t>
            </a:r>
            <a:r>
              <a:rPr lang="nl-NL" altLang="x-none" sz="3200" b="1" dirty="0">
                <a:latin typeface="Times New Roman" panose="02020603050405020304" pitchFamily="18" charset="0"/>
                <a:ea typeface="Arial" panose="020B0604020202020204" pitchFamily="34" charset="0"/>
              </a:rPr>
              <a:t>à</a:t>
            </a:r>
            <a:r>
              <a:rPr lang="nl-NL" altLang="x-none" sz="3200" b="1" dirty="0">
                <a:latin typeface="Times New Roman" panose="02020603050405020304" pitchFamily="18" charset="0"/>
                <a:cs typeface="Arial" panose="020B0604020202020204" pitchFamily="34" charset="0"/>
              </a:rPr>
              <a:t>i 4</a:t>
            </a:r>
            <a:r>
              <a:rPr lang="en-US" altLang="x-none" sz="3200" b="1" dirty="0">
                <a:latin typeface="Times New Roman" panose="02020603050405020304" pitchFamily="18" charset="0"/>
                <a:cs typeface="Arial" panose="020B0604020202020204" pitchFamily="34" charset="0"/>
              </a:rPr>
              <a:t>: </a:t>
            </a:r>
            <a:r>
              <a:rPr lang="en-US" altLang="x-none" sz="3200" b="1" dirty="0">
                <a:solidFill>
                  <a:srgbClr val="000000"/>
                </a:solidFill>
                <a:latin typeface="Times New Roman" panose="02020603050405020304" pitchFamily="18" charset="0"/>
                <a:cs typeface="Times New Roman" panose="02020603050405020304" pitchFamily="18" charset="0"/>
              </a:rPr>
              <a:t>(sgk/ tr43)</a:t>
            </a:r>
            <a:endParaRPr lang="en-US" altLang="x-none" sz="3200" dirty="0">
              <a:latin typeface="Times New Roman" panose="02020603050405020304" pitchFamily="18" charset="0"/>
              <a:cs typeface="Times New Roman" panose="02020603050405020304" pitchFamily="18" charset="0"/>
            </a:endParaRPr>
          </a:p>
          <a:p>
            <a:pPr algn="just">
              <a:buNone/>
            </a:pPr>
            <a:r>
              <a:rPr sz="3200" b="1" dirty="0">
                <a:latin typeface="Times New Roman" panose="02020603050405020304" pitchFamily="18" charset="0"/>
                <a:cs typeface="Arial" panose="020B0604020202020204" pitchFamily="34" charset="0"/>
              </a:rPr>
              <a:t>Bước </a:t>
            </a:r>
            <a:r>
              <a:rPr lang="nl-NL" altLang="x-none" sz="3200" b="1" dirty="0">
                <a:latin typeface="Times New Roman" panose="02020603050405020304" pitchFamily="18" charset="0"/>
                <a:cs typeface="Arial" panose="020B0604020202020204" pitchFamily="34" charset="0"/>
              </a:rPr>
              <a:t>1: </a:t>
            </a:r>
            <a:r>
              <a:rPr sz="3200" b="1" dirty="0">
                <a:latin typeface="Times New Roman" panose="02020603050405020304" pitchFamily="18" charset="0"/>
                <a:cs typeface="Arial" panose="020B0604020202020204" pitchFamily="34" charset="0"/>
              </a:rPr>
              <a:t>Chuyển giao nhiệm vụ</a:t>
            </a:r>
            <a:endParaRPr lang="en-US" altLang="x-none" sz="3200" dirty="0">
              <a:latin typeface="Times New Roman" panose="02020603050405020304" pitchFamily="18" charset="0"/>
              <a:cs typeface="Times New Roman" panose="02020603050405020304" pitchFamily="18" charset="0"/>
            </a:endParaRPr>
          </a:p>
          <a:p>
            <a:pPr>
              <a:buNone/>
            </a:pPr>
            <a:r>
              <a:rPr lang="nl-NL" altLang="x-none" sz="3200" dirty="0">
                <a:latin typeface="Times New Roman" panose="02020603050405020304" pitchFamily="18" charset="0"/>
                <a:cs typeface="Times New Roman" panose="02020603050405020304" pitchFamily="18" charset="0"/>
              </a:rPr>
              <a:t>  </a:t>
            </a:r>
            <a:r>
              <a:rPr lang="en-US" altLang="x-none" sz="3200" b="1" dirty="0">
                <a:solidFill>
                  <a:srgbClr val="00B050"/>
                </a:solidFill>
                <a:latin typeface="Times New Roman" panose="02020603050405020304" pitchFamily="18" charset="0"/>
                <a:cs typeface="Times New Roman" panose="02020603050405020304" pitchFamily="18" charset="0"/>
                <a:hlinkClick r:id="rId1"/>
              </a:rPr>
              <a:t>Viết một đoạn văn (khoảng 8 – 10 dòng) nêu cảm nghĩ của em về một văn bản nghị luận đã học. Chỉ ra tính mạch lạc v</a:t>
            </a:r>
            <a:r>
              <a:rPr lang="en-US" altLang="x-none" sz="3200" b="1" dirty="0">
                <a:solidFill>
                  <a:srgbClr val="00B050"/>
                </a:solidFill>
                <a:latin typeface="Times New Roman" panose="02020603050405020304" pitchFamily="18" charset="0"/>
                <a:ea typeface="Times New Roman" panose="02020603050405020304" pitchFamily="18" charset="0"/>
                <a:hlinkClick r:id="rId1"/>
              </a:rPr>
              <a:t>à</a:t>
            </a:r>
            <a:r>
              <a:rPr lang="en-US" altLang="x-none" sz="3200" b="1" dirty="0">
                <a:solidFill>
                  <a:srgbClr val="00B050"/>
                </a:solidFill>
                <a:latin typeface="Times New Roman" panose="02020603050405020304" pitchFamily="18" charset="0"/>
                <a:cs typeface="Times New Roman" panose="02020603050405020304" pitchFamily="18" charset="0"/>
                <a:hlinkClick r:id="rId1"/>
              </a:rPr>
              <a:t> các biện pháp liên kết được sử dụng trong đoạn văn đó.</a:t>
            </a:r>
            <a:endParaRPr lang="en-US" altLang="x-none" sz="32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7650" name="Picture 2" descr="Valentine 08 03 "/>
          <p:cNvPicPr>
            <a:picLocks noChangeAspect="1"/>
          </p:cNvPicPr>
          <p:nvPr/>
        </p:nvPicPr>
        <p:blipFill>
          <a:blip r:embed="rId1"/>
          <a:srcRect r="21666"/>
          <a:stretch>
            <a:fillRect/>
          </a:stretch>
        </p:blipFill>
        <p:spPr>
          <a:xfrm>
            <a:off x="0" y="0"/>
            <a:ext cx="7696200" cy="6859588"/>
          </a:xfrm>
          <a:prstGeom prst="rect">
            <a:avLst/>
          </a:prstGeom>
          <a:noFill/>
          <a:ln w="9525">
            <a:noFill/>
          </a:ln>
        </p:spPr>
      </p:pic>
      <p:sp>
        <p:nvSpPr>
          <p:cNvPr id="55299" name="Rectangle 3"/>
          <p:cNvSpPr>
            <a:spLocks noGrp="1"/>
          </p:cNvSpPr>
          <p:nvPr>
            <p:ph type="title"/>
          </p:nvPr>
        </p:nvSpPr>
        <p:spPr>
          <a:xfrm>
            <a:off x="228600" y="762000"/>
            <a:ext cx="8458200" cy="5791200"/>
          </a:xfrm>
          <a:ln/>
        </p:spPr>
        <p:txBody>
          <a:bodyPr vert="horz" wrap="square" lIns="91440" tIns="45720" rIns="91440" bIns="45720" anchor="ctr" anchorCtr="0"/>
          <a:p>
            <a:r>
              <a:rPr lang="vi-VN" altLang="en-US" sz="2400" b="1" dirty="0"/>
              <a:t>Bài tập trắc nghiệm:</a:t>
            </a:r>
            <a:br>
              <a:rPr lang="vi-VN" altLang="en-US" sz="2400" b="1" dirty="0"/>
            </a:br>
            <a:r>
              <a:rPr lang="vi-VN" altLang="en-US" sz="2400" b="1" dirty="0"/>
              <a:t>Vì sao các câu thơ sau đây không tạo thành một đoạn thơ hoàn chỉnh?</a:t>
            </a:r>
            <a:br>
              <a:rPr lang="vi-VN" altLang="en-US" sz="2400" b="1" dirty="0"/>
            </a:br>
            <a:r>
              <a:rPr lang="vi-VN" altLang="en-US" sz="2400" b="1" dirty="0"/>
              <a:t>                    Ngày xuân con én đưa thoi,</a:t>
            </a:r>
            <a:br>
              <a:rPr lang="vi-VN" altLang="en-US" sz="2400" b="1" dirty="0"/>
            </a:br>
            <a:r>
              <a:rPr lang="vi-VN" altLang="en-US" sz="2400" b="1" dirty="0"/>
              <a:t>         Thiều quang chín chục đã ngoài sáu mươi</a:t>
            </a:r>
            <a:br>
              <a:rPr lang="vi-VN" altLang="en-US" sz="2400" b="1" dirty="0"/>
            </a:br>
            <a:r>
              <a:rPr lang="vi-VN" altLang="en-US" sz="2400" b="1" dirty="0"/>
              <a:t>                 Long lanh đáy nước in trời</a:t>
            </a:r>
            <a:br>
              <a:rPr lang="vi-VN" altLang="en-US" sz="2400" b="1" dirty="0"/>
            </a:br>
            <a:r>
              <a:rPr lang="vi-VN" altLang="en-US" sz="2400" b="1" dirty="0"/>
              <a:t>        Thành xây khói biếc non phơi bóng vàng</a:t>
            </a:r>
            <a:br>
              <a:rPr lang="vi-VN" altLang="en-US" sz="2400" b="1" dirty="0"/>
            </a:br>
            <a:r>
              <a:rPr lang="vi-VN" altLang="en-US" sz="2400" b="1" dirty="0"/>
              <a:t>                  Sè sè nắm đất bên đàng</a:t>
            </a:r>
            <a:br>
              <a:rPr lang="vi-VN" altLang="en-US" sz="2400" b="1" dirty="0"/>
            </a:br>
            <a:r>
              <a:rPr lang="vi-VN" altLang="en-US" sz="2400" b="1" dirty="0"/>
              <a:t>         Rầu rầu ngọn cỏ nửa vàng nửa xanh.</a:t>
            </a:r>
            <a:br>
              <a:rPr lang="vi-VN" altLang="en-US" sz="2400" b="1" dirty="0"/>
            </a:br>
            <a:r>
              <a:rPr lang="vi-VN" altLang="en-US" sz="2400" b="1" dirty="0"/>
              <a:t>A.Vì chúng không vần với nhau</a:t>
            </a:r>
            <a:br>
              <a:rPr lang="vi-VN" altLang="en-US" sz="2400" b="1" dirty="0"/>
            </a:br>
            <a:r>
              <a:rPr lang="vi-VN" altLang="en-US" sz="2400" b="1" dirty="0"/>
              <a:t>B. Vì chúng có vần nhưng gieo không đúng luật</a:t>
            </a:r>
            <a:br>
              <a:rPr lang="vi-VN" altLang="en-US" sz="2400" b="1" dirty="0"/>
            </a:br>
            <a:r>
              <a:rPr lang="vi-VN" altLang="en-US" sz="2400" b="1" dirty="0"/>
              <a:t>C. Vì chúng có vần nhưng các ý không liên kết với nhau.</a:t>
            </a:r>
            <a:br>
              <a:rPr lang="vi-VN" altLang="en-US" sz="2400" b="1" dirty="0"/>
            </a:br>
            <a:r>
              <a:rPr lang="vi-VN" altLang="en-US" sz="2400" b="1" dirty="0"/>
              <a:t>D. Vì các câu thơ chưa đủ một ý trọn vẹn</a:t>
            </a:r>
            <a:endParaRPr lang="en-US" altLang="en-US" sz="2400" b="1" dirty="0">
              <a:latin typeface=".VnTime"/>
            </a:endParaRPr>
          </a:p>
        </p:txBody>
      </p:sp>
      <p:sp>
        <p:nvSpPr>
          <p:cNvPr id="55300" name="Oval 4"/>
          <p:cNvSpPr/>
          <p:nvPr/>
        </p:nvSpPr>
        <p:spPr>
          <a:xfrm>
            <a:off x="228600" y="5334000"/>
            <a:ext cx="533400" cy="533400"/>
          </a:xfrm>
          <a:prstGeom prst="ellipse">
            <a:avLst/>
          </a:prstGeom>
          <a:noFill/>
          <a:ln w="28575" cap="flat" cmpd="sng">
            <a:solidFill>
              <a:srgbClr val="FF3300"/>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lr>
                <a:schemeClr val="accent1"/>
              </a:buClr>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anose="05000000000000000000"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n-lt"/>
              </a:defRPr>
            </a:lvl5pPr>
          </a:lstStyle>
          <a:p>
            <a:pPr marL="0" lvl="0" indent="0" eaLnBrk="1" hangingPunct="1">
              <a:spcBef>
                <a:spcPct val="0"/>
              </a:spcBef>
              <a:buClrTx/>
              <a:buFontTx/>
              <a:buNone/>
            </a:pPr>
            <a:endParaRPr lang="en-US" alt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299"/>
                                        </p:tgtEl>
                                        <p:attrNameLst>
                                          <p:attrName>style.visibility</p:attrName>
                                        </p:attrNameLst>
                                      </p:cBhvr>
                                      <p:to>
                                        <p:strVal val="visible"/>
                                      </p:to>
                                    </p:set>
                                    <p:animEffect transition="in" filter="checkerboard(across)">
                                      <p:cBhvr>
                                        <p:cTn id="7" dur="500"/>
                                        <p:tgtEl>
                                          <p:spTgt spid="5529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5300"/>
                                        </p:tgtEl>
                                        <p:attrNameLst>
                                          <p:attrName>style.visibility</p:attrName>
                                        </p:attrNameLst>
                                      </p:cBhvr>
                                      <p:to>
                                        <p:strVal val="visible"/>
                                      </p:to>
                                    </p:set>
                                    <p:animEffect transition="in" filter="box(in)">
                                      <p:cBhvr>
                                        <p:cTn id="12" dur="500"/>
                                        <p:tgtEl>
                                          <p:spTgt spid="55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p:bldP spid="5530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266" name="Picture 9"/>
          <p:cNvPicPr>
            <a:picLocks noChangeAspect="1"/>
          </p:cNvPicPr>
          <p:nvPr/>
        </p:nvPicPr>
        <p:blipFill>
          <a:blip r:embed="rId1"/>
          <a:stretch>
            <a:fillRect/>
          </a:stretch>
        </p:blipFill>
        <p:spPr>
          <a:xfrm>
            <a:off x="0" y="857250"/>
            <a:ext cx="9144000" cy="5140325"/>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Title 1"/>
          <p:cNvSpPr>
            <a:spLocks noGrp="1"/>
          </p:cNvSpPr>
          <p:nvPr>
            <p:ph type="title"/>
          </p:nvPr>
        </p:nvSpPr>
        <p:spPr>
          <a:xfrm>
            <a:off x="152400" y="152400"/>
            <a:ext cx="8610600" cy="1143000"/>
          </a:xfrm>
          <a:ln/>
        </p:spPr>
        <p:txBody>
          <a:bodyPr vert="horz" wrap="square" lIns="91440" tIns="45720" rIns="91440" bIns="45720" anchor="ctr" anchorCtr="0"/>
          <a:p>
            <a:r>
              <a:rPr lang="en-US" altLang="en-US" b="1" dirty="0"/>
              <a:t>Đọc các đoạn văn sau:</a:t>
            </a:r>
            <a:endParaRPr lang="en-US" altLang="en-US" b="1" dirty="0"/>
          </a:p>
        </p:txBody>
      </p:sp>
      <p:sp>
        <p:nvSpPr>
          <p:cNvPr id="3" name="Content Placeholder 2"/>
          <p:cNvSpPr>
            <a:spLocks noGrp="1"/>
          </p:cNvSpPr>
          <p:nvPr>
            <p:ph idx="1"/>
          </p:nvPr>
        </p:nvSpPr>
        <p:spPr>
          <a:xfrm>
            <a:off x="0" y="1295400"/>
            <a:ext cx="9372600" cy="4530725"/>
          </a:xfrm>
          <a:ln/>
        </p:spPr>
        <p:txBody>
          <a:bodyPr vert="horz" wrap="square" lIns="91440" tIns="45720" rIns="91440" bIns="45720" anchor="t" anchorCtr="0"/>
          <a:p>
            <a:r>
              <a:rPr lang="en-US" altLang="en-US" dirty="0">
                <a:latin typeface=".VnTime"/>
              </a:rPr>
              <a:t>		</a:t>
            </a:r>
            <a:r>
              <a:rPr lang="en-US" altLang="x-none" dirty="0"/>
              <a:t>“ </a:t>
            </a:r>
            <a:r>
              <a:rPr dirty="0"/>
              <a:t>(1)Tôi nhớ đến mẹ tôi “lúc người còn sống tôi lên mười”. (2) Mẹ tôi âu yếm dắt tay tôi đi trên con đường dài và hẹp. (3) Sáng nay, lúc cô giáo đến thăm, tôi nói với mẹ có nhỡ thốt ra một lời thiếu lễ độ. (4) Chiều nay, mẹ hiền từ của tôi cho tôi đi dạo chơi với anh con trai lớn của bác gác cổng.</a:t>
            </a:r>
            <a:r>
              <a:rPr lang="en-US" altLang="x-none" dirty="0"/>
              <a:t>”</a:t>
            </a:r>
            <a:endParaRPr lang="en-US" altLang="x-none" dirty="0"/>
          </a:p>
          <a:p>
            <a:r>
              <a:rPr lang="en-US" altLang="x-none" dirty="0">
                <a:solidFill>
                  <a:srgbClr val="000000"/>
                </a:solidFill>
              </a:rPr>
              <a:t>            “Năm nay tôi bị ở lại lớp.(1) Mẹ đã khóc.(2)”</a:t>
            </a:r>
            <a:endParaRPr lang="en-US" altLang="x-none" dirty="0"/>
          </a:p>
          <a:p>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xEl>
                                              <p:charRg st="0" end="302"/>
                                            </p:txEl>
                                          </p:spTgt>
                                        </p:tgtEl>
                                        <p:attrNameLst>
                                          <p:attrName>style.visibility</p:attrName>
                                        </p:attrNameLst>
                                      </p:cBhvr>
                                      <p:to>
                                        <p:strVal val="visible"/>
                                      </p:to>
                                    </p:set>
                                    <p:animEffect transition="in" filter="circle(in)">
                                      <p:cBhvr>
                                        <p:cTn id="13" dur="2000"/>
                                        <p:tgtEl>
                                          <p:spTgt spid="3">
                                            <p:txEl>
                                              <p:charRg st="0" end="30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charRg st="302" end="360"/>
                                            </p:txEl>
                                          </p:spTgt>
                                        </p:tgtEl>
                                        <p:attrNameLst>
                                          <p:attrName>style.visibility</p:attrName>
                                        </p:attrNameLst>
                                      </p:cBhvr>
                                      <p:to>
                                        <p:strVal val="visible"/>
                                      </p:to>
                                    </p:set>
                                    <p:animEffect transition="in" filter="circle(in)">
                                      <p:cBhvr>
                                        <p:cTn id="18" dur="2000"/>
                                        <p:tgtEl>
                                          <p:spTgt spid="3">
                                            <p:txEl>
                                              <p:charRg st="302" end="36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Title 1"/>
          <p:cNvSpPr>
            <a:spLocks noGrp="1"/>
          </p:cNvSpPr>
          <p:nvPr>
            <p:ph type="title"/>
          </p:nvPr>
        </p:nvSpPr>
        <p:spPr>
          <a:ln/>
        </p:spPr>
        <p:txBody>
          <a:bodyPr vert="horz" wrap="square" lIns="91440" tIns="45720" rIns="91440" bIns="45720" anchor="ctr" anchorCtr="0"/>
          <a:p>
            <a:r>
              <a:rPr lang="en-US" altLang="en-US" dirty="0">
                <a:solidFill>
                  <a:srgbClr val="FF0000"/>
                </a:solidFill>
              </a:rPr>
              <a:t>Thảo luận nhóm( 2p)</a:t>
            </a:r>
            <a:endParaRPr lang="en-US" altLang="en-US" dirty="0">
              <a:solidFill>
                <a:srgbClr val="FF0000"/>
              </a:solidFill>
            </a:endParaRPr>
          </a:p>
        </p:txBody>
      </p:sp>
      <p:sp>
        <p:nvSpPr>
          <p:cNvPr id="3" name="Content Placeholder 2"/>
          <p:cNvSpPr>
            <a:spLocks noGrp="1"/>
          </p:cNvSpPr>
          <p:nvPr>
            <p:ph idx="1"/>
          </p:nvPr>
        </p:nvSpPr>
        <p:spPr>
          <a:xfrm>
            <a:off x="381000" y="1143000"/>
            <a:ext cx="8229600" cy="4530725"/>
          </a:xfrm>
          <a:ln/>
        </p:spPr>
        <p:txBody>
          <a:bodyPr vert="horz" wrap="square" lIns="91440" tIns="45720" rIns="91440" bIns="45720" anchor="t" anchorCtr="0"/>
          <a:p>
            <a:r>
              <a:rPr lang="vi-VN" altLang="en-US" sz="2800" b="1" dirty="0"/>
              <a:t>	</a:t>
            </a:r>
            <a:r>
              <a:rPr dirty="0"/>
              <a:t>Em hãy </a:t>
            </a:r>
            <a:r>
              <a:rPr lang="en-US" altLang="x-none" dirty="0"/>
              <a:t>phát hiện một số lỗi trong đoạn văn</a:t>
            </a:r>
            <a:r>
              <a:rPr lang="en-US" altLang="x-none" dirty="0"/>
              <a:t>.</a:t>
            </a:r>
            <a:endParaRPr lang="en-US" altLang="x-non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charRg st="0" end="45"/>
                                            </p:txEl>
                                          </p:spTgt>
                                        </p:tgtEl>
                                        <p:attrNameLst>
                                          <p:attrName>style.visibility</p:attrName>
                                        </p:attrNameLst>
                                      </p:cBhvr>
                                      <p:to>
                                        <p:strVal val="visible"/>
                                      </p:to>
                                    </p:set>
                                    <p:animEffect transition="in" filter="barn(inVertical)">
                                      <p:cBhvr>
                                        <p:cTn id="13" dur="500"/>
                                        <p:tgtEl>
                                          <p:spTgt spid="3">
                                            <p:txEl>
                                              <p:charRg st="0" end="4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4338" name="Picture 1"/>
          <p:cNvPicPr>
            <a:picLocks noChangeAspect="1"/>
          </p:cNvPicPr>
          <p:nvPr/>
        </p:nvPicPr>
        <p:blipFill>
          <a:blip r:embed="rId1"/>
          <a:stretch>
            <a:fillRect/>
          </a:stretch>
        </p:blipFill>
        <p:spPr>
          <a:xfrm>
            <a:off x="0" y="857250"/>
            <a:ext cx="9239250" cy="5349875"/>
          </a:xfrm>
          <a:prstGeom prst="rect">
            <a:avLst/>
          </a:prstGeom>
          <a:noFill/>
          <a:ln w="9525">
            <a:noFill/>
          </a:ln>
        </p:spPr>
      </p:pic>
      <p:sp>
        <p:nvSpPr>
          <p:cNvPr id="14339" name="TextBox 2"/>
          <p:cNvSpPr txBox="1"/>
          <p:nvPr/>
        </p:nvSpPr>
        <p:spPr>
          <a:xfrm>
            <a:off x="1585913" y="3511550"/>
            <a:ext cx="2278062" cy="461963"/>
          </a:xfrm>
          <a:prstGeom prst="rect">
            <a:avLst/>
          </a:prstGeom>
          <a:noFill/>
          <a:ln w="9525">
            <a:noFill/>
          </a:ln>
        </p:spPr>
        <p:txBody>
          <a:bodyPr>
            <a:spAutoFit/>
          </a:bodyPr>
          <a:p>
            <a:pPr algn="ctr" defTabSz="685800" eaLnBrk="1" hangingPunct="1">
              <a:buNone/>
            </a:pPr>
            <a:r>
              <a:rPr lang="en-US" altLang="x-none" sz="2400" b="1" dirty="0">
                <a:solidFill>
                  <a:srgbClr val="000000"/>
                </a:solidFill>
                <a:latin typeface="Times New Roman" panose="02020603050405020304" pitchFamily="18" charset="0"/>
                <a:cs typeface="Times New Roman" panose="02020603050405020304" pitchFamily="18" charset="0"/>
              </a:rPr>
              <a:t>TRI THỨC</a:t>
            </a:r>
            <a:endParaRPr lang="en-US" altLang="x-none" sz="2400" b="1" dirty="0">
              <a:solidFill>
                <a:srgbClr val="000000"/>
              </a:solidFill>
              <a:latin typeface="Times New Roman" panose="02020603050405020304" pitchFamily="18" charset="0"/>
              <a:ea typeface="Times New Roman" panose="02020603050405020304" pitchFamily="18" charset="0"/>
            </a:endParaRPr>
          </a:p>
        </p:txBody>
      </p:sp>
      <p:sp>
        <p:nvSpPr>
          <p:cNvPr id="14340" name="TextBox 3"/>
          <p:cNvSpPr txBox="1"/>
          <p:nvPr/>
        </p:nvSpPr>
        <p:spPr>
          <a:xfrm>
            <a:off x="5356225" y="3625850"/>
            <a:ext cx="2278063" cy="461963"/>
          </a:xfrm>
          <a:prstGeom prst="rect">
            <a:avLst/>
          </a:prstGeom>
          <a:noFill/>
          <a:ln w="9525">
            <a:noFill/>
          </a:ln>
        </p:spPr>
        <p:txBody>
          <a:bodyPr>
            <a:spAutoFit/>
          </a:bodyPr>
          <a:p>
            <a:pPr algn="ctr" defTabSz="685800" eaLnBrk="1" hangingPunct="1">
              <a:buNone/>
            </a:pPr>
            <a:r>
              <a:rPr lang="en-US" altLang="x-none" sz="2400" b="1" dirty="0">
                <a:solidFill>
                  <a:srgbClr val="000000"/>
                </a:solidFill>
                <a:latin typeface="Times New Roman" panose="02020603050405020304" pitchFamily="18" charset="0"/>
                <a:cs typeface="Times New Roman" panose="02020603050405020304" pitchFamily="18" charset="0"/>
              </a:rPr>
              <a:t>NGỮ VĂN</a:t>
            </a:r>
            <a:endParaRPr lang="en-US" altLang="x-none" sz="2400" b="1" dirty="0">
              <a:solidFill>
                <a:srgbClr val="000000"/>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Title 1"/>
          <p:cNvSpPr>
            <a:spLocks noGrp="1"/>
          </p:cNvSpPr>
          <p:nvPr>
            <p:ph type="title"/>
          </p:nvPr>
        </p:nvSpPr>
        <p:spPr>
          <a:xfrm>
            <a:off x="152400" y="152400"/>
            <a:ext cx="8610600" cy="1143000"/>
          </a:xfrm>
          <a:ln/>
        </p:spPr>
        <p:txBody>
          <a:bodyPr vert="horz" wrap="square" lIns="91440" tIns="45720" rIns="91440" bIns="45720" anchor="ctr" anchorCtr="0"/>
          <a:p>
            <a:r>
              <a:rPr lang="en-US" altLang="en-US" b="1" dirty="0"/>
              <a:t>Đọc các đoạn văn sau:</a:t>
            </a:r>
            <a:endParaRPr lang="en-US" altLang="en-US" b="1" dirty="0"/>
          </a:p>
        </p:txBody>
      </p:sp>
      <p:sp>
        <p:nvSpPr>
          <p:cNvPr id="3" name="Content Placeholder 2"/>
          <p:cNvSpPr>
            <a:spLocks noGrp="1"/>
          </p:cNvSpPr>
          <p:nvPr>
            <p:ph idx="1"/>
          </p:nvPr>
        </p:nvSpPr>
        <p:spPr>
          <a:xfrm>
            <a:off x="0" y="1295400"/>
            <a:ext cx="9372600" cy="4530725"/>
          </a:xfrm>
        </p:spPr>
        <p:txBody>
          <a:bodyPr vert="horz" wrap="square" lIns="91440" tIns="45720" rIns="91440" bIns="45720" numCol="1" anchor="t" anchorCtr="0" compatLnSpc="1"/>
          <a:p>
            <a:r>
              <a:rPr lang="en-US" altLang="en-US" dirty="0">
                <a:latin typeface=".VnTime"/>
              </a:rPr>
              <a:t>		</a:t>
            </a:r>
            <a:r>
              <a:rPr lang="en-US" altLang="x-none" dirty="0"/>
              <a:t>“ </a:t>
            </a:r>
            <a:r>
              <a:rPr dirty="0"/>
              <a:t>(1)Tôi nhớ đến mẹ tôi “lúc người còn sống tôi lên mười”. (2) Mẹ tôi âu yếm dắt tay tôi đi trên con đường dài và hẹp. (3) Sáng nay, lúc cô giáo đến thăm, tôi nói với mẹ có nhỡ thốt ra một lời thiếu lễ độ. (4) Chiều nay, mẹ hiền từ của tôi cho tôi đi dạo chơi với anh con trai lớn của bác gác cổng.</a:t>
            </a:r>
            <a:r>
              <a:rPr lang="en-US" altLang="x-none" dirty="0"/>
              <a:t>”</a:t>
            </a:r>
            <a:endParaRPr lang="en-US" altLang="x-none" dirty="0"/>
          </a:p>
          <a:p>
            <a:r>
              <a:rPr lang="en-US" altLang="x-none" dirty="0">
                <a:solidFill>
                  <a:srgbClr val="000000"/>
                </a:solidFill>
              </a:rPr>
              <a:t>            “Năm nay tôi bị ở lại lớp.(1) Mẹ đã khóc.(2)”</a:t>
            </a:r>
            <a:endParaRPr lang="en-US" altLang="x-none" dirty="0"/>
          </a:p>
          <a:p>
            <a:pPr>
              <a:buNone/>
            </a:pPr>
            <a:r>
              <a:rPr lang="en-US" altLang="x-none" dirty="0">
                <a:solidFill>
                  <a:srgbClr val="FF0000"/>
                </a:solidFill>
                <a:latin typeface="Times New Roman" panose="02020603050405020304" pitchFamily="18" charset="0"/>
                <a:cs typeface="Times New Roman" panose="02020603050405020304" pitchFamily="18" charset="0"/>
              </a:rPr>
              <a:t>                    </a:t>
            </a:r>
            <a:endParaRPr lang="en-US" altLang="en-US" sz="4000" dirty="0"/>
          </a:p>
        </p:txBody>
      </p:sp>
      <p:sp>
        <p:nvSpPr>
          <p:cNvPr id="15364" name="TextBox 3"/>
          <p:cNvSpPr txBox="1"/>
          <p:nvPr/>
        </p:nvSpPr>
        <p:spPr>
          <a:xfrm>
            <a:off x="1371600" y="5873750"/>
            <a:ext cx="7239000" cy="984250"/>
          </a:xfrm>
          <a:prstGeom prst="rect">
            <a:avLst/>
          </a:prstGeom>
          <a:noFill/>
          <a:ln w="9525">
            <a:noFill/>
          </a:ln>
        </p:spPr>
        <p:txBody>
          <a:bodyPr>
            <a:spAutoFit/>
          </a:bodyPr>
          <a:p>
            <a:r>
              <a:rPr lang="en-US" altLang="x-none" sz="4000" dirty="0">
                <a:solidFill>
                  <a:srgbClr val="FF0000"/>
                </a:solidFill>
                <a:latin typeface="Times New Roman" panose="02020603050405020304" pitchFamily="18" charset="0"/>
                <a:cs typeface="Times New Roman" panose="02020603050405020304" pitchFamily="18" charset="0"/>
              </a:rPr>
              <a:t>Chữa các đoạn văn cho đúng.</a:t>
            </a:r>
            <a:endParaRPr lang="en-US" altLang="x-none" sz="4000" dirty="0">
              <a:solidFill>
                <a:srgbClr val="FF0000"/>
              </a:solidFill>
              <a:latin typeface="Times New Roman" panose="02020603050405020304" pitchFamily="18" charset="0"/>
              <a:cs typeface="Times New Roman" panose="02020603050405020304" pitchFamily="18" charset="0"/>
            </a:endParaRPr>
          </a:p>
          <a:p>
            <a:endParaRPr lang="en-US" altLang="en-US"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xEl>
                                              <p:charRg st="0" end="302"/>
                                            </p:txEl>
                                          </p:spTgt>
                                        </p:tgtEl>
                                        <p:attrNameLst>
                                          <p:attrName>style.visibility</p:attrName>
                                        </p:attrNameLst>
                                      </p:cBhvr>
                                      <p:to>
                                        <p:strVal val="visible"/>
                                      </p:to>
                                    </p:set>
                                    <p:animEffect transition="in" filter="circle(in)">
                                      <p:cBhvr>
                                        <p:cTn id="13" dur="2000"/>
                                        <p:tgtEl>
                                          <p:spTgt spid="3">
                                            <p:txEl>
                                              <p:charRg st="0" end="30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3">
                                            <p:txEl>
                                              <p:charRg st="302" end="360"/>
                                            </p:txEl>
                                          </p:spTgt>
                                        </p:tgtEl>
                                        <p:attrNameLst>
                                          <p:attrName>style.visibility</p:attrName>
                                        </p:attrNameLst>
                                      </p:cBhvr>
                                      <p:to>
                                        <p:strVal val="visible"/>
                                      </p:to>
                                    </p:set>
                                    <p:animEffect transition="in" filter="circle(in)">
                                      <p:cBhvr>
                                        <p:cTn id="18" dur="2000"/>
                                        <p:tgtEl>
                                          <p:spTgt spid="3">
                                            <p:txEl>
                                              <p:charRg st="302" end="36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xEl>
                                              <p:charRg st="360" end="381"/>
                                            </p:txEl>
                                          </p:spTgt>
                                        </p:tgtEl>
                                        <p:attrNameLst>
                                          <p:attrName>style.visibility</p:attrName>
                                        </p:attrNameLst>
                                      </p:cBhvr>
                                      <p:to>
                                        <p:strVal val="visible"/>
                                      </p:to>
                                    </p:set>
                                    <p:animEffect transition="in" filter="circle(in)">
                                      <p:cBhvr>
                                        <p:cTn id="23" dur="2000"/>
                                        <p:tgtEl>
                                          <p:spTgt spid="3">
                                            <p:txEl>
                                              <p:charRg st="360" end="38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3" name="Content Placeholder 2"/>
          <p:cNvSpPr>
            <a:spLocks noGrp="1"/>
          </p:cNvSpPr>
          <p:nvPr>
            <p:ph idx="1"/>
          </p:nvPr>
        </p:nvSpPr>
        <p:spPr>
          <a:xfrm>
            <a:off x="-12700" y="152400"/>
            <a:ext cx="9372600" cy="4530725"/>
          </a:xfrm>
          <a:ln/>
        </p:spPr>
        <p:txBody>
          <a:bodyPr vert="horz" wrap="square" lIns="91440" tIns="45720" rIns="91440" bIns="45720" anchor="t" anchorCtr="0"/>
          <a:p>
            <a:r>
              <a:rPr lang="en-US" altLang="en-US" dirty="0">
                <a:latin typeface=".VnTime"/>
              </a:rPr>
              <a:t>		</a:t>
            </a:r>
            <a:r>
              <a:rPr lang="en-US" altLang="x-none" dirty="0"/>
              <a:t>“ </a:t>
            </a:r>
            <a:r>
              <a:rPr dirty="0"/>
              <a:t>(1)Tôi nhớ đến mẹ tôi “lúc người còn sống tôi lên mười”. (2) Mẹ </a:t>
            </a:r>
            <a:r>
              <a:rPr lang="en-US" altLang="x-none" dirty="0"/>
              <a:t>luôn</a:t>
            </a:r>
            <a:r>
              <a:rPr dirty="0"/>
              <a:t> âu yếm dắt tay tôi đi trên con đường dài và hẹp. (3) </a:t>
            </a:r>
            <a:r>
              <a:rPr lang="en-US" altLang="x-none" dirty="0"/>
              <a:t>Có một sáng</a:t>
            </a:r>
            <a:r>
              <a:rPr dirty="0"/>
              <a:t>, lúc cô giáo đến thăm, tôi nói với mẹ có nhỡ thốt ra một lời thiếu lễ độ. (4) </a:t>
            </a:r>
            <a:r>
              <a:rPr lang="en-US" altLang="x-none" dirty="0"/>
              <a:t>Lúc ấy</a:t>
            </a:r>
            <a:r>
              <a:rPr dirty="0"/>
              <a:t>, mẹ hiền từ của tôi </a:t>
            </a:r>
            <a:r>
              <a:rPr lang="en-US" altLang="x-none" dirty="0"/>
              <a:t>không nói gì, gương mặt hiện rõ nỗi thất vọng</a:t>
            </a:r>
            <a:r>
              <a:rPr dirty="0"/>
              <a:t>.</a:t>
            </a:r>
            <a:r>
              <a:rPr lang="en-US" altLang="x-none" dirty="0"/>
              <a:t> </a:t>
            </a:r>
            <a:endParaRPr lang="en-US" altLang="x-none" dirty="0"/>
          </a:p>
          <a:p>
            <a:r>
              <a:rPr lang="en-US" altLang="x-none" dirty="0"/>
              <a:t>Cũng năm tôi lên mười, tôi bị ở lại lớp.(1)</a:t>
            </a:r>
            <a:r>
              <a:rPr lang="en-US" altLang="x-none" dirty="0">
                <a:solidFill>
                  <a:srgbClr val="000000"/>
                </a:solidFill>
              </a:rPr>
              <a:t> Mẹ đã khóc.(2)</a:t>
            </a:r>
            <a:r>
              <a:rPr lang="en-US" altLang="x-none" dirty="0"/>
              <a:t>”</a:t>
            </a:r>
            <a:endParaRPr lang="en-US" altLang="x-none" dirty="0"/>
          </a:p>
          <a:p>
            <a:endParaRPr lang="en-US" altLang="en-US" dirty="0"/>
          </a:p>
        </p:txBody>
      </p:sp>
      <p:sp>
        <p:nvSpPr>
          <p:cNvPr id="16387" name="TextBox 3"/>
          <p:cNvSpPr txBox="1"/>
          <p:nvPr/>
        </p:nvSpPr>
        <p:spPr>
          <a:xfrm>
            <a:off x="152400" y="4683125"/>
            <a:ext cx="8839200" cy="1938338"/>
          </a:xfrm>
          <a:prstGeom prst="rect">
            <a:avLst/>
          </a:prstGeom>
          <a:noFill/>
          <a:ln w="9525">
            <a:noFill/>
          </a:ln>
        </p:spPr>
        <p:txBody>
          <a:bodyPr>
            <a:spAutoFit/>
          </a:bodyPr>
          <a:p>
            <a:pPr marL="571500" indent="-571500" eaLnBrk="1" hangingPunct="1">
              <a:buFont typeface="Symbol" panose="05050102010706020507" pitchFamily="18" charset="2"/>
              <a:buChar char="Þ"/>
            </a:pPr>
            <a:r>
              <a:rPr lang="en-US" altLang="en-US" sz="4000" b="1" dirty="0">
                <a:solidFill>
                  <a:srgbClr val="0000CC"/>
                </a:solidFill>
                <a:latin typeface="Times New Roman" panose="02020603050405020304" pitchFamily="18" charset="0"/>
              </a:rPr>
              <a:t>Các đ</a:t>
            </a:r>
            <a:r>
              <a:rPr lang="vi-VN" altLang="en-US" sz="4000" b="1" dirty="0">
                <a:solidFill>
                  <a:srgbClr val="0000CC"/>
                </a:solidFill>
                <a:latin typeface="Times New Roman" panose="02020603050405020304" pitchFamily="18" charset="0"/>
              </a:rPr>
              <a:t>oạn văn có liên kết</a:t>
            </a:r>
            <a:r>
              <a:rPr lang="en-US" altLang="en-US" sz="4000" b="1" dirty="0">
                <a:solidFill>
                  <a:srgbClr val="0000CC"/>
                </a:solidFill>
                <a:latin typeface="Times New Roman" panose="02020603050405020304" pitchFamily="18" charset="0"/>
              </a:rPr>
              <a:t> cả </a:t>
            </a:r>
            <a:r>
              <a:rPr lang="vi-VN" altLang="en-US" sz="4000" b="1" dirty="0">
                <a:solidFill>
                  <a:srgbClr val="0000CC"/>
                </a:solidFill>
                <a:latin typeface="Times New Roman" panose="02020603050405020304" pitchFamily="18" charset="0"/>
              </a:rPr>
              <a:t>về hình v</a:t>
            </a:r>
            <a:r>
              <a:rPr lang="en-US" altLang="en-US" sz="4000" b="1" dirty="0">
                <a:solidFill>
                  <a:srgbClr val="0000CC"/>
                </a:solidFill>
                <a:latin typeface="Times New Roman" panose="02020603050405020304" pitchFamily="18" charset="0"/>
              </a:rPr>
              <a:t>à</a:t>
            </a:r>
            <a:r>
              <a:rPr lang="vi-VN" altLang="en-US" sz="4000" b="1" dirty="0">
                <a:solidFill>
                  <a:srgbClr val="0000CC"/>
                </a:solidFill>
                <a:latin typeface="Times New Roman" panose="02020603050405020304" pitchFamily="18" charset="0"/>
              </a:rPr>
              <a:t> nội dung, ý nghĩa.</a:t>
            </a:r>
            <a:endParaRPr lang="en-US" altLang="en-US" sz="4000" b="1" dirty="0">
              <a:solidFill>
                <a:srgbClr val="0000CC"/>
              </a:solidFill>
              <a:latin typeface="Times New Roman" panose="02020603050405020304" pitchFamily="18" charset="0"/>
            </a:endParaRPr>
          </a:p>
          <a:p>
            <a:pPr marL="571500" indent="-571500" eaLnBrk="1" hangingPunct="1">
              <a:buFont typeface="Symbol" panose="05050102010706020507" pitchFamily="18" charset="2"/>
              <a:buChar char="Þ"/>
            </a:pPr>
            <a:r>
              <a:rPr lang="en-US" altLang="en-US" sz="4000" b="1" dirty="0">
                <a:solidFill>
                  <a:srgbClr val="0000CC"/>
                </a:solidFill>
                <a:latin typeface="Times New Roman" panose="02020603050405020304" pitchFamily="18" charset="0"/>
              </a:rPr>
              <a:t>Có tính mạch lạc, rõ rang.</a:t>
            </a:r>
            <a:endParaRPr lang="vi-VN" altLang="en-US" sz="4000" b="1" dirty="0">
              <a:solidFill>
                <a:srgbClr val="0000CC"/>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charRg st="0" end="291"/>
                                            </p:txEl>
                                          </p:spTgt>
                                        </p:tgtEl>
                                        <p:attrNameLst>
                                          <p:attrName>style.visibility</p:attrName>
                                        </p:attrNameLst>
                                      </p:cBhvr>
                                      <p:to>
                                        <p:strVal val="visible"/>
                                      </p:to>
                                    </p:set>
                                    <p:animEffect transition="in" filter="circle(in)">
                                      <p:cBhvr>
                                        <p:cTn id="7" dur="2000"/>
                                        <p:tgtEl>
                                          <p:spTgt spid="3">
                                            <p:txEl>
                                              <p:charRg st="0" end="29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charRg st="291" end="351"/>
                                            </p:txEl>
                                          </p:spTgt>
                                        </p:tgtEl>
                                        <p:attrNameLst>
                                          <p:attrName>style.visibility</p:attrName>
                                        </p:attrNameLst>
                                      </p:cBhvr>
                                      <p:to>
                                        <p:strVal val="visible"/>
                                      </p:to>
                                    </p:set>
                                    <p:animEffect transition="in" filter="circle(in)">
                                      <p:cBhvr>
                                        <p:cTn id="12" dur="2000"/>
                                        <p:tgtEl>
                                          <p:spTgt spid="3">
                                            <p:txEl>
                                              <p:charRg st="291" end="35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122" name="Rectangle 2"/>
          <p:cNvSpPr>
            <a:spLocks noGrp="1"/>
          </p:cNvSpPr>
          <p:nvPr>
            <p:ph type="title"/>
          </p:nvPr>
        </p:nvSpPr>
        <p:spPr>
          <a:xfrm>
            <a:off x="304800" y="381000"/>
            <a:ext cx="8610600" cy="1858963"/>
          </a:xfrm>
          <a:ln/>
        </p:spPr>
        <p:txBody>
          <a:bodyPr vert="horz" wrap="square" lIns="91440" tIns="45720" rIns="91440" bIns="45720" anchor="ctr" anchorCtr="0"/>
          <a:p>
            <a:pPr eaLnBrk="1" hangingPunct="1">
              <a:buNone/>
            </a:pPr>
            <a:r>
              <a:rPr lang="en-US" altLang="en-US" sz="3400" b="1" dirty="0">
                <a:solidFill>
                  <a:srgbClr val="FF0000"/>
                </a:solidFill>
              </a:rPr>
              <a:t> </a:t>
            </a:r>
            <a:r>
              <a:rPr lang="nl-NL" altLang="x-none" b="1" dirty="0">
                <a:solidFill>
                  <a:srgbClr val="FF0000"/>
                </a:solidFill>
              </a:rPr>
              <a:t>1. </a:t>
            </a:r>
            <a:r>
              <a:rPr lang="pt-BR" altLang="x-none" b="1" dirty="0">
                <a:solidFill>
                  <a:srgbClr val="FF0000"/>
                </a:solidFill>
              </a:rPr>
              <a:t>Liên kết và mạch lạc trong văn bản</a:t>
            </a:r>
            <a:br>
              <a:rPr lang="en-US" altLang="x-none" dirty="0">
                <a:solidFill>
                  <a:srgbClr val="FF0000"/>
                </a:solidFill>
              </a:rPr>
            </a:br>
            <a:r>
              <a:rPr lang="en-US" altLang="en-US" sz="3400" b="1" dirty="0">
                <a:solidFill>
                  <a:schemeClr val="hlink"/>
                </a:solidFill>
              </a:rPr>
              <a:t>.</a:t>
            </a:r>
            <a:br>
              <a:rPr lang="en-US" altLang="en-US" sz="3400" b="1" dirty="0">
                <a:solidFill>
                  <a:schemeClr val="hlink"/>
                </a:solidFill>
              </a:rPr>
            </a:br>
            <a:endParaRPr lang="vi-VN" altLang="en-US" sz="3400" b="1" dirty="0">
              <a:solidFill>
                <a:schemeClr val="hlink"/>
              </a:solidFill>
            </a:endParaRPr>
          </a:p>
        </p:txBody>
      </p:sp>
      <p:sp>
        <p:nvSpPr>
          <p:cNvPr id="5123" name="Rectangle 3"/>
          <p:cNvSpPr>
            <a:spLocks noGrp="1"/>
          </p:cNvSpPr>
          <p:nvPr>
            <p:ph idx="1"/>
          </p:nvPr>
        </p:nvSpPr>
        <p:spPr>
          <a:xfrm>
            <a:off x="495300" y="1343025"/>
            <a:ext cx="8229600" cy="3692525"/>
          </a:xfrm>
          <a:ln/>
        </p:spPr>
        <p:txBody>
          <a:bodyPr vert="horz" wrap="square" lIns="91440" tIns="45720" rIns="91440" bIns="45720" anchor="t" anchorCtr="0"/>
          <a:p>
            <a:r>
              <a:rPr lang="nl-NL" altLang="x-none" sz="2800" b="1" dirty="0"/>
              <a:t>- Liên kết</a:t>
            </a:r>
            <a:r>
              <a:rPr lang="nl-NL" altLang="x-none" sz="2800" dirty="0"/>
              <a:t> là sự thể hiện mối quan hệ về nội dung giữa các câu, các đoạn, các phần của văn bản bằng phương tiện ngôn ngữ thích hợp.</a:t>
            </a:r>
            <a:endParaRPr lang="en-US" altLang="x-none" sz="2800" dirty="0"/>
          </a:p>
          <a:p>
            <a:pPr eaLnBrk="1" hangingPunct="1">
              <a:buFont typeface="Symbol" panose="05050102010706020507" pitchFamily="18" charset="2"/>
              <a:buChar char="Þ"/>
            </a:pPr>
            <a:endParaRPr lang="vi-VN" altLang="en-US" dirty="0">
              <a:solidFill>
                <a:srgbClr val="0066FF"/>
              </a:solidFill>
            </a:endParaRPr>
          </a:p>
        </p:txBody>
      </p:sp>
      <p:sp>
        <p:nvSpPr>
          <p:cNvPr id="17412" name="TextBox 1"/>
          <p:cNvSpPr txBox="1"/>
          <p:nvPr/>
        </p:nvSpPr>
        <p:spPr>
          <a:xfrm>
            <a:off x="825500" y="2667000"/>
            <a:ext cx="7886700" cy="2246313"/>
          </a:xfrm>
          <a:prstGeom prst="rect">
            <a:avLst/>
          </a:prstGeom>
          <a:noFill/>
          <a:ln w="9525">
            <a:noFill/>
          </a:ln>
        </p:spPr>
        <p:txBody>
          <a:bodyPr>
            <a:spAutoFit/>
          </a:bodyPr>
          <a:p>
            <a:r>
              <a:rPr lang="nl-NL" altLang="x-none" sz="2800" dirty="0">
                <a:latin typeface="Arial" panose="020B0604020202020204" pitchFamily="34" charset="0"/>
              </a:rPr>
              <a:t>- </a:t>
            </a:r>
            <a:r>
              <a:rPr lang="nl-NL" altLang="x-none" sz="2800" b="1" dirty="0">
                <a:latin typeface="Arial" panose="020B0604020202020204" pitchFamily="34" charset="0"/>
              </a:rPr>
              <a:t>Mạch lạc</a:t>
            </a:r>
            <a:r>
              <a:rPr lang="nl-NL" altLang="x-none" sz="2800" dirty="0">
                <a:latin typeface="Arial" panose="020B0604020202020204" pitchFamily="34" charset="0"/>
              </a:rPr>
              <a:t> là sự thống nhất về chủ đề và tính lô gich của văn bản. Một vb được coi là có tính mạch lạc khi các phần, các đoạn, các câu của văn bản đều nói về một chủ đề và được sắp sếp theo một trình tự hợp lí.</a:t>
            </a:r>
            <a:endParaRPr lang="en-US" altLang="x-none" sz="2800" dirty="0">
              <a:latin typeface="Arial" panose="020B0604020202020204" pitchFamily="34" charset="0"/>
            </a:endParaRPr>
          </a:p>
        </p:txBody>
      </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 fill="hold"/>
                                        <p:tgtEl>
                                          <p:spTgt spid="5122"/>
                                        </p:tgtEl>
                                        <p:attrNameLst>
                                          <p:attrName>ppt_w</p:attrName>
                                        </p:attrNameLst>
                                      </p:cBhvr>
                                      <p:tavLst>
                                        <p:tav tm="0">
                                          <p:val>
                                            <p:fltVal val="0.000000"/>
                                          </p:val>
                                        </p:tav>
                                        <p:tav tm="100000">
                                          <p:val>
                                            <p:strVal val="#ppt_w"/>
                                          </p:val>
                                        </p:tav>
                                      </p:tavLst>
                                    </p:anim>
                                    <p:anim calcmode="lin" valueType="num">
                                      <p:cBhvr>
                                        <p:cTn id="8" dur="500" fill="hold"/>
                                        <p:tgtEl>
                                          <p:spTgt spid="5122"/>
                                        </p:tgtEl>
                                        <p:attrNameLst>
                                          <p:attrName>ppt_h</p:attrName>
                                        </p:attrNameLst>
                                      </p:cBhvr>
                                      <p:tavLst>
                                        <p:tav tm="0">
                                          <p:val>
                                            <p:fltVal val="0.000000"/>
                                          </p:val>
                                        </p:tav>
                                        <p:tav tm="100000">
                                          <p:val>
                                            <p:strVal val="#ppt_h"/>
                                          </p:val>
                                        </p:tav>
                                      </p:tavLst>
                                    </p:anim>
                                    <p:animEffect transition="in" filter="fade">
                                      <p:cBhvr>
                                        <p:cTn id="9" dur="500"/>
                                        <p:tgtEl>
                                          <p:spTgt spid="512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5123">
                                            <p:txEl>
                                              <p:charRg st="0" end="132"/>
                                            </p:txEl>
                                          </p:spTgt>
                                        </p:tgtEl>
                                        <p:attrNameLst>
                                          <p:attrName>style.visibility</p:attrName>
                                        </p:attrNameLst>
                                      </p:cBhvr>
                                      <p:to>
                                        <p:strVal val="visible"/>
                                      </p:to>
                                    </p:set>
                                    <p:anim calcmode="lin" valueType="num">
                                      <p:cBhvr additive="base">
                                        <p:cTn id="14" dur="500" fill="hold"/>
                                        <p:tgtEl>
                                          <p:spTgt spid="5123">
                                            <p:txEl>
                                              <p:charRg st="0" end="13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123">
                                            <p:txEl>
                                              <p:charRg st="0" end="13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8434" name="Picture 4" descr="Picture11"/>
          <p:cNvPicPr>
            <a:picLocks noChangeAspect="1"/>
          </p:cNvPicPr>
          <p:nvPr/>
        </p:nvPicPr>
        <p:blipFill>
          <a:blip r:embed="rId1"/>
          <a:stretch>
            <a:fillRect/>
          </a:stretch>
        </p:blipFill>
        <p:spPr>
          <a:xfrm>
            <a:off x="0" y="0"/>
            <a:ext cx="9144000" cy="6858000"/>
          </a:xfrm>
          <a:prstGeom prst="rect">
            <a:avLst/>
          </a:prstGeom>
          <a:noFill/>
          <a:ln w="9525">
            <a:noFill/>
          </a:ln>
        </p:spPr>
      </p:pic>
      <p:sp>
        <p:nvSpPr>
          <p:cNvPr id="18435" name="Text Box 4"/>
          <p:cNvSpPr txBox="1"/>
          <p:nvPr/>
        </p:nvSpPr>
        <p:spPr>
          <a:xfrm>
            <a:off x="1219200" y="0"/>
            <a:ext cx="3124200" cy="5794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en-US" altLang="en-US" b="1" dirty="0">
                <a:solidFill>
                  <a:srgbClr val="FF0000"/>
                </a:solidFill>
                <a:latin typeface="Times New Roman" panose="02020603050405020304" pitchFamily="18" charset="0"/>
                <a:cs typeface="Times New Roman" panose="02020603050405020304" pitchFamily="18" charset="0"/>
              </a:rPr>
              <a:t>Giống nhau</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18436" name="AutoShape 5"/>
          <p:cNvSpPr/>
          <p:nvPr/>
        </p:nvSpPr>
        <p:spPr>
          <a:xfrm>
            <a:off x="762000" y="152400"/>
            <a:ext cx="381000" cy="381000"/>
          </a:xfrm>
          <a:custGeom>
            <a:avLst/>
            <a:gdLst>
              <a:gd name="txL" fmla="*/ 2160 w 21600"/>
              <a:gd name="txT" fmla="*/ 8640 h 21600"/>
              <a:gd name="txR" fmla="*/ 19440 w 21600"/>
              <a:gd name="txB" fmla="*/ 12960 h 21600"/>
            </a:gdLst>
            <a:ahLst/>
            <a:cxnLst>
              <a:cxn ang="0">
                <a:pos x="6720417" y="3360208"/>
              </a:cxn>
              <a:cxn ang="5898240">
                <a:pos x="3360208" y="6720417"/>
              </a:cxn>
              <a:cxn ang="11796480">
                <a:pos x="0" y="3360208"/>
              </a:cxn>
              <a:cxn ang="17694720">
                <a:pos x="3360208" y="0"/>
              </a:cxn>
            </a:cxnLst>
            <a:rect l="txL" t="txT" r="txR" b="txB"/>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lnTo>
                  <a:pt x="10800" y="0"/>
                </a:lnTo>
                <a:close/>
              </a:path>
            </a:pathLst>
          </a:custGeom>
          <a:solidFill>
            <a:srgbClr val="FF0000">
              <a:alpha val="100000"/>
            </a:srgbClr>
          </a:solidFill>
          <a:ln w="9525" cap="flat" cmpd="sng">
            <a:solidFill>
              <a:schemeClr val="tx1">
                <a:alpha val="100000"/>
              </a:schemeClr>
            </a:solidFill>
            <a:prstDash val="solid"/>
            <a:miter lim="800000"/>
            <a:headEnd type="none" w="med" len="med"/>
            <a:tailEnd type="none" w="med" len="med"/>
          </a:ln>
        </p:spPr>
        <p:txBody>
          <a:bodyPr/>
          <a:p>
            <a:endParaRPr lang="en-US"/>
          </a:p>
        </p:txBody>
      </p:sp>
      <p:sp>
        <p:nvSpPr>
          <p:cNvPr id="9222" name="Text Box 6"/>
          <p:cNvSpPr txBox="1"/>
          <p:nvPr/>
        </p:nvSpPr>
        <p:spPr>
          <a:xfrm>
            <a:off x="1295400" y="609600"/>
            <a:ext cx="7239000" cy="12001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en-US" altLang="en-US" sz="2400" dirty="0">
                <a:solidFill>
                  <a:srgbClr val="000000"/>
                </a:solidFill>
                <a:latin typeface="Times New Roman" panose="02020603050405020304" pitchFamily="18" charset="0"/>
                <a:cs typeface="Times New Roman" panose="02020603050405020304" pitchFamily="18" charset="0"/>
              </a:rPr>
              <a:t>Đều l</a:t>
            </a:r>
            <a:r>
              <a:rPr lang="en-US" altLang="en-US" sz="2400" dirty="0">
                <a:solidFill>
                  <a:srgbClr val="000000"/>
                </a:solidFill>
                <a:latin typeface="Times New Roman" panose="02020603050405020304" pitchFamily="18" charset="0"/>
                <a:ea typeface="Times New Roman" panose="02020603050405020304" pitchFamily="18" charset="0"/>
              </a:rPr>
              <a:t>à</a:t>
            </a:r>
            <a:r>
              <a:rPr lang="en-US" altLang="en-US" sz="2400" dirty="0">
                <a:solidFill>
                  <a:srgbClr val="000000"/>
                </a:solidFill>
                <a:latin typeface="Times New Roman" panose="02020603050405020304" pitchFamily="18" charset="0"/>
                <a:cs typeface="Times New Roman" panose="02020603050405020304" pitchFamily="18" charset="0"/>
              </a:rPr>
              <a:t> sự gắn liền nối liền các câu các đoạn với nhau nhằm l</a:t>
            </a:r>
            <a:r>
              <a:rPr lang="en-US" altLang="en-US" sz="2400" dirty="0">
                <a:solidFill>
                  <a:srgbClr val="000000"/>
                </a:solidFill>
                <a:latin typeface="Times New Roman" panose="02020603050405020304" pitchFamily="18" charset="0"/>
                <a:ea typeface="Times New Roman" panose="02020603050405020304" pitchFamily="18" charset="0"/>
              </a:rPr>
              <a:t>à</a:t>
            </a:r>
            <a:r>
              <a:rPr lang="en-US" altLang="en-US" sz="2400" dirty="0">
                <a:solidFill>
                  <a:srgbClr val="000000"/>
                </a:solidFill>
                <a:latin typeface="Times New Roman" panose="02020603050405020304" pitchFamily="18" charset="0"/>
                <a:cs typeface="Times New Roman" panose="02020603050405020304" pitchFamily="18" charset="0"/>
              </a:rPr>
              <a:t>m cho văn bản rõ r</a:t>
            </a:r>
            <a:r>
              <a:rPr lang="en-US" altLang="en-US" sz="2400" dirty="0">
                <a:solidFill>
                  <a:srgbClr val="000000"/>
                </a:solidFill>
                <a:latin typeface="Times New Roman" panose="02020603050405020304" pitchFamily="18" charset="0"/>
                <a:ea typeface="Times New Roman" panose="02020603050405020304" pitchFamily="18" charset="0"/>
              </a:rPr>
              <a:t>à</a:t>
            </a:r>
            <a:r>
              <a:rPr lang="en-US" altLang="en-US" sz="2400" dirty="0">
                <a:solidFill>
                  <a:srgbClr val="000000"/>
                </a:solidFill>
                <a:latin typeface="Times New Roman" panose="02020603050405020304" pitchFamily="18" charset="0"/>
                <a:cs typeface="Times New Roman" panose="02020603050405020304" pitchFamily="18" charset="0"/>
              </a:rPr>
              <a:t>ng dễ hiểu,thể hiện được chủ đề .</a:t>
            </a:r>
            <a:endParaRPr lang="en-US" altLang="en-US" sz="2400" dirty="0">
              <a:solidFill>
                <a:srgbClr val="000000"/>
              </a:solidFill>
              <a:latin typeface="Times New Roman" panose="02020603050405020304" pitchFamily="18" charset="0"/>
              <a:ea typeface="Times New Roman" panose="02020603050405020304" pitchFamily="18" charset="0"/>
            </a:endParaRPr>
          </a:p>
        </p:txBody>
      </p:sp>
      <p:sp>
        <p:nvSpPr>
          <p:cNvPr id="9223" name="AutoShape 7"/>
          <p:cNvSpPr/>
          <p:nvPr/>
        </p:nvSpPr>
        <p:spPr>
          <a:xfrm>
            <a:off x="838200" y="1752600"/>
            <a:ext cx="381000" cy="381000"/>
          </a:xfrm>
          <a:custGeom>
            <a:avLst/>
            <a:gdLst>
              <a:gd name="txL" fmla="*/ 2160 w 21600"/>
              <a:gd name="txT" fmla="*/ 8640 h 21600"/>
              <a:gd name="txR" fmla="*/ 19440 w 21600"/>
              <a:gd name="txB" fmla="*/ 12960 h 21600"/>
            </a:gdLst>
            <a:ahLst/>
            <a:cxnLst>
              <a:cxn ang="0">
                <a:pos x="6720417" y="3360208"/>
              </a:cxn>
              <a:cxn ang="5898240">
                <a:pos x="3360208" y="6720417"/>
              </a:cxn>
              <a:cxn ang="11796480">
                <a:pos x="0" y="3360208"/>
              </a:cxn>
              <a:cxn ang="17694720">
                <a:pos x="3360208" y="0"/>
              </a:cxn>
            </a:cxnLst>
            <a:rect l="txL" t="txT" r="txR" b="txB"/>
            <a:pathLst>
              <a:path w="21600" h="21600">
                <a:moveTo>
                  <a:pt x="10800" y="0"/>
                </a:moveTo>
                <a:lnTo>
                  <a:pt x="6480" y="4320"/>
                </a:lnTo>
                <a:lnTo>
                  <a:pt x="8640" y="4320"/>
                </a:lnTo>
                <a:lnTo>
                  <a:pt x="8640" y="8640"/>
                </a:lnTo>
                <a:lnTo>
                  <a:pt x="4320" y="8640"/>
                </a:lnTo>
                <a:lnTo>
                  <a:pt x="4320" y="6480"/>
                </a:lnTo>
                <a:lnTo>
                  <a:pt x="0" y="10800"/>
                </a:lnTo>
                <a:lnTo>
                  <a:pt x="4320" y="15120"/>
                </a:lnTo>
                <a:lnTo>
                  <a:pt x="4320" y="12960"/>
                </a:lnTo>
                <a:lnTo>
                  <a:pt x="8640" y="12960"/>
                </a:lnTo>
                <a:lnTo>
                  <a:pt x="8640" y="17280"/>
                </a:lnTo>
                <a:lnTo>
                  <a:pt x="6480" y="17280"/>
                </a:lnTo>
                <a:lnTo>
                  <a:pt x="10800" y="21600"/>
                </a:lnTo>
                <a:lnTo>
                  <a:pt x="15120" y="17280"/>
                </a:lnTo>
                <a:lnTo>
                  <a:pt x="12960" y="17280"/>
                </a:lnTo>
                <a:lnTo>
                  <a:pt x="12960" y="12960"/>
                </a:lnTo>
                <a:lnTo>
                  <a:pt x="17280" y="12960"/>
                </a:lnTo>
                <a:lnTo>
                  <a:pt x="17280" y="15120"/>
                </a:lnTo>
                <a:lnTo>
                  <a:pt x="21600" y="10800"/>
                </a:lnTo>
                <a:lnTo>
                  <a:pt x="17280" y="6480"/>
                </a:lnTo>
                <a:lnTo>
                  <a:pt x="17280" y="8640"/>
                </a:lnTo>
                <a:lnTo>
                  <a:pt x="12960" y="8640"/>
                </a:lnTo>
                <a:lnTo>
                  <a:pt x="12960" y="4320"/>
                </a:lnTo>
                <a:lnTo>
                  <a:pt x="15120" y="4320"/>
                </a:lnTo>
                <a:lnTo>
                  <a:pt x="10800" y="0"/>
                </a:lnTo>
                <a:close/>
              </a:path>
            </a:pathLst>
          </a:custGeom>
          <a:solidFill>
            <a:srgbClr val="FF0000">
              <a:alpha val="100000"/>
            </a:srgbClr>
          </a:solidFill>
          <a:ln w="9525" cap="flat" cmpd="sng">
            <a:solidFill>
              <a:schemeClr val="tx1">
                <a:alpha val="100000"/>
              </a:schemeClr>
            </a:solidFill>
            <a:prstDash val="solid"/>
            <a:miter lim="800000"/>
            <a:headEnd type="none" w="med" len="med"/>
            <a:tailEnd type="none" w="med" len="med"/>
          </a:ln>
        </p:spPr>
        <p:txBody>
          <a:bodyPr/>
          <a:p>
            <a:endParaRPr lang="en-US"/>
          </a:p>
        </p:txBody>
      </p:sp>
      <p:sp>
        <p:nvSpPr>
          <p:cNvPr id="9224" name="Text Box 8"/>
          <p:cNvSpPr txBox="1"/>
          <p:nvPr/>
        </p:nvSpPr>
        <p:spPr>
          <a:xfrm>
            <a:off x="1295400" y="1676400"/>
            <a:ext cx="3124200" cy="579438"/>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50000"/>
              </a:spcBef>
              <a:buNone/>
            </a:pPr>
            <a:r>
              <a:rPr lang="en-US" altLang="en-US" b="1" dirty="0">
                <a:solidFill>
                  <a:srgbClr val="FF0000"/>
                </a:solidFill>
                <a:latin typeface="Times New Roman" panose="02020603050405020304" pitchFamily="18" charset="0"/>
                <a:cs typeface="Times New Roman" panose="02020603050405020304" pitchFamily="18" charset="0"/>
              </a:rPr>
              <a:t>Khác  nhau</a:t>
            </a:r>
            <a:endParaRPr lang="en-US" altLang="en-US" b="1" dirty="0">
              <a:solidFill>
                <a:srgbClr val="FF0000"/>
              </a:solidFill>
              <a:latin typeface="Times New Roman" panose="02020603050405020304" pitchFamily="18" charset="0"/>
              <a:ea typeface="Times New Roman" panose="02020603050405020304" pitchFamily="18" charset="0"/>
            </a:endParaRPr>
          </a:p>
        </p:txBody>
      </p:sp>
      <p:graphicFrame>
        <p:nvGraphicFramePr>
          <p:cNvPr id="18440" name="Table 18439"/>
          <p:cNvGraphicFramePr/>
          <p:nvPr/>
        </p:nvGraphicFramePr>
        <p:xfrm>
          <a:off x="1524000" y="2438400"/>
          <a:ext cx="6934200" cy="4064000"/>
        </p:xfrm>
        <a:graphic>
          <a:graphicData uri="http://schemas.openxmlformats.org/drawingml/2006/table">
            <a:tbl>
              <a:tblPr/>
              <a:tblGrid>
                <a:gridCol w="3467100"/>
                <a:gridCol w="3467100"/>
              </a:tblGrid>
              <a:tr h="40640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spcBef>
                          <a:spcPct val="20000"/>
                        </a:spcBef>
                        <a:buNone/>
                      </a:pPr>
                      <a:r>
                        <a:rPr lang="en-US" altLang="x-none" sz="2800" dirty="0">
                          <a:latin typeface="Times New Roman" panose="02020603050405020304" pitchFamily="18" charset="0"/>
                          <a:cs typeface="Times New Roman" panose="02020603050405020304" pitchFamily="18" charset="0"/>
                        </a:rPr>
                        <a:t>Liên kết</a:t>
                      </a:r>
                      <a:endParaRPr lang="en-US" altLang="x-none" sz="2800" dirty="0">
                        <a:latin typeface="Times New Roman" panose="02020603050405020304" pitchFamily="18" charset="0"/>
                        <a:cs typeface="Times New Roman" panose="02020603050405020304" pitchFamily="18" charset="0"/>
                      </a:endParaRPr>
                    </a:p>
                    <a:p>
                      <a:pPr lvl="0">
                        <a:spcBef>
                          <a:spcPct val="20000"/>
                        </a:spcBef>
                        <a:buNone/>
                      </a:pPr>
                      <a:r>
                        <a:rPr lang="en-US" altLang="x-none" sz="2800" dirty="0">
                          <a:latin typeface="Times New Roman" panose="02020603050405020304" pitchFamily="18" charset="0"/>
                          <a:cs typeface="Times New Roman" panose="02020603050405020304" pitchFamily="18" charset="0"/>
                        </a:rPr>
                        <a:t>Sử dụng các phương tiện từ ngữ để nối kết các câu,các đoạn lại với nhau.</a:t>
                      </a:r>
                      <a:endParaRPr lang="en-US" altLang="x-none" sz="2800" dirty="0">
                        <a:latin typeface="Times New Roman" panose="02020603050405020304" pitchFamily="18" charset="0"/>
                        <a:cs typeface="Times New Roman" panose="02020603050405020304" pitchFamily="18" charset="0"/>
                      </a:endParaRPr>
                    </a:p>
                    <a:p>
                      <a:pPr lvl="0">
                        <a:spcBef>
                          <a:spcPct val="20000"/>
                        </a:spcBef>
                        <a:buNone/>
                      </a:pPr>
                      <a:r>
                        <a:rPr lang="en-US" altLang="x-none" sz="2800" dirty="0">
                          <a:latin typeface="Times New Roman" panose="02020603050405020304" pitchFamily="18" charset="0"/>
                          <a:cs typeface="Times New Roman" panose="02020603050405020304" pitchFamily="18" charset="0"/>
                        </a:rPr>
                        <a:t>        Thiên về hình thức bên ngo</a:t>
                      </a:r>
                      <a:r>
                        <a:rPr lang="en-US" altLang="x-none" sz="2800" dirty="0">
                          <a:latin typeface="Times New Roman" panose="02020603050405020304" pitchFamily="18" charset="0"/>
                          <a:ea typeface="Times New Roman" panose="02020603050405020304" pitchFamily="18" charset="0"/>
                        </a:rPr>
                        <a:t>à</a:t>
                      </a:r>
                      <a:r>
                        <a:rPr lang="en-US" altLang="x-none" sz="2800" dirty="0">
                          <a:latin typeface="Times New Roman" panose="02020603050405020304" pitchFamily="18" charset="0"/>
                          <a:cs typeface="Times New Roman" panose="02020603050405020304" pitchFamily="18" charset="0"/>
                        </a:rPr>
                        <a:t>i.</a:t>
                      </a:r>
                      <a:endParaRPr lang="en-US" altLang="x-none" sz="2800" dirty="0">
                        <a:latin typeface="Times New Roman" panose="02020603050405020304" pitchFamily="18" charset="0"/>
                        <a:ea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spcBef>
                          <a:spcPct val="20000"/>
                        </a:spcBef>
                        <a:buNone/>
                      </a:pPr>
                      <a:r>
                        <a:rPr lang="en-US" altLang="x-none" sz="2800" dirty="0">
                          <a:latin typeface="Times New Roman" panose="02020603050405020304" pitchFamily="18" charset="0"/>
                          <a:cs typeface="Times New Roman" panose="02020603050405020304" pitchFamily="18" charset="0"/>
                        </a:rPr>
                        <a:t>Mạch lạc</a:t>
                      </a:r>
                      <a:endParaRPr lang="en-US" altLang="x-none" sz="2800" dirty="0">
                        <a:latin typeface="Times New Roman" panose="02020603050405020304" pitchFamily="18" charset="0"/>
                        <a:cs typeface="Times New Roman" panose="02020603050405020304" pitchFamily="18" charset="0"/>
                      </a:endParaRPr>
                    </a:p>
                    <a:p>
                      <a:pPr lvl="0">
                        <a:spcBef>
                          <a:spcPct val="20000"/>
                        </a:spcBef>
                        <a:buNone/>
                      </a:pPr>
                      <a:r>
                        <a:rPr lang="en-US" altLang="x-none" sz="2800" dirty="0">
                          <a:latin typeface="Times New Roman" panose="02020603050405020304" pitchFamily="18" charset="0"/>
                          <a:cs typeface="Times New Roman" panose="02020603050405020304" pitchFamily="18" charset="0"/>
                        </a:rPr>
                        <a:t>Đề t</a:t>
                      </a:r>
                      <a:r>
                        <a:rPr lang="en-US" altLang="x-none" sz="2800" dirty="0">
                          <a:latin typeface="Times New Roman" panose="02020603050405020304" pitchFamily="18" charset="0"/>
                          <a:ea typeface="Times New Roman" panose="02020603050405020304" pitchFamily="18" charset="0"/>
                        </a:rPr>
                        <a:t>à</a:t>
                      </a:r>
                      <a:r>
                        <a:rPr lang="en-US" altLang="x-none" sz="2800" dirty="0">
                          <a:latin typeface="Times New Roman" panose="02020603050405020304" pitchFamily="18" charset="0"/>
                          <a:cs typeface="Times New Roman" panose="02020603050405020304" pitchFamily="18" charset="0"/>
                        </a:rPr>
                        <a:t>i, chủ đề được thể hiện một cách xuyên suốt qua các phần,các câu ,các đoạn trong văn bản</a:t>
                      </a:r>
                      <a:endParaRPr lang="en-US" altLang="x-none" sz="2800" dirty="0">
                        <a:latin typeface="Times New Roman" panose="02020603050405020304" pitchFamily="18" charset="0"/>
                        <a:cs typeface="Times New Roman" panose="02020603050405020304" pitchFamily="18" charset="0"/>
                      </a:endParaRPr>
                    </a:p>
                    <a:p>
                      <a:pPr lvl="0">
                        <a:spcBef>
                          <a:spcPct val="20000"/>
                        </a:spcBef>
                        <a:buNone/>
                      </a:pPr>
                      <a:r>
                        <a:rPr lang="en-US" altLang="x-none" sz="2800" dirty="0">
                          <a:latin typeface="Times New Roman" panose="02020603050405020304" pitchFamily="18" charset="0"/>
                          <a:cs typeface="Times New Roman" panose="02020603050405020304" pitchFamily="18" charset="0"/>
                        </a:rPr>
                        <a:t>         Thiên về nội dung bên trong</a:t>
                      </a:r>
                      <a:endParaRPr lang="en-US" altLang="x-none" sz="2800" dirty="0">
                        <a:latin typeface="Times New Roman" panose="02020603050405020304" pitchFamily="18" charset="0"/>
                        <a:ea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9236" name="AutoShape 20"/>
          <p:cNvSpPr/>
          <p:nvPr/>
        </p:nvSpPr>
        <p:spPr>
          <a:xfrm>
            <a:off x="1676400" y="4953000"/>
            <a:ext cx="533400" cy="228600"/>
          </a:xfrm>
          <a:prstGeom prst="rightArrow">
            <a:avLst>
              <a:gd name="adj1" fmla="val 50000"/>
              <a:gd name="adj2" fmla="val 58333"/>
            </a:avLst>
          </a:prstGeom>
          <a:solidFill>
            <a:srgbClr val="FF0000"/>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endParaRPr lang="en-US" altLang="en-US" sz="1800" dirty="0">
              <a:solidFill>
                <a:srgbClr val="000000"/>
              </a:solidFill>
              <a:latin typeface="Times New Roman" panose="02020603050405020304" pitchFamily="18" charset="0"/>
              <a:ea typeface="Times New Roman" panose="02020603050405020304" pitchFamily="18" charset="0"/>
            </a:endParaRPr>
          </a:p>
        </p:txBody>
      </p:sp>
      <p:sp>
        <p:nvSpPr>
          <p:cNvPr id="9237" name="AutoShape 21"/>
          <p:cNvSpPr/>
          <p:nvPr/>
        </p:nvSpPr>
        <p:spPr>
          <a:xfrm>
            <a:off x="5181600" y="5410200"/>
            <a:ext cx="533400" cy="228600"/>
          </a:xfrm>
          <a:prstGeom prst="rightArrow">
            <a:avLst>
              <a:gd name="adj1" fmla="val 50000"/>
              <a:gd name="adj2" fmla="val 58333"/>
            </a:avLst>
          </a:prstGeom>
          <a:solidFill>
            <a:srgbClr val="FF0000"/>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stStyle>
          <a:p>
            <a:pPr marL="0" lvl="0" indent="0">
              <a:spcBef>
                <a:spcPct val="0"/>
              </a:spcBef>
              <a:buNone/>
            </a:pPr>
            <a:endParaRPr lang="en-US" altLang="en-US" sz="1800" dirty="0">
              <a:solidFill>
                <a:srgbClr val="000000"/>
              </a:solidFill>
              <a:latin typeface="Times New Roman" panose="02020603050405020304" pitchFamily="18" charset="0"/>
              <a:ea typeface="Times New Roman" panose="02020603050405020304" pitchFamily="18" charset="0"/>
            </a:endParaRP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2"/>
                                        </p:tgtEl>
                                        <p:attrNameLst>
                                          <p:attrName>style.visibility</p:attrName>
                                        </p:attrNameLst>
                                      </p:cBhvr>
                                      <p:to>
                                        <p:strVal val="visible"/>
                                      </p:to>
                                    </p:set>
                                    <p:animEffect transition="in" filter="blinds(horizontal)">
                                      <p:cBhvr>
                                        <p:cTn id="7" dur="500"/>
                                        <p:tgtEl>
                                          <p:spTgt spid="922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9223"/>
                                        </p:tgtEl>
                                        <p:attrNameLst>
                                          <p:attrName>style.visibility</p:attrName>
                                        </p:attrNameLst>
                                      </p:cBhvr>
                                      <p:to>
                                        <p:strVal val="visible"/>
                                      </p:to>
                                    </p:set>
                                    <p:animEffect transition="in" filter="box(in)">
                                      <p:cBhvr>
                                        <p:cTn id="12" dur="500"/>
                                        <p:tgtEl>
                                          <p:spTgt spid="922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9224"/>
                                        </p:tgtEl>
                                        <p:attrNameLst>
                                          <p:attrName>style.visibility</p:attrName>
                                        </p:attrNameLst>
                                      </p:cBhvr>
                                      <p:to>
                                        <p:strVal val="visible"/>
                                      </p:to>
                                    </p:set>
                                    <p:animEffect transition="in" filter="box(in)">
                                      <p:cBhvr>
                                        <p:cTn id="15" dur="500"/>
                                        <p:tgtEl>
                                          <p:spTgt spid="922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8440"/>
                                        </p:tgtEl>
                                        <p:attrNameLst>
                                          <p:attrName>style.visibility</p:attrName>
                                        </p:attrNameLst>
                                      </p:cBhvr>
                                      <p:to>
                                        <p:strVal val="visible"/>
                                      </p:to>
                                    </p:set>
                                    <p:anim calcmode="lin" valueType="num">
                                      <p:cBhvr additive="base">
                                        <p:cTn id="20" dur="500" fill="hold"/>
                                        <p:tgtEl>
                                          <p:spTgt spid="18440"/>
                                        </p:tgtEl>
                                        <p:attrNameLst>
                                          <p:attrName>ppt_x</p:attrName>
                                        </p:attrNameLst>
                                      </p:cBhvr>
                                      <p:tavLst>
                                        <p:tav tm="0">
                                          <p:val>
                                            <p:strVal val="#ppt_x"/>
                                          </p:val>
                                        </p:tav>
                                        <p:tav tm="100000">
                                          <p:val>
                                            <p:strVal val="#ppt_x"/>
                                          </p:val>
                                        </p:tav>
                                      </p:tavLst>
                                    </p:anim>
                                    <p:anim calcmode="lin" valueType="num">
                                      <p:cBhvr additive="base">
                                        <p:cTn id="21" dur="500" fill="hold"/>
                                        <p:tgtEl>
                                          <p:spTgt spid="18440"/>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9236"/>
                                        </p:tgtEl>
                                        <p:attrNameLst>
                                          <p:attrName>style.visibility</p:attrName>
                                        </p:attrNameLst>
                                      </p:cBhvr>
                                      <p:to>
                                        <p:strVal val="visible"/>
                                      </p:to>
                                    </p:set>
                                    <p:anim calcmode="lin" valueType="num">
                                      <p:cBhvr additive="base">
                                        <p:cTn id="24" dur="500" fill="hold"/>
                                        <p:tgtEl>
                                          <p:spTgt spid="9236"/>
                                        </p:tgtEl>
                                        <p:attrNameLst>
                                          <p:attrName>ppt_x</p:attrName>
                                        </p:attrNameLst>
                                      </p:cBhvr>
                                      <p:tavLst>
                                        <p:tav tm="0">
                                          <p:val>
                                            <p:strVal val="#ppt_x"/>
                                          </p:val>
                                        </p:tav>
                                        <p:tav tm="100000">
                                          <p:val>
                                            <p:strVal val="#ppt_x"/>
                                          </p:val>
                                        </p:tav>
                                      </p:tavLst>
                                    </p:anim>
                                    <p:anim calcmode="lin" valueType="num">
                                      <p:cBhvr additive="base">
                                        <p:cTn id="25" dur="500" fill="hold"/>
                                        <p:tgtEl>
                                          <p:spTgt spid="9236"/>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9237"/>
                                        </p:tgtEl>
                                        <p:attrNameLst>
                                          <p:attrName>style.visibility</p:attrName>
                                        </p:attrNameLst>
                                      </p:cBhvr>
                                      <p:to>
                                        <p:strVal val="visible"/>
                                      </p:to>
                                    </p:set>
                                    <p:anim calcmode="lin" valueType="num">
                                      <p:cBhvr additive="base">
                                        <p:cTn id="28" dur="500" fill="hold"/>
                                        <p:tgtEl>
                                          <p:spTgt spid="9237"/>
                                        </p:tgtEl>
                                        <p:attrNameLst>
                                          <p:attrName>ppt_x</p:attrName>
                                        </p:attrNameLst>
                                      </p:cBhvr>
                                      <p:tavLst>
                                        <p:tav tm="0">
                                          <p:val>
                                            <p:strVal val="#ppt_x"/>
                                          </p:val>
                                        </p:tav>
                                        <p:tav tm="100000">
                                          <p:val>
                                            <p:strVal val="#ppt_x"/>
                                          </p:val>
                                        </p:tav>
                                      </p:tavLst>
                                    </p:anim>
                                    <p:anim calcmode="lin" valueType="num">
                                      <p:cBhvr additive="base">
                                        <p:cTn id="29" dur="500" fill="hold"/>
                                        <p:tgtEl>
                                          <p:spTgt spid="92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2" grpId="0"/>
      <p:bldP spid="9224" grpId="0"/>
      <p:bldP spid="9236" grpId="0" animBg="1"/>
      <p:bldP spid="9237" grpId="0" animBg="1"/>
    </p:bld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Time"/>
        <a:ea typeface=""/>
        <a:cs typeface=""/>
      </a:majorFont>
      <a:minorFont>
        <a:latin typeface=".VnTim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5461</Words>
  <Application>WPS Presentation</Application>
  <PresentationFormat/>
  <Paragraphs>127</Paragraphs>
  <Slides>18</Slides>
  <Notes>0</Notes>
  <HiddenSlides>0</HiddenSlides>
  <MMClips>2</MMClips>
  <ScaleCrop>false</ScaleCrop>
  <HeadingPairs>
    <vt:vector size="6" baseType="variant">
      <vt:variant>
        <vt:lpstr>已用的字体</vt:lpstr>
      </vt:variant>
      <vt:variant>
        <vt:i4>14</vt:i4>
      </vt:variant>
      <vt:variant>
        <vt:lpstr>主题</vt:lpstr>
      </vt:variant>
      <vt:variant>
        <vt:i4>5</vt:i4>
      </vt:variant>
      <vt:variant>
        <vt:lpstr>幻灯片标题</vt:lpstr>
      </vt:variant>
      <vt:variant>
        <vt:i4>18</vt:i4>
      </vt:variant>
    </vt:vector>
  </HeadingPairs>
  <TitlesOfParts>
    <vt:vector size="37" baseType="lpstr">
      <vt:lpstr>Arial</vt:lpstr>
      <vt:lpstr>SimSun</vt:lpstr>
      <vt:lpstr>Wingdings</vt:lpstr>
      <vt:lpstr>Times New Roman</vt:lpstr>
      <vt:lpstr>.VnTime</vt:lpstr>
      <vt:lpstr>Segoe Print</vt:lpstr>
      <vt:lpstr>Calibri</vt:lpstr>
      <vt:lpstr>.VnGothic</vt:lpstr>
      <vt:lpstr>Symbol</vt:lpstr>
      <vt:lpstr>等线</vt:lpstr>
      <vt:lpstr>Calibri</vt:lpstr>
      <vt:lpstr>.VnTime</vt:lpstr>
      <vt:lpstr>Microsoft YaHei</vt:lpstr>
      <vt:lpstr>Arial Unicode MS</vt:lpstr>
      <vt:lpstr>Watermark</vt:lpstr>
      <vt:lpstr>Office Theme</vt:lpstr>
      <vt:lpstr>1_Office Theme</vt:lpstr>
      <vt:lpstr>Default Design</vt:lpstr>
      <vt:lpstr>2_Office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cp:lastModifiedBy>
  <cp:revision>2</cp:revision>
  <dcterms:created xsi:type="dcterms:W3CDTF">2015-08-29T11:51:54Z</dcterms:created>
  <dcterms:modified xsi:type="dcterms:W3CDTF">2023-03-16T15:22:00Z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D3DF27BBE6464D4D8FF0A6B74FDE073E</vt:lpwstr>
  </property>
  <property fmtid="{D5CDD505-2E9C-101B-9397-08002B2CF9AE}" pid="3" name="KSOProductBuildVer">
    <vt:lpwstr>1033-11.2.0.11486</vt:lpwstr>
  </property>
</Properties>
</file>