
<file path=[Content_Types].xml><?xml version="1.0" encoding="utf-8"?>
<Types xmlns="http://schemas.openxmlformats.org/package/2006/content-types">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96" r:id="rId3"/>
    <p:sldId id="298" r:id="rId4"/>
    <p:sldId id="270" r:id="rId5"/>
    <p:sldId id="320" r:id="rId6"/>
    <p:sldId id="272" r:id="rId7"/>
    <p:sldId id="321" r:id="rId8"/>
    <p:sldId id="322" r:id="rId9"/>
    <p:sldId id="299" r:id="rId10"/>
    <p:sldId id="274" r:id="rId11"/>
    <p:sldId id="323" r:id="rId12"/>
    <p:sldId id="301" r:id="rId13"/>
    <p:sldId id="302" r:id="rId14"/>
    <p:sldId id="286" r:id="rId15"/>
    <p:sldId id="304" r:id="rId16"/>
    <p:sldId id="305" r:id="rId17"/>
    <p:sldId id="31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userDrawn="1">
          <p15:clr>
            <a:srgbClr val="A4A3A4"/>
          </p15:clr>
        </p15:guide>
        <p15:guide id="2" pos="7256" userDrawn="1">
          <p15:clr>
            <a:srgbClr val="A4A3A4"/>
          </p15:clr>
        </p15:guide>
        <p15:guide id="3" orient="horz" pos="643" userDrawn="1">
          <p15:clr>
            <a:srgbClr val="A4A3A4"/>
          </p15:clr>
        </p15:guide>
        <p15:guide id="4" orient="horz" pos="687" userDrawn="1">
          <p15:clr>
            <a:srgbClr val="A4A3A4"/>
          </p15:clr>
        </p15:guide>
        <p15:guide id="5" orient="horz" pos="3936" userDrawn="1">
          <p15:clr>
            <a:srgbClr val="A4A3A4"/>
          </p15:clr>
        </p15:guide>
        <p15:guide id="6" orient="horz" pos="384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showGuides="1">
      <p:cViewPr varScale="1">
        <p:scale>
          <a:sx n="96" d="100"/>
          <a:sy n="96" d="100"/>
        </p:scale>
        <p:origin x="67" y="134"/>
      </p:cViewPr>
      <p:guideLst>
        <p:guide pos="416"/>
        <p:guide pos="7256"/>
        <p:guide orient="horz" pos="643"/>
        <p:guide orient="horz" pos="687"/>
        <p:guide orient="horz" pos="3936"/>
        <p:guide orient="horz" pos="384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3D82D461-51FE-45D2-B1CC-C6B79C420EE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AA30B3-E394-4264-BFC4-FCC6D101521C}"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D82D461-51FE-45D2-B1CC-C6B79C420EE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AA30B3-E394-4264-BFC4-FCC6D101521C}"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D82D461-51FE-45D2-B1CC-C6B79C420EE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AA30B3-E394-4264-BFC4-FCC6D101521C}"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D82D461-51FE-45D2-B1CC-C6B79C420EE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AA30B3-E394-4264-BFC4-FCC6D101521C}"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3D82D461-51FE-45D2-B1CC-C6B79C420EE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AA30B3-E394-4264-BFC4-FCC6D101521C}"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3D82D461-51FE-45D2-B1CC-C6B79C420EE5}"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AA30B3-E394-4264-BFC4-FCC6D101521C}"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3D82D461-51FE-45D2-B1CC-C6B79C420EE5}"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AA30B3-E394-4264-BFC4-FCC6D101521C}"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3D82D461-51FE-45D2-B1CC-C6B79C420EE5}"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AA30B3-E394-4264-BFC4-FCC6D101521C}"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82D461-51FE-45D2-B1CC-C6B79C420EE5}"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AA30B3-E394-4264-BFC4-FCC6D101521C}"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D82D461-51FE-45D2-B1CC-C6B79C420EE5}"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AA30B3-E394-4264-BFC4-FCC6D101521C}"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D82D461-51FE-45D2-B1CC-C6B79C420EE5}"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AA30B3-E394-4264-BFC4-FCC6D101521C}"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82D461-51FE-45D2-B1CC-C6B79C420EE5}"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AA30B3-E394-4264-BFC4-FCC6D101521C}"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microsoft.com/office/2007/relationships/hdphoto" Target="../media/image9.wdp"/><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1"/>
          <a:stretch>
            <a:fillRect/>
          </a:stretch>
        </p:blipFill>
        <p:spPr>
          <a:xfrm>
            <a:off x="0" y="-12017"/>
            <a:ext cx="12265741" cy="6858000"/>
          </a:xfrm>
          <a:prstGeom prst="rect">
            <a:avLst/>
          </a:prstGeom>
        </p:spPr>
      </p:pic>
      <p:sp>
        <p:nvSpPr>
          <p:cNvPr id="7" name="TextBox 6"/>
          <p:cNvSpPr txBox="1"/>
          <p:nvPr/>
        </p:nvSpPr>
        <p:spPr>
          <a:xfrm>
            <a:off x="1966967" y="190832"/>
            <a:ext cx="7938578" cy="1085875"/>
          </a:xfrm>
          <a:prstGeom prst="rect">
            <a:avLst/>
          </a:prstGeom>
          <a:noFill/>
        </p:spPr>
        <p:txBody>
          <a:bodyPr wrap="square">
            <a:spAutoFit/>
          </a:bodyPr>
          <a:lstStyle/>
          <a:p>
            <a:pPr algn="ctr">
              <a:lnSpc>
                <a:spcPct val="107000"/>
              </a:lnSpc>
              <a:spcAft>
                <a:spcPts val="800"/>
              </a:spcAft>
              <a:tabLst>
                <a:tab pos="182880" algn="l"/>
                <a:tab pos="3007995" algn="ctr"/>
              </a:tabLst>
            </a:pP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 </a:t>
            </a:r>
            <a:r>
              <a:rPr lang="vi-VN" sz="28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a:t>
            </a:r>
            <a:r>
              <a:rPr lang="en-US" sz="28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VĂN BẢN THÔNG TIN</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p:cNvSpPr txBox="1"/>
          <p:nvPr/>
        </p:nvSpPr>
        <p:spPr>
          <a:xfrm>
            <a:off x="712250" y="1348086"/>
            <a:ext cx="10448014" cy="2368405"/>
          </a:xfrm>
          <a:prstGeom prst="rect">
            <a:avLst/>
          </a:prstGeom>
          <a:noFill/>
          <a:ln w="38100">
            <a:solidFill>
              <a:srgbClr val="FFFF00"/>
            </a:solidFill>
          </a:ln>
        </p:spPr>
        <p:txBody>
          <a:bodyPr wrap="square">
            <a:spAutoFit/>
          </a:bodyPr>
          <a:lstStyle/>
          <a:p>
            <a:pPr>
              <a:lnSpc>
                <a:spcPct val="107000"/>
              </a:lnSpc>
              <a:spcAft>
                <a:spcPts val="800"/>
              </a:spcAft>
              <a:tabLst>
                <a:tab pos="182880" algn="l"/>
                <a:tab pos="3007995" algn="ctr"/>
              </a:tabLst>
            </a:pPr>
            <a:r>
              <a:rPr lang="vi-VN" sz="4400" b="1" dirty="0" smtClean="0">
                <a:solidFill>
                  <a:srgbClr val="00B050"/>
                </a:solidFill>
                <a:latin typeface="+mj-lt"/>
                <a:ea typeface="Calibri" panose="020F0502020204030204" pitchFamily="34" charset="0"/>
                <a:cs typeface="#9Slide03 Arima Madurai Medium" panose="00000600000000000000" pitchFamily="2" charset="0"/>
              </a:rPr>
              <a:t>Đọc hiểu văn bản</a:t>
            </a:r>
            <a:r>
              <a:rPr lang="en-US" sz="4400" b="1" dirty="0" smtClean="0">
                <a:solidFill>
                  <a:srgbClr val="00B050"/>
                </a:solidFill>
                <a:effectLst/>
                <a:latin typeface="+mj-lt"/>
                <a:ea typeface="Calibri" panose="020F0502020204030204" pitchFamily="34" charset="0"/>
                <a:cs typeface="#9Slide03 Arima Madurai Medium" panose="00000600000000000000" pitchFamily="2" charset="0"/>
              </a:rPr>
              <a:t>:</a:t>
            </a:r>
            <a:endParaRPr lang="en-US" sz="4400" dirty="0">
              <a:solidFill>
                <a:srgbClr val="00B050"/>
              </a:solidFill>
              <a:effectLst/>
              <a:latin typeface="+mj-lt"/>
              <a:ea typeface="Calibri" panose="020F0502020204030204" pitchFamily="34" charset="0"/>
              <a:cs typeface="#9Slide03 Arima Madurai Medium" panose="00000600000000000000" pitchFamily="2" charset="0"/>
            </a:endParaRPr>
          </a:p>
          <a:p>
            <a:pPr algn="ctr">
              <a:lnSpc>
                <a:spcPct val="107000"/>
              </a:lnSpc>
              <a:spcAft>
                <a:spcPts val="800"/>
              </a:spcAft>
            </a:pPr>
            <a:r>
              <a:rPr lang="vi-VN" sz="4400" b="1" dirty="0" smtClean="0">
                <a:solidFill>
                  <a:srgbClr val="FF0000"/>
                </a:solidFill>
                <a:latin typeface="+mj-lt"/>
                <a:ea typeface="Calibri" panose="020F0502020204030204" pitchFamily="34" charset="0"/>
                <a:cs typeface="#9Slide03 Arima Madurai Medium" panose="00000600000000000000" pitchFamily="2" charset="0"/>
              </a:rPr>
              <a:t>NƯỚC BIỂN </a:t>
            </a:r>
            <a:r>
              <a:rPr lang="vi-VN" sz="4400" b="1" dirty="0" smtClean="0">
                <a:solidFill>
                  <a:srgbClr val="FF0000"/>
                </a:solidFill>
                <a:latin typeface="+mj-lt"/>
                <a:ea typeface="Calibri" panose="020F0502020204030204" pitchFamily="34" charset="0"/>
                <a:cs typeface="#9Slide03 Arima Madurai Medium" panose="00000600000000000000" pitchFamily="2" charset="0"/>
              </a:rPr>
              <a:t>DÂNG: </a:t>
            </a:r>
            <a:r>
              <a:rPr lang="vi-VN" sz="4400" b="1" dirty="0" smtClean="0">
                <a:solidFill>
                  <a:srgbClr val="FF0000"/>
                </a:solidFill>
                <a:latin typeface="+mj-lt"/>
                <a:ea typeface="Calibri" panose="020F0502020204030204" pitchFamily="34" charset="0"/>
                <a:cs typeface="#9Slide03 Arima Madurai Medium" panose="00000600000000000000" pitchFamily="2" charset="0"/>
              </a:rPr>
              <a:t>BÀI TOÁN KHÓ CẦN GIẢI TRONG THẾ KỈ XXI</a:t>
            </a:r>
            <a:endParaRPr lang="en-US" sz="4400" dirty="0">
              <a:solidFill>
                <a:srgbClr val="FF0000"/>
              </a:solidFill>
              <a:effectLst/>
              <a:latin typeface="+mj-lt"/>
              <a:ea typeface="Calibri" panose="020F0502020204030204" pitchFamily="34" charset="0"/>
              <a:cs typeface="#9Slide03 Arima Madurai Medium" panose="00000600000000000000" pitchFamily="2" charset="0"/>
            </a:endParaRPr>
          </a:p>
        </p:txBody>
      </p:sp>
      <p:pic>
        <p:nvPicPr>
          <p:cNvPr id="9" name="Picture 8"/>
          <p:cNvPicPr/>
          <p:nvPr/>
        </p:nvPicPr>
        <p:blipFill>
          <a:blip r:embed="rId2"/>
          <a:stretch>
            <a:fillRect/>
          </a:stretch>
        </p:blipFill>
        <p:spPr>
          <a:xfrm>
            <a:off x="712250" y="4110824"/>
            <a:ext cx="4980884" cy="2784960"/>
          </a:xfrm>
          <a:prstGeom prst="rect">
            <a:avLst/>
          </a:prstGeom>
        </p:spPr>
      </p:pic>
      <p:pic>
        <p:nvPicPr>
          <p:cNvPr id="10" name="Picture 9"/>
          <p:cNvPicPr/>
          <p:nvPr/>
        </p:nvPicPr>
        <p:blipFill>
          <a:blip r:embed="rId3"/>
          <a:stretch>
            <a:fillRect/>
          </a:stretch>
        </p:blipFill>
        <p:spPr>
          <a:xfrm>
            <a:off x="5693133" y="4110823"/>
            <a:ext cx="5467129" cy="27849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1"/>
          <a:stretch>
            <a:fillRect/>
          </a:stretch>
        </p:blipFill>
        <p:spPr>
          <a:xfrm>
            <a:off x="15663" y="-37783"/>
            <a:ext cx="12265741" cy="6895783"/>
          </a:xfrm>
          <a:prstGeom prst="rect">
            <a:avLst/>
          </a:prstGeom>
        </p:spPr>
      </p:pic>
      <p:grpSp>
        <p:nvGrpSpPr>
          <p:cNvPr id="11" name="Group 10"/>
          <p:cNvGrpSpPr/>
          <p:nvPr/>
        </p:nvGrpSpPr>
        <p:grpSpPr>
          <a:xfrm>
            <a:off x="0" y="1044713"/>
            <a:ext cx="4793343" cy="728663"/>
            <a:chOff x="7296858" y="360377"/>
            <a:chExt cx="4572000" cy="1330955"/>
          </a:xfrm>
        </p:grpSpPr>
        <p:sp>
          <p:nvSpPr>
            <p:cNvPr id="12" name="Rectangle: Rounded Corners 11"/>
            <p:cNvSpPr/>
            <p:nvPr/>
          </p:nvSpPr>
          <p:spPr>
            <a:xfrm>
              <a:off x="7296858" y="360377"/>
              <a:ext cx="4572000" cy="1330955"/>
            </a:xfrm>
            <a:prstGeom prst="roundRect">
              <a:avLst>
                <a:gd name="adj" fmla="val 50000"/>
              </a:avLst>
            </a:prstGeom>
            <a:gradFill flip="none" rotWithShape="1">
              <a:gsLst>
                <a:gs pos="0">
                  <a:srgbClr val="FFFF00"/>
                </a:gs>
                <a:gs pos="64000">
                  <a:srgbClr val="FF33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p:cNvSpPr/>
            <p:nvPr/>
          </p:nvSpPr>
          <p:spPr>
            <a:xfrm>
              <a:off x="7377724" y="412573"/>
              <a:ext cx="570128" cy="1186477"/>
            </a:xfrm>
            <a:prstGeom prst="ellipse">
              <a:avLst/>
            </a:prstGeom>
            <a:solidFill>
              <a:schemeClr val="bg1"/>
            </a:solidFill>
            <a:ln>
              <a:solidFill>
                <a:schemeClr val="bg1"/>
              </a:solidFill>
            </a:ln>
            <a:effectLst>
              <a:outerShdw blurRad="1905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extBox 8"/>
          <p:cNvSpPr txBox="1"/>
          <p:nvPr/>
        </p:nvSpPr>
        <p:spPr>
          <a:xfrm>
            <a:off x="239430" y="1165241"/>
            <a:ext cx="5488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p:cNvSpPr txBox="1"/>
          <p:nvPr/>
        </p:nvSpPr>
        <p:spPr>
          <a:xfrm>
            <a:off x="798052" y="1178211"/>
            <a:ext cx="40481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b="1" dirty="0">
                <a:solidFill>
                  <a:prstClr val="white"/>
                </a:solidFill>
                <a:latin typeface="Times New Roman" panose="02020603050405020304" pitchFamily="18" charset="0"/>
                <a:cs typeface="Times New Roman" panose="02020603050405020304" pitchFamily="18" charset="0"/>
              </a:rPr>
              <a:t>ĐỌC -TÌM HIỂU CHUNG</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161321" y="1814806"/>
            <a:ext cx="10858500" cy="530594"/>
          </a:xfrm>
          <a:prstGeom prst="rect">
            <a:avLst/>
          </a:prstGeom>
          <a:noFill/>
        </p:spPr>
        <p:txBody>
          <a:bodyPr wrap="square">
            <a:spAutoFit/>
          </a:bodyPr>
          <a:lstStyle/>
          <a:p>
            <a:pPr algn="just">
              <a:lnSpc>
                <a:spcPct val="107000"/>
              </a:lnSpc>
              <a:spcAft>
                <a:spcPts val="800"/>
              </a:spcAft>
            </a:pPr>
            <a:r>
              <a:rPr lang="vi-VN" sz="2800" b="1" kern="1200" dirty="0">
                <a:solidFill>
                  <a:srgbClr val="000000"/>
                </a:solidFill>
                <a:effectLst/>
                <a:latin typeface="Times New Roman" panose="02020603050405020304" pitchFamily="18" charset="0"/>
                <a:cs typeface="Times New Roman" panose="02020603050405020304" pitchFamily="18" charset="0"/>
              </a:rPr>
              <a:t>1. </a:t>
            </a:r>
            <a:r>
              <a:rPr lang="vi-VN" sz="2800" b="1" kern="1200" dirty="0" smtClean="0">
                <a:solidFill>
                  <a:srgbClr val="000000"/>
                </a:solidFill>
                <a:effectLst/>
                <a:latin typeface="Times New Roman" panose="02020603050405020304" pitchFamily="18" charset="0"/>
                <a:cs typeface="Times New Roman" panose="02020603050405020304" pitchFamily="18" charset="0"/>
              </a:rPr>
              <a:t>Đọc</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1000099" y="106858"/>
            <a:ext cx="10296870" cy="830997"/>
          </a:xfrm>
          <a:prstGeom prst="rect">
            <a:avLst/>
          </a:prstGeom>
          <a:solidFill>
            <a:schemeClr val="tx2">
              <a:lumMod val="20000"/>
              <a:lumOff val="80000"/>
            </a:schemeClr>
          </a:solidFill>
        </p:spPr>
        <p:txBody>
          <a:bodyPr wrap="square" rtlCol="0">
            <a:spAutoFit/>
          </a:bodyPr>
          <a:lstStyle/>
          <a:p>
            <a:pPr algn="ctr"/>
            <a:r>
              <a:rPr lang="vi-VN" sz="2400" b="1" dirty="0" smtClean="0">
                <a:solidFill>
                  <a:srgbClr val="FF0000"/>
                </a:solidFill>
                <a:latin typeface="+mj-lt"/>
              </a:rPr>
              <a:t>BÀI 3: VĂN BẢN THÔNG TIN</a:t>
            </a:r>
            <a:endParaRPr lang="vi-VN" sz="2400" b="1" dirty="0" smtClean="0">
              <a:solidFill>
                <a:srgbClr val="FF0000"/>
              </a:solidFill>
              <a:latin typeface="+mj-lt"/>
            </a:endParaRPr>
          </a:p>
          <a:p>
            <a:pPr algn="ctr"/>
            <a:r>
              <a:rPr lang="vi-VN" sz="2400" b="1" dirty="0" smtClean="0">
                <a:solidFill>
                  <a:srgbClr val="FF0000"/>
                </a:solidFill>
                <a:latin typeface="+mj-lt"/>
              </a:rPr>
              <a:t>Đọc hiểu văn bản: Nước biển </a:t>
            </a:r>
            <a:r>
              <a:rPr lang="vi-VN" sz="2400" b="1" dirty="0" smtClean="0">
                <a:solidFill>
                  <a:srgbClr val="FF0000"/>
                </a:solidFill>
                <a:latin typeface="+mj-lt"/>
              </a:rPr>
              <a:t>dâng: </a:t>
            </a:r>
            <a:r>
              <a:rPr lang="vi-VN" sz="2400" b="1" dirty="0">
                <a:solidFill>
                  <a:srgbClr val="FF0000"/>
                </a:solidFill>
                <a:latin typeface="+mj-lt"/>
              </a:rPr>
              <a:t>b</a:t>
            </a:r>
            <a:r>
              <a:rPr lang="vi-VN" sz="2400" b="1" dirty="0" smtClean="0">
                <a:solidFill>
                  <a:srgbClr val="FF0000"/>
                </a:solidFill>
                <a:latin typeface="+mj-lt"/>
              </a:rPr>
              <a:t>ài </a:t>
            </a:r>
            <a:r>
              <a:rPr lang="vi-VN" sz="2400" b="1" dirty="0" smtClean="0">
                <a:solidFill>
                  <a:srgbClr val="FF0000"/>
                </a:solidFill>
                <a:latin typeface="+mj-lt"/>
              </a:rPr>
              <a:t>toán khó cần giải trong thế kỉ XXI</a:t>
            </a:r>
            <a:endParaRPr lang="en-US" sz="2400" b="1" dirty="0">
              <a:solidFill>
                <a:srgbClr val="FF0000"/>
              </a:solidFill>
              <a:latin typeface="+mj-lt"/>
            </a:endParaRPr>
          </a:p>
        </p:txBody>
      </p:sp>
      <p:sp>
        <p:nvSpPr>
          <p:cNvPr id="22" name="TextBox 21"/>
          <p:cNvSpPr txBox="1"/>
          <p:nvPr/>
        </p:nvSpPr>
        <p:spPr>
          <a:xfrm>
            <a:off x="161321" y="2503857"/>
            <a:ext cx="10858500" cy="530594"/>
          </a:xfrm>
          <a:prstGeom prst="rect">
            <a:avLst/>
          </a:prstGeom>
          <a:noFill/>
        </p:spPr>
        <p:txBody>
          <a:bodyPr wrap="square">
            <a:spAutoFit/>
          </a:bodyPr>
          <a:lstStyle/>
          <a:p>
            <a:pPr algn="just">
              <a:lnSpc>
                <a:spcPct val="107000"/>
              </a:lnSpc>
              <a:spcAft>
                <a:spcPts val="800"/>
              </a:spcAft>
            </a:pPr>
            <a:r>
              <a:rPr lang="vi-VN" sz="2800" b="1" kern="1200" dirty="0">
                <a:solidFill>
                  <a:srgbClr val="000000"/>
                </a:solidFill>
                <a:effectLst/>
                <a:latin typeface="Times New Roman" panose="02020603050405020304" pitchFamily="18" charset="0"/>
                <a:ea typeface="+mn-ea"/>
                <a:cs typeface="Times New Roman" panose="02020603050405020304" pitchFamily="18" charset="0"/>
              </a:rPr>
              <a:t>2. Tìm hiểu chung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6" name="Group 15"/>
          <p:cNvGrpSpPr/>
          <p:nvPr/>
        </p:nvGrpSpPr>
        <p:grpSpPr>
          <a:xfrm>
            <a:off x="84781" y="3217968"/>
            <a:ext cx="5797550" cy="728663"/>
            <a:chOff x="7296858" y="360377"/>
            <a:chExt cx="4572000" cy="1330955"/>
          </a:xfrm>
        </p:grpSpPr>
        <p:sp>
          <p:nvSpPr>
            <p:cNvPr id="17" name="Rectangle: Rounded Corners 11"/>
            <p:cNvSpPr/>
            <p:nvPr/>
          </p:nvSpPr>
          <p:spPr>
            <a:xfrm>
              <a:off x="7296858" y="360377"/>
              <a:ext cx="4572000" cy="1330955"/>
            </a:xfrm>
            <a:prstGeom prst="roundRect">
              <a:avLst>
                <a:gd name="adj" fmla="val 50000"/>
              </a:avLst>
            </a:prstGeom>
            <a:gradFill flip="none" rotWithShape="1">
              <a:gsLst>
                <a:gs pos="0">
                  <a:srgbClr val="FFFF00"/>
                </a:gs>
                <a:gs pos="64000">
                  <a:srgbClr val="FF33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p:cNvSpPr/>
            <p:nvPr/>
          </p:nvSpPr>
          <p:spPr>
            <a:xfrm>
              <a:off x="7377724" y="412573"/>
              <a:ext cx="570128" cy="1186477"/>
            </a:xfrm>
            <a:prstGeom prst="ellipse">
              <a:avLst/>
            </a:prstGeom>
            <a:solidFill>
              <a:schemeClr val="bg1"/>
            </a:solidFill>
            <a:ln>
              <a:solidFill>
                <a:schemeClr val="bg1"/>
              </a:solidFill>
            </a:ln>
            <a:effectLst>
              <a:outerShdw blurRad="1905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9" name="TextBox 18"/>
          <p:cNvSpPr txBox="1"/>
          <p:nvPr/>
        </p:nvSpPr>
        <p:spPr>
          <a:xfrm>
            <a:off x="287340" y="3289396"/>
            <a:ext cx="5086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0" name="TextBox 19"/>
          <p:cNvSpPr txBox="1"/>
          <p:nvPr/>
        </p:nvSpPr>
        <p:spPr>
          <a:xfrm>
            <a:off x="912805" y="3289408"/>
            <a:ext cx="411580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vi-VN" sz="3200" b="1" dirty="0" smtClean="0">
                <a:solidFill>
                  <a:prstClr val="white"/>
                </a:solidFill>
                <a:latin typeface="Times New Roman" panose="02020603050405020304" pitchFamily="18" charset="0"/>
                <a:cs typeface="Times New Roman" panose="02020603050405020304" pitchFamily="18" charset="0"/>
              </a:rPr>
              <a:t>TÌM HIỂU CHI TIẾT</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1" name="Rectangle 20"/>
          <p:cNvSpPr/>
          <p:nvPr/>
        </p:nvSpPr>
        <p:spPr>
          <a:xfrm>
            <a:off x="395437" y="4085075"/>
            <a:ext cx="5466561" cy="553357"/>
          </a:xfrm>
          <a:prstGeom prst="rect">
            <a:avLst/>
          </a:prstGeom>
        </p:spPr>
        <p:txBody>
          <a:bodyPr wrap="none">
            <a:spAutoFit/>
          </a:bodyPr>
          <a:lstStyle/>
          <a:p>
            <a:pPr lvl="0" algn="just">
              <a:lnSpc>
                <a:spcPct val="107000"/>
              </a:lnSpc>
              <a:spcAft>
                <a:spcPts val="800"/>
              </a:spcAft>
              <a:defRPr/>
            </a:pPr>
            <a:r>
              <a:rPr lang="vi-VN" sz="2800" b="1" dirty="0">
                <a:solidFill>
                  <a:srgbClr val="000000"/>
                </a:solidFill>
                <a:latin typeface="Times New Roman" panose="02020603050405020304" pitchFamily="18" charset="0"/>
                <a:cs typeface="Times New Roman" panose="02020603050405020304" pitchFamily="18" charset="0"/>
              </a:rPr>
              <a:t>1. Đề tài, chủ đề; Nhan đề; Sa – </a:t>
            </a:r>
            <a:r>
              <a:rPr lang="vi-VN" sz="2800" b="1" dirty="0" smtClean="0">
                <a:solidFill>
                  <a:srgbClr val="000000"/>
                </a:solidFill>
                <a:latin typeface="Times New Roman" panose="02020603050405020304" pitchFamily="18" charset="0"/>
                <a:cs typeface="Times New Roman" panose="02020603050405020304" pitchFamily="18" charset="0"/>
              </a:rPr>
              <a:t>pô</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p:cNvSpPr txBox="1"/>
          <p:nvPr/>
        </p:nvSpPr>
        <p:spPr>
          <a:xfrm>
            <a:off x="359843" y="4803143"/>
            <a:ext cx="10858500" cy="530594"/>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defRPr/>
            </a:pPr>
            <a:r>
              <a:rPr lang="vi-VN" sz="2800" b="1" noProof="0" dirty="0" smtClean="0">
                <a:solidFill>
                  <a:srgbClr val="000000"/>
                </a:solidFill>
                <a:latin typeface="Times New Roman" panose="02020603050405020304" pitchFamily="18" charset="0"/>
                <a:cs typeface="Times New Roman" panose="02020603050405020304" pitchFamily="18" charset="0"/>
              </a:rPr>
              <a:t>2. Nội dung thông tin của văn bản</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1"/>
          <a:stretch>
            <a:fillRect/>
          </a:stretch>
        </p:blipFill>
        <p:spPr>
          <a:xfrm>
            <a:off x="-73741" y="-2445"/>
            <a:ext cx="12265741" cy="6895783"/>
          </a:xfrm>
          <a:prstGeom prst="rect">
            <a:avLst/>
          </a:prstGeom>
        </p:spPr>
      </p:pic>
      <p:pic>
        <p:nvPicPr>
          <p:cNvPr id="3" name="Picture 2"/>
          <p:cNvPicPr>
            <a:picLocks noChangeAspect="1"/>
          </p:cNvPicPr>
          <p:nvPr/>
        </p:nvPicPr>
        <p:blipFill>
          <a:blip r:embed="rId2"/>
          <a:stretch>
            <a:fillRect/>
          </a:stretch>
        </p:blipFill>
        <p:spPr>
          <a:xfrm>
            <a:off x="5010092" y="3504576"/>
            <a:ext cx="7181907" cy="3329632"/>
          </a:xfrm>
          <a:prstGeom prst="homePlate">
            <a:avLst/>
          </a:prstGeom>
        </p:spPr>
      </p:pic>
      <p:sp>
        <p:nvSpPr>
          <p:cNvPr id="8" name="TextBox 7"/>
          <p:cNvSpPr txBox="1"/>
          <p:nvPr/>
        </p:nvSpPr>
        <p:spPr>
          <a:xfrm>
            <a:off x="6835492" y="2004247"/>
            <a:ext cx="5214994" cy="1277914"/>
          </a:xfrm>
          <a:prstGeom prst="rect">
            <a:avLst/>
          </a:prstGeom>
          <a:noFill/>
          <a:ln>
            <a:solidFill>
              <a:schemeClr val="accent2">
                <a:lumMod val="60000"/>
                <a:lumOff val="40000"/>
              </a:schemeClr>
            </a:solidFill>
          </a:ln>
        </p:spPr>
        <p:txBody>
          <a:bodyPr wrap="square">
            <a:spAutoFit/>
          </a:bodyPr>
          <a:lstStyle/>
          <a:p>
            <a:pPr>
              <a:lnSpc>
                <a:spcPct val="107000"/>
              </a:lnSpc>
              <a:spcAft>
                <a:spcPts val="800"/>
              </a:spcAft>
              <a:tabLst>
                <a:tab pos="182880" algn="l"/>
                <a:tab pos="3007995" algn="ctr"/>
              </a:tabLst>
            </a:pPr>
            <a:r>
              <a:rPr lang="vi-VN" sz="3600" b="1" dirty="0">
                <a:solidFill>
                  <a:srgbClr val="FF0000"/>
                </a:solidFill>
                <a:latin typeface="+mj-lt"/>
                <a:ea typeface="Calibri" panose="020F0502020204030204" pitchFamily="34" charset="0"/>
                <a:cs typeface="#9Slide03 Arima Madurai Medium" panose="00000600000000000000" pitchFamily="2" charset="0"/>
              </a:rPr>
              <a:t>a</a:t>
            </a:r>
            <a:r>
              <a:rPr lang="vi-VN" sz="3600" b="1" dirty="0" smtClean="0">
                <a:solidFill>
                  <a:srgbClr val="FF0000"/>
                </a:solidFill>
                <a:latin typeface="+mj-lt"/>
                <a:ea typeface="Calibri" panose="020F0502020204030204" pitchFamily="34" charset="0"/>
                <a:cs typeface="#9Slide03 Arima Madurai Medium" panose="00000600000000000000" pitchFamily="2" charset="0"/>
              </a:rPr>
              <a:t>. Thay đổi mực nước biển và nguyên nhân </a:t>
            </a:r>
            <a:endParaRPr lang="en-US" sz="5400" dirty="0">
              <a:solidFill>
                <a:srgbClr val="FF0000"/>
              </a:solidFill>
              <a:effectLst/>
              <a:latin typeface="+mj-lt"/>
              <a:ea typeface="Calibri" panose="020F0502020204030204" pitchFamily="34" charset="0"/>
              <a:cs typeface="#9Slide03 Arima Madurai Medium" panose="00000600000000000000" pitchFamily="2" charset="0"/>
            </a:endParaRPr>
          </a:p>
        </p:txBody>
      </p:sp>
      <p:pic>
        <p:nvPicPr>
          <p:cNvPr id="4" name="Picture 3"/>
          <p:cNvPicPr>
            <a:picLocks noChangeAspect="1"/>
          </p:cNvPicPr>
          <p:nvPr/>
        </p:nvPicPr>
        <p:blipFill>
          <a:blip r:embed="rId3"/>
          <a:stretch>
            <a:fillRect/>
          </a:stretch>
        </p:blipFill>
        <p:spPr>
          <a:xfrm>
            <a:off x="0" y="13748"/>
            <a:ext cx="7055870" cy="3528366"/>
          </a:xfrm>
          <a:prstGeom prst="homePlate">
            <a:avLst/>
          </a:prstGeom>
        </p:spPr>
      </p:pic>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stretch>
            <a:fillRect/>
          </a:stretch>
        </p:blipFill>
        <p:spPr>
          <a:xfrm>
            <a:off x="-73741" y="0"/>
            <a:ext cx="12265741" cy="6895783"/>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62384" y="293098"/>
            <a:ext cx="11667231" cy="607504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1"/>
          <a:stretch>
            <a:fillRect/>
          </a:stretch>
        </p:blipFill>
        <p:spPr>
          <a:xfrm>
            <a:off x="-73741" y="0"/>
            <a:ext cx="12265741" cy="6895783"/>
          </a:xfrm>
          <a:prstGeom prst="rect">
            <a:avLst/>
          </a:prstGeom>
        </p:spPr>
      </p:pic>
      <p:pic>
        <p:nvPicPr>
          <p:cNvPr id="26" name="Picture 25" descr="Shape, rectangle&#10;&#10;Description automatically generated"/>
          <p:cNvPicPr>
            <a:picLocks noChangeAspect="1"/>
          </p:cNvPicPr>
          <p:nvPr/>
        </p:nvPicPr>
        <p:blipFill>
          <a:blip r:embed="rId2"/>
          <a:stretch>
            <a:fillRect/>
          </a:stretch>
        </p:blipFill>
        <p:spPr>
          <a:xfrm>
            <a:off x="365223" y="559139"/>
            <a:ext cx="11359588" cy="576546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nvGrpSpPr>
          <p:cNvPr id="11" name="Group 10"/>
          <p:cNvGrpSpPr/>
          <p:nvPr/>
        </p:nvGrpSpPr>
        <p:grpSpPr>
          <a:xfrm>
            <a:off x="175846" y="300037"/>
            <a:ext cx="7057755" cy="728663"/>
            <a:chOff x="7296858" y="360377"/>
            <a:chExt cx="3266030" cy="1330955"/>
          </a:xfrm>
        </p:grpSpPr>
        <p:sp>
          <p:nvSpPr>
            <p:cNvPr id="12" name="Rectangle: Rounded Corners 11"/>
            <p:cNvSpPr/>
            <p:nvPr/>
          </p:nvSpPr>
          <p:spPr>
            <a:xfrm>
              <a:off x="7296858" y="360377"/>
              <a:ext cx="3266030" cy="1330955"/>
            </a:xfrm>
            <a:prstGeom prst="roundRect">
              <a:avLst>
                <a:gd name="adj" fmla="val 50000"/>
              </a:avLst>
            </a:prstGeom>
            <a:gradFill flip="none" rotWithShape="1">
              <a:gsLst>
                <a:gs pos="0">
                  <a:srgbClr val="FFFF00"/>
                </a:gs>
                <a:gs pos="64000">
                  <a:srgbClr val="FF33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p:cNvSpPr/>
            <p:nvPr/>
          </p:nvSpPr>
          <p:spPr>
            <a:xfrm>
              <a:off x="7377724" y="412573"/>
              <a:ext cx="570128" cy="1186477"/>
            </a:xfrm>
            <a:prstGeom prst="ellipse">
              <a:avLst/>
            </a:prstGeom>
            <a:solidFill>
              <a:schemeClr val="bg1"/>
            </a:solidFill>
            <a:ln>
              <a:solidFill>
                <a:schemeClr val="bg1"/>
              </a:solidFill>
            </a:ln>
            <a:effectLst>
              <a:outerShdw blurRad="1905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 name="TextBox 9"/>
          <p:cNvSpPr txBox="1"/>
          <p:nvPr/>
        </p:nvSpPr>
        <p:spPr>
          <a:xfrm>
            <a:off x="1626694" y="328613"/>
            <a:ext cx="585212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vi-VN" sz="3200" b="1" noProof="0" dirty="0" smtClean="0">
                <a:solidFill>
                  <a:prstClr val="white"/>
                </a:solidFill>
                <a:latin typeface="Times New Roman" panose="02020603050405020304" pitchFamily="18" charset="0"/>
                <a:cs typeface="Times New Roman" panose="02020603050405020304" pitchFamily="18" charset="0"/>
              </a:rPr>
              <a:t>* Vai trò của biển và đại dương</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 name="Oval 7"/>
          <p:cNvSpPr/>
          <p:nvPr/>
        </p:nvSpPr>
        <p:spPr>
          <a:xfrm>
            <a:off x="7397348" y="2673137"/>
            <a:ext cx="2453805" cy="2454259"/>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Freeform: Shape 13"/>
          <p:cNvSpPr/>
          <p:nvPr/>
        </p:nvSpPr>
        <p:spPr>
          <a:xfrm>
            <a:off x="7478822" y="2754960"/>
            <a:ext cx="2290857" cy="2290613"/>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3054" tIns="362852" rIns="363053" bIns="362852" numCol="1" spcCol="1270" anchor="ctr" anchorCtr="0">
            <a:noAutofit/>
          </a:bodyPr>
          <a:lstStyle/>
          <a:p>
            <a:pPr marL="0" lvl="0" indent="0" algn="ctr" defTabSz="1244600">
              <a:lnSpc>
                <a:spcPct val="90000"/>
              </a:lnSpc>
              <a:spcBef>
                <a:spcPct val="0"/>
              </a:spcBef>
              <a:spcAft>
                <a:spcPct val="35000"/>
              </a:spcAft>
              <a:buNone/>
            </a:pPr>
            <a:r>
              <a:rPr lang="vi-VN" sz="2800" dirty="0" smtClean="0">
                <a:latin typeface="Times New Roman" panose="02020603050405020304" pitchFamily="18" charset="0"/>
                <a:cs typeface="Times New Roman" panose="02020603050405020304" pitchFamily="18" charset="0"/>
              </a:rPr>
              <a:t>Giúp vận chuyển ¾ hàng hóa tiêu dùng</a:t>
            </a:r>
            <a:endParaRPr lang="en-US" sz="2800" kern="1200" dirty="0">
              <a:latin typeface="Times New Roman" panose="02020603050405020304" pitchFamily="18" charset="0"/>
              <a:cs typeface="Times New Roman" panose="02020603050405020304" pitchFamily="18" charset="0"/>
            </a:endParaRPr>
          </a:p>
        </p:txBody>
      </p:sp>
      <p:sp>
        <p:nvSpPr>
          <p:cNvPr id="16" name="Teardrop 15"/>
          <p:cNvSpPr/>
          <p:nvPr/>
        </p:nvSpPr>
        <p:spPr>
          <a:xfrm rot="2700000">
            <a:off x="4864225" y="2676104"/>
            <a:ext cx="2447894" cy="2447894"/>
          </a:xfrm>
          <a:prstGeom prst="teardrop">
            <a:avLst>
              <a:gd name="adj" fmla="val 10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7" name="Freeform: Shape 16"/>
          <p:cNvSpPr/>
          <p:nvPr/>
        </p:nvSpPr>
        <p:spPr>
          <a:xfrm>
            <a:off x="4942744" y="2754960"/>
            <a:ext cx="2290857" cy="2290613"/>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3054" tIns="362852" rIns="363053" bIns="362852" numCol="1" spcCol="1270" anchor="ctr" anchorCtr="0">
            <a:noAutofit/>
          </a:bodyPr>
          <a:lstStyle/>
          <a:p>
            <a:pPr marL="0" lvl="0" indent="0" algn="ctr" defTabSz="1244600">
              <a:lnSpc>
                <a:spcPct val="90000"/>
              </a:lnSpc>
              <a:spcBef>
                <a:spcPct val="0"/>
              </a:spcBef>
              <a:spcAft>
                <a:spcPct val="35000"/>
              </a:spcAft>
              <a:buNone/>
            </a:pPr>
            <a:r>
              <a:rPr lang="vi-VN" sz="2800" dirty="0" smtClean="0">
                <a:latin typeface="Times New Roman" panose="02020603050405020304" pitchFamily="18" charset="0"/>
                <a:cs typeface="Times New Roman" panose="02020603050405020304" pitchFamily="18" charset="0"/>
              </a:rPr>
              <a:t>Cung cấp một nguồn hải sản đa dạng</a:t>
            </a:r>
            <a:endParaRPr lang="en-US" sz="2800" kern="1200" dirty="0">
              <a:latin typeface="Times New Roman" panose="02020603050405020304" pitchFamily="18" charset="0"/>
              <a:cs typeface="Times New Roman" panose="02020603050405020304" pitchFamily="18" charset="0"/>
            </a:endParaRPr>
          </a:p>
        </p:txBody>
      </p:sp>
      <p:sp>
        <p:nvSpPr>
          <p:cNvPr id="18" name="Teardrop 17"/>
          <p:cNvSpPr/>
          <p:nvPr/>
        </p:nvSpPr>
        <p:spPr>
          <a:xfrm rot="2700000">
            <a:off x="1965452" y="2525870"/>
            <a:ext cx="2688543" cy="2892771"/>
          </a:xfrm>
          <a:prstGeom prst="teardrop">
            <a:avLst>
              <a:gd name="adj" fmla="val 10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7" name="Freeform: Shape 26"/>
          <p:cNvSpPr/>
          <p:nvPr/>
        </p:nvSpPr>
        <p:spPr>
          <a:xfrm>
            <a:off x="1937657" y="2754960"/>
            <a:ext cx="2759867" cy="2290613"/>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3054" tIns="362852" rIns="363053" bIns="362852" numCol="1" spcCol="1270" anchor="ctr" anchorCtr="0">
            <a:noAutofit/>
          </a:bodyPr>
          <a:lstStyle/>
          <a:p>
            <a:pPr marL="0" lvl="0" indent="0" algn="ctr" defTabSz="1244600">
              <a:lnSpc>
                <a:spcPct val="90000"/>
              </a:lnSpc>
              <a:spcBef>
                <a:spcPct val="0"/>
              </a:spcBef>
              <a:spcAft>
                <a:spcPct val="35000"/>
              </a:spcAft>
              <a:buNone/>
            </a:pPr>
            <a:r>
              <a:rPr lang="vi-VN" sz="2800" dirty="0" smtClean="0">
                <a:latin typeface="Times New Roman" panose="02020603050405020304" pitchFamily="18" charset="0"/>
                <a:cs typeface="Times New Roman" panose="02020603050405020304" pitchFamily="18" charset="0"/>
              </a:rPr>
              <a:t>Tạo ra hơn một nửa nguồn ôxy mà chúng ta thở hằng ngày</a:t>
            </a:r>
            <a:endParaRPr lang="en-US" sz="2800" kern="12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style.rotation</p:attrName>
                                        </p:attrNameLst>
                                      </p:cBhvr>
                                      <p:tavLst>
                                        <p:tav tm="0">
                                          <p:val>
                                            <p:fltVal val="90"/>
                                          </p:val>
                                        </p:tav>
                                        <p:tav tm="100000">
                                          <p:val>
                                            <p:fltVal val="0"/>
                                          </p:val>
                                        </p:tav>
                                      </p:tavLst>
                                    </p:anim>
                                    <p:animEffect transition="in" filter="fade">
                                      <p:cBhvr>
                                        <p:cTn id="10" dur="1000"/>
                                        <p:tgtEl>
                                          <p:spTgt spid="27"/>
                                        </p:tgtEl>
                                      </p:cBhvr>
                                    </p:animEffect>
                                  </p:childTnLst>
                                </p:cTn>
                              </p:par>
                              <p:par>
                                <p:cTn id="11" presetID="3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par>
                                <p:cTn id="25" presetID="3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1000" fill="hold"/>
                                        <p:tgtEl>
                                          <p:spTgt spid="16"/>
                                        </p:tgtEl>
                                        <p:attrNameLst>
                                          <p:attrName>ppt_w</p:attrName>
                                        </p:attrNameLst>
                                      </p:cBhvr>
                                      <p:tavLst>
                                        <p:tav tm="0">
                                          <p:val>
                                            <p:fltVal val="0"/>
                                          </p:val>
                                        </p:tav>
                                        <p:tav tm="100000">
                                          <p:val>
                                            <p:strVal val="#ppt_w"/>
                                          </p:val>
                                        </p:tav>
                                      </p:tavLst>
                                    </p:anim>
                                    <p:anim calcmode="lin" valueType="num">
                                      <p:cBhvr>
                                        <p:cTn id="28" dur="1000" fill="hold"/>
                                        <p:tgtEl>
                                          <p:spTgt spid="16"/>
                                        </p:tgtEl>
                                        <p:attrNameLst>
                                          <p:attrName>ppt_h</p:attrName>
                                        </p:attrNameLst>
                                      </p:cBhvr>
                                      <p:tavLst>
                                        <p:tav tm="0">
                                          <p:val>
                                            <p:fltVal val="0"/>
                                          </p:val>
                                        </p:tav>
                                        <p:tav tm="100000">
                                          <p:val>
                                            <p:strVal val="#ppt_h"/>
                                          </p:val>
                                        </p:tav>
                                      </p:tavLst>
                                    </p:anim>
                                    <p:anim calcmode="lin" valueType="num">
                                      <p:cBhvr>
                                        <p:cTn id="29" dur="1000" fill="hold"/>
                                        <p:tgtEl>
                                          <p:spTgt spid="16"/>
                                        </p:tgtEl>
                                        <p:attrNameLst>
                                          <p:attrName>style.rotation</p:attrName>
                                        </p:attrNameLst>
                                      </p:cBhvr>
                                      <p:tavLst>
                                        <p:tav tm="0">
                                          <p:val>
                                            <p:fltVal val="90"/>
                                          </p:val>
                                        </p:tav>
                                        <p:tav tm="100000">
                                          <p:val>
                                            <p:fltVal val="0"/>
                                          </p:val>
                                        </p:tav>
                                      </p:tavLst>
                                    </p:anim>
                                    <p:animEffect transition="in" filter="fade">
                                      <p:cBhvr>
                                        <p:cTn id="30" dur="10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fltVal val="0"/>
                                          </p:val>
                                        </p:tav>
                                        <p:tav tm="100000">
                                          <p:val>
                                            <p:strVal val="#ppt_w"/>
                                          </p:val>
                                        </p:tav>
                                      </p:tavLst>
                                    </p:anim>
                                    <p:anim calcmode="lin" valueType="num">
                                      <p:cBhvr>
                                        <p:cTn id="36" dur="1000" fill="hold"/>
                                        <p:tgtEl>
                                          <p:spTgt spid="8"/>
                                        </p:tgtEl>
                                        <p:attrNameLst>
                                          <p:attrName>ppt_h</p:attrName>
                                        </p:attrNameLst>
                                      </p:cBhvr>
                                      <p:tavLst>
                                        <p:tav tm="0">
                                          <p:val>
                                            <p:fltVal val="0"/>
                                          </p:val>
                                        </p:tav>
                                        <p:tav tm="100000">
                                          <p:val>
                                            <p:strVal val="#ppt_h"/>
                                          </p:val>
                                        </p:tav>
                                      </p:tavLst>
                                    </p:anim>
                                    <p:anim calcmode="lin" valueType="num">
                                      <p:cBhvr>
                                        <p:cTn id="37" dur="1000" fill="hold"/>
                                        <p:tgtEl>
                                          <p:spTgt spid="8"/>
                                        </p:tgtEl>
                                        <p:attrNameLst>
                                          <p:attrName>style.rotation</p:attrName>
                                        </p:attrNameLst>
                                      </p:cBhvr>
                                      <p:tavLst>
                                        <p:tav tm="0">
                                          <p:val>
                                            <p:fltVal val="90"/>
                                          </p:val>
                                        </p:tav>
                                        <p:tav tm="100000">
                                          <p:val>
                                            <p:fltVal val="0"/>
                                          </p:val>
                                        </p:tav>
                                      </p:tavLst>
                                    </p:anim>
                                    <p:animEffect transition="in" filter="fade">
                                      <p:cBhvr>
                                        <p:cTn id="38" dur="1000"/>
                                        <p:tgtEl>
                                          <p:spTgt spid="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1000" fill="hold"/>
                                        <p:tgtEl>
                                          <p:spTgt spid="14"/>
                                        </p:tgtEl>
                                        <p:attrNameLst>
                                          <p:attrName>ppt_w</p:attrName>
                                        </p:attrNameLst>
                                      </p:cBhvr>
                                      <p:tavLst>
                                        <p:tav tm="0">
                                          <p:val>
                                            <p:fltVal val="0"/>
                                          </p:val>
                                        </p:tav>
                                        <p:tav tm="100000">
                                          <p:val>
                                            <p:strVal val="#ppt_w"/>
                                          </p:val>
                                        </p:tav>
                                      </p:tavLst>
                                    </p:anim>
                                    <p:anim calcmode="lin" valueType="num">
                                      <p:cBhvr>
                                        <p:cTn id="42" dur="1000" fill="hold"/>
                                        <p:tgtEl>
                                          <p:spTgt spid="14"/>
                                        </p:tgtEl>
                                        <p:attrNameLst>
                                          <p:attrName>ppt_h</p:attrName>
                                        </p:attrNameLst>
                                      </p:cBhvr>
                                      <p:tavLst>
                                        <p:tav tm="0">
                                          <p:val>
                                            <p:fltVal val="0"/>
                                          </p:val>
                                        </p:tav>
                                        <p:tav tm="100000">
                                          <p:val>
                                            <p:strVal val="#ppt_h"/>
                                          </p:val>
                                        </p:tav>
                                      </p:tavLst>
                                    </p:anim>
                                    <p:anim calcmode="lin" valueType="num">
                                      <p:cBhvr>
                                        <p:cTn id="43" dur="1000" fill="hold"/>
                                        <p:tgtEl>
                                          <p:spTgt spid="14"/>
                                        </p:tgtEl>
                                        <p:attrNameLst>
                                          <p:attrName>style.rotation</p:attrName>
                                        </p:attrNameLst>
                                      </p:cBhvr>
                                      <p:tavLst>
                                        <p:tav tm="0">
                                          <p:val>
                                            <p:fltVal val="90"/>
                                          </p:val>
                                        </p:tav>
                                        <p:tav tm="100000">
                                          <p:val>
                                            <p:fltVal val="0"/>
                                          </p:val>
                                        </p:tav>
                                      </p:tavLst>
                                    </p:anim>
                                    <p:animEffect transition="in" filter="fade">
                                      <p:cBhvr>
                                        <p:cTn id="4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1"/>
          <a:stretch>
            <a:fillRect/>
          </a:stretch>
        </p:blipFill>
        <p:spPr>
          <a:xfrm>
            <a:off x="-73741" y="0"/>
            <a:ext cx="12265741" cy="6895783"/>
          </a:xfrm>
          <a:prstGeom prst="rect">
            <a:avLst/>
          </a:prstGeom>
        </p:spPr>
      </p:pic>
      <p:grpSp>
        <p:nvGrpSpPr>
          <p:cNvPr id="23" name="Group 22"/>
          <p:cNvGrpSpPr/>
          <p:nvPr/>
        </p:nvGrpSpPr>
        <p:grpSpPr>
          <a:xfrm>
            <a:off x="2104687" y="153962"/>
            <a:ext cx="7079478" cy="728664"/>
            <a:chOff x="2469306" y="2205052"/>
            <a:chExt cx="2566572" cy="2447894"/>
          </a:xfrm>
        </p:grpSpPr>
        <p:sp>
          <p:nvSpPr>
            <p:cNvPr id="21" name="Teardrop 20"/>
            <p:cNvSpPr/>
            <p:nvPr/>
          </p:nvSpPr>
          <p:spPr>
            <a:xfrm rot="5141952">
              <a:off x="2587984" y="2205052"/>
              <a:ext cx="2447894" cy="2447894"/>
            </a:xfrm>
            <a:prstGeom prst="teardrop">
              <a:avLst>
                <a:gd name="adj" fmla="val 10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2" name="Freeform: Shape 21"/>
            <p:cNvSpPr/>
            <p:nvPr/>
          </p:nvSpPr>
          <p:spPr>
            <a:xfrm>
              <a:off x="2469306" y="2283693"/>
              <a:ext cx="2499294" cy="2290612"/>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3534" tIns="393332" rIns="393533" bIns="393332" numCol="1" spcCol="1270" anchor="ctr" anchorCtr="0">
              <a:noAutofit/>
            </a:bodyPr>
            <a:lstStyle/>
            <a:p>
              <a:pPr marL="0" marR="0" lvl="0" indent="0" algn="ctr" defTabSz="2311400" rtl="0" eaLnBrk="1" fontAlgn="auto" latinLnBrk="0" hangingPunct="1">
                <a:lnSpc>
                  <a:spcPct val="90000"/>
                </a:lnSpc>
                <a:spcBef>
                  <a:spcPct val="0"/>
                </a:spcBef>
                <a:spcAft>
                  <a:spcPct val="35000"/>
                </a:spcAft>
                <a:buClrTx/>
                <a:buSzTx/>
                <a:buFontTx/>
                <a:buNone/>
                <a:defRPr/>
              </a:pPr>
              <a:endParaRPr kumimoji="0" lang="en-US" sz="5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28" name="TextBox 27"/>
          <p:cNvSpPr txBox="1"/>
          <p:nvPr/>
        </p:nvSpPr>
        <p:spPr>
          <a:xfrm>
            <a:off x="2957002" y="198887"/>
            <a:ext cx="600997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vi-VN" sz="3200" b="1" dirty="0" smtClean="0">
                <a:solidFill>
                  <a:srgbClr val="0070C0"/>
                </a:solidFill>
                <a:latin typeface="Times New Roman" panose="02020603050405020304" pitchFamily="18" charset="0"/>
                <a:cs typeface="Times New Roman" panose="02020603050405020304" pitchFamily="18" charset="0"/>
              </a:rPr>
              <a:t>* Ảnh hưởng của nước biển dâng</a:t>
            </a:r>
            <a:endPar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grpSp>
        <p:nvGrpSpPr>
          <p:cNvPr id="33" name="Group 32"/>
          <p:cNvGrpSpPr/>
          <p:nvPr/>
        </p:nvGrpSpPr>
        <p:grpSpPr>
          <a:xfrm>
            <a:off x="786283" y="1050913"/>
            <a:ext cx="4967166" cy="2721496"/>
            <a:chOff x="660400" y="1764500"/>
            <a:chExt cx="3243263" cy="4303634"/>
          </a:xfrm>
        </p:grpSpPr>
        <p:sp>
          <p:nvSpPr>
            <p:cNvPr id="24" name="Flowchart: Off-page Connector 23"/>
            <p:cNvSpPr/>
            <p:nvPr/>
          </p:nvSpPr>
          <p:spPr>
            <a:xfrm>
              <a:off x="660400" y="2081922"/>
              <a:ext cx="3243263" cy="3986212"/>
            </a:xfrm>
            <a:prstGeom prst="flowChartOffpageConnector">
              <a:avLst/>
            </a:prstGeom>
            <a:solidFill>
              <a:schemeClr val="bg1"/>
            </a:solidFill>
            <a:ln w="28575">
              <a:solidFill>
                <a:srgbClr val="FFC00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Chevron 31"/>
            <p:cNvSpPr/>
            <p:nvPr/>
          </p:nvSpPr>
          <p:spPr>
            <a:xfrm rot="5400000">
              <a:off x="2039714" y="1561595"/>
              <a:ext cx="484632" cy="890441"/>
            </a:xfrm>
            <a:prstGeom prst="chevron">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4" name="Group 33"/>
          <p:cNvGrpSpPr/>
          <p:nvPr/>
        </p:nvGrpSpPr>
        <p:grpSpPr>
          <a:xfrm>
            <a:off x="6196483" y="1023926"/>
            <a:ext cx="4807209" cy="2698626"/>
            <a:chOff x="660400" y="1764500"/>
            <a:chExt cx="3243263" cy="4303634"/>
          </a:xfrm>
        </p:grpSpPr>
        <p:sp>
          <p:nvSpPr>
            <p:cNvPr id="35" name="Flowchart: Off-page Connector 34"/>
            <p:cNvSpPr/>
            <p:nvPr/>
          </p:nvSpPr>
          <p:spPr>
            <a:xfrm>
              <a:off x="660400" y="2081922"/>
              <a:ext cx="3243263" cy="3986212"/>
            </a:xfrm>
            <a:prstGeom prst="flowChartOffpageConnector">
              <a:avLst/>
            </a:prstGeom>
            <a:solidFill>
              <a:schemeClr val="bg1"/>
            </a:solidFill>
            <a:ln w="28575">
              <a:solidFill>
                <a:srgbClr val="FFC00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Chevron 35"/>
            <p:cNvSpPr/>
            <p:nvPr/>
          </p:nvSpPr>
          <p:spPr>
            <a:xfrm rot="5400000">
              <a:off x="2039714" y="1561595"/>
              <a:ext cx="484632" cy="890441"/>
            </a:xfrm>
            <a:prstGeom prst="chevron">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 name="Group 36"/>
          <p:cNvGrpSpPr/>
          <p:nvPr/>
        </p:nvGrpSpPr>
        <p:grpSpPr>
          <a:xfrm>
            <a:off x="2603946" y="3964854"/>
            <a:ext cx="6299000" cy="2464989"/>
            <a:chOff x="660400" y="1764500"/>
            <a:chExt cx="3243263" cy="4303634"/>
          </a:xfrm>
          <a:solidFill>
            <a:schemeClr val="accent4">
              <a:lumMod val="40000"/>
              <a:lumOff val="60000"/>
            </a:schemeClr>
          </a:solidFill>
        </p:grpSpPr>
        <p:sp>
          <p:nvSpPr>
            <p:cNvPr id="38" name="Flowchart: Off-page Connector 37"/>
            <p:cNvSpPr/>
            <p:nvPr/>
          </p:nvSpPr>
          <p:spPr>
            <a:xfrm>
              <a:off x="660400" y="2081922"/>
              <a:ext cx="3243263" cy="3986212"/>
            </a:xfrm>
            <a:prstGeom prst="flowChartOffpageConnector">
              <a:avLst/>
            </a:prstGeom>
            <a:grpFill/>
            <a:ln w="28575">
              <a:solidFill>
                <a:srgbClr val="FFC00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Chevron 38"/>
            <p:cNvSpPr/>
            <p:nvPr/>
          </p:nvSpPr>
          <p:spPr>
            <a:xfrm rot="5400000">
              <a:off x="2039714" y="1561595"/>
              <a:ext cx="484632" cy="890441"/>
            </a:xfrm>
            <a:prstGeom prst="chevron">
              <a:avLst/>
            </a:prstGeom>
            <a:grp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TextBox 40"/>
          <p:cNvSpPr txBox="1"/>
          <p:nvPr/>
        </p:nvSpPr>
        <p:spPr>
          <a:xfrm>
            <a:off x="914968" y="1365366"/>
            <a:ext cx="4791588" cy="1936428"/>
          </a:xfrm>
          <a:prstGeom prst="rect">
            <a:avLst/>
          </a:prstGeom>
          <a:noFill/>
        </p:spPr>
        <p:txBody>
          <a:bodyPr wrap="square">
            <a:spAutoFit/>
          </a:bodyPr>
          <a:lstStyle/>
          <a:p>
            <a:pPr algn="just">
              <a:lnSpc>
                <a:spcPct val="107000"/>
              </a:lnSpc>
              <a:spcAft>
                <a:spcPts val="800"/>
              </a:spcAft>
            </a:pPr>
            <a:r>
              <a:rPr lang="vi-VN" sz="28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40% dân số cư ngụ gần biển, với 600 triệu người sinh sống trong khu vực cao hơn mực nước biển 10 mét trở xuống.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TextBox 42"/>
          <p:cNvSpPr txBox="1"/>
          <p:nvPr/>
        </p:nvSpPr>
        <p:spPr>
          <a:xfrm>
            <a:off x="6613474" y="1520263"/>
            <a:ext cx="3900292" cy="1475404"/>
          </a:xfrm>
          <a:prstGeom prst="rect">
            <a:avLst/>
          </a:prstGeom>
          <a:noFill/>
        </p:spPr>
        <p:txBody>
          <a:bodyPr wrap="square">
            <a:spAutoFit/>
          </a:bodyPr>
          <a:lstStyle/>
          <a:p>
            <a:pPr algn="just">
              <a:lnSpc>
                <a:spcPct val="107000"/>
              </a:lnSpc>
              <a:spcAft>
                <a:spcPts val="800"/>
              </a:spcAft>
            </a:pPr>
            <a:r>
              <a:rPr lang="vi-VN" sz="28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 Nam có 28/64 tỉnh thành ven biển, với bờ biển dài hơn 3000km.</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Box 44"/>
          <p:cNvSpPr txBox="1"/>
          <p:nvPr/>
        </p:nvSpPr>
        <p:spPr>
          <a:xfrm>
            <a:off x="3157728" y="4403786"/>
            <a:ext cx="4953431" cy="1673150"/>
          </a:xfrm>
          <a:prstGeom prst="rect">
            <a:avLst/>
          </a:prstGeom>
          <a:noFill/>
        </p:spPr>
        <p:txBody>
          <a:bodyPr wrap="square">
            <a:spAutoFit/>
          </a:bodyPr>
          <a:lstStyle/>
          <a:p>
            <a:pPr algn="ctr">
              <a:lnSpc>
                <a:spcPct val="107000"/>
              </a:lnSpc>
              <a:spcAft>
                <a:spcPts val="800"/>
              </a:spcAft>
            </a:pPr>
            <a:r>
              <a:rPr lang="vi-VN" sz="3200"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Nước biển dâng có ảnh hưởng mạnh mẽ tới cuộc sống của con người</a:t>
            </a:r>
            <a:endParaRPr lang="en-US" sz="3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par>
                                <p:cTn id="8" presetID="22" presetClass="entr" presetSubtype="4"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down)">
                                      <p:cBhvr>
                                        <p:cTn id="15" dur="500"/>
                                        <p:tgtEl>
                                          <p:spTgt spid="43"/>
                                        </p:tgtEl>
                                      </p:cBhvr>
                                    </p:animEffect>
                                  </p:childTnLst>
                                </p:cTn>
                              </p:par>
                              <p:par>
                                <p:cTn id="16" presetID="22" presetClass="entr" presetSubtype="4"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down)">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down)">
                                      <p:cBhvr>
                                        <p:cTn id="23" dur="500"/>
                                        <p:tgtEl>
                                          <p:spTgt spid="45"/>
                                        </p:tgtEl>
                                      </p:cBhvr>
                                    </p:animEffect>
                                  </p:childTnLst>
                                </p:cTn>
                              </p:par>
                              <p:par>
                                <p:cTn id="24" presetID="22" presetClass="entr" presetSubtype="4"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down)">
                                      <p:cBhvr>
                                        <p:cTn id="2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3"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1"/>
          <a:stretch>
            <a:fillRect/>
          </a:stretch>
        </p:blipFill>
        <p:spPr>
          <a:xfrm>
            <a:off x="-73741" y="0"/>
            <a:ext cx="12265741" cy="6895783"/>
          </a:xfrm>
          <a:prstGeom prst="rect">
            <a:avLst/>
          </a:prstGeom>
        </p:spPr>
      </p:pic>
      <p:grpSp>
        <p:nvGrpSpPr>
          <p:cNvPr id="23" name="Group 22"/>
          <p:cNvGrpSpPr/>
          <p:nvPr/>
        </p:nvGrpSpPr>
        <p:grpSpPr>
          <a:xfrm>
            <a:off x="1813611" y="158756"/>
            <a:ext cx="8451618" cy="861264"/>
            <a:chOff x="2469306" y="2205052"/>
            <a:chExt cx="2566572" cy="2447894"/>
          </a:xfrm>
        </p:grpSpPr>
        <p:sp>
          <p:nvSpPr>
            <p:cNvPr id="21" name="Teardrop 20"/>
            <p:cNvSpPr/>
            <p:nvPr/>
          </p:nvSpPr>
          <p:spPr>
            <a:xfrm rot="5141952">
              <a:off x="2587984" y="2205052"/>
              <a:ext cx="2447894" cy="2447894"/>
            </a:xfrm>
            <a:prstGeom prst="teardrop">
              <a:avLst>
                <a:gd name="adj" fmla="val 10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2" name="Freeform: Shape 21"/>
            <p:cNvSpPr/>
            <p:nvPr/>
          </p:nvSpPr>
          <p:spPr>
            <a:xfrm>
              <a:off x="2469306" y="2283693"/>
              <a:ext cx="2499294" cy="2290612"/>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3534" tIns="393332" rIns="393533" bIns="393332" numCol="1" spcCol="1270" anchor="ctr" anchorCtr="0">
              <a:noAutofit/>
            </a:bodyPr>
            <a:lstStyle/>
            <a:p>
              <a:pPr marL="0" marR="0" lvl="0" indent="0" algn="ctr" defTabSz="2311400" rtl="0" eaLnBrk="1" fontAlgn="auto" latinLnBrk="0" hangingPunct="1">
                <a:lnSpc>
                  <a:spcPct val="90000"/>
                </a:lnSpc>
                <a:spcBef>
                  <a:spcPct val="0"/>
                </a:spcBef>
                <a:spcAft>
                  <a:spcPct val="35000"/>
                </a:spcAft>
                <a:buClrTx/>
                <a:buSzTx/>
                <a:buFontTx/>
                <a:buNone/>
                <a:defRPr/>
              </a:pPr>
              <a:endParaRPr kumimoji="0" lang="en-US" sz="5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28" name="TextBox 27"/>
          <p:cNvSpPr txBox="1"/>
          <p:nvPr/>
        </p:nvSpPr>
        <p:spPr>
          <a:xfrm>
            <a:off x="2521280" y="201229"/>
            <a:ext cx="698139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Nguyên nhân dẫn tới nước biển dâng</a:t>
            </a:r>
            <a:endPar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5" name="Freeform: Shape 4"/>
          <p:cNvSpPr/>
          <p:nvPr/>
        </p:nvSpPr>
        <p:spPr>
          <a:xfrm>
            <a:off x="4908222" y="3386195"/>
            <a:ext cx="2513672" cy="1143413"/>
          </a:xfrm>
          <a:custGeom>
            <a:avLst/>
            <a:gdLst>
              <a:gd name="connsiteX0" fmla="*/ 0 w 1143413"/>
              <a:gd name="connsiteY0" fmla="*/ 571707 h 1143413"/>
              <a:gd name="connsiteX1" fmla="*/ 571707 w 1143413"/>
              <a:gd name="connsiteY1" fmla="*/ 0 h 1143413"/>
              <a:gd name="connsiteX2" fmla="*/ 1143414 w 1143413"/>
              <a:gd name="connsiteY2" fmla="*/ 571707 h 1143413"/>
              <a:gd name="connsiteX3" fmla="*/ 571707 w 1143413"/>
              <a:gd name="connsiteY3" fmla="*/ 1143414 h 1143413"/>
              <a:gd name="connsiteX4" fmla="*/ 0 w 1143413"/>
              <a:gd name="connsiteY4" fmla="*/ 571707 h 114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13" h="1143413">
                <a:moveTo>
                  <a:pt x="0" y="571707"/>
                </a:moveTo>
                <a:cubicBezTo>
                  <a:pt x="0" y="255962"/>
                  <a:pt x="255962" y="0"/>
                  <a:pt x="571707" y="0"/>
                </a:cubicBezTo>
                <a:cubicBezTo>
                  <a:pt x="887452" y="0"/>
                  <a:pt x="1143414" y="255962"/>
                  <a:pt x="1143414" y="571707"/>
                </a:cubicBezTo>
                <a:cubicBezTo>
                  <a:pt x="1143414" y="887452"/>
                  <a:pt x="887452" y="1143414"/>
                  <a:pt x="571707" y="1143414"/>
                </a:cubicBezTo>
                <a:cubicBezTo>
                  <a:pt x="255962" y="1143414"/>
                  <a:pt x="0" y="887452"/>
                  <a:pt x="0" y="571707"/>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90309" tIns="190309" rIns="190309" bIns="190309" numCol="1" spcCol="1270" anchor="ctr" anchorCtr="0">
            <a:noAutofit/>
          </a:bodyPr>
          <a:lstStyle/>
          <a:p>
            <a:pPr marL="0" lvl="0" indent="0" algn="ctr" defTabSz="800100">
              <a:lnSpc>
                <a:spcPct val="90000"/>
              </a:lnSpc>
              <a:spcBef>
                <a:spcPct val="0"/>
              </a:spcBef>
              <a:spcAft>
                <a:spcPct val="35000"/>
              </a:spcAft>
              <a:buNone/>
            </a:pPr>
            <a:r>
              <a:rPr lang="vi-VN" sz="2800" b="1" kern="1200" dirty="0" smtClean="0">
                <a:latin typeface="Times New Roman" panose="02020603050405020304" pitchFamily="18" charset="0"/>
                <a:cs typeface="Times New Roman" panose="02020603050405020304" pitchFamily="18" charset="0"/>
              </a:rPr>
              <a:t>Nguyên nhân</a:t>
            </a:r>
            <a:endParaRPr lang="en-US" sz="2800" b="1" kern="1200" dirty="0">
              <a:latin typeface="Times New Roman" panose="02020603050405020304" pitchFamily="18" charset="0"/>
              <a:cs typeface="Times New Roman" panose="02020603050405020304" pitchFamily="18" charset="0"/>
            </a:endParaRPr>
          </a:p>
        </p:txBody>
      </p:sp>
      <p:sp>
        <p:nvSpPr>
          <p:cNvPr id="6" name="Freeform: Shape 5"/>
          <p:cNvSpPr/>
          <p:nvPr/>
        </p:nvSpPr>
        <p:spPr>
          <a:xfrm rot="16200000">
            <a:off x="6043471" y="2736345"/>
            <a:ext cx="243172" cy="854648"/>
          </a:xfrm>
          <a:custGeom>
            <a:avLst/>
            <a:gdLst>
              <a:gd name="connsiteX0" fmla="*/ 0 w 243172"/>
              <a:gd name="connsiteY0" fmla="*/ 77752 h 388760"/>
              <a:gd name="connsiteX1" fmla="*/ 121586 w 243172"/>
              <a:gd name="connsiteY1" fmla="*/ 77752 h 388760"/>
              <a:gd name="connsiteX2" fmla="*/ 121586 w 243172"/>
              <a:gd name="connsiteY2" fmla="*/ 0 h 388760"/>
              <a:gd name="connsiteX3" fmla="*/ 243172 w 243172"/>
              <a:gd name="connsiteY3" fmla="*/ 194380 h 388760"/>
              <a:gd name="connsiteX4" fmla="*/ 121586 w 243172"/>
              <a:gd name="connsiteY4" fmla="*/ 388760 h 388760"/>
              <a:gd name="connsiteX5" fmla="*/ 121586 w 243172"/>
              <a:gd name="connsiteY5" fmla="*/ 311008 h 388760"/>
              <a:gd name="connsiteX6" fmla="*/ 0 w 243172"/>
              <a:gd name="connsiteY6" fmla="*/ 311008 h 388760"/>
              <a:gd name="connsiteX7" fmla="*/ 0 w 243172"/>
              <a:gd name="connsiteY7" fmla="*/ 77752 h 38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72" h="388760">
                <a:moveTo>
                  <a:pt x="0" y="77752"/>
                </a:moveTo>
                <a:lnTo>
                  <a:pt x="121586" y="77752"/>
                </a:lnTo>
                <a:lnTo>
                  <a:pt x="121586" y="0"/>
                </a:lnTo>
                <a:lnTo>
                  <a:pt x="243172" y="194380"/>
                </a:lnTo>
                <a:lnTo>
                  <a:pt x="121586" y="388760"/>
                </a:lnTo>
                <a:lnTo>
                  <a:pt x="121586" y="311008"/>
                </a:lnTo>
                <a:lnTo>
                  <a:pt x="0" y="311008"/>
                </a:lnTo>
                <a:lnTo>
                  <a:pt x="0" y="77752"/>
                </a:lnTo>
                <a:close/>
              </a:path>
            </a:pathLst>
          </a:cu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0" tIns="77752" rIns="72952" bIns="77752" numCol="1" spcCol="1270" anchor="ctr" anchorCtr="0">
            <a:noAutofit/>
          </a:bodyPr>
          <a:lstStyle/>
          <a:p>
            <a:pPr marL="0" lvl="0" indent="0" algn="ctr" defTabSz="488950">
              <a:lnSpc>
                <a:spcPct val="90000"/>
              </a:lnSpc>
              <a:spcBef>
                <a:spcPct val="0"/>
              </a:spcBef>
              <a:spcAft>
                <a:spcPct val="35000"/>
              </a:spcAft>
              <a:buNone/>
            </a:pPr>
            <a:endParaRPr lang="en-US" sz="2400" kern="1200">
              <a:latin typeface="Times New Roman" panose="02020603050405020304" pitchFamily="18" charset="0"/>
              <a:cs typeface="Times New Roman" panose="02020603050405020304" pitchFamily="18" charset="0"/>
            </a:endParaRPr>
          </a:p>
        </p:txBody>
      </p:sp>
      <p:sp>
        <p:nvSpPr>
          <p:cNvPr id="7" name="Freeform: Shape 6"/>
          <p:cNvSpPr/>
          <p:nvPr/>
        </p:nvSpPr>
        <p:spPr>
          <a:xfrm>
            <a:off x="4908222" y="1783965"/>
            <a:ext cx="2513672" cy="1143413"/>
          </a:xfrm>
          <a:custGeom>
            <a:avLst/>
            <a:gdLst>
              <a:gd name="connsiteX0" fmla="*/ 0 w 1143413"/>
              <a:gd name="connsiteY0" fmla="*/ 571707 h 1143413"/>
              <a:gd name="connsiteX1" fmla="*/ 571707 w 1143413"/>
              <a:gd name="connsiteY1" fmla="*/ 0 h 1143413"/>
              <a:gd name="connsiteX2" fmla="*/ 1143414 w 1143413"/>
              <a:gd name="connsiteY2" fmla="*/ 571707 h 1143413"/>
              <a:gd name="connsiteX3" fmla="*/ 571707 w 1143413"/>
              <a:gd name="connsiteY3" fmla="*/ 1143414 h 1143413"/>
              <a:gd name="connsiteX4" fmla="*/ 0 w 1143413"/>
              <a:gd name="connsiteY4" fmla="*/ 571707 h 114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13" h="1143413">
                <a:moveTo>
                  <a:pt x="0" y="571707"/>
                </a:moveTo>
                <a:cubicBezTo>
                  <a:pt x="0" y="255962"/>
                  <a:pt x="255962" y="0"/>
                  <a:pt x="571707" y="0"/>
                </a:cubicBezTo>
                <a:cubicBezTo>
                  <a:pt x="887452" y="0"/>
                  <a:pt x="1143414" y="255962"/>
                  <a:pt x="1143414" y="571707"/>
                </a:cubicBezTo>
                <a:cubicBezTo>
                  <a:pt x="1143414" y="887452"/>
                  <a:pt x="887452" y="1143414"/>
                  <a:pt x="571707" y="1143414"/>
                </a:cubicBezTo>
                <a:cubicBezTo>
                  <a:pt x="255962" y="1143414"/>
                  <a:pt x="0" y="887452"/>
                  <a:pt x="0" y="571707"/>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81419" tIns="181419" rIns="181419" bIns="181419" numCol="1" spcCol="1270" anchor="ctr" anchorCtr="0">
            <a:noAutofit/>
          </a:bodyPr>
          <a:lstStyle/>
          <a:p>
            <a:pPr marL="0" lvl="0" indent="0" algn="ctr" defTabSz="488950">
              <a:lnSpc>
                <a:spcPct val="90000"/>
              </a:lnSpc>
              <a:spcBef>
                <a:spcPct val="0"/>
              </a:spcBef>
              <a:spcAft>
                <a:spcPct val="35000"/>
              </a:spcAft>
              <a:buNone/>
            </a:pPr>
            <a:r>
              <a:rPr lang="vi-VN" sz="2800" b="1" dirty="0" smtClean="0">
                <a:latin typeface="Times New Roman" panose="02020603050405020304" pitchFamily="18" charset="0"/>
                <a:cs typeface="Times New Roman" panose="02020603050405020304" pitchFamily="18" charset="0"/>
              </a:rPr>
              <a:t>Tác động của gió </a:t>
            </a:r>
            <a:endParaRPr lang="en-US" sz="2800" kern="1200" dirty="0">
              <a:latin typeface="Times New Roman" panose="02020603050405020304" pitchFamily="18" charset="0"/>
              <a:cs typeface="Times New Roman" panose="02020603050405020304" pitchFamily="18" charset="0"/>
            </a:endParaRPr>
          </a:p>
        </p:txBody>
      </p:sp>
      <p:sp>
        <p:nvSpPr>
          <p:cNvPr id="8" name="Freeform: Shape 7"/>
          <p:cNvSpPr/>
          <p:nvPr/>
        </p:nvSpPr>
        <p:spPr>
          <a:xfrm>
            <a:off x="7643800" y="3763522"/>
            <a:ext cx="534588" cy="388760"/>
          </a:xfrm>
          <a:custGeom>
            <a:avLst/>
            <a:gdLst>
              <a:gd name="connsiteX0" fmla="*/ 0 w 243172"/>
              <a:gd name="connsiteY0" fmla="*/ 77752 h 388760"/>
              <a:gd name="connsiteX1" fmla="*/ 121586 w 243172"/>
              <a:gd name="connsiteY1" fmla="*/ 77752 h 388760"/>
              <a:gd name="connsiteX2" fmla="*/ 121586 w 243172"/>
              <a:gd name="connsiteY2" fmla="*/ 0 h 388760"/>
              <a:gd name="connsiteX3" fmla="*/ 243172 w 243172"/>
              <a:gd name="connsiteY3" fmla="*/ 194380 h 388760"/>
              <a:gd name="connsiteX4" fmla="*/ 121586 w 243172"/>
              <a:gd name="connsiteY4" fmla="*/ 388760 h 388760"/>
              <a:gd name="connsiteX5" fmla="*/ 121586 w 243172"/>
              <a:gd name="connsiteY5" fmla="*/ 311008 h 388760"/>
              <a:gd name="connsiteX6" fmla="*/ 0 w 243172"/>
              <a:gd name="connsiteY6" fmla="*/ 311008 h 388760"/>
              <a:gd name="connsiteX7" fmla="*/ 0 w 243172"/>
              <a:gd name="connsiteY7" fmla="*/ 77752 h 38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72" h="388760">
                <a:moveTo>
                  <a:pt x="0" y="77752"/>
                </a:moveTo>
                <a:lnTo>
                  <a:pt x="121586" y="77752"/>
                </a:lnTo>
                <a:lnTo>
                  <a:pt x="121586" y="0"/>
                </a:lnTo>
                <a:lnTo>
                  <a:pt x="243172" y="194380"/>
                </a:lnTo>
                <a:lnTo>
                  <a:pt x="121586" y="388760"/>
                </a:lnTo>
                <a:lnTo>
                  <a:pt x="121586" y="311008"/>
                </a:lnTo>
                <a:lnTo>
                  <a:pt x="0" y="311008"/>
                </a:lnTo>
                <a:lnTo>
                  <a:pt x="0" y="77752"/>
                </a:lnTo>
                <a:close/>
              </a:path>
            </a:pathLst>
          </a:custGeom>
        </p:spPr>
        <p:style>
          <a:lnRef idx="0">
            <a:schemeClr val="lt1">
              <a:hueOff val="0"/>
              <a:satOff val="0"/>
              <a:lumOff val="0"/>
              <a:alphaOff val="0"/>
            </a:schemeClr>
          </a:lnRef>
          <a:fillRef idx="1">
            <a:schemeClr val="accent3">
              <a:hueOff val="903533"/>
              <a:satOff val="33333"/>
              <a:lumOff val="-4900"/>
              <a:alphaOff val="0"/>
            </a:schemeClr>
          </a:fillRef>
          <a:effectRef idx="0">
            <a:schemeClr val="accent3">
              <a:hueOff val="903533"/>
              <a:satOff val="33333"/>
              <a:lumOff val="-4900"/>
              <a:alphaOff val="0"/>
            </a:schemeClr>
          </a:effectRef>
          <a:fontRef idx="minor">
            <a:schemeClr val="lt1"/>
          </a:fontRef>
        </p:style>
        <p:txBody>
          <a:bodyPr spcFirstLastPara="0" vert="horz" wrap="square" lIns="0" tIns="77752" rIns="72952" bIns="77752" numCol="1" spcCol="1270" anchor="ctr" anchorCtr="0">
            <a:noAutofit/>
          </a:bodyPr>
          <a:lstStyle/>
          <a:p>
            <a:pPr marL="0" lvl="0" indent="0" algn="ctr" defTabSz="488950">
              <a:lnSpc>
                <a:spcPct val="90000"/>
              </a:lnSpc>
              <a:spcBef>
                <a:spcPct val="0"/>
              </a:spcBef>
              <a:spcAft>
                <a:spcPct val="35000"/>
              </a:spcAft>
              <a:buNone/>
            </a:pPr>
            <a:endParaRPr lang="en-US" sz="2400" kern="1200">
              <a:latin typeface="Times New Roman" panose="02020603050405020304" pitchFamily="18" charset="0"/>
              <a:cs typeface="Times New Roman" panose="02020603050405020304" pitchFamily="18" charset="0"/>
            </a:endParaRPr>
          </a:p>
        </p:txBody>
      </p:sp>
      <p:sp>
        <p:nvSpPr>
          <p:cNvPr id="9" name="Freeform: Shape 8"/>
          <p:cNvSpPr/>
          <p:nvPr/>
        </p:nvSpPr>
        <p:spPr>
          <a:xfrm>
            <a:off x="8430554" y="3386195"/>
            <a:ext cx="2513672" cy="1143413"/>
          </a:xfrm>
          <a:custGeom>
            <a:avLst/>
            <a:gdLst>
              <a:gd name="connsiteX0" fmla="*/ 0 w 1143413"/>
              <a:gd name="connsiteY0" fmla="*/ 571707 h 1143413"/>
              <a:gd name="connsiteX1" fmla="*/ 571707 w 1143413"/>
              <a:gd name="connsiteY1" fmla="*/ 0 h 1143413"/>
              <a:gd name="connsiteX2" fmla="*/ 1143414 w 1143413"/>
              <a:gd name="connsiteY2" fmla="*/ 571707 h 1143413"/>
              <a:gd name="connsiteX3" fmla="*/ 571707 w 1143413"/>
              <a:gd name="connsiteY3" fmla="*/ 1143414 h 1143413"/>
              <a:gd name="connsiteX4" fmla="*/ 0 w 1143413"/>
              <a:gd name="connsiteY4" fmla="*/ 571707 h 114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13" h="1143413">
                <a:moveTo>
                  <a:pt x="0" y="571707"/>
                </a:moveTo>
                <a:cubicBezTo>
                  <a:pt x="0" y="255962"/>
                  <a:pt x="255962" y="0"/>
                  <a:pt x="571707" y="0"/>
                </a:cubicBezTo>
                <a:cubicBezTo>
                  <a:pt x="887452" y="0"/>
                  <a:pt x="1143414" y="255962"/>
                  <a:pt x="1143414" y="571707"/>
                </a:cubicBezTo>
                <a:cubicBezTo>
                  <a:pt x="1143414" y="887452"/>
                  <a:pt x="887452" y="1143414"/>
                  <a:pt x="571707" y="1143414"/>
                </a:cubicBezTo>
                <a:cubicBezTo>
                  <a:pt x="255962" y="1143414"/>
                  <a:pt x="0" y="887452"/>
                  <a:pt x="0" y="571707"/>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903533"/>
              <a:satOff val="33333"/>
              <a:lumOff val="-4900"/>
              <a:alphaOff val="0"/>
            </a:schemeClr>
          </a:fillRef>
          <a:effectRef idx="0">
            <a:schemeClr val="accent3">
              <a:hueOff val="903533"/>
              <a:satOff val="33333"/>
              <a:lumOff val="-4900"/>
              <a:alphaOff val="0"/>
            </a:schemeClr>
          </a:effectRef>
          <a:fontRef idx="minor">
            <a:schemeClr val="lt1"/>
          </a:fontRef>
        </p:style>
        <p:txBody>
          <a:bodyPr spcFirstLastPara="0" vert="horz" wrap="square" lIns="181419" tIns="181419" rIns="181419" bIns="181419" numCol="1" spcCol="1270" anchor="ctr" anchorCtr="0">
            <a:noAutofit/>
          </a:bodyPr>
          <a:lstStyle/>
          <a:p>
            <a:pPr marL="0" lvl="0" indent="0" algn="ctr" defTabSz="488950">
              <a:lnSpc>
                <a:spcPct val="90000"/>
              </a:lnSpc>
              <a:spcBef>
                <a:spcPct val="0"/>
              </a:spcBef>
              <a:spcAft>
                <a:spcPct val="35000"/>
              </a:spcAft>
              <a:buNone/>
            </a:pPr>
            <a:r>
              <a:rPr lang="vi-VN" sz="2800" b="1" dirty="0" smtClean="0">
                <a:latin typeface="Times New Roman" panose="02020603050405020304" pitchFamily="18" charset="0"/>
                <a:cs typeface="Times New Roman" panose="02020603050405020304" pitchFamily="18" charset="0"/>
              </a:rPr>
              <a:t>Bão, động đất và sóng thần</a:t>
            </a:r>
            <a:endParaRPr lang="en-US" sz="2800" kern="1200" dirty="0">
              <a:latin typeface="Times New Roman" panose="02020603050405020304" pitchFamily="18" charset="0"/>
              <a:cs typeface="Times New Roman" panose="02020603050405020304" pitchFamily="18" charset="0"/>
            </a:endParaRPr>
          </a:p>
        </p:txBody>
      </p:sp>
      <p:sp>
        <p:nvSpPr>
          <p:cNvPr id="11" name="Freeform: Shape 10"/>
          <p:cNvSpPr/>
          <p:nvPr/>
        </p:nvSpPr>
        <p:spPr>
          <a:xfrm rot="5400000">
            <a:off x="6043471" y="4359284"/>
            <a:ext cx="243172" cy="854648"/>
          </a:xfrm>
          <a:custGeom>
            <a:avLst/>
            <a:gdLst>
              <a:gd name="connsiteX0" fmla="*/ 0 w 243172"/>
              <a:gd name="connsiteY0" fmla="*/ 77752 h 388760"/>
              <a:gd name="connsiteX1" fmla="*/ 121586 w 243172"/>
              <a:gd name="connsiteY1" fmla="*/ 77752 h 388760"/>
              <a:gd name="connsiteX2" fmla="*/ 121586 w 243172"/>
              <a:gd name="connsiteY2" fmla="*/ 0 h 388760"/>
              <a:gd name="connsiteX3" fmla="*/ 243172 w 243172"/>
              <a:gd name="connsiteY3" fmla="*/ 194380 h 388760"/>
              <a:gd name="connsiteX4" fmla="*/ 121586 w 243172"/>
              <a:gd name="connsiteY4" fmla="*/ 388760 h 388760"/>
              <a:gd name="connsiteX5" fmla="*/ 121586 w 243172"/>
              <a:gd name="connsiteY5" fmla="*/ 311008 h 388760"/>
              <a:gd name="connsiteX6" fmla="*/ 0 w 243172"/>
              <a:gd name="connsiteY6" fmla="*/ 311008 h 388760"/>
              <a:gd name="connsiteX7" fmla="*/ 0 w 243172"/>
              <a:gd name="connsiteY7" fmla="*/ 77752 h 38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72" h="388760">
                <a:moveTo>
                  <a:pt x="0" y="77752"/>
                </a:moveTo>
                <a:lnTo>
                  <a:pt x="121586" y="77752"/>
                </a:lnTo>
                <a:lnTo>
                  <a:pt x="121586" y="0"/>
                </a:lnTo>
                <a:lnTo>
                  <a:pt x="243172" y="194380"/>
                </a:lnTo>
                <a:lnTo>
                  <a:pt x="121586" y="388760"/>
                </a:lnTo>
                <a:lnTo>
                  <a:pt x="121586" y="311008"/>
                </a:lnTo>
                <a:lnTo>
                  <a:pt x="0" y="311008"/>
                </a:lnTo>
                <a:lnTo>
                  <a:pt x="0" y="77752"/>
                </a:lnTo>
                <a:close/>
              </a:path>
            </a:pathLst>
          </a:custGeom>
        </p:spPr>
        <p:style>
          <a:lnRef idx="0">
            <a:schemeClr val="lt1">
              <a:hueOff val="0"/>
              <a:satOff val="0"/>
              <a:lumOff val="0"/>
              <a:alphaOff val="0"/>
            </a:schemeClr>
          </a:lnRef>
          <a:fillRef idx="1">
            <a:schemeClr val="accent3">
              <a:hueOff val="1807066"/>
              <a:satOff val="66667"/>
              <a:lumOff val="-9802"/>
              <a:alphaOff val="0"/>
            </a:schemeClr>
          </a:fillRef>
          <a:effectRef idx="0">
            <a:schemeClr val="accent3">
              <a:hueOff val="1807066"/>
              <a:satOff val="66667"/>
              <a:lumOff val="-9802"/>
              <a:alphaOff val="0"/>
            </a:schemeClr>
          </a:effectRef>
          <a:fontRef idx="minor">
            <a:schemeClr val="lt1"/>
          </a:fontRef>
        </p:style>
        <p:txBody>
          <a:bodyPr spcFirstLastPara="0" vert="horz" wrap="square" lIns="0" tIns="77752" rIns="72952" bIns="77752" numCol="1" spcCol="1270" anchor="ctr" anchorCtr="0">
            <a:noAutofit/>
          </a:bodyPr>
          <a:lstStyle/>
          <a:p>
            <a:pPr marL="0" lvl="0" indent="0" algn="ctr" defTabSz="488950">
              <a:lnSpc>
                <a:spcPct val="90000"/>
              </a:lnSpc>
              <a:spcBef>
                <a:spcPct val="0"/>
              </a:spcBef>
              <a:spcAft>
                <a:spcPct val="35000"/>
              </a:spcAft>
              <a:buNone/>
            </a:pPr>
            <a:endParaRPr lang="en-US" sz="2400" kern="1200">
              <a:latin typeface="Times New Roman" panose="02020603050405020304" pitchFamily="18" charset="0"/>
              <a:cs typeface="Times New Roman" panose="02020603050405020304" pitchFamily="18" charset="0"/>
            </a:endParaRPr>
          </a:p>
        </p:txBody>
      </p:sp>
      <p:sp>
        <p:nvSpPr>
          <p:cNvPr id="12" name="Freeform: Shape 11"/>
          <p:cNvSpPr/>
          <p:nvPr/>
        </p:nvSpPr>
        <p:spPr>
          <a:xfrm>
            <a:off x="4908222" y="5022898"/>
            <a:ext cx="2513672" cy="1143413"/>
          </a:xfrm>
          <a:custGeom>
            <a:avLst/>
            <a:gdLst>
              <a:gd name="connsiteX0" fmla="*/ 0 w 1143413"/>
              <a:gd name="connsiteY0" fmla="*/ 571707 h 1143413"/>
              <a:gd name="connsiteX1" fmla="*/ 571707 w 1143413"/>
              <a:gd name="connsiteY1" fmla="*/ 0 h 1143413"/>
              <a:gd name="connsiteX2" fmla="*/ 1143414 w 1143413"/>
              <a:gd name="connsiteY2" fmla="*/ 571707 h 1143413"/>
              <a:gd name="connsiteX3" fmla="*/ 571707 w 1143413"/>
              <a:gd name="connsiteY3" fmla="*/ 1143414 h 1143413"/>
              <a:gd name="connsiteX4" fmla="*/ 0 w 1143413"/>
              <a:gd name="connsiteY4" fmla="*/ 571707 h 114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13" h="1143413">
                <a:moveTo>
                  <a:pt x="0" y="571707"/>
                </a:moveTo>
                <a:cubicBezTo>
                  <a:pt x="0" y="255962"/>
                  <a:pt x="255962" y="0"/>
                  <a:pt x="571707" y="0"/>
                </a:cubicBezTo>
                <a:cubicBezTo>
                  <a:pt x="887452" y="0"/>
                  <a:pt x="1143414" y="255962"/>
                  <a:pt x="1143414" y="571707"/>
                </a:cubicBezTo>
                <a:cubicBezTo>
                  <a:pt x="1143414" y="887452"/>
                  <a:pt x="887452" y="1143414"/>
                  <a:pt x="571707" y="1143414"/>
                </a:cubicBezTo>
                <a:cubicBezTo>
                  <a:pt x="255962" y="1143414"/>
                  <a:pt x="0" y="887452"/>
                  <a:pt x="0" y="571707"/>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1807066"/>
              <a:satOff val="66667"/>
              <a:lumOff val="-9802"/>
              <a:alphaOff val="0"/>
            </a:schemeClr>
          </a:fillRef>
          <a:effectRef idx="0">
            <a:schemeClr val="accent3">
              <a:hueOff val="1807066"/>
              <a:satOff val="66667"/>
              <a:lumOff val="-9802"/>
              <a:alphaOff val="0"/>
            </a:schemeClr>
          </a:effectRef>
          <a:fontRef idx="minor">
            <a:schemeClr val="lt1"/>
          </a:fontRef>
        </p:style>
        <p:txBody>
          <a:bodyPr spcFirstLastPara="0" vert="horz" wrap="square" lIns="181419" tIns="181419" rIns="181419" bIns="181419" numCol="1" spcCol="1270" anchor="ctr" anchorCtr="0">
            <a:noAutofit/>
          </a:bodyPr>
          <a:lstStyle/>
          <a:p>
            <a:pPr marL="0" lvl="0" indent="0" algn="ctr" defTabSz="488950">
              <a:lnSpc>
                <a:spcPct val="90000"/>
              </a:lnSpc>
              <a:spcBef>
                <a:spcPct val="0"/>
              </a:spcBef>
              <a:spcAft>
                <a:spcPct val="35000"/>
              </a:spcAft>
              <a:buNone/>
            </a:pPr>
            <a:r>
              <a:rPr lang="vi-VN" sz="2800" b="1" kern="1200" dirty="0" smtClean="0">
                <a:latin typeface="Times New Roman" panose="02020603050405020304" pitchFamily="18" charset="0"/>
                <a:cs typeface="Times New Roman" panose="02020603050405020304" pitchFamily="18" charset="0"/>
              </a:rPr>
              <a:t>Biến đổi khí hậu</a:t>
            </a:r>
            <a:endParaRPr lang="en-US" sz="2800" kern="1200" dirty="0">
              <a:latin typeface="Times New Roman" panose="02020603050405020304" pitchFamily="18" charset="0"/>
              <a:cs typeface="Times New Roman" panose="02020603050405020304" pitchFamily="18" charset="0"/>
            </a:endParaRPr>
          </a:p>
        </p:txBody>
      </p:sp>
      <p:sp>
        <p:nvSpPr>
          <p:cNvPr id="13" name="Freeform: Shape 12"/>
          <p:cNvSpPr/>
          <p:nvPr/>
        </p:nvSpPr>
        <p:spPr>
          <a:xfrm>
            <a:off x="4151726" y="3763521"/>
            <a:ext cx="534588" cy="388761"/>
          </a:xfrm>
          <a:custGeom>
            <a:avLst/>
            <a:gdLst>
              <a:gd name="connsiteX0" fmla="*/ 0 w 243172"/>
              <a:gd name="connsiteY0" fmla="*/ 77752 h 388760"/>
              <a:gd name="connsiteX1" fmla="*/ 121586 w 243172"/>
              <a:gd name="connsiteY1" fmla="*/ 77752 h 388760"/>
              <a:gd name="connsiteX2" fmla="*/ 121586 w 243172"/>
              <a:gd name="connsiteY2" fmla="*/ 0 h 388760"/>
              <a:gd name="connsiteX3" fmla="*/ 243172 w 243172"/>
              <a:gd name="connsiteY3" fmla="*/ 194380 h 388760"/>
              <a:gd name="connsiteX4" fmla="*/ 121586 w 243172"/>
              <a:gd name="connsiteY4" fmla="*/ 388760 h 388760"/>
              <a:gd name="connsiteX5" fmla="*/ 121586 w 243172"/>
              <a:gd name="connsiteY5" fmla="*/ 311008 h 388760"/>
              <a:gd name="connsiteX6" fmla="*/ 0 w 243172"/>
              <a:gd name="connsiteY6" fmla="*/ 311008 h 388760"/>
              <a:gd name="connsiteX7" fmla="*/ 0 w 243172"/>
              <a:gd name="connsiteY7" fmla="*/ 77752 h 38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72" h="388760">
                <a:moveTo>
                  <a:pt x="243171" y="311008"/>
                </a:moveTo>
                <a:lnTo>
                  <a:pt x="121586" y="311008"/>
                </a:lnTo>
                <a:lnTo>
                  <a:pt x="121586" y="388760"/>
                </a:lnTo>
                <a:lnTo>
                  <a:pt x="1" y="194380"/>
                </a:lnTo>
                <a:lnTo>
                  <a:pt x="121586" y="0"/>
                </a:lnTo>
                <a:lnTo>
                  <a:pt x="121586" y="77752"/>
                </a:lnTo>
                <a:lnTo>
                  <a:pt x="243171" y="77752"/>
                </a:lnTo>
                <a:lnTo>
                  <a:pt x="243171" y="311008"/>
                </a:lnTo>
                <a:close/>
              </a:path>
            </a:pathLst>
          </a:custGeom>
        </p:spPr>
        <p:style>
          <a:lnRef idx="0">
            <a:schemeClr val="lt1">
              <a:hueOff val="0"/>
              <a:satOff val="0"/>
              <a:lumOff val="0"/>
              <a:alphaOff val="0"/>
            </a:schemeClr>
          </a:lnRef>
          <a:fillRef idx="1">
            <a:schemeClr val="accent3">
              <a:hueOff val="2710599"/>
              <a:satOff val="100000"/>
              <a:lumOff val="-14704"/>
              <a:alphaOff val="0"/>
            </a:schemeClr>
          </a:fillRef>
          <a:effectRef idx="0">
            <a:schemeClr val="accent3">
              <a:hueOff val="2710599"/>
              <a:satOff val="100000"/>
              <a:lumOff val="-14704"/>
              <a:alphaOff val="0"/>
            </a:schemeClr>
          </a:effectRef>
          <a:fontRef idx="minor">
            <a:schemeClr val="lt1"/>
          </a:fontRef>
        </p:style>
        <p:txBody>
          <a:bodyPr spcFirstLastPara="0" vert="horz" wrap="square" lIns="72952" tIns="77753" rIns="0" bIns="77752" numCol="1" spcCol="1270" anchor="ctr" anchorCtr="0">
            <a:noAutofit/>
          </a:bodyPr>
          <a:lstStyle/>
          <a:p>
            <a:pPr marL="0" lvl="0" indent="0" algn="ctr" defTabSz="488950">
              <a:lnSpc>
                <a:spcPct val="90000"/>
              </a:lnSpc>
              <a:spcBef>
                <a:spcPct val="0"/>
              </a:spcBef>
              <a:spcAft>
                <a:spcPct val="35000"/>
              </a:spcAft>
              <a:buNone/>
            </a:pPr>
            <a:endParaRPr lang="en-US" sz="2400" kern="1200">
              <a:latin typeface="Times New Roman" panose="02020603050405020304" pitchFamily="18" charset="0"/>
              <a:cs typeface="Times New Roman" panose="02020603050405020304" pitchFamily="18" charset="0"/>
            </a:endParaRPr>
          </a:p>
        </p:txBody>
      </p:sp>
      <p:sp>
        <p:nvSpPr>
          <p:cNvPr id="14" name="Freeform: Shape 13"/>
          <p:cNvSpPr/>
          <p:nvPr/>
        </p:nvSpPr>
        <p:spPr>
          <a:xfrm>
            <a:off x="1143000" y="3386195"/>
            <a:ext cx="2756561" cy="1143413"/>
          </a:xfrm>
          <a:custGeom>
            <a:avLst/>
            <a:gdLst>
              <a:gd name="connsiteX0" fmla="*/ 0 w 1143413"/>
              <a:gd name="connsiteY0" fmla="*/ 571707 h 1143413"/>
              <a:gd name="connsiteX1" fmla="*/ 571707 w 1143413"/>
              <a:gd name="connsiteY1" fmla="*/ 0 h 1143413"/>
              <a:gd name="connsiteX2" fmla="*/ 1143414 w 1143413"/>
              <a:gd name="connsiteY2" fmla="*/ 571707 h 1143413"/>
              <a:gd name="connsiteX3" fmla="*/ 571707 w 1143413"/>
              <a:gd name="connsiteY3" fmla="*/ 1143414 h 1143413"/>
              <a:gd name="connsiteX4" fmla="*/ 0 w 1143413"/>
              <a:gd name="connsiteY4" fmla="*/ 571707 h 114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13" h="1143413">
                <a:moveTo>
                  <a:pt x="0" y="571707"/>
                </a:moveTo>
                <a:cubicBezTo>
                  <a:pt x="0" y="255962"/>
                  <a:pt x="255962" y="0"/>
                  <a:pt x="571707" y="0"/>
                </a:cubicBezTo>
                <a:cubicBezTo>
                  <a:pt x="887452" y="0"/>
                  <a:pt x="1143414" y="255962"/>
                  <a:pt x="1143414" y="571707"/>
                </a:cubicBezTo>
                <a:cubicBezTo>
                  <a:pt x="1143414" y="887452"/>
                  <a:pt x="887452" y="1143414"/>
                  <a:pt x="571707" y="1143414"/>
                </a:cubicBezTo>
                <a:cubicBezTo>
                  <a:pt x="255962" y="1143414"/>
                  <a:pt x="0" y="887452"/>
                  <a:pt x="0" y="571707"/>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2710599"/>
              <a:satOff val="100000"/>
              <a:lumOff val="-14704"/>
              <a:alphaOff val="0"/>
            </a:schemeClr>
          </a:fillRef>
          <a:effectRef idx="0">
            <a:schemeClr val="accent3">
              <a:hueOff val="2710599"/>
              <a:satOff val="100000"/>
              <a:lumOff val="-14704"/>
              <a:alphaOff val="0"/>
            </a:schemeClr>
          </a:effectRef>
          <a:fontRef idx="minor">
            <a:schemeClr val="lt1"/>
          </a:fontRef>
        </p:style>
        <p:txBody>
          <a:bodyPr spcFirstLastPara="0" vert="horz" wrap="square" lIns="181419" tIns="181419" rIns="181419" bIns="181419" numCol="1" spcCol="1270" anchor="ctr" anchorCtr="0">
            <a:noAutofit/>
          </a:bodyPr>
          <a:lstStyle/>
          <a:p>
            <a:pPr marL="0" lvl="0" indent="0" algn="ctr" defTabSz="488950">
              <a:lnSpc>
                <a:spcPct val="90000"/>
              </a:lnSpc>
              <a:spcBef>
                <a:spcPct val="0"/>
              </a:spcBef>
              <a:spcAft>
                <a:spcPct val="35000"/>
              </a:spcAft>
              <a:buNone/>
            </a:pPr>
            <a:r>
              <a:rPr lang="vi-VN" sz="2400" b="1" kern="1200" dirty="0" smtClean="0">
                <a:latin typeface="Times New Roman" panose="02020603050405020304" pitchFamily="18" charset="0"/>
                <a:cs typeface="Times New Roman" panose="02020603050405020304" pitchFamily="18" charset="0"/>
              </a:rPr>
              <a:t>Thủy triều</a:t>
            </a:r>
            <a:endParaRPr lang="en-US" sz="2400" b="1" kern="12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0" y="-3857"/>
            <a:ext cx="12192000" cy="6861857"/>
          </a:xfrm>
          <a:prstGeom prst="rect">
            <a:avLst/>
          </a:prstGeom>
        </p:spPr>
      </p:pic>
      <p:sp>
        <p:nvSpPr>
          <p:cNvPr id="5" name="文本框 55"/>
          <p:cNvSpPr txBox="1"/>
          <p:nvPr/>
        </p:nvSpPr>
        <p:spPr>
          <a:xfrm>
            <a:off x="1667262" y="1769180"/>
            <a:ext cx="8503630" cy="1200329"/>
          </a:xfrm>
          <a:prstGeom prst="rect">
            <a:avLst/>
          </a:prstGeom>
          <a:noFill/>
          <a:effectLst>
            <a:outerShdw blurRad="50800" dist="38100" dir="5400000" algn="t" rotWithShape="0">
              <a:prstClr val="black">
                <a:alpha val="40000"/>
              </a:prstClr>
            </a:outerShdw>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7200" b="1" dirty="0" err="1">
                <a:ln w="28575">
                  <a:solidFill>
                    <a:prstClr val="white"/>
                  </a:solidFill>
                </a:ln>
                <a:solidFill>
                  <a:srgbClr val="E9562B"/>
                </a:solidFill>
                <a:latin typeface="Times New Roman" panose="02020603050405020304" pitchFamily="18" charset="0"/>
                <a:cs typeface="Times New Roman" panose="02020603050405020304" pitchFamily="18" charset="0"/>
                <a:sym typeface="+mn-lt"/>
              </a:rPr>
              <a:t>Hẹn</a:t>
            </a:r>
            <a:r>
              <a:rPr lang="en-US" altLang="zh-CN" sz="7200" b="1" dirty="0">
                <a:ln w="28575">
                  <a:solidFill>
                    <a:prstClr val="white"/>
                  </a:solidFill>
                </a:ln>
                <a:solidFill>
                  <a:srgbClr val="E9562B"/>
                </a:solidFill>
                <a:latin typeface="Times New Roman" panose="02020603050405020304" pitchFamily="18" charset="0"/>
                <a:cs typeface="Times New Roman" panose="02020603050405020304" pitchFamily="18" charset="0"/>
                <a:sym typeface="+mn-lt"/>
              </a:rPr>
              <a:t> </a:t>
            </a:r>
            <a:r>
              <a:rPr lang="en-US" altLang="zh-CN" sz="7200" b="1" dirty="0" err="1">
                <a:ln w="28575">
                  <a:solidFill>
                    <a:prstClr val="white"/>
                  </a:solidFill>
                </a:ln>
                <a:solidFill>
                  <a:srgbClr val="E9562B"/>
                </a:solidFill>
                <a:latin typeface="Times New Roman" panose="02020603050405020304" pitchFamily="18" charset="0"/>
                <a:cs typeface="Times New Roman" panose="02020603050405020304" pitchFamily="18" charset="0"/>
                <a:sym typeface="+mn-lt"/>
              </a:rPr>
              <a:t>gặp</a:t>
            </a:r>
            <a:r>
              <a:rPr lang="en-US" altLang="zh-CN" sz="7200" b="1" dirty="0">
                <a:ln w="28575">
                  <a:solidFill>
                    <a:prstClr val="white"/>
                  </a:solidFill>
                </a:ln>
                <a:solidFill>
                  <a:srgbClr val="E9562B"/>
                </a:solidFill>
                <a:latin typeface="Times New Roman" panose="02020603050405020304" pitchFamily="18" charset="0"/>
                <a:cs typeface="Times New Roman" panose="02020603050405020304" pitchFamily="18" charset="0"/>
                <a:sym typeface="+mn-lt"/>
              </a:rPr>
              <a:t> </a:t>
            </a:r>
            <a:r>
              <a:rPr lang="en-US" altLang="zh-CN" sz="7200" b="1" dirty="0" err="1">
                <a:ln w="28575">
                  <a:solidFill>
                    <a:prstClr val="white"/>
                  </a:solidFill>
                </a:ln>
                <a:solidFill>
                  <a:srgbClr val="E9562B"/>
                </a:solidFill>
                <a:latin typeface="Times New Roman" panose="02020603050405020304" pitchFamily="18" charset="0"/>
                <a:cs typeface="Times New Roman" panose="02020603050405020304" pitchFamily="18" charset="0"/>
                <a:sym typeface="+mn-lt"/>
              </a:rPr>
              <a:t>lại</a:t>
            </a:r>
            <a:r>
              <a:rPr lang="en-US" altLang="zh-CN" sz="7200" b="1" dirty="0">
                <a:ln w="28575">
                  <a:solidFill>
                    <a:prstClr val="white"/>
                  </a:solidFill>
                </a:ln>
                <a:solidFill>
                  <a:srgbClr val="E9562B"/>
                </a:solidFill>
                <a:latin typeface="Times New Roman" panose="02020603050405020304" pitchFamily="18" charset="0"/>
                <a:cs typeface="Times New Roman" panose="02020603050405020304" pitchFamily="18" charset="0"/>
                <a:sym typeface="+mn-lt"/>
              </a:rPr>
              <a:t> </a:t>
            </a:r>
            <a:r>
              <a:rPr lang="en-US" altLang="zh-CN" sz="7200" b="1" dirty="0" err="1">
                <a:ln w="28575">
                  <a:solidFill>
                    <a:prstClr val="white"/>
                  </a:solidFill>
                </a:ln>
                <a:solidFill>
                  <a:srgbClr val="E9562B"/>
                </a:solidFill>
                <a:latin typeface="Times New Roman" panose="02020603050405020304" pitchFamily="18" charset="0"/>
                <a:cs typeface="Times New Roman" panose="02020603050405020304" pitchFamily="18" charset="0"/>
                <a:sym typeface="+mn-lt"/>
              </a:rPr>
              <a:t>các</a:t>
            </a:r>
            <a:r>
              <a:rPr lang="en-US" altLang="zh-CN" sz="7200" b="1" dirty="0">
                <a:ln w="28575">
                  <a:solidFill>
                    <a:prstClr val="white"/>
                  </a:solidFill>
                </a:ln>
                <a:solidFill>
                  <a:srgbClr val="E9562B"/>
                </a:solidFill>
                <a:latin typeface="Times New Roman" panose="02020603050405020304" pitchFamily="18" charset="0"/>
                <a:cs typeface="Times New Roman" panose="02020603050405020304" pitchFamily="18" charset="0"/>
                <a:sym typeface="+mn-lt"/>
              </a:rPr>
              <a:t> </a:t>
            </a:r>
            <a:r>
              <a:rPr lang="en-US" altLang="zh-CN" sz="7200" b="1" dirty="0" err="1">
                <a:ln w="28575">
                  <a:solidFill>
                    <a:prstClr val="white"/>
                  </a:solidFill>
                </a:ln>
                <a:solidFill>
                  <a:srgbClr val="E9562B"/>
                </a:solidFill>
                <a:latin typeface="Times New Roman" panose="02020603050405020304" pitchFamily="18" charset="0"/>
                <a:cs typeface="Times New Roman" panose="02020603050405020304" pitchFamily="18" charset="0"/>
                <a:sym typeface="+mn-lt"/>
              </a:rPr>
              <a:t>em</a:t>
            </a:r>
            <a:r>
              <a:rPr lang="en-US" altLang="zh-CN" sz="7200" b="1" dirty="0">
                <a:ln w="28575">
                  <a:solidFill>
                    <a:prstClr val="white"/>
                  </a:solidFill>
                </a:ln>
                <a:solidFill>
                  <a:srgbClr val="E9562B"/>
                </a:solidFill>
                <a:latin typeface="Times New Roman" panose="02020603050405020304" pitchFamily="18" charset="0"/>
                <a:cs typeface="Times New Roman" panose="02020603050405020304" pitchFamily="18" charset="0"/>
                <a:sym typeface="+mn-lt"/>
              </a:rPr>
              <a:t>!!!</a:t>
            </a:r>
            <a:endParaRPr kumimoji="0" lang="zh-CN" altLang="en-US" sz="7200" b="1" u="none" strike="noStrike" kern="1200" cap="none" spc="0" normalizeH="0" baseline="0" noProof="0" dirty="0">
              <a:ln w="28575">
                <a:solidFill>
                  <a:prstClr val="white"/>
                </a:solidFill>
              </a:ln>
              <a:solidFill>
                <a:srgbClr val="E9562B"/>
              </a:solidFill>
              <a:effectLst/>
              <a:uLnTx/>
              <a:uFillTx/>
              <a:latin typeface="Times New Roman" panose="02020603050405020304" pitchFamily="18" charset="0"/>
              <a:cs typeface="Times New Roman" panose="02020603050405020304" pitchFamily="18" charset="0"/>
              <a:sym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1"/>
          <a:stretch>
            <a:fillRect/>
          </a:stretch>
        </p:blipFill>
        <p:spPr>
          <a:xfrm>
            <a:off x="-73741" y="0"/>
            <a:ext cx="12265741" cy="6895783"/>
          </a:xfrm>
          <a:prstGeom prst="rect">
            <a:avLst/>
          </a:prstGeom>
        </p:spPr>
      </p:pic>
      <p:pic>
        <p:nvPicPr>
          <p:cNvPr id="5" name="Picture 4"/>
          <p:cNvPicPr>
            <a:picLocks noChangeAspect="1"/>
          </p:cNvPicPr>
          <p:nvPr/>
        </p:nvPicPr>
        <p:blipFill>
          <a:blip r:embed="rId2"/>
          <a:stretch>
            <a:fillRect/>
          </a:stretch>
        </p:blipFill>
        <p:spPr>
          <a:xfrm>
            <a:off x="173419" y="2244999"/>
            <a:ext cx="6148553" cy="2065302"/>
          </a:xfrm>
          <a:prstGeom prst="rect">
            <a:avLst/>
          </a:prstGeom>
        </p:spPr>
      </p:pic>
      <p:pic>
        <p:nvPicPr>
          <p:cNvPr id="2" name="Picture 1"/>
          <p:cNvPicPr>
            <a:picLocks noChangeAspect="1"/>
          </p:cNvPicPr>
          <p:nvPr/>
        </p:nvPicPr>
        <p:blipFill rotWithShape="1">
          <a:blip r:embed="rId3"/>
          <a:srcRect l="3266"/>
          <a:stretch>
            <a:fillRect/>
          </a:stretch>
        </p:blipFill>
        <p:spPr>
          <a:xfrm>
            <a:off x="6644157" y="0"/>
            <a:ext cx="5547843" cy="3603171"/>
          </a:xfrm>
          <a:prstGeom prst="rect">
            <a:avLst/>
          </a:prstGeom>
        </p:spPr>
      </p:pic>
      <p:pic>
        <p:nvPicPr>
          <p:cNvPr id="3" name="Picture 2"/>
          <p:cNvPicPr>
            <a:picLocks noChangeAspect="1"/>
          </p:cNvPicPr>
          <p:nvPr/>
        </p:nvPicPr>
        <p:blipFill>
          <a:blip r:embed="rId4"/>
          <a:stretch>
            <a:fillRect/>
          </a:stretch>
        </p:blipFill>
        <p:spPr>
          <a:xfrm>
            <a:off x="6644158" y="3603171"/>
            <a:ext cx="5547841" cy="3292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1"/>
          <a:stretch>
            <a:fillRect/>
          </a:stretch>
        </p:blipFill>
        <p:spPr>
          <a:xfrm>
            <a:off x="-73741" y="0"/>
            <a:ext cx="12265741" cy="6895783"/>
          </a:xfrm>
          <a:prstGeom prst="rect">
            <a:avLst/>
          </a:prstGeom>
        </p:spPr>
      </p:pic>
      <p:grpSp>
        <p:nvGrpSpPr>
          <p:cNvPr id="11" name="Group 10"/>
          <p:cNvGrpSpPr/>
          <p:nvPr/>
        </p:nvGrpSpPr>
        <p:grpSpPr>
          <a:xfrm>
            <a:off x="518886" y="1477818"/>
            <a:ext cx="4793343" cy="728663"/>
            <a:chOff x="7296858" y="360377"/>
            <a:chExt cx="4572000" cy="1330955"/>
          </a:xfrm>
        </p:grpSpPr>
        <p:sp>
          <p:nvSpPr>
            <p:cNvPr id="12" name="Rectangle: Rounded Corners 11"/>
            <p:cNvSpPr/>
            <p:nvPr/>
          </p:nvSpPr>
          <p:spPr>
            <a:xfrm>
              <a:off x="7296858" y="360377"/>
              <a:ext cx="4572000" cy="1330955"/>
            </a:xfrm>
            <a:prstGeom prst="roundRect">
              <a:avLst>
                <a:gd name="adj" fmla="val 50000"/>
              </a:avLst>
            </a:prstGeom>
            <a:gradFill flip="none" rotWithShape="1">
              <a:gsLst>
                <a:gs pos="0">
                  <a:srgbClr val="FFFF00"/>
                </a:gs>
                <a:gs pos="64000">
                  <a:srgbClr val="FF33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p:cNvSpPr/>
            <p:nvPr/>
          </p:nvSpPr>
          <p:spPr>
            <a:xfrm>
              <a:off x="7377724" y="412573"/>
              <a:ext cx="570128" cy="1186477"/>
            </a:xfrm>
            <a:prstGeom prst="ellipse">
              <a:avLst/>
            </a:prstGeom>
            <a:solidFill>
              <a:schemeClr val="bg1"/>
            </a:solidFill>
            <a:ln>
              <a:solidFill>
                <a:schemeClr val="bg1"/>
              </a:solidFill>
            </a:ln>
            <a:effectLst>
              <a:outerShdw blurRad="1905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extBox 8"/>
          <p:cNvSpPr txBox="1"/>
          <p:nvPr/>
        </p:nvSpPr>
        <p:spPr>
          <a:xfrm>
            <a:off x="758316" y="1598346"/>
            <a:ext cx="5488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p:cNvSpPr txBox="1"/>
          <p:nvPr/>
        </p:nvSpPr>
        <p:spPr>
          <a:xfrm>
            <a:off x="1316938" y="1611316"/>
            <a:ext cx="40481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b="1" dirty="0">
                <a:solidFill>
                  <a:prstClr val="white"/>
                </a:solidFill>
                <a:latin typeface="Times New Roman" panose="02020603050405020304" pitchFamily="18" charset="0"/>
                <a:cs typeface="Times New Roman" panose="02020603050405020304" pitchFamily="18" charset="0"/>
              </a:rPr>
              <a:t>ĐỌC -TÌM HIỂU CHUNG</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603667" y="2289457"/>
            <a:ext cx="10858500" cy="619272"/>
          </a:xfrm>
          <a:prstGeom prst="rect">
            <a:avLst/>
          </a:prstGeom>
          <a:noFill/>
        </p:spPr>
        <p:txBody>
          <a:bodyPr wrap="square">
            <a:spAutoFit/>
          </a:bodyPr>
          <a:lstStyle/>
          <a:p>
            <a:pPr algn="just">
              <a:lnSpc>
                <a:spcPct val="107000"/>
              </a:lnSpc>
              <a:spcAft>
                <a:spcPts val="800"/>
              </a:spcAft>
            </a:pPr>
            <a:r>
              <a:rPr lang="vi-VN" sz="3200" b="1" kern="1200" dirty="0">
                <a:solidFill>
                  <a:srgbClr val="000000"/>
                </a:solidFill>
                <a:effectLst/>
                <a:latin typeface="Times New Roman" panose="02020603050405020304" pitchFamily="18" charset="0"/>
                <a:ea typeface="+mn-ea"/>
                <a:cs typeface="Times New Roman" panose="02020603050405020304" pitchFamily="18" charset="0"/>
              </a:rPr>
              <a:t>1. </a:t>
            </a:r>
            <a:r>
              <a:rPr lang="vi-VN" sz="3200" b="1" kern="1200" dirty="0" smtClean="0">
                <a:solidFill>
                  <a:srgbClr val="000000"/>
                </a:solidFill>
                <a:effectLst/>
                <a:latin typeface="Times New Roman" panose="02020603050405020304" pitchFamily="18" charset="0"/>
                <a:ea typeface="+mn-ea"/>
                <a:cs typeface="Times New Roman" panose="02020603050405020304" pitchFamily="18" charset="0"/>
              </a:rPr>
              <a:t>Đọc</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1043758" y="214934"/>
            <a:ext cx="10296870" cy="830997"/>
          </a:xfrm>
          <a:prstGeom prst="rect">
            <a:avLst/>
          </a:prstGeom>
          <a:solidFill>
            <a:schemeClr val="accent1">
              <a:lumMod val="20000"/>
              <a:lumOff val="80000"/>
            </a:schemeClr>
          </a:solidFill>
        </p:spPr>
        <p:txBody>
          <a:bodyPr wrap="square" rtlCol="0">
            <a:spAutoFit/>
          </a:bodyPr>
          <a:lstStyle/>
          <a:p>
            <a:pPr algn="ctr"/>
            <a:r>
              <a:rPr lang="vi-VN" sz="2400" b="1" dirty="0" smtClean="0">
                <a:solidFill>
                  <a:srgbClr val="FF0000"/>
                </a:solidFill>
                <a:latin typeface="+mj-lt"/>
              </a:rPr>
              <a:t>BÀI 3: VĂN BẢN THÔNG TIN</a:t>
            </a:r>
            <a:endParaRPr lang="vi-VN" sz="2400" b="1" dirty="0" smtClean="0">
              <a:solidFill>
                <a:srgbClr val="FF0000"/>
              </a:solidFill>
              <a:latin typeface="+mj-lt"/>
            </a:endParaRPr>
          </a:p>
          <a:p>
            <a:pPr algn="ctr"/>
            <a:r>
              <a:rPr lang="vi-VN" sz="2400" b="1" dirty="0" smtClean="0">
                <a:solidFill>
                  <a:srgbClr val="FF0000"/>
                </a:solidFill>
                <a:latin typeface="+mj-lt"/>
              </a:rPr>
              <a:t>Đọc hiểu văn bản: Nước biển </a:t>
            </a:r>
            <a:r>
              <a:rPr lang="vi-VN" sz="2400" b="1" dirty="0" smtClean="0">
                <a:solidFill>
                  <a:srgbClr val="FF0000"/>
                </a:solidFill>
                <a:latin typeface="+mj-lt"/>
              </a:rPr>
              <a:t>dâng: </a:t>
            </a:r>
            <a:r>
              <a:rPr lang="vi-VN" sz="2400" b="1" dirty="0">
                <a:solidFill>
                  <a:srgbClr val="FF0000"/>
                </a:solidFill>
                <a:latin typeface="+mj-lt"/>
              </a:rPr>
              <a:t>b</a:t>
            </a:r>
            <a:r>
              <a:rPr lang="vi-VN" sz="2400" b="1" dirty="0" smtClean="0">
                <a:solidFill>
                  <a:srgbClr val="FF0000"/>
                </a:solidFill>
                <a:latin typeface="+mj-lt"/>
              </a:rPr>
              <a:t>ài </a:t>
            </a:r>
            <a:r>
              <a:rPr lang="vi-VN" sz="2400" b="1" dirty="0" smtClean="0">
                <a:solidFill>
                  <a:srgbClr val="FF0000"/>
                </a:solidFill>
                <a:latin typeface="+mj-lt"/>
              </a:rPr>
              <a:t>toán khó cần giải trong thế kỉ XXI</a:t>
            </a:r>
            <a:endParaRPr lang="en-US" sz="2400" b="1" dirty="0">
              <a:solidFill>
                <a:srgbClr val="FF0000"/>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1"/>
          <a:stretch>
            <a:fillRect/>
          </a:stretch>
        </p:blipFill>
        <p:spPr>
          <a:xfrm>
            <a:off x="-73741" y="0"/>
            <a:ext cx="12265741" cy="6895783"/>
          </a:xfrm>
          <a:prstGeom prst="rect">
            <a:avLst/>
          </a:prstGeom>
        </p:spPr>
      </p:pic>
      <p:grpSp>
        <p:nvGrpSpPr>
          <p:cNvPr id="11" name="Group 10"/>
          <p:cNvGrpSpPr/>
          <p:nvPr/>
        </p:nvGrpSpPr>
        <p:grpSpPr>
          <a:xfrm>
            <a:off x="0" y="1044713"/>
            <a:ext cx="4793343" cy="728663"/>
            <a:chOff x="7296858" y="360377"/>
            <a:chExt cx="4572000" cy="1330955"/>
          </a:xfrm>
        </p:grpSpPr>
        <p:sp>
          <p:nvSpPr>
            <p:cNvPr id="12" name="Rectangle: Rounded Corners 11"/>
            <p:cNvSpPr/>
            <p:nvPr/>
          </p:nvSpPr>
          <p:spPr>
            <a:xfrm>
              <a:off x="7296858" y="360377"/>
              <a:ext cx="4572000" cy="1330955"/>
            </a:xfrm>
            <a:prstGeom prst="roundRect">
              <a:avLst>
                <a:gd name="adj" fmla="val 50000"/>
              </a:avLst>
            </a:prstGeom>
            <a:gradFill flip="none" rotWithShape="1">
              <a:gsLst>
                <a:gs pos="0">
                  <a:srgbClr val="FFFF00"/>
                </a:gs>
                <a:gs pos="64000">
                  <a:srgbClr val="FF33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p:cNvSpPr/>
            <p:nvPr/>
          </p:nvSpPr>
          <p:spPr>
            <a:xfrm>
              <a:off x="7377724" y="412573"/>
              <a:ext cx="570128" cy="1186477"/>
            </a:xfrm>
            <a:prstGeom prst="ellipse">
              <a:avLst/>
            </a:prstGeom>
            <a:solidFill>
              <a:schemeClr val="bg1"/>
            </a:solidFill>
            <a:ln>
              <a:solidFill>
                <a:schemeClr val="bg1"/>
              </a:solidFill>
            </a:ln>
            <a:effectLst>
              <a:outerShdw blurRad="1905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extBox 8"/>
          <p:cNvSpPr txBox="1"/>
          <p:nvPr/>
        </p:nvSpPr>
        <p:spPr>
          <a:xfrm>
            <a:off x="239430" y="1165241"/>
            <a:ext cx="5488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p:cNvSpPr txBox="1"/>
          <p:nvPr/>
        </p:nvSpPr>
        <p:spPr>
          <a:xfrm>
            <a:off x="798052" y="1178211"/>
            <a:ext cx="40481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b="1" dirty="0">
                <a:solidFill>
                  <a:prstClr val="white"/>
                </a:solidFill>
                <a:latin typeface="Times New Roman" panose="02020603050405020304" pitchFamily="18" charset="0"/>
                <a:cs typeface="Times New Roman" panose="02020603050405020304" pitchFamily="18" charset="0"/>
              </a:rPr>
              <a:t>ĐỌC -TÌM HIỂU CHUNG</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161321" y="1814806"/>
            <a:ext cx="10858500" cy="619272"/>
          </a:xfrm>
          <a:prstGeom prst="rect">
            <a:avLst/>
          </a:prstGeom>
          <a:noFill/>
        </p:spPr>
        <p:txBody>
          <a:bodyPr wrap="square">
            <a:spAutoFit/>
          </a:bodyPr>
          <a:lstStyle/>
          <a:p>
            <a:pPr algn="just">
              <a:lnSpc>
                <a:spcPct val="107000"/>
              </a:lnSpc>
              <a:spcAft>
                <a:spcPts val="800"/>
              </a:spcAft>
            </a:pPr>
            <a:r>
              <a:rPr lang="vi-VN" sz="3200" b="1" kern="1200" dirty="0">
                <a:solidFill>
                  <a:srgbClr val="000000"/>
                </a:solidFill>
                <a:effectLst/>
                <a:latin typeface="Times New Roman" panose="02020603050405020304" pitchFamily="18" charset="0"/>
                <a:ea typeface="+mn-ea"/>
                <a:cs typeface="Times New Roman" panose="02020603050405020304" pitchFamily="18" charset="0"/>
              </a:rPr>
              <a:t>1. </a:t>
            </a:r>
            <a:r>
              <a:rPr lang="vi-VN" sz="3200" b="1" kern="1200" dirty="0" smtClean="0">
                <a:solidFill>
                  <a:srgbClr val="000000"/>
                </a:solidFill>
                <a:effectLst/>
                <a:latin typeface="Times New Roman" panose="02020603050405020304" pitchFamily="18" charset="0"/>
                <a:ea typeface="+mn-ea"/>
                <a:cs typeface="Times New Roman" panose="02020603050405020304" pitchFamily="18" charset="0"/>
              </a:rPr>
              <a:t>Đọc</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1000099" y="106858"/>
            <a:ext cx="10296870" cy="830997"/>
          </a:xfrm>
          <a:prstGeom prst="rect">
            <a:avLst/>
          </a:prstGeom>
          <a:solidFill>
            <a:schemeClr val="tx2">
              <a:lumMod val="20000"/>
              <a:lumOff val="80000"/>
            </a:schemeClr>
          </a:solidFill>
        </p:spPr>
        <p:txBody>
          <a:bodyPr wrap="square" rtlCol="0">
            <a:spAutoFit/>
          </a:bodyPr>
          <a:lstStyle/>
          <a:p>
            <a:pPr algn="ctr"/>
            <a:r>
              <a:rPr lang="vi-VN" sz="2400" b="1" dirty="0" smtClean="0">
                <a:solidFill>
                  <a:srgbClr val="FF0000"/>
                </a:solidFill>
                <a:latin typeface="+mj-lt"/>
              </a:rPr>
              <a:t>BÀI 3: VĂN BẢN THÔNG TIN</a:t>
            </a:r>
            <a:endParaRPr lang="vi-VN" sz="2400" b="1" dirty="0" smtClean="0">
              <a:solidFill>
                <a:srgbClr val="FF0000"/>
              </a:solidFill>
              <a:latin typeface="+mj-lt"/>
            </a:endParaRPr>
          </a:p>
          <a:p>
            <a:pPr algn="ctr"/>
            <a:r>
              <a:rPr lang="vi-VN" sz="2400" b="1" dirty="0" smtClean="0">
                <a:solidFill>
                  <a:srgbClr val="FF0000"/>
                </a:solidFill>
                <a:latin typeface="+mj-lt"/>
              </a:rPr>
              <a:t>Đọc hiểu văn bản: Nước biển </a:t>
            </a:r>
            <a:r>
              <a:rPr lang="vi-VN" sz="2400" b="1" dirty="0" smtClean="0">
                <a:solidFill>
                  <a:srgbClr val="FF0000"/>
                </a:solidFill>
                <a:latin typeface="+mj-lt"/>
              </a:rPr>
              <a:t>dâng: </a:t>
            </a:r>
            <a:r>
              <a:rPr lang="vi-VN" sz="2400" b="1" dirty="0">
                <a:solidFill>
                  <a:srgbClr val="FF0000"/>
                </a:solidFill>
                <a:latin typeface="+mj-lt"/>
              </a:rPr>
              <a:t>b</a:t>
            </a:r>
            <a:r>
              <a:rPr lang="vi-VN" sz="2400" b="1" dirty="0" smtClean="0">
                <a:solidFill>
                  <a:srgbClr val="FF0000"/>
                </a:solidFill>
                <a:latin typeface="+mj-lt"/>
              </a:rPr>
              <a:t>ài </a:t>
            </a:r>
            <a:r>
              <a:rPr lang="vi-VN" sz="2400" b="1" dirty="0" smtClean="0">
                <a:solidFill>
                  <a:srgbClr val="FF0000"/>
                </a:solidFill>
                <a:latin typeface="+mj-lt"/>
              </a:rPr>
              <a:t>toán khó cần giải trong thế kỉ XXI</a:t>
            </a:r>
            <a:endParaRPr lang="en-US" sz="2400" b="1" dirty="0">
              <a:solidFill>
                <a:srgbClr val="FF0000"/>
              </a:solidFill>
              <a:latin typeface="+mj-lt"/>
            </a:endParaRPr>
          </a:p>
        </p:txBody>
      </p:sp>
      <p:sp>
        <p:nvSpPr>
          <p:cNvPr id="22" name="TextBox 21"/>
          <p:cNvSpPr txBox="1"/>
          <p:nvPr/>
        </p:nvSpPr>
        <p:spPr>
          <a:xfrm>
            <a:off x="161321" y="2503857"/>
            <a:ext cx="10858500" cy="530594"/>
          </a:xfrm>
          <a:prstGeom prst="rect">
            <a:avLst/>
          </a:prstGeom>
          <a:noFill/>
        </p:spPr>
        <p:txBody>
          <a:bodyPr wrap="square">
            <a:spAutoFit/>
          </a:bodyPr>
          <a:lstStyle/>
          <a:p>
            <a:pPr algn="just">
              <a:lnSpc>
                <a:spcPct val="107000"/>
              </a:lnSpc>
              <a:spcAft>
                <a:spcPts val="800"/>
              </a:spcAft>
            </a:pPr>
            <a:r>
              <a:rPr lang="vi-VN" sz="2800" b="1" kern="1200" dirty="0">
                <a:solidFill>
                  <a:srgbClr val="000000"/>
                </a:solidFill>
                <a:effectLst/>
                <a:latin typeface="Times New Roman" panose="02020603050405020304" pitchFamily="18" charset="0"/>
                <a:ea typeface="+mn-ea"/>
                <a:cs typeface="Times New Roman" panose="02020603050405020304" pitchFamily="18" charset="0"/>
              </a:rPr>
              <a:t>2. Tìm hiểu chung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1"/>
          <a:stretch>
            <a:fillRect/>
          </a:stretch>
        </p:blipFill>
        <p:spPr>
          <a:xfrm>
            <a:off x="-73741" y="0"/>
            <a:ext cx="12265741" cy="6895783"/>
          </a:xfrm>
          <a:prstGeom prst="rect">
            <a:avLst/>
          </a:prstGeom>
        </p:spPr>
      </p:pic>
      <p:pic>
        <p:nvPicPr>
          <p:cNvPr id="3" name="Picture 2"/>
          <p:cNvPicPr>
            <a:picLocks noChangeAspect="1"/>
          </p:cNvPicPr>
          <p:nvPr/>
        </p:nvPicPr>
        <p:blipFill>
          <a:blip r:embed="rId2"/>
          <a:stretch>
            <a:fillRect/>
          </a:stretch>
        </p:blipFill>
        <p:spPr>
          <a:xfrm>
            <a:off x="1038327" y="1115793"/>
            <a:ext cx="9841571" cy="4943352"/>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1362031" y="1549038"/>
            <a:ext cx="9194164" cy="797491"/>
          </a:xfrm>
          <a:prstGeom prst="rect">
            <a:avLst/>
          </a:prstGeom>
          <a:solidFill>
            <a:schemeClr val="accent4">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 vào nội dung đã chuẩn bị hoàn thiện nội dung phiếu học tập.</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p:cNvGraphicFramePr>
            <a:graphicFrameLocks noGrp="1"/>
          </p:cNvGraphicFramePr>
          <p:nvPr/>
        </p:nvGraphicFramePr>
        <p:xfrm>
          <a:off x="1448052" y="2925690"/>
          <a:ext cx="9222154" cy="2447244"/>
        </p:xfrm>
        <a:graphic>
          <a:graphicData uri="http://schemas.openxmlformats.org/drawingml/2006/table">
            <a:tbl>
              <a:tblPr firstRow="1" firstCol="1" bandRow="1"/>
              <a:tblGrid>
                <a:gridCol w="5570951"/>
                <a:gridCol w="3651203"/>
              </a:tblGrid>
              <a:tr h="407874">
                <a:tc>
                  <a:txBody>
                    <a:bodyPr/>
                    <a:lstStyle/>
                    <a:p>
                      <a:pPr algn="ctr">
                        <a:lnSpc>
                          <a:spcPct val="107000"/>
                        </a:lnSpc>
                        <a:spcAft>
                          <a:spcPts val="800"/>
                        </a:spcAft>
                      </a:pP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tìm hiểu</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 lời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874">
                <a:tc>
                  <a:txBody>
                    <a:bodyPr/>
                    <a:lstStyle/>
                    <a:p>
                      <a:pPr algn="just">
                        <a:lnSpc>
                          <a:spcPct val="107000"/>
                        </a:lnSpc>
                        <a:spcAft>
                          <a:spcPts val="800"/>
                        </a:spcAft>
                      </a:pPr>
                      <a:r>
                        <a:rPr lang="vi-VN" sz="2400" dirty="0" smtClean="0">
                          <a:effectLst/>
                          <a:latin typeface="+mj-lt"/>
                          <a:ea typeface="Calibri" panose="020F0502020204030204" pitchFamily="34" charset="0"/>
                          <a:cs typeface="Times New Roman" panose="02020603050405020304" pitchFamily="18" charset="0"/>
                        </a:rPr>
                        <a:t>Tác giả</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874">
                <a:tc>
                  <a:txBody>
                    <a:bodyPr/>
                    <a:lstStyle/>
                    <a:p>
                      <a:pPr algn="just">
                        <a:lnSpc>
                          <a:spcPct val="107000"/>
                        </a:lnSpc>
                        <a:spcAft>
                          <a:spcPts val="800"/>
                        </a:spcAf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 xứ</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874">
                <a:tc>
                  <a:txBody>
                    <a:bodyPr/>
                    <a:lstStyle/>
                    <a:p>
                      <a:pPr algn="just">
                        <a:lnSpc>
                          <a:spcPct val="107000"/>
                        </a:lnSpc>
                        <a:spcAft>
                          <a:spcPts val="80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 loại, kiểu văn bản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874">
                <a:tc>
                  <a:txBody>
                    <a:bodyPr/>
                    <a:lstStyle/>
                    <a:p>
                      <a:pPr algn="just">
                        <a:lnSpc>
                          <a:spcPct val="107000"/>
                        </a:lnSpc>
                        <a:spcAft>
                          <a:spcPts val="800"/>
                        </a:spcAf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 thức biểu đạt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874">
                <a:tc>
                  <a:txBody>
                    <a:bodyPr/>
                    <a:lstStyle/>
                    <a:p>
                      <a:pPr algn="just">
                        <a:lnSpc>
                          <a:spcPct val="107000"/>
                        </a:lnSpc>
                        <a:spcAft>
                          <a:spcPts val="800"/>
                        </a:spcAf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 cục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 name="TextBox 19"/>
          <p:cNvSpPr txBox="1"/>
          <p:nvPr/>
        </p:nvSpPr>
        <p:spPr>
          <a:xfrm>
            <a:off x="4221721" y="327064"/>
            <a:ext cx="3049190" cy="461665"/>
          </a:xfrm>
          <a:custGeom>
            <a:avLst/>
            <a:gdLst>
              <a:gd name="connsiteX0" fmla="*/ 0 w 3049190"/>
              <a:gd name="connsiteY0" fmla="*/ 0 h 461665"/>
              <a:gd name="connsiteX1" fmla="*/ 3049190 w 3049190"/>
              <a:gd name="connsiteY1" fmla="*/ 0 h 461665"/>
              <a:gd name="connsiteX2" fmla="*/ 3049190 w 3049190"/>
              <a:gd name="connsiteY2" fmla="*/ 461665 h 461665"/>
              <a:gd name="connsiteX3" fmla="*/ 0 w 3049190"/>
              <a:gd name="connsiteY3" fmla="*/ 461665 h 461665"/>
              <a:gd name="connsiteX4" fmla="*/ 0 w 3049190"/>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9190" h="461665" extrusionOk="0">
                <a:moveTo>
                  <a:pt x="0" y="0"/>
                </a:moveTo>
                <a:cubicBezTo>
                  <a:pt x="756032" y="-5264"/>
                  <a:pt x="1586589" y="84467"/>
                  <a:pt x="3049190" y="0"/>
                </a:cubicBezTo>
                <a:cubicBezTo>
                  <a:pt x="3045502" y="47644"/>
                  <a:pt x="3067007" y="347216"/>
                  <a:pt x="3049190" y="461665"/>
                </a:cubicBezTo>
                <a:cubicBezTo>
                  <a:pt x="1779625" y="567985"/>
                  <a:pt x="376762" y="454016"/>
                  <a:pt x="0" y="461665"/>
                </a:cubicBezTo>
                <a:cubicBezTo>
                  <a:pt x="26717" y="334458"/>
                  <a:pt x="19926" y="171528"/>
                  <a:pt x="0" y="0"/>
                </a:cubicBezTo>
                <a:close/>
              </a:path>
            </a:pathLst>
          </a:custGeom>
          <a:noFill/>
          <a:ln>
            <a:solidFill>
              <a:schemeClr val="tx1"/>
            </a:solidFill>
          </a:ln>
        </p:spPr>
        <p:txBody>
          <a:bodyPr wrap="square">
            <a:spAutoFit/>
          </a:bodyPr>
          <a:lstStyle/>
          <a:p>
            <a:r>
              <a:rPr lang="vi-VN" sz="2400" b="1" dirty="0">
                <a:solidFill>
                  <a:srgbClr val="C00000"/>
                </a:solidFill>
                <a:effectLst/>
                <a:latin typeface="Times New Roman" panose="02020603050405020304" pitchFamily="18" charset="0"/>
                <a:ea typeface="Times New Roman" panose="02020603050405020304" pitchFamily="18" charset="0"/>
              </a:rPr>
              <a:t>PHIẾU HỌC TẬP 1</a:t>
            </a:r>
            <a:endParaRPr lang="en-US" sz="2400" dirty="0"/>
          </a:p>
        </p:txBody>
      </p:sp>
      <p:pic>
        <p:nvPicPr>
          <p:cNvPr id="16" name="Picture 15"/>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83056" y1="21944" x2="83056" y2="21944"/>
                        <a14:foregroundMark x1="22500" y1="19722" x2="22500" y2="19722"/>
                        <a14:foregroundMark x1="26667" y1="30833" x2="26667" y2="30833"/>
                        <a14:foregroundMark x1="78889" y1="20556" x2="78889" y2="20556"/>
                      </a14:backgroundRemoval>
                    </a14:imgEffect>
                  </a14:imgLayer>
                </a14:imgProps>
              </a:ext>
            </a:extLst>
          </a:blip>
          <a:stretch>
            <a:fillRect/>
          </a:stretch>
        </p:blipFill>
        <p:spPr>
          <a:xfrm>
            <a:off x="10358698" y="161357"/>
            <a:ext cx="1659569" cy="165956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1"/>
          <a:stretch>
            <a:fillRect/>
          </a:stretch>
        </p:blipFill>
        <p:spPr>
          <a:xfrm>
            <a:off x="-73741" y="0"/>
            <a:ext cx="12265741" cy="6895783"/>
          </a:xfrm>
          <a:prstGeom prst="rect">
            <a:avLst/>
          </a:prstGeom>
        </p:spPr>
      </p:pic>
      <p:grpSp>
        <p:nvGrpSpPr>
          <p:cNvPr id="11" name="Group 10"/>
          <p:cNvGrpSpPr/>
          <p:nvPr/>
        </p:nvGrpSpPr>
        <p:grpSpPr>
          <a:xfrm>
            <a:off x="0" y="1044713"/>
            <a:ext cx="4793343" cy="728663"/>
            <a:chOff x="7296858" y="360377"/>
            <a:chExt cx="4572000" cy="1330955"/>
          </a:xfrm>
        </p:grpSpPr>
        <p:sp>
          <p:nvSpPr>
            <p:cNvPr id="12" name="Rectangle: Rounded Corners 11"/>
            <p:cNvSpPr/>
            <p:nvPr/>
          </p:nvSpPr>
          <p:spPr>
            <a:xfrm>
              <a:off x="7296858" y="360377"/>
              <a:ext cx="4572000" cy="1330955"/>
            </a:xfrm>
            <a:prstGeom prst="roundRect">
              <a:avLst>
                <a:gd name="adj" fmla="val 50000"/>
              </a:avLst>
            </a:prstGeom>
            <a:gradFill flip="none" rotWithShape="1">
              <a:gsLst>
                <a:gs pos="0">
                  <a:srgbClr val="FFFF00"/>
                </a:gs>
                <a:gs pos="64000">
                  <a:srgbClr val="FF33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p:cNvSpPr/>
            <p:nvPr/>
          </p:nvSpPr>
          <p:spPr>
            <a:xfrm>
              <a:off x="7377724" y="412573"/>
              <a:ext cx="570128" cy="1186477"/>
            </a:xfrm>
            <a:prstGeom prst="ellipse">
              <a:avLst/>
            </a:prstGeom>
            <a:solidFill>
              <a:schemeClr val="bg1"/>
            </a:solidFill>
            <a:ln>
              <a:solidFill>
                <a:schemeClr val="bg1"/>
              </a:solidFill>
            </a:ln>
            <a:effectLst>
              <a:outerShdw blurRad="1905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extBox 8"/>
          <p:cNvSpPr txBox="1"/>
          <p:nvPr/>
        </p:nvSpPr>
        <p:spPr>
          <a:xfrm>
            <a:off x="239430" y="1165241"/>
            <a:ext cx="5488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p:cNvSpPr txBox="1"/>
          <p:nvPr/>
        </p:nvSpPr>
        <p:spPr>
          <a:xfrm>
            <a:off x="798052" y="1178211"/>
            <a:ext cx="40481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b="1" dirty="0">
                <a:solidFill>
                  <a:prstClr val="white"/>
                </a:solidFill>
                <a:latin typeface="Times New Roman" panose="02020603050405020304" pitchFamily="18" charset="0"/>
                <a:cs typeface="Times New Roman" panose="02020603050405020304" pitchFamily="18" charset="0"/>
              </a:rPr>
              <a:t>ĐỌC -TÌM HIỂU CHUNG</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161321" y="1815547"/>
            <a:ext cx="10858500" cy="619272"/>
          </a:xfrm>
          <a:prstGeom prst="rect">
            <a:avLst/>
          </a:prstGeom>
          <a:noFill/>
        </p:spPr>
        <p:txBody>
          <a:bodyPr wrap="square">
            <a:spAutoFit/>
          </a:bodyPr>
          <a:lstStyle/>
          <a:p>
            <a:pPr algn="just">
              <a:lnSpc>
                <a:spcPct val="107000"/>
              </a:lnSpc>
              <a:spcAft>
                <a:spcPts val="800"/>
              </a:spcAft>
            </a:pPr>
            <a:r>
              <a:rPr lang="vi-VN" sz="3200" b="1" kern="1200" dirty="0">
                <a:solidFill>
                  <a:srgbClr val="000000"/>
                </a:solidFill>
                <a:effectLst/>
                <a:latin typeface="Times New Roman" panose="02020603050405020304" pitchFamily="18" charset="0"/>
                <a:ea typeface="+mn-ea"/>
                <a:cs typeface="Times New Roman" panose="02020603050405020304" pitchFamily="18" charset="0"/>
              </a:rPr>
              <a:t>1. </a:t>
            </a:r>
            <a:r>
              <a:rPr lang="vi-VN" sz="3200" b="1" kern="1200" dirty="0" smtClean="0">
                <a:solidFill>
                  <a:srgbClr val="000000"/>
                </a:solidFill>
                <a:effectLst/>
                <a:latin typeface="Times New Roman" panose="02020603050405020304" pitchFamily="18" charset="0"/>
                <a:ea typeface="+mn-ea"/>
                <a:cs typeface="Times New Roman" panose="02020603050405020304" pitchFamily="18" charset="0"/>
              </a:rPr>
              <a:t>Đọc</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1000099" y="106858"/>
            <a:ext cx="10296870" cy="830997"/>
          </a:xfrm>
          <a:prstGeom prst="rect">
            <a:avLst/>
          </a:prstGeom>
          <a:solidFill>
            <a:schemeClr val="tx2">
              <a:lumMod val="20000"/>
              <a:lumOff val="80000"/>
            </a:schemeClr>
          </a:solidFill>
        </p:spPr>
        <p:txBody>
          <a:bodyPr wrap="square" rtlCol="0">
            <a:spAutoFit/>
          </a:bodyPr>
          <a:lstStyle/>
          <a:p>
            <a:pPr algn="ctr"/>
            <a:r>
              <a:rPr lang="vi-VN" sz="2400" b="1" dirty="0" smtClean="0">
                <a:solidFill>
                  <a:srgbClr val="FF0000"/>
                </a:solidFill>
                <a:latin typeface="+mj-lt"/>
              </a:rPr>
              <a:t>BÀI 3: VĂN BẢN THÔNG TIN</a:t>
            </a:r>
            <a:endParaRPr lang="vi-VN" sz="2400" b="1" dirty="0" smtClean="0">
              <a:solidFill>
                <a:srgbClr val="FF0000"/>
              </a:solidFill>
              <a:latin typeface="+mj-lt"/>
            </a:endParaRPr>
          </a:p>
          <a:p>
            <a:pPr algn="ctr"/>
            <a:r>
              <a:rPr lang="vi-VN" sz="2400" b="1" dirty="0" smtClean="0">
                <a:solidFill>
                  <a:srgbClr val="FF0000"/>
                </a:solidFill>
                <a:latin typeface="+mj-lt"/>
              </a:rPr>
              <a:t>Đọc hiểu văn bản: Nước biển </a:t>
            </a:r>
            <a:r>
              <a:rPr lang="vi-VN" sz="2400" b="1" dirty="0" smtClean="0">
                <a:solidFill>
                  <a:srgbClr val="FF0000"/>
                </a:solidFill>
                <a:latin typeface="+mj-lt"/>
              </a:rPr>
              <a:t>dâng: </a:t>
            </a:r>
            <a:r>
              <a:rPr lang="vi-VN" sz="2400" b="1" dirty="0">
                <a:solidFill>
                  <a:srgbClr val="FF0000"/>
                </a:solidFill>
                <a:latin typeface="+mj-lt"/>
              </a:rPr>
              <a:t>b</a:t>
            </a:r>
            <a:r>
              <a:rPr lang="vi-VN" sz="2400" b="1" dirty="0" smtClean="0">
                <a:solidFill>
                  <a:srgbClr val="FF0000"/>
                </a:solidFill>
                <a:latin typeface="+mj-lt"/>
              </a:rPr>
              <a:t>ài </a:t>
            </a:r>
            <a:r>
              <a:rPr lang="vi-VN" sz="2400" b="1" dirty="0" smtClean="0">
                <a:solidFill>
                  <a:srgbClr val="FF0000"/>
                </a:solidFill>
                <a:latin typeface="+mj-lt"/>
              </a:rPr>
              <a:t>toán khó cần giải trong thế kỉ XXI</a:t>
            </a:r>
            <a:endParaRPr lang="en-US" sz="2400" b="1" dirty="0">
              <a:solidFill>
                <a:srgbClr val="FF0000"/>
              </a:solidFill>
              <a:latin typeface="+mj-lt"/>
            </a:endParaRPr>
          </a:p>
        </p:txBody>
      </p:sp>
      <p:sp>
        <p:nvSpPr>
          <p:cNvPr id="22" name="TextBox 21"/>
          <p:cNvSpPr txBox="1"/>
          <p:nvPr/>
        </p:nvSpPr>
        <p:spPr>
          <a:xfrm>
            <a:off x="161321" y="2503857"/>
            <a:ext cx="10858500" cy="530594"/>
          </a:xfrm>
          <a:prstGeom prst="rect">
            <a:avLst/>
          </a:prstGeom>
          <a:noFill/>
        </p:spPr>
        <p:txBody>
          <a:bodyPr wrap="square">
            <a:spAutoFit/>
          </a:bodyPr>
          <a:lstStyle/>
          <a:p>
            <a:pPr algn="just">
              <a:lnSpc>
                <a:spcPct val="107000"/>
              </a:lnSpc>
              <a:spcAft>
                <a:spcPts val="800"/>
              </a:spcAft>
            </a:pPr>
            <a:r>
              <a:rPr lang="vi-VN" sz="2800" b="1" kern="1200" dirty="0">
                <a:solidFill>
                  <a:srgbClr val="000000"/>
                </a:solidFill>
                <a:effectLst/>
                <a:latin typeface="Times New Roman" panose="02020603050405020304" pitchFamily="18" charset="0"/>
                <a:ea typeface="+mn-ea"/>
                <a:cs typeface="Times New Roman" panose="02020603050405020304" pitchFamily="18" charset="0"/>
              </a:rPr>
              <a:t>2. Tìm hiểu chung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6" name="Group 15"/>
          <p:cNvGrpSpPr/>
          <p:nvPr/>
        </p:nvGrpSpPr>
        <p:grpSpPr>
          <a:xfrm>
            <a:off x="19070" y="3995262"/>
            <a:ext cx="2839111" cy="2802877"/>
            <a:chOff x="1025986" y="1881518"/>
            <a:chExt cx="2839111" cy="2802877"/>
          </a:xfrm>
        </p:grpSpPr>
        <p:sp>
          <p:nvSpPr>
            <p:cNvPr id="17" name="Freeform: Shape 12"/>
            <p:cNvSpPr/>
            <p:nvPr/>
          </p:nvSpPr>
          <p:spPr>
            <a:xfrm>
              <a:off x="1331796" y="2244093"/>
              <a:ext cx="2533301" cy="2440302"/>
            </a:xfrm>
            <a:custGeom>
              <a:avLst/>
              <a:gdLst>
                <a:gd name="connsiteX0" fmla="*/ 0 w 2020887"/>
                <a:gd name="connsiteY0" fmla="*/ 92376 h 923758"/>
                <a:gd name="connsiteX1" fmla="*/ 92376 w 2020887"/>
                <a:gd name="connsiteY1" fmla="*/ 0 h 923758"/>
                <a:gd name="connsiteX2" fmla="*/ 1928511 w 2020887"/>
                <a:gd name="connsiteY2" fmla="*/ 0 h 923758"/>
                <a:gd name="connsiteX3" fmla="*/ 2020887 w 2020887"/>
                <a:gd name="connsiteY3" fmla="*/ 92376 h 923758"/>
                <a:gd name="connsiteX4" fmla="*/ 2020887 w 2020887"/>
                <a:gd name="connsiteY4" fmla="*/ 831382 h 923758"/>
                <a:gd name="connsiteX5" fmla="*/ 1928511 w 2020887"/>
                <a:gd name="connsiteY5" fmla="*/ 923758 h 923758"/>
                <a:gd name="connsiteX6" fmla="*/ 92376 w 2020887"/>
                <a:gd name="connsiteY6" fmla="*/ 923758 h 923758"/>
                <a:gd name="connsiteX7" fmla="*/ 0 w 2020887"/>
                <a:gd name="connsiteY7" fmla="*/ 831382 h 923758"/>
                <a:gd name="connsiteX8" fmla="*/ 0 w 2020887"/>
                <a:gd name="connsiteY8" fmla="*/ 92376 h 9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887" h="923758">
                  <a:moveTo>
                    <a:pt x="0" y="92376"/>
                  </a:moveTo>
                  <a:cubicBezTo>
                    <a:pt x="0" y="41358"/>
                    <a:pt x="41358" y="0"/>
                    <a:pt x="92376" y="0"/>
                  </a:cubicBezTo>
                  <a:lnTo>
                    <a:pt x="1928511" y="0"/>
                  </a:lnTo>
                  <a:cubicBezTo>
                    <a:pt x="1979529" y="0"/>
                    <a:pt x="2020887" y="41358"/>
                    <a:pt x="2020887" y="92376"/>
                  </a:cubicBezTo>
                  <a:lnTo>
                    <a:pt x="2020887" y="831382"/>
                  </a:lnTo>
                  <a:cubicBezTo>
                    <a:pt x="2020887" y="882400"/>
                    <a:pt x="1979529" y="923758"/>
                    <a:pt x="1928511" y="923758"/>
                  </a:cubicBezTo>
                  <a:lnTo>
                    <a:pt x="92376" y="923758"/>
                  </a:lnTo>
                  <a:cubicBezTo>
                    <a:pt x="41358" y="923758"/>
                    <a:pt x="0" y="882400"/>
                    <a:pt x="0" y="831382"/>
                  </a:cubicBezTo>
                  <a:lnTo>
                    <a:pt x="0" y="92376"/>
                  </a:lnTo>
                  <a:close/>
                </a:path>
              </a:pathLst>
            </a:custGeom>
            <a:ln w="28575"/>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9296" tIns="169296" rIns="169296" bIns="169296" numCol="1" spcCol="1270" anchor="ctr" anchorCtr="0">
              <a:noAutofit/>
            </a:bodyPr>
            <a:lstStyle/>
            <a:p>
              <a:pPr marL="0" lvl="0" indent="0" algn="ctr" defTabSz="889000">
                <a:lnSpc>
                  <a:spcPct val="90000"/>
                </a:lnSpc>
                <a:spcBef>
                  <a:spcPct val="0"/>
                </a:spcBef>
                <a:spcAft>
                  <a:spcPct val="35000"/>
                </a:spcAft>
                <a:buNone/>
              </a:pPr>
              <a:r>
                <a:rPr lang="vi-VN" sz="3200" kern="1200" dirty="0" smtClean="0">
                  <a:latin typeface="+mj-lt"/>
                </a:rPr>
                <a:t>Lưu Quang Hưng</a:t>
              </a:r>
              <a:endParaRPr lang="en-US" sz="3200" kern="1200" dirty="0">
                <a:latin typeface="+mj-lt"/>
              </a:endParaRPr>
            </a:p>
          </p:txBody>
        </p:sp>
        <p:sp>
          <p:nvSpPr>
            <p:cNvPr id="18" name="Arrow: Chevron 7"/>
            <p:cNvSpPr/>
            <p:nvPr/>
          </p:nvSpPr>
          <p:spPr>
            <a:xfrm>
              <a:off x="1025986" y="1881518"/>
              <a:ext cx="2795506" cy="764120"/>
            </a:xfrm>
            <a:prstGeom prst="chevron">
              <a:avLst>
                <a:gd name="adj" fmla="val 4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9" name="TextBox 18"/>
            <p:cNvSpPr txBox="1"/>
            <p:nvPr/>
          </p:nvSpPr>
          <p:spPr>
            <a:xfrm>
              <a:off x="1524306" y="2021565"/>
              <a:ext cx="1853803" cy="523220"/>
            </a:xfrm>
            <a:prstGeom prst="rect">
              <a:avLst/>
            </a:prstGeom>
            <a:noFill/>
          </p:spPr>
          <p:txBody>
            <a:bodyPr wrap="square">
              <a:spAutoFit/>
            </a:bodyPr>
            <a:lstStyle/>
            <a:p>
              <a:r>
                <a:rPr lang="vi-VN" sz="2800" b="1" dirty="0" smtClean="0">
                  <a:solidFill>
                    <a:schemeClr val="bg1"/>
                  </a:solidFill>
                  <a:latin typeface="Times New Roman" panose="02020603050405020304" pitchFamily="18" charset="0"/>
                </a:rPr>
                <a:t>Tác giả</a:t>
              </a:r>
              <a:endParaRPr lang="en-US" sz="2800" dirty="0">
                <a:solidFill>
                  <a:schemeClr val="bg1"/>
                </a:solidFill>
              </a:endParaRPr>
            </a:p>
          </p:txBody>
        </p:sp>
      </p:grpSp>
      <p:grpSp>
        <p:nvGrpSpPr>
          <p:cNvPr id="20" name="Group 19"/>
          <p:cNvGrpSpPr/>
          <p:nvPr/>
        </p:nvGrpSpPr>
        <p:grpSpPr>
          <a:xfrm>
            <a:off x="5221636" y="1998820"/>
            <a:ext cx="4150999" cy="3919256"/>
            <a:chOff x="3884296" y="1850494"/>
            <a:chExt cx="4177109" cy="4020743"/>
          </a:xfrm>
        </p:grpSpPr>
        <p:sp>
          <p:nvSpPr>
            <p:cNvPr id="21" name="Freeform: Shape 16"/>
            <p:cNvSpPr/>
            <p:nvPr/>
          </p:nvSpPr>
          <p:spPr>
            <a:xfrm>
              <a:off x="4634146" y="2168873"/>
              <a:ext cx="3418047" cy="3702364"/>
            </a:xfrm>
            <a:custGeom>
              <a:avLst/>
              <a:gdLst>
                <a:gd name="connsiteX0" fmla="*/ 0 w 2020887"/>
                <a:gd name="connsiteY0" fmla="*/ 92376 h 923758"/>
                <a:gd name="connsiteX1" fmla="*/ 92376 w 2020887"/>
                <a:gd name="connsiteY1" fmla="*/ 0 h 923758"/>
                <a:gd name="connsiteX2" fmla="*/ 1928511 w 2020887"/>
                <a:gd name="connsiteY2" fmla="*/ 0 h 923758"/>
                <a:gd name="connsiteX3" fmla="*/ 2020887 w 2020887"/>
                <a:gd name="connsiteY3" fmla="*/ 92376 h 923758"/>
                <a:gd name="connsiteX4" fmla="*/ 2020887 w 2020887"/>
                <a:gd name="connsiteY4" fmla="*/ 831382 h 923758"/>
                <a:gd name="connsiteX5" fmla="*/ 1928511 w 2020887"/>
                <a:gd name="connsiteY5" fmla="*/ 923758 h 923758"/>
                <a:gd name="connsiteX6" fmla="*/ 92376 w 2020887"/>
                <a:gd name="connsiteY6" fmla="*/ 923758 h 923758"/>
                <a:gd name="connsiteX7" fmla="*/ 0 w 2020887"/>
                <a:gd name="connsiteY7" fmla="*/ 831382 h 923758"/>
                <a:gd name="connsiteX8" fmla="*/ 0 w 2020887"/>
                <a:gd name="connsiteY8" fmla="*/ 92376 h 9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887" h="923758">
                  <a:moveTo>
                    <a:pt x="0" y="92376"/>
                  </a:moveTo>
                  <a:cubicBezTo>
                    <a:pt x="0" y="41358"/>
                    <a:pt x="41358" y="0"/>
                    <a:pt x="92376" y="0"/>
                  </a:cubicBezTo>
                  <a:lnTo>
                    <a:pt x="1928511" y="0"/>
                  </a:lnTo>
                  <a:cubicBezTo>
                    <a:pt x="1979529" y="0"/>
                    <a:pt x="2020887" y="41358"/>
                    <a:pt x="2020887" y="92376"/>
                  </a:cubicBezTo>
                  <a:lnTo>
                    <a:pt x="2020887" y="831382"/>
                  </a:lnTo>
                  <a:cubicBezTo>
                    <a:pt x="2020887" y="882400"/>
                    <a:pt x="1979529" y="923758"/>
                    <a:pt x="1928511" y="923758"/>
                  </a:cubicBezTo>
                  <a:lnTo>
                    <a:pt x="92376" y="923758"/>
                  </a:lnTo>
                  <a:cubicBezTo>
                    <a:pt x="41358" y="923758"/>
                    <a:pt x="0" y="882400"/>
                    <a:pt x="0" y="831382"/>
                  </a:cubicBezTo>
                  <a:lnTo>
                    <a:pt x="0" y="92376"/>
                  </a:lnTo>
                  <a:close/>
                </a:path>
              </a:pathLst>
            </a:custGeom>
            <a:ln w="28575"/>
          </p:spPr>
          <p:style>
            <a:lnRef idx="2">
              <a:schemeClr val="accent2">
                <a:hueOff val="-727682"/>
                <a:satOff val="-41962"/>
                <a:lumOff val="431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9296" tIns="169296" rIns="169296" bIns="169296" numCol="1" spcCol="1270" anchor="ctr" anchorCtr="0">
              <a:noAutofit/>
            </a:bodyPr>
            <a:lstStyle/>
            <a:p>
              <a:pPr marL="457200" lvl="0" indent="-457200" defTabSz="889000">
                <a:lnSpc>
                  <a:spcPct val="90000"/>
                </a:lnSpc>
                <a:spcBef>
                  <a:spcPct val="0"/>
                </a:spcBef>
                <a:spcAft>
                  <a:spcPct val="35000"/>
                </a:spcAft>
                <a:buFont typeface="Wingdings" panose="05000000000000000000" pitchFamily="2" charset="2"/>
                <a:buChar char="ü"/>
              </a:pPr>
              <a:endParaRPr lang="en-US" sz="2800" kern="1200" dirty="0">
                <a:latin typeface="+mj-lt"/>
              </a:endParaRPr>
            </a:p>
            <a:p>
              <a:pPr marL="457200" lvl="0" indent="-457200" defTabSz="889000">
                <a:lnSpc>
                  <a:spcPct val="90000"/>
                </a:lnSpc>
                <a:spcBef>
                  <a:spcPct val="0"/>
                </a:spcBef>
                <a:spcAft>
                  <a:spcPct val="35000"/>
                </a:spcAft>
                <a:buFont typeface="Wingdings" panose="05000000000000000000" pitchFamily="2" charset="2"/>
                <a:buChar char="ü"/>
              </a:pPr>
              <a:r>
                <a:rPr lang="vi-VN" sz="2800" kern="1200" dirty="0">
                  <a:latin typeface="+mj-lt"/>
                </a:rPr>
                <a:t>Thể loại: Văn bản thông tin</a:t>
              </a:r>
              <a:endParaRPr lang="en-US" sz="2800" kern="1200" dirty="0">
                <a:latin typeface="+mj-lt"/>
              </a:endParaRPr>
            </a:p>
            <a:p>
              <a:pPr marL="457200" lvl="0" indent="-457200" defTabSz="889000">
                <a:lnSpc>
                  <a:spcPct val="90000"/>
                </a:lnSpc>
                <a:spcBef>
                  <a:spcPct val="0"/>
                </a:spcBef>
                <a:spcAft>
                  <a:spcPct val="35000"/>
                </a:spcAft>
                <a:buFont typeface="Wingdings" panose="05000000000000000000" pitchFamily="2" charset="2"/>
                <a:buChar char="ü"/>
              </a:pPr>
              <a:r>
                <a:rPr lang="vi-VN" sz="2800" kern="1200" dirty="0">
                  <a:latin typeface="+mj-lt"/>
                </a:rPr>
                <a:t>Kiểu văn bản: Văn bản thông tin  </a:t>
              </a:r>
              <a:r>
                <a:rPr lang="vi-VN" sz="2800" kern="1200" dirty="0" smtClean="0">
                  <a:latin typeface="+mj-lt"/>
                </a:rPr>
                <a:t>giải thích một hiện tượng tự nhiên</a:t>
              </a:r>
              <a:endParaRPr lang="en-US" sz="2800" kern="1200" dirty="0">
                <a:latin typeface="+mj-lt"/>
              </a:endParaRPr>
            </a:p>
          </p:txBody>
        </p:sp>
        <p:sp>
          <p:nvSpPr>
            <p:cNvPr id="23" name="Arrow: Chevron 15"/>
            <p:cNvSpPr/>
            <p:nvPr/>
          </p:nvSpPr>
          <p:spPr>
            <a:xfrm>
              <a:off x="3884296" y="1850494"/>
              <a:ext cx="4177109" cy="764120"/>
            </a:xfrm>
            <a:prstGeom prst="chevron">
              <a:avLst>
                <a:gd name="adj" fmla="val 40000"/>
              </a:avLst>
            </a:prstGeom>
          </p:spPr>
          <p:style>
            <a:lnRef idx="2">
              <a:schemeClr val="lt1">
                <a:hueOff val="0"/>
                <a:satOff val="0"/>
                <a:lumOff val="0"/>
                <a:alphaOff val="0"/>
              </a:schemeClr>
            </a:lnRef>
            <a:fillRef idx="1">
              <a:schemeClr val="accent2">
                <a:hueOff val="-727682"/>
                <a:satOff val="-41962"/>
                <a:lumOff val="4314"/>
                <a:alphaOff val="0"/>
              </a:schemeClr>
            </a:fillRef>
            <a:effectRef idx="0">
              <a:schemeClr val="accent2">
                <a:hueOff val="-727682"/>
                <a:satOff val="-41962"/>
                <a:lumOff val="4314"/>
                <a:alphaOff val="0"/>
              </a:schemeClr>
            </a:effectRef>
            <a:fontRef idx="minor">
              <a:schemeClr val="lt1"/>
            </a:fontRef>
          </p:style>
          <p:txBody>
            <a:bodyPr/>
            <a:lstStyle/>
            <a:p>
              <a:endParaRPr lang="en-US" dirty="0"/>
            </a:p>
          </p:txBody>
        </p:sp>
        <p:sp>
          <p:nvSpPr>
            <p:cNvPr id="24" name="TextBox 23"/>
            <p:cNvSpPr txBox="1"/>
            <p:nvPr/>
          </p:nvSpPr>
          <p:spPr>
            <a:xfrm>
              <a:off x="4128755" y="2001968"/>
              <a:ext cx="3801570" cy="523220"/>
            </a:xfrm>
            <a:prstGeom prst="rect">
              <a:avLst/>
            </a:prstGeom>
            <a:noFill/>
          </p:spPr>
          <p:txBody>
            <a:bodyPr wrap="square">
              <a:spAutoFit/>
            </a:bodyPr>
            <a:lstStyle/>
            <a:p>
              <a:r>
                <a:rPr lang="vi-VN" sz="2800" b="1" dirty="0">
                  <a:solidFill>
                    <a:schemeClr val="bg1"/>
                  </a:solidFill>
                  <a:effectLst/>
                  <a:latin typeface="Times New Roman" panose="02020603050405020304" pitchFamily="18" charset="0"/>
                  <a:ea typeface="Times New Roman" panose="02020603050405020304" pitchFamily="18" charset="0"/>
                </a:rPr>
                <a:t>Thể loại, kiểu văn bản</a:t>
              </a:r>
              <a:endParaRPr lang="en-US" sz="2800" dirty="0">
                <a:solidFill>
                  <a:schemeClr val="bg1"/>
                </a:solidFill>
              </a:endParaRPr>
            </a:p>
          </p:txBody>
        </p:sp>
      </p:grpSp>
      <p:grpSp>
        <p:nvGrpSpPr>
          <p:cNvPr id="25" name="Group 24"/>
          <p:cNvGrpSpPr/>
          <p:nvPr/>
        </p:nvGrpSpPr>
        <p:grpSpPr>
          <a:xfrm>
            <a:off x="9254381" y="1044713"/>
            <a:ext cx="2845609" cy="2818662"/>
            <a:chOff x="8307705" y="1876244"/>
            <a:chExt cx="2845609" cy="2818662"/>
          </a:xfrm>
        </p:grpSpPr>
        <p:sp>
          <p:nvSpPr>
            <p:cNvPr id="26" name="Freeform: Shape 20"/>
            <p:cNvSpPr/>
            <p:nvPr/>
          </p:nvSpPr>
          <p:spPr>
            <a:xfrm>
              <a:off x="8792665" y="2397479"/>
              <a:ext cx="2360649" cy="2297427"/>
            </a:xfrm>
            <a:custGeom>
              <a:avLst/>
              <a:gdLst>
                <a:gd name="connsiteX0" fmla="*/ 0 w 2020887"/>
                <a:gd name="connsiteY0" fmla="*/ 92376 h 923758"/>
                <a:gd name="connsiteX1" fmla="*/ 92376 w 2020887"/>
                <a:gd name="connsiteY1" fmla="*/ 0 h 923758"/>
                <a:gd name="connsiteX2" fmla="*/ 1928511 w 2020887"/>
                <a:gd name="connsiteY2" fmla="*/ 0 h 923758"/>
                <a:gd name="connsiteX3" fmla="*/ 2020887 w 2020887"/>
                <a:gd name="connsiteY3" fmla="*/ 92376 h 923758"/>
                <a:gd name="connsiteX4" fmla="*/ 2020887 w 2020887"/>
                <a:gd name="connsiteY4" fmla="*/ 831382 h 923758"/>
                <a:gd name="connsiteX5" fmla="*/ 1928511 w 2020887"/>
                <a:gd name="connsiteY5" fmla="*/ 923758 h 923758"/>
                <a:gd name="connsiteX6" fmla="*/ 92376 w 2020887"/>
                <a:gd name="connsiteY6" fmla="*/ 923758 h 923758"/>
                <a:gd name="connsiteX7" fmla="*/ 0 w 2020887"/>
                <a:gd name="connsiteY7" fmla="*/ 831382 h 923758"/>
                <a:gd name="connsiteX8" fmla="*/ 0 w 2020887"/>
                <a:gd name="connsiteY8" fmla="*/ 92376 h 9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887" h="923758">
                  <a:moveTo>
                    <a:pt x="0" y="92376"/>
                  </a:moveTo>
                  <a:cubicBezTo>
                    <a:pt x="0" y="41358"/>
                    <a:pt x="41358" y="0"/>
                    <a:pt x="92376" y="0"/>
                  </a:cubicBezTo>
                  <a:lnTo>
                    <a:pt x="1928511" y="0"/>
                  </a:lnTo>
                  <a:cubicBezTo>
                    <a:pt x="1979529" y="0"/>
                    <a:pt x="2020887" y="41358"/>
                    <a:pt x="2020887" y="92376"/>
                  </a:cubicBezTo>
                  <a:lnTo>
                    <a:pt x="2020887" y="831382"/>
                  </a:lnTo>
                  <a:cubicBezTo>
                    <a:pt x="2020887" y="882400"/>
                    <a:pt x="1979529" y="923758"/>
                    <a:pt x="1928511" y="923758"/>
                  </a:cubicBezTo>
                  <a:lnTo>
                    <a:pt x="92376" y="923758"/>
                  </a:lnTo>
                  <a:cubicBezTo>
                    <a:pt x="41358" y="923758"/>
                    <a:pt x="0" y="882400"/>
                    <a:pt x="0" y="831382"/>
                  </a:cubicBezTo>
                  <a:lnTo>
                    <a:pt x="0" y="92376"/>
                  </a:lnTo>
                  <a:close/>
                </a:path>
              </a:pathLst>
            </a:custGeom>
            <a:ln w="28575"/>
          </p:spPr>
          <p:style>
            <a:lnRef idx="2">
              <a:schemeClr val="accent2">
                <a:hueOff val="-1455363"/>
                <a:satOff val="-83926"/>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9296" tIns="169296" rIns="169296" bIns="169296" numCol="1" spcCol="1270" anchor="ctr" anchorCtr="0">
              <a:noAutofit/>
            </a:bodyPr>
            <a:lstStyle/>
            <a:p>
              <a:pPr marL="0" lvl="0" indent="0" algn="ctr" defTabSz="889000">
                <a:lnSpc>
                  <a:spcPct val="90000"/>
                </a:lnSpc>
                <a:spcBef>
                  <a:spcPct val="0"/>
                </a:spcBef>
                <a:spcAft>
                  <a:spcPct val="35000"/>
                </a:spcAft>
                <a:buNone/>
              </a:pPr>
              <a:r>
                <a:rPr lang="vi-VN" sz="3200" kern="1200" dirty="0">
                  <a:latin typeface="+mj-lt"/>
                </a:rPr>
                <a:t>Thuyết minh</a:t>
              </a:r>
              <a:endParaRPr lang="en-US" sz="3200" kern="1200" dirty="0">
                <a:latin typeface="+mj-lt"/>
              </a:endParaRPr>
            </a:p>
          </p:txBody>
        </p:sp>
        <p:sp>
          <p:nvSpPr>
            <p:cNvPr id="27" name="Arrow: Chevron 18"/>
            <p:cNvSpPr/>
            <p:nvPr/>
          </p:nvSpPr>
          <p:spPr>
            <a:xfrm>
              <a:off x="8307705" y="1992116"/>
              <a:ext cx="2795506" cy="764120"/>
            </a:xfrm>
            <a:prstGeom prst="chevron">
              <a:avLst>
                <a:gd name="adj" fmla="val 40000"/>
              </a:avLst>
            </a:prstGeom>
          </p:spPr>
          <p:style>
            <a:lnRef idx="2">
              <a:schemeClr val="lt1">
                <a:hueOff val="0"/>
                <a:satOff val="0"/>
                <a:lumOff val="0"/>
                <a:alphaOff val="0"/>
              </a:schemeClr>
            </a:lnRef>
            <a:fillRef idx="1">
              <a:schemeClr val="accent2">
                <a:hueOff val="-1455363"/>
                <a:satOff val="-83926"/>
                <a:lumOff val="8628"/>
                <a:alphaOff val="0"/>
              </a:schemeClr>
            </a:fillRef>
            <a:effectRef idx="0">
              <a:schemeClr val="accent2">
                <a:hueOff val="-1455363"/>
                <a:satOff val="-83926"/>
                <a:lumOff val="8628"/>
                <a:alphaOff val="0"/>
              </a:schemeClr>
            </a:effectRef>
            <a:fontRef idx="minor">
              <a:schemeClr val="lt1"/>
            </a:fontRef>
          </p:style>
        </p:sp>
        <p:sp>
          <p:nvSpPr>
            <p:cNvPr id="28" name="TextBox 27"/>
            <p:cNvSpPr txBox="1"/>
            <p:nvPr/>
          </p:nvSpPr>
          <p:spPr>
            <a:xfrm>
              <a:off x="8616706" y="1876244"/>
              <a:ext cx="2253853" cy="954107"/>
            </a:xfrm>
            <a:prstGeom prst="rect">
              <a:avLst/>
            </a:prstGeom>
            <a:noFill/>
          </p:spPr>
          <p:txBody>
            <a:bodyPr wrap="square">
              <a:spAutoFit/>
            </a:bodyPr>
            <a:lstStyle/>
            <a:p>
              <a:r>
                <a:rPr lang="vi-VN" sz="2800" b="1" dirty="0">
                  <a:solidFill>
                    <a:schemeClr val="bg1"/>
                  </a:solidFill>
                  <a:effectLst/>
                  <a:latin typeface="Times New Roman" panose="02020603050405020304" pitchFamily="18" charset="0"/>
                  <a:ea typeface="Times New Roman" panose="02020603050405020304" pitchFamily="18" charset="0"/>
                </a:rPr>
                <a:t>Phương thức biểu đạt</a:t>
              </a:r>
              <a:endParaRPr lang="en-US" sz="2800" dirty="0">
                <a:solidFill>
                  <a:schemeClr val="bg1"/>
                </a:solidFill>
              </a:endParaRPr>
            </a:p>
          </p:txBody>
        </p:sp>
      </p:grpSp>
      <p:grpSp>
        <p:nvGrpSpPr>
          <p:cNvPr id="29" name="Group 28"/>
          <p:cNvGrpSpPr/>
          <p:nvPr/>
        </p:nvGrpSpPr>
        <p:grpSpPr>
          <a:xfrm>
            <a:off x="2869513" y="3104230"/>
            <a:ext cx="2839111" cy="2802877"/>
            <a:chOff x="1025986" y="1881518"/>
            <a:chExt cx="2839111" cy="2802877"/>
          </a:xfrm>
        </p:grpSpPr>
        <p:sp>
          <p:nvSpPr>
            <p:cNvPr id="30" name="Freeform: Shape 12"/>
            <p:cNvSpPr/>
            <p:nvPr/>
          </p:nvSpPr>
          <p:spPr>
            <a:xfrm>
              <a:off x="1331796" y="2244093"/>
              <a:ext cx="2533301" cy="2440302"/>
            </a:xfrm>
            <a:custGeom>
              <a:avLst/>
              <a:gdLst>
                <a:gd name="connsiteX0" fmla="*/ 0 w 2020887"/>
                <a:gd name="connsiteY0" fmla="*/ 92376 h 923758"/>
                <a:gd name="connsiteX1" fmla="*/ 92376 w 2020887"/>
                <a:gd name="connsiteY1" fmla="*/ 0 h 923758"/>
                <a:gd name="connsiteX2" fmla="*/ 1928511 w 2020887"/>
                <a:gd name="connsiteY2" fmla="*/ 0 h 923758"/>
                <a:gd name="connsiteX3" fmla="*/ 2020887 w 2020887"/>
                <a:gd name="connsiteY3" fmla="*/ 92376 h 923758"/>
                <a:gd name="connsiteX4" fmla="*/ 2020887 w 2020887"/>
                <a:gd name="connsiteY4" fmla="*/ 831382 h 923758"/>
                <a:gd name="connsiteX5" fmla="*/ 1928511 w 2020887"/>
                <a:gd name="connsiteY5" fmla="*/ 923758 h 923758"/>
                <a:gd name="connsiteX6" fmla="*/ 92376 w 2020887"/>
                <a:gd name="connsiteY6" fmla="*/ 923758 h 923758"/>
                <a:gd name="connsiteX7" fmla="*/ 0 w 2020887"/>
                <a:gd name="connsiteY7" fmla="*/ 831382 h 923758"/>
                <a:gd name="connsiteX8" fmla="*/ 0 w 2020887"/>
                <a:gd name="connsiteY8" fmla="*/ 92376 h 9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887" h="923758">
                  <a:moveTo>
                    <a:pt x="0" y="92376"/>
                  </a:moveTo>
                  <a:cubicBezTo>
                    <a:pt x="0" y="41358"/>
                    <a:pt x="41358" y="0"/>
                    <a:pt x="92376" y="0"/>
                  </a:cubicBezTo>
                  <a:lnTo>
                    <a:pt x="1928511" y="0"/>
                  </a:lnTo>
                  <a:cubicBezTo>
                    <a:pt x="1979529" y="0"/>
                    <a:pt x="2020887" y="41358"/>
                    <a:pt x="2020887" y="92376"/>
                  </a:cubicBezTo>
                  <a:lnTo>
                    <a:pt x="2020887" y="831382"/>
                  </a:lnTo>
                  <a:cubicBezTo>
                    <a:pt x="2020887" y="882400"/>
                    <a:pt x="1979529" y="923758"/>
                    <a:pt x="1928511" y="923758"/>
                  </a:cubicBezTo>
                  <a:lnTo>
                    <a:pt x="92376" y="923758"/>
                  </a:lnTo>
                  <a:cubicBezTo>
                    <a:pt x="41358" y="923758"/>
                    <a:pt x="0" y="882400"/>
                    <a:pt x="0" y="831382"/>
                  </a:cubicBezTo>
                  <a:lnTo>
                    <a:pt x="0" y="92376"/>
                  </a:lnTo>
                  <a:close/>
                </a:path>
              </a:pathLst>
            </a:custGeom>
            <a:ln w="28575"/>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9296" tIns="169296" rIns="169296" bIns="169296" numCol="1" spcCol="1270" anchor="ctr" anchorCtr="0">
              <a:noAutofit/>
            </a:bodyPr>
            <a:lstStyle/>
            <a:p>
              <a:pPr lvl="0" algn="ctr" defTabSz="889000">
                <a:lnSpc>
                  <a:spcPct val="90000"/>
                </a:lnSpc>
                <a:spcBef>
                  <a:spcPct val="0"/>
                </a:spcBef>
                <a:spcAft>
                  <a:spcPct val="35000"/>
                </a:spcAft>
              </a:pPr>
              <a:r>
                <a:rPr lang="vi-VN" sz="2800" dirty="0" smtClean="0">
                  <a:latin typeface="Times New Roman" panose="02020603050405020304" pitchFamily="18" charset="0"/>
                  <a:ea typeface="Calibri" panose="020F0502020204030204" pitchFamily="34" charset="0"/>
                </a:rPr>
                <a:t>tiasang.com.vn</a:t>
              </a:r>
              <a:endParaRPr lang="vi-VN" sz="2800" dirty="0" smtClean="0">
                <a:latin typeface="Times New Roman" panose="02020603050405020304" pitchFamily="18" charset="0"/>
                <a:ea typeface="Calibri" panose="020F0502020204030204" pitchFamily="34" charset="0"/>
              </a:endParaRPr>
            </a:p>
            <a:p>
              <a:pPr lvl="0" algn="ctr" defTabSz="889000">
                <a:lnSpc>
                  <a:spcPct val="90000"/>
                </a:lnSpc>
                <a:spcBef>
                  <a:spcPct val="0"/>
                </a:spcBef>
                <a:spcAft>
                  <a:spcPct val="35000"/>
                </a:spcAft>
              </a:pPr>
              <a:r>
                <a:rPr lang="vi-VN" sz="2800" dirty="0" smtClean="0">
                  <a:latin typeface="Times New Roman" panose="02020603050405020304" pitchFamily="18" charset="0"/>
                  <a:ea typeface="Calibri" panose="020F0502020204030204" pitchFamily="34" charset="0"/>
                </a:rPr>
                <a:t>25-3-2020</a:t>
              </a:r>
              <a:endParaRPr lang="en-US" sz="2800" kern="1200" dirty="0">
                <a:latin typeface="+mj-lt"/>
              </a:endParaRPr>
            </a:p>
          </p:txBody>
        </p:sp>
        <p:sp>
          <p:nvSpPr>
            <p:cNvPr id="31" name="Arrow: Chevron 7"/>
            <p:cNvSpPr/>
            <p:nvPr/>
          </p:nvSpPr>
          <p:spPr>
            <a:xfrm>
              <a:off x="1025986" y="1881518"/>
              <a:ext cx="2795506" cy="764120"/>
            </a:xfrm>
            <a:prstGeom prst="chevron">
              <a:avLst>
                <a:gd name="adj" fmla="val 40000"/>
              </a:avLst>
            </a:prstGeom>
            <a:solidFill>
              <a:schemeClr val="accent6">
                <a:lumMod val="7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2" name="TextBox 31"/>
            <p:cNvSpPr txBox="1"/>
            <p:nvPr/>
          </p:nvSpPr>
          <p:spPr>
            <a:xfrm>
              <a:off x="1524306" y="2021565"/>
              <a:ext cx="1853803" cy="523220"/>
            </a:xfrm>
            <a:prstGeom prst="rect">
              <a:avLst/>
            </a:prstGeom>
            <a:noFill/>
          </p:spPr>
          <p:txBody>
            <a:bodyPr wrap="square">
              <a:spAutoFit/>
            </a:bodyPr>
            <a:lstStyle/>
            <a:p>
              <a:r>
                <a:rPr lang="vi-VN" sz="2800" b="1" kern="1200" dirty="0">
                  <a:solidFill>
                    <a:schemeClr val="bg1"/>
                  </a:solidFill>
                  <a:effectLst/>
                  <a:latin typeface="Times New Roman" panose="02020603050405020304" pitchFamily="18" charset="0"/>
                  <a:ea typeface="+mn-ea"/>
                </a:rPr>
                <a:t>Xuất xứ</a:t>
              </a:r>
              <a:endParaRPr lang="en-US" sz="2800" dirty="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1"/>
          <a:stretch>
            <a:fillRect/>
          </a:stretch>
        </p:blipFill>
        <p:spPr>
          <a:xfrm>
            <a:off x="-73741" y="0"/>
            <a:ext cx="12265741" cy="6895783"/>
          </a:xfrm>
          <a:prstGeom prst="rect">
            <a:avLst/>
          </a:prstGeom>
        </p:spPr>
      </p:pic>
      <p:grpSp>
        <p:nvGrpSpPr>
          <p:cNvPr id="11" name="Group 10"/>
          <p:cNvGrpSpPr/>
          <p:nvPr/>
        </p:nvGrpSpPr>
        <p:grpSpPr>
          <a:xfrm>
            <a:off x="0" y="1044713"/>
            <a:ext cx="4793343" cy="728663"/>
            <a:chOff x="7296858" y="360377"/>
            <a:chExt cx="4572000" cy="1330955"/>
          </a:xfrm>
        </p:grpSpPr>
        <p:sp>
          <p:nvSpPr>
            <p:cNvPr id="12" name="Rectangle: Rounded Corners 11"/>
            <p:cNvSpPr/>
            <p:nvPr/>
          </p:nvSpPr>
          <p:spPr>
            <a:xfrm>
              <a:off x="7296858" y="360377"/>
              <a:ext cx="4572000" cy="1330955"/>
            </a:xfrm>
            <a:prstGeom prst="roundRect">
              <a:avLst>
                <a:gd name="adj" fmla="val 50000"/>
              </a:avLst>
            </a:prstGeom>
            <a:gradFill flip="none" rotWithShape="1">
              <a:gsLst>
                <a:gs pos="0">
                  <a:srgbClr val="FFFF00"/>
                </a:gs>
                <a:gs pos="64000">
                  <a:srgbClr val="FF33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p:cNvSpPr/>
            <p:nvPr/>
          </p:nvSpPr>
          <p:spPr>
            <a:xfrm>
              <a:off x="7377724" y="412573"/>
              <a:ext cx="570128" cy="1186477"/>
            </a:xfrm>
            <a:prstGeom prst="ellipse">
              <a:avLst/>
            </a:prstGeom>
            <a:solidFill>
              <a:schemeClr val="bg1"/>
            </a:solidFill>
            <a:ln>
              <a:solidFill>
                <a:schemeClr val="bg1"/>
              </a:solidFill>
            </a:ln>
            <a:effectLst>
              <a:outerShdw blurRad="1905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extBox 8"/>
          <p:cNvSpPr txBox="1"/>
          <p:nvPr/>
        </p:nvSpPr>
        <p:spPr>
          <a:xfrm>
            <a:off x="239430" y="1165241"/>
            <a:ext cx="5488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p:cNvSpPr txBox="1"/>
          <p:nvPr/>
        </p:nvSpPr>
        <p:spPr>
          <a:xfrm>
            <a:off x="798052" y="1178211"/>
            <a:ext cx="40481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b="1" dirty="0">
                <a:solidFill>
                  <a:prstClr val="white"/>
                </a:solidFill>
                <a:latin typeface="Times New Roman" panose="02020603050405020304" pitchFamily="18" charset="0"/>
                <a:cs typeface="Times New Roman" panose="02020603050405020304" pitchFamily="18" charset="0"/>
              </a:rPr>
              <a:t>ĐỌC -TÌM HIỂU CHUNG</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161321" y="1814806"/>
            <a:ext cx="10858500" cy="619272"/>
          </a:xfrm>
          <a:prstGeom prst="rect">
            <a:avLst/>
          </a:prstGeom>
          <a:noFill/>
        </p:spPr>
        <p:txBody>
          <a:bodyPr wrap="square">
            <a:spAutoFit/>
          </a:bodyPr>
          <a:lstStyle/>
          <a:p>
            <a:pPr algn="just">
              <a:lnSpc>
                <a:spcPct val="107000"/>
              </a:lnSpc>
              <a:spcAft>
                <a:spcPts val="800"/>
              </a:spcAft>
            </a:pPr>
            <a:r>
              <a:rPr lang="vi-VN" sz="3200" b="1" kern="1200" dirty="0">
                <a:solidFill>
                  <a:srgbClr val="000000"/>
                </a:solidFill>
                <a:effectLst/>
                <a:latin typeface="Times New Roman" panose="02020603050405020304" pitchFamily="18" charset="0"/>
                <a:ea typeface="+mn-ea"/>
                <a:cs typeface="Times New Roman" panose="02020603050405020304" pitchFamily="18" charset="0"/>
              </a:rPr>
              <a:t>1. </a:t>
            </a:r>
            <a:r>
              <a:rPr lang="vi-VN" sz="3200" b="1" kern="1200" dirty="0" smtClean="0">
                <a:solidFill>
                  <a:srgbClr val="000000"/>
                </a:solidFill>
                <a:effectLst/>
                <a:latin typeface="Times New Roman" panose="02020603050405020304" pitchFamily="18" charset="0"/>
                <a:ea typeface="+mn-ea"/>
                <a:cs typeface="Times New Roman" panose="02020603050405020304" pitchFamily="18" charset="0"/>
              </a:rPr>
              <a:t>Đọc</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1000099" y="106858"/>
            <a:ext cx="10296870" cy="830997"/>
          </a:xfrm>
          <a:prstGeom prst="rect">
            <a:avLst/>
          </a:prstGeom>
          <a:solidFill>
            <a:schemeClr val="tx2">
              <a:lumMod val="20000"/>
              <a:lumOff val="80000"/>
            </a:schemeClr>
          </a:solidFill>
        </p:spPr>
        <p:txBody>
          <a:bodyPr wrap="square" rtlCol="0">
            <a:spAutoFit/>
          </a:bodyPr>
          <a:lstStyle/>
          <a:p>
            <a:pPr algn="ctr"/>
            <a:r>
              <a:rPr lang="vi-VN" sz="2400" b="1" dirty="0" smtClean="0">
                <a:solidFill>
                  <a:srgbClr val="FF0000"/>
                </a:solidFill>
                <a:latin typeface="+mj-lt"/>
              </a:rPr>
              <a:t>BÀI 3: VĂN BẢN THÔNG TIN</a:t>
            </a:r>
            <a:endParaRPr lang="vi-VN" sz="2400" b="1" dirty="0" smtClean="0">
              <a:solidFill>
                <a:srgbClr val="FF0000"/>
              </a:solidFill>
              <a:latin typeface="+mj-lt"/>
            </a:endParaRPr>
          </a:p>
          <a:p>
            <a:pPr algn="ctr"/>
            <a:r>
              <a:rPr lang="vi-VN" sz="2400" b="1" dirty="0" smtClean="0">
                <a:solidFill>
                  <a:srgbClr val="FF0000"/>
                </a:solidFill>
                <a:latin typeface="+mj-lt"/>
              </a:rPr>
              <a:t>Đọc hiểu văn bản: Nước biển dâng – </a:t>
            </a:r>
            <a:r>
              <a:rPr lang="vi-VN" sz="2400" b="1" dirty="0" smtClean="0">
                <a:solidFill>
                  <a:srgbClr val="FF0000"/>
                </a:solidFill>
                <a:latin typeface="+mj-lt"/>
              </a:rPr>
              <a:t>bài </a:t>
            </a:r>
            <a:r>
              <a:rPr lang="vi-VN" sz="2400" b="1" dirty="0" smtClean="0">
                <a:solidFill>
                  <a:srgbClr val="FF0000"/>
                </a:solidFill>
                <a:latin typeface="+mj-lt"/>
              </a:rPr>
              <a:t>toán khó cần giải trong thế kỉ XXI</a:t>
            </a:r>
            <a:endParaRPr lang="en-US" sz="2400" b="1" dirty="0">
              <a:solidFill>
                <a:srgbClr val="FF0000"/>
              </a:solidFill>
              <a:latin typeface="+mj-lt"/>
            </a:endParaRPr>
          </a:p>
        </p:txBody>
      </p:sp>
      <p:sp>
        <p:nvSpPr>
          <p:cNvPr id="22" name="TextBox 21"/>
          <p:cNvSpPr txBox="1"/>
          <p:nvPr/>
        </p:nvSpPr>
        <p:spPr>
          <a:xfrm>
            <a:off x="161321" y="2503857"/>
            <a:ext cx="10858500" cy="530594"/>
          </a:xfrm>
          <a:prstGeom prst="rect">
            <a:avLst/>
          </a:prstGeom>
          <a:noFill/>
        </p:spPr>
        <p:txBody>
          <a:bodyPr wrap="square">
            <a:spAutoFit/>
          </a:bodyPr>
          <a:lstStyle/>
          <a:p>
            <a:pPr algn="just">
              <a:lnSpc>
                <a:spcPct val="107000"/>
              </a:lnSpc>
              <a:spcAft>
                <a:spcPts val="800"/>
              </a:spcAft>
            </a:pPr>
            <a:r>
              <a:rPr lang="vi-VN" sz="2800" b="1" kern="1200" dirty="0">
                <a:solidFill>
                  <a:srgbClr val="000000"/>
                </a:solidFill>
                <a:effectLst/>
                <a:latin typeface="Times New Roman" panose="02020603050405020304" pitchFamily="18" charset="0"/>
                <a:ea typeface="+mn-ea"/>
                <a:cs typeface="Times New Roman" panose="02020603050405020304" pitchFamily="18" charset="0"/>
              </a:rPr>
              <a:t>2. Tìm hiểu chung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6" name="Group 15"/>
          <p:cNvGrpSpPr/>
          <p:nvPr/>
        </p:nvGrpSpPr>
        <p:grpSpPr>
          <a:xfrm>
            <a:off x="161321" y="3492507"/>
            <a:ext cx="11496430" cy="3365493"/>
            <a:chOff x="2032952" y="2851650"/>
            <a:chExt cx="7974306" cy="964347"/>
          </a:xfrm>
        </p:grpSpPr>
        <p:sp>
          <p:nvSpPr>
            <p:cNvPr id="17" name="Arrow: Chevron 4"/>
            <p:cNvSpPr/>
            <p:nvPr/>
          </p:nvSpPr>
          <p:spPr>
            <a:xfrm>
              <a:off x="2032952" y="2851650"/>
              <a:ext cx="2393156" cy="923758"/>
            </a:xfrm>
            <a:prstGeom prst="chevron">
              <a:avLst>
                <a:gd name="adj" fmla="val 4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8" name="Freeform: Shape 5"/>
            <p:cNvSpPr/>
            <p:nvPr/>
          </p:nvSpPr>
          <p:spPr>
            <a:xfrm>
              <a:off x="2289775" y="2892239"/>
              <a:ext cx="2271620" cy="923758"/>
            </a:xfrm>
            <a:custGeom>
              <a:avLst/>
              <a:gdLst>
                <a:gd name="connsiteX0" fmla="*/ 0 w 2020887"/>
                <a:gd name="connsiteY0" fmla="*/ 92376 h 923758"/>
                <a:gd name="connsiteX1" fmla="*/ 92376 w 2020887"/>
                <a:gd name="connsiteY1" fmla="*/ 0 h 923758"/>
                <a:gd name="connsiteX2" fmla="*/ 1928511 w 2020887"/>
                <a:gd name="connsiteY2" fmla="*/ 0 h 923758"/>
                <a:gd name="connsiteX3" fmla="*/ 2020887 w 2020887"/>
                <a:gd name="connsiteY3" fmla="*/ 92376 h 923758"/>
                <a:gd name="connsiteX4" fmla="*/ 2020887 w 2020887"/>
                <a:gd name="connsiteY4" fmla="*/ 831382 h 923758"/>
                <a:gd name="connsiteX5" fmla="*/ 1928511 w 2020887"/>
                <a:gd name="connsiteY5" fmla="*/ 923758 h 923758"/>
                <a:gd name="connsiteX6" fmla="*/ 92376 w 2020887"/>
                <a:gd name="connsiteY6" fmla="*/ 923758 h 923758"/>
                <a:gd name="connsiteX7" fmla="*/ 0 w 2020887"/>
                <a:gd name="connsiteY7" fmla="*/ 831382 h 923758"/>
                <a:gd name="connsiteX8" fmla="*/ 0 w 2020887"/>
                <a:gd name="connsiteY8" fmla="*/ 92376 h 9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887" h="923758">
                  <a:moveTo>
                    <a:pt x="0" y="92376"/>
                  </a:moveTo>
                  <a:cubicBezTo>
                    <a:pt x="0" y="41358"/>
                    <a:pt x="41358" y="0"/>
                    <a:pt x="92376" y="0"/>
                  </a:cubicBezTo>
                  <a:lnTo>
                    <a:pt x="1928511" y="0"/>
                  </a:lnTo>
                  <a:cubicBezTo>
                    <a:pt x="1979529" y="0"/>
                    <a:pt x="2020887" y="41358"/>
                    <a:pt x="2020887" y="92376"/>
                  </a:cubicBezTo>
                  <a:lnTo>
                    <a:pt x="2020887" y="831382"/>
                  </a:lnTo>
                  <a:cubicBezTo>
                    <a:pt x="2020887" y="882400"/>
                    <a:pt x="1979529" y="923758"/>
                    <a:pt x="1928511" y="923758"/>
                  </a:cubicBezTo>
                  <a:lnTo>
                    <a:pt x="92376" y="923758"/>
                  </a:lnTo>
                  <a:cubicBezTo>
                    <a:pt x="41358" y="923758"/>
                    <a:pt x="0" y="882400"/>
                    <a:pt x="0" y="831382"/>
                  </a:cubicBezTo>
                  <a:lnTo>
                    <a:pt x="0" y="92376"/>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3736" tIns="133736" rIns="133736" bIns="133736" numCol="1" spcCol="1270" anchor="ctr" anchorCtr="0">
              <a:noAutofit/>
            </a:bodyPr>
            <a:lstStyle/>
            <a:p>
              <a:pPr>
                <a:lnSpc>
                  <a:spcPct val="107000"/>
                </a:lnSpc>
                <a:spcAft>
                  <a:spcPts val="0"/>
                </a:spcAft>
              </a:pPr>
              <a:r>
                <a:rPr lang="vi-VN" sz="2800" kern="1200" dirty="0">
                  <a:latin typeface="+mj-lt"/>
                </a:rPr>
                <a:t>Phần 1: </a:t>
              </a:r>
              <a:r>
                <a:rPr lang="vi-VN" sz="2800" dirty="0">
                  <a:latin typeface="Times New Roman" panose="02020603050405020304" pitchFamily="18" charset="0"/>
                  <a:ea typeface="Calibri" panose="020F0502020204030204" pitchFamily="34" charset="0"/>
                </a:rPr>
                <a:t>(từ “Thay đổi mực nước biển” đến “biến dạng hình dạng Trái Đất”): Thay đổi mực nước biển và nguyên nhân. </a:t>
              </a:r>
              <a:endParaRPr lang="en-US" sz="2800" dirty="0">
                <a:latin typeface="Times New Roman" panose="02020603050405020304" pitchFamily="18" charset="0"/>
                <a:ea typeface="Calibri" panose="020F0502020204030204" pitchFamily="34" charset="0"/>
              </a:endParaRPr>
            </a:p>
          </p:txBody>
        </p:sp>
        <p:sp>
          <p:nvSpPr>
            <p:cNvPr id="19" name="Arrow: Chevron 15"/>
            <p:cNvSpPr/>
            <p:nvPr/>
          </p:nvSpPr>
          <p:spPr>
            <a:xfrm>
              <a:off x="4766468" y="2851650"/>
              <a:ext cx="2393156" cy="923758"/>
            </a:xfrm>
            <a:prstGeom prst="chevron">
              <a:avLst>
                <a:gd name="adj" fmla="val 40000"/>
              </a:avLst>
            </a:prstGeom>
          </p:spPr>
          <p:style>
            <a:lnRef idx="2">
              <a:schemeClr val="lt1">
                <a:hueOff val="0"/>
                <a:satOff val="0"/>
                <a:lumOff val="0"/>
                <a:alphaOff val="0"/>
              </a:schemeClr>
            </a:lnRef>
            <a:fillRef idx="1">
              <a:schemeClr val="accent2">
                <a:hueOff val="-727682"/>
                <a:satOff val="-41962"/>
                <a:lumOff val="4314"/>
                <a:alphaOff val="0"/>
              </a:schemeClr>
            </a:fillRef>
            <a:effectRef idx="0">
              <a:schemeClr val="accent2">
                <a:hueOff val="-727682"/>
                <a:satOff val="-41962"/>
                <a:lumOff val="4314"/>
                <a:alphaOff val="0"/>
              </a:schemeClr>
            </a:effectRef>
            <a:fontRef idx="minor">
              <a:schemeClr val="lt1"/>
            </a:fontRef>
          </p:style>
        </p:sp>
        <p:sp>
          <p:nvSpPr>
            <p:cNvPr id="20" name="Freeform: Shape 16"/>
            <p:cNvSpPr/>
            <p:nvPr/>
          </p:nvSpPr>
          <p:spPr>
            <a:xfrm>
              <a:off x="5147897" y="2892239"/>
              <a:ext cx="2020887" cy="923758"/>
            </a:xfrm>
            <a:custGeom>
              <a:avLst/>
              <a:gdLst>
                <a:gd name="connsiteX0" fmla="*/ 0 w 2020887"/>
                <a:gd name="connsiteY0" fmla="*/ 92376 h 923758"/>
                <a:gd name="connsiteX1" fmla="*/ 92376 w 2020887"/>
                <a:gd name="connsiteY1" fmla="*/ 0 h 923758"/>
                <a:gd name="connsiteX2" fmla="*/ 1928511 w 2020887"/>
                <a:gd name="connsiteY2" fmla="*/ 0 h 923758"/>
                <a:gd name="connsiteX3" fmla="*/ 2020887 w 2020887"/>
                <a:gd name="connsiteY3" fmla="*/ 92376 h 923758"/>
                <a:gd name="connsiteX4" fmla="*/ 2020887 w 2020887"/>
                <a:gd name="connsiteY4" fmla="*/ 831382 h 923758"/>
                <a:gd name="connsiteX5" fmla="*/ 1928511 w 2020887"/>
                <a:gd name="connsiteY5" fmla="*/ 923758 h 923758"/>
                <a:gd name="connsiteX6" fmla="*/ 92376 w 2020887"/>
                <a:gd name="connsiteY6" fmla="*/ 923758 h 923758"/>
                <a:gd name="connsiteX7" fmla="*/ 0 w 2020887"/>
                <a:gd name="connsiteY7" fmla="*/ 831382 h 923758"/>
                <a:gd name="connsiteX8" fmla="*/ 0 w 2020887"/>
                <a:gd name="connsiteY8" fmla="*/ 92376 h 9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887" h="923758">
                  <a:moveTo>
                    <a:pt x="0" y="92376"/>
                  </a:moveTo>
                  <a:cubicBezTo>
                    <a:pt x="0" y="41358"/>
                    <a:pt x="41358" y="0"/>
                    <a:pt x="92376" y="0"/>
                  </a:cubicBezTo>
                  <a:lnTo>
                    <a:pt x="1928511" y="0"/>
                  </a:lnTo>
                  <a:cubicBezTo>
                    <a:pt x="1979529" y="0"/>
                    <a:pt x="2020887" y="41358"/>
                    <a:pt x="2020887" y="92376"/>
                  </a:cubicBezTo>
                  <a:lnTo>
                    <a:pt x="2020887" y="831382"/>
                  </a:lnTo>
                  <a:cubicBezTo>
                    <a:pt x="2020887" y="882400"/>
                    <a:pt x="1979529" y="923758"/>
                    <a:pt x="1928511" y="923758"/>
                  </a:cubicBezTo>
                  <a:lnTo>
                    <a:pt x="92376" y="923758"/>
                  </a:lnTo>
                  <a:cubicBezTo>
                    <a:pt x="41358" y="923758"/>
                    <a:pt x="0" y="882400"/>
                    <a:pt x="0" y="831382"/>
                  </a:cubicBezTo>
                  <a:lnTo>
                    <a:pt x="0" y="92376"/>
                  </a:lnTo>
                  <a:close/>
                </a:path>
              </a:pathLst>
            </a:custGeom>
          </p:spPr>
          <p:style>
            <a:lnRef idx="2">
              <a:schemeClr val="accent2">
                <a:hueOff val="-727682"/>
                <a:satOff val="-41962"/>
                <a:lumOff val="431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3736" tIns="133736" rIns="133736" bIns="133736" numCol="1" spcCol="1270" anchor="ctr" anchorCtr="0">
              <a:noAutofit/>
            </a:bodyPr>
            <a:lstStyle/>
            <a:p>
              <a:pPr lvl="0" algn="ctr" defTabSz="666750">
                <a:lnSpc>
                  <a:spcPct val="90000"/>
                </a:lnSpc>
                <a:spcBef>
                  <a:spcPct val="0"/>
                </a:spcBef>
                <a:spcAft>
                  <a:spcPct val="35000"/>
                </a:spcAft>
              </a:pPr>
              <a:r>
                <a:rPr lang="vi-VN" sz="3200" kern="1200" dirty="0">
                  <a:latin typeface="+mj-lt"/>
                </a:rPr>
                <a:t>Phần 2: </a:t>
              </a:r>
              <a:r>
                <a:rPr lang="vi-VN" sz="3200" dirty="0">
                  <a:latin typeface="Times New Roman" panose="02020603050405020304" pitchFamily="18" charset="0"/>
                  <a:ea typeface="Calibri" panose="020F0502020204030204" pitchFamily="34" charset="0"/>
                </a:rPr>
                <a:t>(tiếp theo đến “tiếp tục tăng chứ không giảm đi”): Mực nước biển sẽ dâng bao nhiêu?</a:t>
              </a:r>
              <a:endParaRPr lang="en-US" sz="3200" kern="1200" dirty="0">
                <a:latin typeface="+mj-lt"/>
              </a:endParaRPr>
            </a:p>
          </p:txBody>
        </p:sp>
        <p:sp>
          <p:nvSpPr>
            <p:cNvPr id="21" name="Arrow: Chevron 17"/>
            <p:cNvSpPr/>
            <p:nvPr/>
          </p:nvSpPr>
          <p:spPr>
            <a:xfrm>
              <a:off x="7499985" y="2851650"/>
              <a:ext cx="2393156" cy="923758"/>
            </a:xfrm>
            <a:prstGeom prst="chevron">
              <a:avLst>
                <a:gd name="adj" fmla="val 40000"/>
              </a:avLst>
            </a:prstGeom>
          </p:spPr>
          <p:style>
            <a:lnRef idx="2">
              <a:schemeClr val="lt1">
                <a:hueOff val="0"/>
                <a:satOff val="0"/>
                <a:lumOff val="0"/>
                <a:alphaOff val="0"/>
              </a:schemeClr>
            </a:lnRef>
            <a:fillRef idx="1">
              <a:schemeClr val="accent2">
                <a:hueOff val="-1455363"/>
                <a:satOff val="-83926"/>
                <a:lumOff val="8628"/>
                <a:alphaOff val="0"/>
              </a:schemeClr>
            </a:fillRef>
            <a:effectRef idx="0">
              <a:schemeClr val="accent2">
                <a:hueOff val="-1455363"/>
                <a:satOff val="-83926"/>
                <a:lumOff val="8628"/>
                <a:alphaOff val="0"/>
              </a:schemeClr>
            </a:effectRef>
            <a:fontRef idx="minor">
              <a:schemeClr val="lt1"/>
            </a:fontRef>
          </p:style>
        </p:sp>
        <p:sp>
          <p:nvSpPr>
            <p:cNvPr id="23" name="Freeform: Shape 22"/>
            <p:cNvSpPr/>
            <p:nvPr/>
          </p:nvSpPr>
          <p:spPr>
            <a:xfrm>
              <a:off x="7986371" y="2872085"/>
              <a:ext cx="2020887" cy="923758"/>
            </a:xfrm>
            <a:custGeom>
              <a:avLst/>
              <a:gdLst>
                <a:gd name="connsiteX0" fmla="*/ 0 w 2020887"/>
                <a:gd name="connsiteY0" fmla="*/ 92376 h 923758"/>
                <a:gd name="connsiteX1" fmla="*/ 92376 w 2020887"/>
                <a:gd name="connsiteY1" fmla="*/ 0 h 923758"/>
                <a:gd name="connsiteX2" fmla="*/ 1928511 w 2020887"/>
                <a:gd name="connsiteY2" fmla="*/ 0 h 923758"/>
                <a:gd name="connsiteX3" fmla="*/ 2020887 w 2020887"/>
                <a:gd name="connsiteY3" fmla="*/ 92376 h 923758"/>
                <a:gd name="connsiteX4" fmla="*/ 2020887 w 2020887"/>
                <a:gd name="connsiteY4" fmla="*/ 831382 h 923758"/>
                <a:gd name="connsiteX5" fmla="*/ 1928511 w 2020887"/>
                <a:gd name="connsiteY5" fmla="*/ 923758 h 923758"/>
                <a:gd name="connsiteX6" fmla="*/ 92376 w 2020887"/>
                <a:gd name="connsiteY6" fmla="*/ 923758 h 923758"/>
                <a:gd name="connsiteX7" fmla="*/ 0 w 2020887"/>
                <a:gd name="connsiteY7" fmla="*/ 831382 h 923758"/>
                <a:gd name="connsiteX8" fmla="*/ 0 w 2020887"/>
                <a:gd name="connsiteY8" fmla="*/ 92376 h 9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887" h="923758">
                  <a:moveTo>
                    <a:pt x="0" y="92376"/>
                  </a:moveTo>
                  <a:cubicBezTo>
                    <a:pt x="0" y="41358"/>
                    <a:pt x="41358" y="0"/>
                    <a:pt x="92376" y="0"/>
                  </a:cubicBezTo>
                  <a:lnTo>
                    <a:pt x="1928511" y="0"/>
                  </a:lnTo>
                  <a:cubicBezTo>
                    <a:pt x="1979529" y="0"/>
                    <a:pt x="2020887" y="41358"/>
                    <a:pt x="2020887" y="92376"/>
                  </a:cubicBezTo>
                  <a:lnTo>
                    <a:pt x="2020887" y="831382"/>
                  </a:lnTo>
                  <a:cubicBezTo>
                    <a:pt x="2020887" y="882400"/>
                    <a:pt x="1979529" y="923758"/>
                    <a:pt x="1928511" y="923758"/>
                  </a:cubicBezTo>
                  <a:lnTo>
                    <a:pt x="92376" y="923758"/>
                  </a:lnTo>
                  <a:cubicBezTo>
                    <a:pt x="41358" y="923758"/>
                    <a:pt x="0" y="882400"/>
                    <a:pt x="0" y="831382"/>
                  </a:cubicBezTo>
                  <a:lnTo>
                    <a:pt x="0" y="92376"/>
                  </a:lnTo>
                  <a:close/>
                </a:path>
              </a:pathLst>
            </a:custGeom>
          </p:spPr>
          <p:style>
            <a:lnRef idx="2">
              <a:schemeClr val="accent2">
                <a:hueOff val="-1455363"/>
                <a:satOff val="-83926"/>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3736" tIns="133736" rIns="133736" bIns="133736" numCol="1" spcCol="1270" anchor="ctr" anchorCtr="0">
              <a:noAutofit/>
            </a:bodyPr>
            <a:lstStyle/>
            <a:p>
              <a:pPr>
                <a:lnSpc>
                  <a:spcPct val="107000"/>
                </a:lnSpc>
                <a:spcAft>
                  <a:spcPts val="0"/>
                </a:spcAft>
              </a:pPr>
              <a:r>
                <a:rPr lang="vi-VN" sz="3200" kern="1200" dirty="0">
                  <a:latin typeface="+mj-lt"/>
                </a:rPr>
                <a:t>Phần 3: </a:t>
              </a:r>
              <a:r>
                <a:rPr lang="vi-VN" sz="3200" dirty="0">
                  <a:latin typeface="Times New Roman" panose="02020603050405020304" pitchFamily="18" charset="0"/>
                  <a:ea typeface="Calibri" panose="020F0502020204030204" pitchFamily="34" charset="0"/>
                </a:rPr>
                <a:t>(phần còn lại): Lời kết.</a:t>
              </a:r>
              <a:endParaRPr lang="en-US" sz="3200" dirty="0">
                <a:latin typeface="Times New Roman" panose="02020603050405020304" pitchFamily="18" charset="0"/>
                <a:ea typeface="Calibri" panose="020F0502020204030204" pitchFamily="34" charset="0"/>
              </a:endParaRPr>
            </a:p>
          </p:txBody>
        </p:sp>
      </p:grpSp>
      <p:sp>
        <p:nvSpPr>
          <p:cNvPr id="24" name="TextBox 23"/>
          <p:cNvSpPr txBox="1"/>
          <p:nvPr/>
        </p:nvSpPr>
        <p:spPr>
          <a:xfrm>
            <a:off x="531579" y="2969287"/>
            <a:ext cx="6093618" cy="523220"/>
          </a:xfrm>
          <a:prstGeom prst="rect">
            <a:avLst/>
          </a:prstGeom>
          <a:noFill/>
        </p:spPr>
        <p:txBody>
          <a:bodyPr wrap="square">
            <a:spAutoFit/>
          </a:bodyPr>
          <a:lstStyle/>
          <a:p>
            <a:pPr marL="457200" indent="-457200">
              <a:buFont typeface="Wingdings" panose="05000000000000000000" pitchFamily="2" charset="2"/>
              <a:buChar char="v"/>
            </a:pPr>
            <a:r>
              <a:rPr lang="vi-VN" sz="2800" b="1" dirty="0">
                <a:solidFill>
                  <a:srgbClr val="000000"/>
                </a:solidFill>
                <a:effectLst/>
                <a:latin typeface="Times New Roman" panose="02020603050405020304" pitchFamily="18" charset="0"/>
                <a:ea typeface="Times New Roman" panose="02020603050405020304" pitchFamily="18" charset="0"/>
              </a:rPr>
              <a:t>Bố </a:t>
            </a:r>
            <a:r>
              <a:rPr lang="vi-VN" sz="2800" b="1" dirty="0" smtClean="0">
                <a:solidFill>
                  <a:srgbClr val="000000"/>
                </a:solidFill>
                <a:effectLst/>
                <a:latin typeface="Times New Roman" panose="02020603050405020304" pitchFamily="18" charset="0"/>
                <a:ea typeface="Times New Roman" panose="02020603050405020304" pitchFamily="18" charset="0"/>
              </a:rPr>
              <a:t>cục: 3 phần</a:t>
            </a:r>
            <a:endParaRPr lang="en-US" sz="2800" dirty="0"/>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a:stretch>
            <a:fillRect/>
          </a:stretch>
        </p:blipFill>
        <p:spPr>
          <a:xfrm>
            <a:off x="-73741" y="0"/>
            <a:ext cx="12265741" cy="6895783"/>
          </a:xfrm>
          <a:prstGeom prst="rect">
            <a:avLst/>
          </a:prstGeom>
        </p:spPr>
      </p:pic>
      <p:pic>
        <p:nvPicPr>
          <p:cNvPr id="6" name="Picture 5"/>
          <p:cNvPicPr>
            <a:picLocks noChangeAspect="1"/>
          </p:cNvPicPr>
          <p:nvPr/>
        </p:nvPicPr>
        <p:blipFill>
          <a:blip r:embed="rId2"/>
          <a:stretch>
            <a:fillRect/>
          </a:stretch>
        </p:blipFill>
        <p:spPr>
          <a:xfrm>
            <a:off x="-1040523" y="1976995"/>
            <a:ext cx="8166538" cy="3078747"/>
          </a:xfrm>
          <a:prstGeom prst="rect">
            <a:avLst/>
          </a:prstGeom>
        </p:spPr>
      </p:pic>
      <p:pic>
        <p:nvPicPr>
          <p:cNvPr id="8" name="Picture 7"/>
          <p:cNvPicPr>
            <a:picLocks noChangeAspect="1"/>
          </p:cNvPicPr>
          <p:nvPr/>
        </p:nvPicPr>
        <p:blipFill rotWithShape="1">
          <a:blip r:embed="rId3"/>
          <a:srcRect l="3266"/>
          <a:stretch>
            <a:fillRect/>
          </a:stretch>
        </p:blipFill>
        <p:spPr>
          <a:xfrm>
            <a:off x="6644157" y="0"/>
            <a:ext cx="5547843" cy="3603171"/>
          </a:xfrm>
          <a:prstGeom prst="rect">
            <a:avLst/>
          </a:prstGeom>
        </p:spPr>
      </p:pic>
      <p:pic>
        <p:nvPicPr>
          <p:cNvPr id="9" name="Picture 8"/>
          <p:cNvPicPr>
            <a:picLocks noChangeAspect="1"/>
          </p:cNvPicPr>
          <p:nvPr/>
        </p:nvPicPr>
        <p:blipFill>
          <a:blip r:embed="rId4"/>
          <a:stretch>
            <a:fillRect/>
          </a:stretch>
        </p:blipFill>
        <p:spPr>
          <a:xfrm>
            <a:off x="6644158" y="3603171"/>
            <a:ext cx="5547841" cy="3292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a:blip r:embed="rId1"/>
          <a:stretch>
            <a:fillRect/>
          </a:stretch>
        </p:blipFill>
        <p:spPr>
          <a:xfrm>
            <a:off x="0" y="-111318"/>
            <a:ext cx="12265741" cy="6895783"/>
          </a:xfrm>
          <a:prstGeom prst="rect">
            <a:avLst/>
          </a:prstGeom>
        </p:spPr>
      </p:pic>
      <p:grpSp>
        <p:nvGrpSpPr>
          <p:cNvPr id="11" name="Group 10"/>
          <p:cNvGrpSpPr/>
          <p:nvPr/>
        </p:nvGrpSpPr>
        <p:grpSpPr>
          <a:xfrm>
            <a:off x="416206" y="300037"/>
            <a:ext cx="5797550" cy="728663"/>
            <a:chOff x="7296858" y="360377"/>
            <a:chExt cx="4572000" cy="1330955"/>
          </a:xfrm>
        </p:grpSpPr>
        <p:sp>
          <p:nvSpPr>
            <p:cNvPr id="12" name="Rectangle: Rounded Corners 11"/>
            <p:cNvSpPr/>
            <p:nvPr/>
          </p:nvSpPr>
          <p:spPr>
            <a:xfrm>
              <a:off x="7296858" y="360377"/>
              <a:ext cx="4572000" cy="1330955"/>
            </a:xfrm>
            <a:prstGeom prst="roundRect">
              <a:avLst>
                <a:gd name="adj" fmla="val 50000"/>
              </a:avLst>
            </a:prstGeom>
            <a:gradFill flip="none" rotWithShape="1">
              <a:gsLst>
                <a:gs pos="0">
                  <a:srgbClr val="FFFF00"/>
                </a:gs>
                <a:gs pos="64000">
                  <a:srgbClr val="FF33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p:cNvSpPr/>
            <p:nvPr/>
          </p:nvSpPr>
          <p:spPr>
            <a:xfrm>
              <a:off x="7377724" y="412573"/>
              <a:ext cx="570128" cy="1186477"/>
            </a:xfrm>
            <a:prstGeom prst="ellipse">
              <a:avLst/>
            </a:prstGeom>
            <a:solidFill>
              <a:schemeClr val="bg1"/>
            </a:solidFill>
            <a:ln>
              <a:solidFill>
                <a:schemeClr val="bg1"/>
              </a:solidFill>
            </a:ln>
            <a:effectLst>
              <a:outerShdw blurRad="1905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extBox 8"/>
          <p:cNvSpPr txBox="1"/>
          <p:nvPr/>
        </p:nvSpPr>
        <p:spPr>
          <a:xfrm>
            <a:off x="618765" y="371465"/>
            <a:ext cx="5086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p:cNvSpPr txBox="1"/>
          <p:nvPr/>
        </p:nvSpPr>
        <p:spPr>
          <a:xfrm>
            <a:off x="1244230" y="371477"/>
            <a:ext cx="411580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vi-VN" sz="3200" b="1" dirty="0" smtClean="0">
                <a:solidFill>
                  <a:prstClr val="white"/>
                </a:solidFill>
                <a:latin typeface="Times New Roman" panose="02020603050405020304" pitchFamily="18" charset="0"/>
                <a:cs typeface="Times New Roman" panose="02020603050405020304" pitchFamily="18" charset="0"/>
              </a:rPr>
              <a:t>TÌM HIỂU CHI TIẾT</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p:cNvSpPr txBox="1"/>
          <p:nvPr/>
        </p:nvSpPr>
        <p:spPr>
          <a:xfrm>
            <a:off x="666750" y="1067943"/>
            <a:ext cx="10858500" cy="553357"/>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defRPr/>
            </a:pPr>
            <a:r>
              <a:rPr lang="vi-VN" sz="2800" b="1" dirty="0" smtClean="0">
                <a:solidFill>
                  <a:srgbClr val="000000"/>
                </a:solidFill>
                <a:latin typeface="Times New Roman" panose="02020603050405020304" pitchFamily="18" charset="0"/>
                <a:cs typeface="Times New Roman" panose="02020603050405020304" pitchFamily="18" charset="0"/>
              </a:rPr>
              <a:t>1. </a:t>
            </a:r>
            <a:r>
              <a:rPr lang="vi-VN" sz="2800" b="1" dirty="0">
                <a:solidFill>
                  <a:srgbClr val="000000"/>
                </a:solidFill>
                <a:latin typeface="Times New Roman" panose="02020603050405020304" pitchFamily="18" charset="0"/>
                <a:cs typeface="Times New Roman" panose="02020603050405020304" pitchFamily="18" charset="0"/>
              </a:rPr>
              <a:t>C</a:t>
            </a:r>
            <a:r>
              <a:rPr lang="vi-VN" sz="2800" b="1" dirty="0" smtClean="0">
                <a:solidFill>
                  <a:srgbClr val="000000"/>
                </a:solidFill>
                <a:latin typeface="Times New Roman" panose="02020603050405020304" pitchFamily="18" charset="0"/>
                <a:cs typeface="Times New Roman" panose="02020603050405020304" pitchFamily="18" charset="0"/>
              </a:rPr>
              <a:t>hủ đề; Nhan đề; Sa – pô:</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6"/>
          <p:cNvGrpSpPr/>
          <p:nvPr/>
        </p:nvGrpSpPr>
        <p:grpSpPr>
          <a:xfrm>
            <a:off x="8339654" y="539889"/>
            <a:ext cx="3676071" cy="4771581"/>
            <a:chOff x="1817093" y="2373057"/>
            <a:chExt cx="3676071" cy="3613752"/>
          </a:xfrm>
        </p:grpSpPr>
        <p:grpSp>
          <p:nvGrpSpPr>
            <p:cNvPr id="31" name="Group 30"/>
            <p:cNvGrpSpPr/>
            <p:nvPr/>
          </p:nvGrpSpPr>
          <p:grpSpPr>
            <a:xfrm>
              <a:off x="1817093" y="2373057"/>
              <a:ext cx="3676071" cy="3417000"/>
              <a:chOff x="1054632" y="1832652"/>
              <a:chExt cx="2810465" cy="2851743"/>
            </a:xfrm>
          </p:grpSpPr>
          <p:sp>
            <p:nvSpPr>
              <p:cNvPr id="13" name="Freeform: Shape 12"/>
              <p:cNvSpPr/>
              <p:nvPr/>
            </p:nvSpPr>
            <p:spPr>
              <a:xfrm>
                <a:off x="1331796" y="2244093"/>
                <a:ext cx="2533301" cy="2440302"/>
              </a:xfrm>
              <a:custGeom>
                <a:avLst/>
                <a:gdLst>
                  <a:gd name="connsiteX0" fmla="*/ 0 w 2020887"/>
                  <a:gd name="connsiteY0" fmla="*/ 92376 h 923758"/>
                  <a:gd name="connsiteX1" fmla="*/ 92376 w 2020887"/>
                  <a:gd name="connsiteY1" fmla="*/ 0 h 923758"/>
                  <a:gd name="connsiteX2" fmla="*/ 1928511 w 2020887"/>
                  <a:gd name="connsiteY2" fmla="*/ 0 h 923758"/>
                  <a:gd name="connsiteX3" fmla="*/ 2020887 w 2020887"/>
                  <a:gd name="connsiteY3" fmla="*/ 92376 h 923758"/>
                  <a:gd name="connsiteX4" fmla="*/ 2020887 w 2020887"/>
                  <a:gd name="connsiteY4" fmla="*/ 831382 h 923758"/>
                  <a:gd name="connsiteX5" fmla="*/ 1928511 w 2020887"/>
                  <a:gd name="connsiteY5" fmla="*/ 923758 h 923758"/>
                  <a:gd name="connsiteX6" fmla="*/ 92376 w 2020887"/>
                  <a:gd name="connsiteY6" fmla="*/ 923758 h 923758"/>
                  <a:gd name="connsiteX7" fmla="*/ 0 w 2020887"/>
                  <a:gd name="connsiteY7" fmla="*/ 831382 h 923758"/>
                  <a:gd name="connsiteX8" fmla="*/ 0 w 2020887"/>
                  <a:gd name="connsiteY8" fmla="*/ 92376 h 9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887" h="923758">
                    <a:moveTo>
                      <a:pt x="0" y="92376"/>
                    </a:moveTo>
                    <a:cubicBezTo>
                      <a:pt x="0" y="41358"/>
                      <a:pt x="41358" y="0"/>
                      <a:pt x="92376" y="0"/>
                    </a:cubicBezTo>
                    <a:lnTo>
                      <a:pt x="1928511" y="0"/>
                    </a:lnTo>
                    <a:cubicBezTo>
                      <a:pt x="1979529" y="0"/>
                      <a:pt x="2020887" y="41358"/>
                      <a:pt x="2020887" y="92376"/>
                    </a:cubicBezTo>
                    <a:lnTo>
                      <a:pt x="2020887" y="831382"/>
                    </a:lnTo>
                    <a:cubicBezTo>
                      <a:pt x="2020887" y="882400"/>
                      <a:pt x="1979529" y="923758"/>
                      <a:pt x="1928511" y="923758"/>
                    </a:cubicBezTo>
                    <a:lnTo>
                      <a:pt x="92376" y="923758"/>
                    </a:lnTo>
                    <a:cubicBezTo>
                      <a:pt x="41358" y="923758"/>
                      <a:pt x="0" y="882400"/>
                      <a:pt x="0" y="831382"/>
                    </a:cubicBezTo>
                    <a:lnTo>
                      <a:pt x="0" y="92376"/>
                    </a:lnTo>
                    <a:close/>
                  </a:path>
                </a:pathLst>
              </a:custGeom>
              <a:ln w="28575"/>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9296" tIns="169296" rIns="169296" bIns="169296"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defRPr/>
                </a:pPr>
                <a:endParaRPr kumimoji="0" lang="en-US" sz="3200" b="0" i="0" u="none" strike="noStrike" kern="1200" cap="none" spc="0" normalizeH="0" baseline="0" noProof="0" dirty="0">
                  <a:ln>
                    <a:noFill/>
                  </a:ln>
                  <a:solidFill>
                    <a:prstClr val="black">
                      <a:hueOff val="0"/>
                      <a:satOff val="0"/>
                      <a:lumOff val="0"/>
                      <a:alphaOff val="0"/>
                    </a:prstClr>
                  </a:solidFill>
                  <a:effectLst/>
                  <a:uLnTx/>
                  <a:uFillTx/>
                  <a:latin typeface="Calibri Light" panose="020F0302020204030204"/>
                  <a:ea typeface="+mn-ea"/>
                  <a:cs typeface="+mn-cs"/>
                </a:endParaRPr>
              </a:p>
            </p:txBody>
          </p:sp>
          <p:sp>
            <p:nvSpPr>
              <p:cNvPr id="8" name="Arrow: Chevron 7"/>
              <p:cNvSpPr/>
              <p:nvPr/>
            </p:nvSpPr>
            <p:spPr>
              <a:xfrm>
                <a:off x="1054632" y="1832652"/>
                <a:ext cx="2795506" cy="764120"/>
              </a:xfrm>
              <a:prstGeom prst="chevron">
                <a:avLst>
                  <a:gd name="adj" fmla="val 40000"/>
                </a:avLst>
              </a:prstGeom>
              <a:solidFill>
                <a:schemeClr val="accent4">
                  <a:lumMod val="60000"/>
                  <a:lumOff val="4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sp>
          <p:nvSpPr>
            <p:cNvPr id="22" name="TextBox 21"/>
            <p:cNvSpPr txBox="1"/>
            <p:nvPr/>
          </p:nvSpPr>
          <p:spPr>
            <a:xfrm>
              <a:off x="3095069" y="2569236"/>
              <a:ext cx="1174116" cy="523220"/>
            </a:xfrm>
            <a:prstGeom prst="rect">
              <a:avLst/>
            </a:prstGeom>
            <a:noFill/>
          </p:spPr>
          <p:txBody>
            <a:bodyPr wrap="square">
              <a:spAutoFit/>
            </a:bodyPr>
            <a:lstStyle/>
            <a:p>
              <a:r>
                <a:rPr lang="vi-VN" sz="2800" b="1" dirty="0" smtClean="0">
                  <a:latin typeface="Times New Roman" panose="02020603050405020304" pitchFamily="18" charset="0"/>
                </a:rPr>
                <a:t>Sa-pô</a:t>
              </a:r>
              <a:endParaRPr lang="en-US" sz="2800" dirty="0"/>
            </a:p>
          </p:txBody>
        </p:sp>
        <p:sp>
          <p:nvSpPr>
            <p:cNvPr id="24" name="TextBox 23"/>
            <p:cNvSpPr txBox="1"/>
            <p:nvPr/>
          </p:nvSpPr>
          <p:spPr>
            <a:xfrm>
              <a:off x="2209589" y="3274874"/>
              <a:ext cx="3261835" cy="2711935"/>
            </a:xfrm>
            <a:prstGeom prst="rect">
              <a:avLst/>
            </a:prstGeom>
            <a:noFill/>
          </p:spPr>
          <p:txBody>
            <a:bodyPr wrap="square">
              <a:spAutoFit/>
            </a:bodyPr>
            <a:lstStyle/>
            <a:p>
              <a:r>
                <a:rPr lang="vi-VN" sz="2400" dirty="0" smtClean="0">
                  <a:latin typeface="+mj-lt"/>
                </a:rPr>
                <a:t>Tác giả đã đưa ra hệ quả của hiện tượng biến đổi khí hậu làm nước biển dâng đối với Đồng bằng sông Cửu Long và nhiều vùng ven biển trên thế giới để dẫn dắt người đọc vào nội dung chính của văn bản.</a:t>
              </a:r>
              <a:endParaRPr lang="en-US" sz="2400" dirty="0">
                <a:latin typeface="+mj-lt"/>
              </a:endParaRPr>
            </a:p>
          </p:txBody>
        </p:sp>
      </p:grpSp>
      <p:grpSp>
        <p:nvGrpSpPr>
          <p:cNvPr id="20" name="Group 19"/>
          <p:cNvGrpSpPr/>
          <p:nvPr/>
        </p:nvGrpSpPr>
        <p:grpSpPr>
          <a:xfrm>
            <a:off x="3986878" y="1903170"/>
            <a:ext cx="3936737" cy="3770063"/>
            <a:chOff x="5876907" y="1489935"/>
            <a:chExt cx="3780097" cy="3436383"/>
          </a:xfrm>
        </p:grpSpPr>
        <p:sp>
          <p:nvSpPr>
            <p:cNvPr id="21" name="Freeform: Shape 20"/>
            <p:cNvSpPr/>
            <p:nvPr/>
          </p:nvSpPr>
          <p:spPr>
            <a:xfrm>
              <a:off x="6521126" y="1994975"/>
              <a:ext cx="3135878" cy="2862354"/>
            </a:xfrm>
            <a:custGeom>
              <a:avLst/>
              <a:gdLst>
                <a:gd name="connsiteX0" fmla="*/ 0 w 2020887"/>
                <a:gd name="connsiteY0" fmla="*/ 92376 h 923758"/>
                <a:gd name="connsiteX1" fmla="*/ 92376 w 2020887"/>
                <a:gd name="connsiteY1" fmla="*/ 0 h 923758"/>
                <a:gd name="connsiteX2" fmla="*/ 1928511 w 2020887"/>
                <a:gd name="connsiteY2" fmla="*/ 0 h 923758"/>
                <a:gd name="connsiteX3" fmla="*/ 2020887 w 2020887"/>
                <a:gd name="connsiteY3" fmla="*/ 92376 h 923758"/>
                <a:gd name="connsiteX4" fmla="*/ 2020887 w 2020887"/>
                <a:gd name="connsiteY4" fmla="*/ 831382 h 923758"/>
                <a:gd name="connsiteX5" fmla="*/ 1928511 w 2020887"/>
                <a:gd name="connsiteY5" fmla="*/ 923758 h 923758"/>
                <a:gd name="connsiteX6" fmla="*/ 92376 w 2020887"/>
                <a:gd name="connsiteY6" fmla="*/ 923758 h 923758"/>
                <a:gd name="connsiteX7" fmla="*/ 0 w 2020887"/>
                <a:gd name="connsiteY7" fmla="*/ 831382 h 923758"/>
                <a:gd name="connsiteX8" fmla="*/ 0 w 2020887"/>
                <a:gd name="connsiteY8" fmla="*/ 92376 h 9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887" h="923758">
                  <a:moveTo>
                    <a:pt x="0" y="92376"/>
                  </a:moveTo>
                  <a:cubicBezTo>
                    <a:pt x="0" y="41358"/>
                    <a:pt x="41358" y="0"/>
                    <a:pt x="92376" y="0"/>
                  </a:cubicBezTo>
                  <a:lnTo>
                    <a:pt x="1928511" y="0"/>
                  </a:lnTo>
                  <a:cubicBezTo>
                    <a:pt x="1979529" y="0"/>
                    <a:pt x="2020887" y="41358"/>
                    <a:pt x="2020887" y="92376"/>
                  </a:cubicBezTo>
                  <a:lnTo>
                    <a:pt x="2020887" y="831382"/>
                  </a:lnTo>
                  <a:cubicBezTo>
                    <a:pt x="2020887" y="882400"/>
                    <a:pt x="1979529" y="923758"/>
                    <a:pt x="1928511" y="923758"/>
                  </a:cubicBezTo>
                  <a:lnTo>
                    <a:pt x="92376" y="923758"/>
                  </a:lnTo>
                  <a:cubicBezTo>
                    <a:pt x="41358" y="923758"/>
                    <a:pt x="0" y="882400"/>
                    <a:pt x="0" y="831382"/>
                  </a:cubicBezTo>
                  <a:lnTo>
                    <a:pt x="0" y="92376"/>
                  </a:lnTo>
                  <a:close/>
                </a:path>
              </a:pathLst>
            </a:custGeom>
            <a:ln w="28575"/>
          </p:spPr>
          <p:style>
            <a:lnRef idx="2">
              <a:schemeClr val="accent2">
                <a:hueOff val="-1455363"/>
                <a:satOff val="-83926"/>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9296" tIns="169296" rIns="169296" bIns="169296"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defRPr/>
              </a:pPr>
              <a:endParaRPr kumimoji="0" lang="en-US" sz="3200" b="0" i="0" u="none" strike="noStrike" kern="1200" cap="none" spc="0" normalizeH="0" baseline="0" noProof="0" dirty="0">
                <a:ln>
                  <a:noFill/>
                </a:ln>
                <a:solidFill>
                  <a:prstClr val="black">
                    <a:hueOff val="0"/>
                    <a:satOff val="0"/>
                    <a:lumOff val="0"/>
                    <a:alphaOff val="0"/>
                  </a:prstClr>
                </a:solidFill>
                <a:effectLst/>
                <a:uLnTx/>
                <a:uFillTx/>
                <a:latin typeface="Calibri Light" panose="020F0302020204030204"/>
                <a:ea typeface="+mn-ea"/>
                <a:cs typeface="+mn-cs"/>
              </a:endParaRPr>
            </a:p>
          </p:txBody>
        </p:sp>
        <p:sp>
          <p:nvSpPr>
            <p:cNvPr id="19" name="Arrow: Chevron 18"/>
            <p:cNvSpPr/>
            <p:nvPr/>
          </p:nvSpPr>
          <p:spPr>
            <a:xfrm>
              <a:off x="5876907" y="1489935"/>
              <a:ext cx="3713540" cy="952014"/>
            </a:xfrm>
            <a:prstGeom prst="chevron">
              <a:avLst>
                <a:gd name="adj" fmla="val 40000"/>
              </a:avLst>
            </a:prstGeom>
            <a:solidFill>
              <a:schemeClr val="accent1"/>
            </a:solidFill>
          </p:spPr>
          <p:style>
            <a:lnRef idx="2">
              <a:schemeClr val="lt1">
                <a:hueOff val="0"/>
                <a:satOff val="0"/>
                <a:lumOff val="0"/>
                <a:alphaOff val="0"/>
              </a:schemeClr>
            </a:lnRef>
            <a:fillRef idx="1">
              <a:schemeClr val="accent2">
                <a:hueOff val="-1455363"/>
                <a:satOff val="-83926"/>
                <a:lumOff val="8628"/>
                <a:alphaOff val="0"/>
              </a:schemeClr>
            </a:fillRef>
            <a:effectRef idx="0">
              <a:schemeClr val="accent2">
                <a:hueOff val="-1455363"/>
                <a:satOff val="-83926"/>
                <a:lumOff val="8628"/>
                <a:alphaOff val="0"/>
              </a:schemeClr>
            </a:effectRef>
            <a:fontRef idx="minor">
              <a:schemeClr val="lt1"/>
            </a:fontRef>
          </p:style>
        </p:sp>
        <p:sp>
          <p:nvSpPr>
            <p:cNvPr id="26" name="TextBox 25"/>
            <p:cNvSpPr txBox="1"/>
            <p:nvPr/>
          </p:nvSpPr>
          <p:spPr>
            <a:xfrm>
              <a:off x="6355230" y="1726185"/>
              <a:ext cx="2959442" cy="523220"/>
            </a:xfrm>
            <a:prstGeom prst="rect">
              <a:avLst/>
            </a:prstGeom>
            <a:noFill/>
          </p:spPr>
          <p:txBody>
            <a:bodyPr wrap="square">
              <a:spAutoFit/>
            </a:bodyPr>
            <a:lstStyle/>
            <a:p>
              <a:r>
                <a:rPr lang="vi-VN" sz="2800" b="1" dirty="0" smtClean="0">
                  <a:solidFill>
                    <a:schemeClr val="bg1"/>
                  </a:solidFill>
                  <a:effectLst/>
                  <a:latin typeface="Times New Roman" panose="02020603050405020304" pitchFamily="18" charset="0"/>
                  <a:ea typeface="Times New Roman" panose="02020603050405020304" pitchFamily="18" charset="0"/>
                </a:rPr>
                <a:t>Ý nghĩa n</a:t>
              </a:r>
              <a:r>
                <a:rPr lang="en-US" sz="2800" b="1" dirty="0" err="1" smtClean="0">
                  <a:solidFill>
                    <a:schemeClr val="bg1"/>
                  </a:solidFill>
                  <a:effectLst/>
                  <a:latin typeface="Times New Roman" panose="02020603050405020304" pitchFamily="18" charset="0"/>
                  <a:ea typeface="Times New Roman" panose="02020603050405020304" pitchFamily="18" charset="0"/>
                </a:rPr>
                <a:t>han</a:t>
              </a:r>
              <a:r>
                <a:rPr lang="en-US" sz="2800" b="1" dirty="0" smtClean="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đề</a:t>
              </a:r>
              <a:endParaRPr lang="en-US" sz="2800" dirty="0">
                <a:solidFill>
                  <a:schemeClr val="bg1"/>
                </a:solidFill>
              </a:endParaRPr>
            </a:p>
          </p:txBody>
        </p:sp>
        <p:sp>
          <p:nvSpPr>
            <p:cNvPr id="28" name="TextBox 27"/>
            <p:cNvSpPr txBox="1"/>
            <p:nvPr/>
          </p:nvSpPr>
          <p:spPr>
            <a:xfrm>
              <a:off x="6578161" y="2485655"/>
              <a:ext cx="3012286" cy="2440663"/>
            </a:xfrm>
            <a:prstGeom prst="rect">
              <a:avLst/>
            </a:prstGeom>
            <a:noFill/>
          </p:spPr>
          <p:txBody>
            <a:bodyPr wrap="square">
              <a:spAutoFit/>
            </a:bodyPr>
            <a:lstStyle/>
            <a:p>
              <a:pPr algn="just"/>
              <a:r>
                <a:rPr lang="vi-VN" sz="2400" dirty="0">
                  <a:solidFill>
                    <a:srgbClr val="000000"/>
                  </a:solidFill>
                  <a:effectLst/>
                  <a:latin typeface="Times New Roman" panose="02020603050405020304" pitchFamily="18" charset="0"/>
                  <a:ea typeface="Times New Roman" panose="02020603050405020304" pitchFamily="18" charset="0"/>
                </a:rPr>
                <a:t>Cung cấp thông tin về </a:t>
              </a:r>
              <a:r>
                <a:rPr lang="vi-VN" sz="2400" dirty="0" smtClean="0">
                  <a:solidFill>
                    <a:srgbClr val="000000"/>
                  </a:solidFill>
                  <a:effectLst/>
                  <a:latin typeface="Times New Roman" panose="02020603050405020304" pitchFamily="18" charset="0"/>
                  <a:ea typeface="Times New Roman" panose="02020603050405020304" pitchFamily="18" charset="0"/>
                </a:rPr>
                <a:t>hiện tượng nước biển dâng, hậu quả của nó để hướng tới những giải pháp nhằm giải bài toán khó này trong thế kỉ XXI.</a:t>
              </a:r>
              <a:endParaRPr lang="en-US" sz="2400" dirty="0"/>
            </a:p>
          </p:txBody>
        </p:sp>
      </p:grpSp>
      <p:grpSp>
        <p:nvGrpSpPr>
          <p:cNvPr id="25" name="Group 24"/>
          <p:cNvGrpSpPr/>
          <p:nvPr/>
        </p:nvGrpSpPr>
        <p:grpSpPr>
          <a:xfrm>
            <a:off x="-17980" y="2607600"/>
            <a:ext cx="3713540" cy="3358448"/>
            <a:chOff x="1779625" y="2431609"/>
            <a:chExt cx="3713540" cy="3358448"/>
          </a:xfrm>
        </p:grpSpPr>
        <p:grpSp>
          <p:nvGrpSpPr>
            <p:cNvPr id="27" name="Group 26"/>
            <p:cNvGrpSpPr/>
            <p:nvPr/>
          </p:nvGrpSpPr>
          <p:grpSpPr>
            <a:xfrm>
              <a:off x="1779625" y="2431609"/>
              <a:ext cx="3713540" cy="3358448"/>
              <a:chOff x="1025986" y="1881518"/>
              <a:chExt cx="2839111" cy="2802877"/>
            </a:xfrm>
          </p:grpSpPr>
          <p:sp>
            <p:nvSpPr>
              <p:cNvPr id="32" name="Freeform: Shape 12"/>
              <p:cNvSpPr/>
              <p:nvPr/>
            </p:nvSpPr>
            <p:spPr>
              <a:xfrm>
                <a:off x="1331796" y="2244093"/>
                <a:ext cx="2533301" cy="2440302"/>
              </a:xfrm>
              <a:custGeom>
                <a:avLst/>
                <a:gdLst>
                  <a:gd name="connsiteX0" fmla="*/ 0 w 2020887"/>
                  <a:gd name="connsiteY0" fmla="*/ 92376 h 923758"/>
                  <a:gd name="connsiteX1" fmla="*/ 92376 w 2020887"/>
                  <a:gd name="connsiteY1" fmla="*/ 0 h 923758"/>
                  <a:gd name="connsiteX2" fmla="*/ 1928511 w 2020887"/>
                  <a:gd name="connsiteY2" fmla="*/ 0 h 923758"/>
                  <a:gd name="connsiteX3" fmla="*/ 2020887 w 2020887"/>
                  <a:gd name="connsiteY3" fmla="*/ 92376 h 923758"/>
                  <a:gd name="connsiteX4" fmla="*/ 2020887 w 2020887"/>
                  <a:gd name="connsiteY4" fmla="*/ 831382 h 923758"/>
                  <a:gd name="connsiteX5" fmla="*/ 1928511 w 2020887"/>
                  <a:gd name="connsiteY5" fmla="*/ 923758 h 923758"/>
                  <a:gd name="connsiteX6" fmla="*/ 92376 w 2020887"/>
                  <a:gd name="connsiteY6" fmla="*/ 923758 h 923758"/>
                  <a:gd name="connsiteX7" fmla="*/ 0 w 2020887"/>
                  <a:gd name="connsiteY7" fmla="*/ 831382 h 923758"/>
                  <a:gd name="connsiteX8" fmla="*/ 0 w 2020887"/>
                  <a:gd name="connsiteY8" fmla="*/ 92376 h 9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887" h="923758">
                    <a:moveTo>
                      <a:pt x="0" y="92376"/>
                    </a:moveTo>
                    <a:cubicBezTo>
                      <a:pt x="0" y="41358"/>
                      <a:pt x="41358" y="0"/>
                      <a:pt x="92376" y="0"/>
                    </a:cubicBezTo>
                    <a:lnTo>
                      <a:pt x="1928511" y="0"/>
                    </a:lnTo>
                    <a:cubicBezTo>
                      <a:pt x="1979529" y="0"/>
                      <a:pt x="2020887" y="41358"/>
                      <a:pt x="2020887" y="92376"/>
                    </a:cubicBezTo>
                    <a:lnTo>
                      <a:pt x="2020887" y="831382"/>
                    </a:lnTo>
                    <a:cubicBezTo>
                      <a:pt x="2020887" y="882400"/>
                      <a:pt x="1979529" y="923758"/>
                      <a:pt x="1928511" y="923758"/>
                    </a:cubicBezTo>
                    <a:lnTo>
                      <a:pt x="92376" y="923758"/>
                    </a:lnTo>
                    <a:cubicBezTo>
                      <a:pt x="41358" y="923758"/>
                      <a:pt x="0" y="882400"/>
                      <a:pt x="0" y="831382"/>
                    </a:cubicBezTo>
                    <a:lnTo>
                      <a:pt x="0" y="92376"/>
                    </a:lnTo>
                    <a:close/>
                  </a:path>
                </a:pathLst>
              </a:custGeom>
              <a:ln w="28575"/>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9296" tIns="169296" rIns="169296" bIns="169296"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defRPr/>
                </a:pPr>
                <a:endParaRPr kumimoji="0" lang="en-US" sz="3200" b="0" i="0" u="none" strike="noStrike" kern="1200" cap="none" spc="0" normalizeH="0" baseline="0" noProof="0" dirty="0">
                  <a:ln>
                    <a:noFill/>
                  </a:ln>
                  <a:solidFill>
                    <a:prstClr val="black">
                      <a:hueOff val="0"/>
                      <a:satOff val="0"/>
                      <a:lumOff val="0"/>
                      <a:alphaOff val="0"/>
                    </a:prstClr>
                  </a:solidFill>
                  <a:effectLst/>
                  <a:uLnTx/>
                  <a:uFillTx/>
                  <a:latin typeface="Calibri Light" panose="020F0302020204030204"/>
                  <a:ea typeface="+mn-ea"/>
                  <a:cs typeface="+mn-cs"/>
                </a:endParaRPr>
              </a:p>
            </p:txBody>
          </p:sp>
          <p:sp>
            <p:nvSpPr>
              <p:cNvPr id="33" name="Arrow: Chevron 7"/>
              <p:cNvSpPr/>
              <p:nvPr/>
            </p:nvSpPr>
            <p:spPr>
              <a:xfrm>
                <a:off x="1025986" y="1881518"/>
                <a:ext cx="2795506" cy="764120"/>
              </a:xfrm>
              <a:prstGeom prst="chevron">
                <a:avLst>
                  <a:gd name="adj" fmla="val 4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sp>
          <p:nvSpPr>
            <p:cNvPr id="29" name="TextBox 28"/>
            <p:cNvSpPr txBox="1"/>
            <p:nvPr/>
          </p:nvSpPr>
          <p:spPr>
            <a:xfrm>
              <a:off x="2405774" y="2604442"/>
              <a:ext cx="2665654" cy="523220"/>
            </a:xfrm>
            <a:prstGeom prst="rect">
              <a:avLst/>
            </a:prstGeom>
            <a:noFill/>
          </p:spPr>
          <p:txBody>
            <a:bodyPr wrap="square">
              <a:spAutoFit/>
            </a:bodyPr>
            <a:lstStyle/>
            <a:p>
              <a:r>
                <a:rPr lang="vi-VN" sz="2800" b="1" dirty="0">
                  <a:solidFill>
                    <a:schemeClr val="bg1"/>
                  </a:solidFill>
                  <a:latin typeface="Times New Roman" panose="02020603050405020304" pitchFamily="18" charset="0"/>
                  <a:ea typeface="Times New Roman" panose="02020603050405020304" pitchFamily="18" charset="0"/>
                </a:rPr>
                <a:t>C</a:t>
              </a:r>
              <a:r>
                <a:rPr lang="vi-VN" sz="2800" b="1" dirty="0" smtClean="0">
                  <a:solidFill>
                    <a:schemeClr val="bg1"/>
                  </a:solidFill>
                  <a:effectLst/>
                  <a:latin typeface="Times New Roman" panose="02020603050405020304" pitchFamily="18" charset="0"/>
                  <a:ea typeface="Times New Roman" panose="02020603050405020304" pitchFamily="18" charset="0"/>
                </a:rPr>
                <a:t>hủ </a:t>
              </a:r>
              <a:r>
                <a:rPr lang="vi-VN" sz="2800" b="1" dirty="0">
                  <a:solidFill>
                    <a:schemeClr val="bg1"/>
                  </a:solidFill>
                  <a:effectLst/>
                  <a:latin typeface="Times New Roman" panose="02020603050405020304" pitchFamily="18" charset="0"/>
                  <a:ea typeface="Times New Roman" panose="02020603050405020304" pitchFamily="18" charset="0"/>
                </a:rPr>
                <a:t>đề</a:t>
              </a:r>
              <a:endParaRPr lang="en-US" sz="2800" dirty="0">
                <a:solidFill>
                  <a:schemeClr val="bg1"/>
                </a:solidFill>
              </a:endParaRPr>
            </a:p>
          </p:txBody>
        </p:sp>
        <p:sp>
          <p:nvSpPr>
            <p:cNvPr id="30" name="TextBox 29"/>
            <p:cNvSpPr txBox="1"/>
            <p:nvPr/>
          </p:nvSpPr>
          <p:spPr>
            <a:xfrm>
              <a:off x="2405774" y="3627722"/>
              <a:ext cx="2946166" cy="1569660"/>
            </a:xfrm>
            <a:prstGeom prst="rect">
              <a:avLst/>
            </a:prstGeom>
            <a:noFill/>
          </p:spPr>
          <p:txBody>
            <a:bodyPr wrap="square">
              <a:spAutoFit/>
            </a:bodyPr>
            <a:lstStyle/>
            <a:p>
              <a:pPr algn="just"/>
              <a:r>
                <a:rPr lang="vi-VN" sz="3200" dirty="0" smtClean="0">
                  <a:solidFill>
                    <a:srgbClr val="000000"/>
                  </a:solidFill>
                  <a:effectLst/>
                  <a:latin typeface="Times New Roman" panose="02020603050405020304" pitchFamily="18" charset="0"/>
                  <a:ea typeface="Times New Roman" panose="02020603050405020304" pitchFamily="18" charset="0"/>
                </a:rPr>
                <a:t>Giải thích hiện tượng tự nhiên nước biển dâng.</a:t>
              </a:r>
              <a:endParaRPr lang="en-US" sz="3200" dirty="0"/>
            </a:p>
          </p:txBody>
        </p:sp>
      </p:gr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2539</Words>
  <Application>WPS Presentation</Application>
  <PresentationFormat>Widescreen</PresentationFormat>
  <Paragraphs>169</Paragraphs>
  <Slides>16</Slides>
  <Notes>0</Notes>
  <HiddenSlides>0</HiddenSlides>
  <MMClips>3</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16</vt:i4>
      </vt:variant>
    </vt:vector>
  </HeadingPairs>
  <TitlesOfParts>
    <vt:vector size="29" baseType="lpstr">
      <vt:lpstr>Arial</vt:lpstr>
      <vt:lpstr>SimSun</vt:lpstr>
      <vt:lpstr>Wingdings</vt:lpstr>
      <vt:lpstr>Times New Roman</vt:lpstr>
      <vt:lpstr>Calibri</vt:lpstr>
      <vt:lpstr>#9Slide03 Arima Madurai Medium</vt:lpstr>
      <vt:lpstr>SVN-Riesling</vt:lpstr>
      <vt:lpstr>Calibri</vt:lpstr>
      <vt:lpstr>Calibri Light</vt:lpstr>
      <vt:lpstr>Microsoft YaHei</vt:lpstr>
      <vt:lpstr>Arial Unicode MS</vt:lpstr>
      <vt:lpstr>等线</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Trương Thị Hằng</dc:creator>
  <cp:lastModifiedBy>ADMIN</cp:lastModifiedBy>
  <cp:revision>73</cp:revision>
  <dcterms:created xsi:type="dcterms:W3CDTF">2022-10-20T03:29:00Z</dcterms:created>
  <dcterms:modified xsi:type="dcterms:W3CDTF">2023-11-24T04:10:39Z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08DD8887B5DC425F9546E0CBCE548381_13</vt:lpwstr>
  </property>
  <property fmtid="{D5CDD505-2E9C-101B-9397-08002B2CF9AE}" pid="3" name="KSOProductBuildVer">
    <vt:lpwstr>1033-12.2.0.13306</vt:lpwstr>
  </property>
</Properties>
</file>