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  <p:sldMasterId id="2147483678" r:id="rId4"/>
    <p:sldMasterId id="2147483690" r:id="rId5"/>
    <p:sldMasterId id="2147483702" r:id="rId6"/>
  </p:sldMasterIdLst>
  <p:notesMasterIdLst>
    <p:notesMasterId r:id="rId30"/>
  </p:notesMasterIdLst>
  <p:sldIdLst>
    <p:sldId id="257" r:id="rId7"/>
    <p:sldId id="258" r:id="rId8"/>
    <p:sldId id="259" r:id="rId9"/>
    <p:sldId id="267" r:id="rId10"/>
    <p:sldId id="561" r:id="rId11"/>
    <p:sldId id="546" r:id="rId12"/>
    <p:sldId id="550" r:id="rId13"/>
    <p:sldId id="549" r:id="rId14"/>
    <p:sldId id="547" r:id="rId15"/>
    <p:sldId id="269" r:id="rId16"/>
    <p:sldId id="556" r:id="rId17"/>
    <p:sldId id="274" r:id="rId18"/>
    <p:sldId id="562" r:id="rId19"/>
    <p:sldId id="564" r:id="rId20"/>
    <p:sldId id="558" r:id="rId21"/>
    <p:sldId id="553" r:id="rId22"/>
    <p:sldId id="289" r:id="rId23"/>
    <p:sldId id="554" r:id="rId24"/>
    <p:sldId id="294" r:id="rId25"/>
    <p:sldId id="316" r:id="rId26"/>
    <p:sldId id="317" r:id="rId27"/>
    <p:sldId id="565" r:id="rId28"/>
    <p:sldId id="54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9F7C5"/>
    <a:srgbClr val="C7A169"/>
    <a:srgbClr val="FF3300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63" d="100"/>
          <a:sy n="63" d="100"/>
        </p:scale>
        <p:origin x="652" y="64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2" Type="http://schemas.openxmlformats.org/officeDocument/2006/relationships/slideLayout" Target="../slideLayouts/slideLayout31.xml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2.jpe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8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22.jpe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3.png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22.jpeg"/><Relationship Id="rId10" Type="http://schemas.openxmlformats.org/officeDocument/2006/relationships/image" Target="../media/image21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openxmlformats.org/officeDocument/2006/relationships/image" Target="../media/image52.png"/><Relationship Id="rId2" Type="http://schemas.microsoft.com/office/2007/relationships/hdphoto" Target="../media/image51.wdp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microsoft.com/office/2007/relationships/hdphoto" Target="../media/image57.wdp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2.jpe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2.jpe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2.jpeg"/><Relationship Id="rId7" Type="http://schemas.openxmlformats.org/officeDocument/2006/relationships/image" Target="../media/image21.png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077931" y="387252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320" y="1510775"/>
            <a:ext cx="7569200" cy="4237562"/>
            <a:chOff x="2306320" y="1510775"/>
            <a:chExt cx="7569200" cy="4237562"/>
          </a:xfrm>
        </p:grpSpPr>
        <p:sp>
          <p:nvSpPr>
            <p:cNvPr id="6" name="Rectangle 5"/>
            <p:cNvSpPr/>
            <p:nvPr/>
          </p:nvSpPr>
          <p:spPr>
            <a:xfrm>
              <a:off x="2306320" y="1510775"/>
              <a:ext cx="7569200" cy="6771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800" b="1" i="0" u="none" strike="noStrike" kern="1200" cap="none" spc="0" normalizeH="0" baseline="0" noProof="0" dirty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kumimoji="0" lang="en-US" sz="3800" b="1" i="0" u="none" strike="noStrike" kern="1200" cap="none" spc="0" normalizeH="0" baseline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kumimoji="0" lang="en-US" sz="3800" b="1" i="0" u="none" strike="noStrike" kern="1200" cap="none" spc="0" normalizeH="0" noProof="0" dirty="0" smtClean="0">
                  <a:ln w="0"/>
                  <a:gradFill>
                    <a:gsLst>
                      <a:gs pos="0">
                        <a:srgbClr val="D97828">
                          <a:lumMod val="50000"/>
                        </a:srgbClr>
                      </a:gs>
                      <a:gs pos="50000">
                        <a:srgbClr val="D97828"/>
                      </a:gs>
                      <a:gs pos="100000">
                        <a:srgbClr val="D97828">
                          <a:lumMod val="60000"/>
                          <a:lumOff val="40000"/>
                        </a:srgb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THƠ SÁU CHỮ, BẢY CHỮ</a:t>
              </a:r>
              <a:endPara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8276" y="3009899"/>
              <a:ext cx="2738438" cy="273843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77998" y="4013616"/>
              <a:ext cx="2864888" cy="11387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NGỮ VĂN </a:t>
              </a:r>
              <a:r>
                <a:rPr kumimoji="0" lang="en-US" sz="3200" b="1" i="0" u="none" strike="noStrike" kern="1200" cap="none" spc="0" normalizeH="0" baseline="0" noProof="0" dirty="0" smtClean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8 </a:t>
              </a:r>
              <a:endPara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ln w="22225">
                    <a:solidFill>
                      <a:srgbClr val="3C9770"/>
                    </a:solidFill>
                    <a:prstDash val="solid"/>
                  </a:ln>
                  <a:solidFill>
                    <a:srgbClr val="3C9770">
                      <a:lumMod val="40000"/>
                      <a:lumOff val="60000"/>
                    </a:srgbClr>
                  </a:solidFill>
                  <a:latin typeface="Garamond" panose="02020404030301010803"/>
                </a:rPr>
                <a:t>CÁNH DIỀU</a:t>
              </a:r>
              <a:endParaRPr kumimoji="0" lang="en-US" sz="36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41519" y="2291959"/>
              <a:ext cx="582242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NẾU MAI EM VỀ CHIÊM HÓA</a:t>
              </a:r>
              <a:endPara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                                   Mai</a:t>
              </a:r>
              <a:r>
                <a:rPr kumimoji="0" lang="en-US" sz="4400" b="1" i="0" u="none" strike="noStrike" kern="1200" cap="none" spc="0" normalizeH="0" noProof="0" dirty="0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Bahnschrift SemiBold Condensed" panose="020B0502040204020203" pitchFamily="34" charset="0"/>
                  <a:cs typeface="Times New Roman" panose="02020603050405020304" pitchFamily="18" charset="0"/>
                </a:rPr>
                <a:t>Liễu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559" y="1190492"/>
            <a:ext cx="8115004" cy="5432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" y="109968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831" y="-101601"/>
            <a:ext cx="12192000" cy="7061201"/>
            <a:chOff x="0" y="-144463"/>
            <a:chExt cx="12192000" cy="7061201"/>
          </a:xfrm>
        </p:grpSpPr>
        <p:sp>
          <p:nvSpPr>
            <p:cNvPr id="19458" name="AutoShape 2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144463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2" name="AutoShape 4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350838" y="15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" descr="Giáo án Nếu mai em về Chiêm Hóa (Cánh diều 2023) | Giáo án Ngữ văn 8 (ảnh 1)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566" y="33179"/>
              <a:ext cx="1562893" cy="142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6200" y="160338"/>
              <a:ext cx="12115800" cy="6756400"/>
              <a:chOff x="76200" y="160338"/>
              <a:chExt cx="12115800" cy="6756400"/>
            </a:xfrm>
          </p:grpSpPr>
          <p:pic>
            <p:nvPicPr>
              <p:cNvPr id="19459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867275"/>
                <a:ext cx="2892425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0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671888"/>
                <a:ext cx="2943225" cy="252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1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088" y="4078288"/>
                <a:ext cx="2241550" cy="234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AutoShape 6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576263" y="160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AutoShape 8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728663" y="312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AutoShape 10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881063" y="4651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AutoShape 12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1033463" y="617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AutoShape 14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185863" y="7699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AutoShape 16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338263" y="922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AutoShape 18" descr="Ông đồ - Tiếng thở dài tiếc nuối cho một nền văn hoá truyền thống đang lụi tàn"/>
              <p:cNvSpPr>
                <a:spLocks noChangeAspect="1" noChangeArrowheads="1"/>
              </p:cNvSpPr>
              <p:nvPr/>
            </p:nvSpPr>
            <p:spPr bwMode="auto">
              <a:xfrm>
                <a:off x="1490663" y="1074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19471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033" y="2377281"/>
                <a:ext cx="2408237" cy="1381125"/>
              </a:xfrm>
              <a:prstGeom prst="rect">
                <a:avLst/>
              </a:prstGeom>
              <a:noFill/>
              <a:ln w="228600" cap="sq" cmpd="thickThin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Callout 2 15"/>
              <p:cNvSpPr/>
              <p:nvPr/>
            </p:nvSpPr>
            <p:spPr>
              <a:xfrm>
                <a:off x="6591300" y="1454150"/>
                <a:ext cx="2498725" cy="612775"/>
              </a:xfrm>
              <a:prstGeom prst="borderCallout2">
                <a:avLst/>
              </a:prstGeom>
              <a:solidFill>
                <a:srgbClr val="FBDAD1"/>
              </a:solidFill>
              <a:ln w="476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0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giả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20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 Liễu</a:t>
                </a:r>
                <a:endPara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73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788" y="922338"/>
                <a:ext cx="2438400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939338" y="985838"/>
                <a:ext cx="1520825" cy="45402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 smtClean="0">
                    <a:solidFill>
                      <a:schemeClr val="bg1"/>
                    </a:solidFill>
                  </a:rPr>
                  <a:t>19</a:t>
                </a:r>
                <a:r>
                  <a:rPr lang="vi-VN" b="1" dirty="0" smtClean="0">
                    <a:solidFill>
                      <a:schemeClr val="bg1"/>
                    </a:solidFill>
                  </a:rPr>
                  <a:t>49 - 2020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75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976687" cy="211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190875" cy="100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064625" y="2495550"/>
                <a:ext cx="2511425" cy="5048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Tuyên Quang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574088" y="3446463"/>
                <a:ext cx="3606800" cy="6572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sáng tác của ông phong phú về đề tài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79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38" y="2006600"/>
                <a:ext cx="3987800" cy="308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8574088" y="4388167"/>
                <a:ext cx="3617912" cy="61118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lòng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 yêu quê hương và con người (miền núi)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481" name="Picture 1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8" y="6045200"/>
                <a:ext cx="2582862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1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750" y="2803525"/>
                <a:ext cx="2528888" cy="167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3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25" y="1935480"/>
                <a:ext cx="3492500" cy="262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63" y="1122363"/>
                <a:ext cx="35099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728663" y="1935480"/>
                <a:ext cx="2813050" cy="609600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 sáu chữ</a:t>
                </a:r>
                <a:endPara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08" name="Rounded Rectangle 43007"/>
              <p:cNvSpPr/>
              <p:nvPr/>
            </p:nvSpPr>
            <p:spPr>
              <a:xfrm flipH="1">
                <a:off x="787401" y="2710500"/>
                <a:ext cx="2702877" cy="6334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PTBĐ: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b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ự</a:t>
                </a:r>
                <a:r>
                  <a:rPr lang="en-US" sz="17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Miêu</a:t>
                </a:r>
                <a:r>
                  <a:rPr lang="en-US" sz="17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</a:t>
                </a:r>
                <a:endPara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1" name="Line Callout 2 43010"/>
              <p:cNvSpPr/>
              <p:nvPr/>
            </p:nvSpPr>
            <p:spPr>
              <a:xfrm rot="10800000">
                <a:off x="3363913" y="4078288"/>
                <a:ext cx="2081212" cy="681037"/>
              </a:xfrm>
              <a:prstGeom prst="borderCallout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43012"/>
              <p:cNvSpPr txBox="1">
                <a:spLocks noChangeArrowheads="1"/>
              </p:cNvSpPr>
              <p:nvPr/>
            </p:nvSpPr>
            <p:spPr bwMode="auto">
              <a:xfrm>
                <a:off x="3571875" y="4219575"/>
                <a:ext cx="16113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4" name="Rounded Rectangle 43013"/>
              <p:cNvSpPr/>
              <p:nvPr/>
            </p:nvSpPr>
            <p:spPr>
              <a:xfrm>
                <a:off x="77788" y="3667760"/>
                <a:ext cx="2216150" cy="695958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Bức tranh thiên nhiên mùa xuân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27000" y="4794568"/>
                <a:ext cx="2278063" cy="6543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Vẻ đẹp con người trong mùa xuân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27000" y="6098856"/>
                <a:ext cx="2478088" cy="66960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P3: </a:t>
                </a:r>
                <a:r>
                  <a:rPr lang="vi-VN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Nét riêng trong lễ hội đầu năm ở Chiêm Hóa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7938" y="5678488"/>
                <a:ext cx="1622425" cy="55403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 cục: 3 phần</a:t>
                </a:r>
                <a:endParaRPr lang="en-US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Frame 39"/>
            <p:cNvSpPr/>
            <p:nvPr/>
          </p:nvSpPr>
          <p:spPr>
            <a:xfrm>
              <a:off x="0" y="0"/>
              <a:ext cx="12192000" cy="6857999"/>
            </a:xfrm>
            <a:prstGeom prst="frame">
              <a:avLst>
                <a:gd name="adj1" fmla="val 93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42" name="Frame 4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2035" y="2347569"/>
            <a:ext cx="2414269" cy="144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9650" y="2383630"/>
            <a:ext cx="2408238" cy="1323439"/>
          </a:xfrm>
          <a:prstGeom prst="rect">
            <a:avLst/>
          </a:prstGeom>
          <a:solidFill>
            <a:srgbClr val="39F7C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sz="2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0000400000000000000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0000400000000000000" pitchFamily="82" charset="0"/>
                <a:cs typeface="Times New Roman" panose="02020603050405020304" pitchFamily="18" charset="0"/>
              </a:rPr>
              <a:t>NẾU MAI EM VỀ CHIÊM HÓA</a:t>
            </a:r>
            <a:endParaRPr lang="en-US" sz="2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0000400000000000000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</a:t>
            </a:r>
            <a:r>
              <a:rPr kumimoji="0" lang="vi-VN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000" b="1" i="0" u="none" strike="noStrike" kern="1200" cap="none" spc="0" normalizeH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Liễu</a:t>
            </a:r>
            <a:endParaRPr kumimoji="0" lang="vi-VN" sz="2000" b="1" i="0" u="none" strike="noStrike" kern="1200" cap="none" spc="0" normalizeH="0" noProof="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584" y="1226186"/>
            <a:ext cx="2356246" cy="45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87401" y="1149193"/>
            <a:ext cx="2824162" cy="61436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 xứ: Trích trong “Thơ Mai Liễu” – năm 2015</a:t>
            </a:r>
            <a:endParaRPr lang="en-US" sz="1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18160" y="197485"/>
            <a:ext cx="1115568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1520" y="181613"/>
            <a:ext cx="8173720" cy="8505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NẾU MAI EM VỀ CHIÊM HÓA</a:t>
            </a:r>
            <a:b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(Mai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762000"/>
          <a:ext cx="9824720" cy="53714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/>
                <a:gridCol w="4650636"/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83640" y="762000"/>
          <a:ext cx="9824720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/>
                <a:gridCol w="4650636"/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12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6" y="3219661"/>
            <a:ext cx="2870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Non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410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62880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01866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342" y="2530938"/>
            <a:ext cx="4216399" cy="40084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37" y="2510812"/>
            <a:ext cx="9140904" cy="4215108"/>
            <a:chOff x="1244837" y="2480332"/>
            <a:chExt cx="9140904" cy="4377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4837" y="2480332"/>
              <a:ext cx="4347951" cy="405904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44837" y="6539381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DAO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23858" y="6539380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/>
                <a:t>CON GÁI DÂN TỘC TÀY</a:t>
              </a:r>
              <a:endParaRPr lang="en-US" dirty="0"/>
            </a:p>
          </p:txBody>
        </p:sp>
      </p:grpSp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384427"/>
            <a:ext cx="1044798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488" y="2926692"/>
            <a:ext cx="5865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3318" y="2996847"/>
            <a:ext cx="467378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264166" y="3058510"/>
            <a:ext cx="535323" cy="32845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142" y="49555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Liệt kê: các cô gái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ao, gái Tày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Nhân hóa: mùa xuân em cũng lạc đường.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9089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 descr="Ngữ Văn 8 Tập Một - Cánh Diề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ame 13"/>
          <p:cNvSpPr/>
          <p:nvPr/>
        </p:nvSpPr>
        <p:spPr>
          <a:xfrm>
            <a:off x="0" y="-90890"/>
            <a:ext cx="12192000" cy="694889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 l="77070" t="47262" r="22855" b="52565"/>
          <a:stretch>
            <a:fillRect/>
          </a:stretch>
        </p:blipFill>
        <p:spPr>
          <a:xfrm>
            <a:off x="6691536" y="2922926"/>
            <a:ext cx="3575" cy="45719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Flowchart: Magnetic Disk 7"/>
          <p:cNvSpPr/>
          <p:nvPr/>
        </p:nvSpPr>
        <p:spPr>
          <a:xfrm>
            <a:off x="4034081" y="1977954"/>
            <a:ext cx="4098439" cy="92519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sắc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vùng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Chiêm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6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Hóa</a:t>
            </a:r>
            <a:r>
              <a:rPr lang="en-US" sz="26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1712229" y="3023912"/>
            <a:ext cx="2744157" cy="1836347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7908290" y="2978105"/>
            <a:ext cx="2865120" cy="1910461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220" y="1537309"/>
            <a:ext cx="7495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290" y="2799841"/>
            <a:ext cx="2865120" cy="689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2229" y="2847708"/>
            <a:ext cx="2744156" cy="7748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07631" y="3070245"/>
            <a:ext cx="2749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NT: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 flipH="1">
            <a:off x="1293328" y="5063809"/>
            <a:ext cx="988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53340" y="5873295"/>
            <a:ext cx="965395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Liễu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9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/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2" y="5739475"/>
            <a:ext cx="11832847" cy="9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/>
          <p:nvPr/>
        </p:nvGrpSpPr>
        <p:grpSpPr bwMode="auto">
          <a:xfrm>
            <a:off x="117475" y="1829118"/>
            <a:ext cx="3863975" cy="4149722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35672" y="2218291"/>
            <a:ext cx="3512436" cy="289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err="1" smtClean="0">
                <a:latin typeface="Times New Roman" panose="02020603050405020304" pitchFamily="18" charset="0"/>
              </a:rPr>
              <a:t>Nghệ</a:t>
            </a:r>
            <a:r>
              <a:rPr lang="en-US" altLang="en-US" sz="2000" b="1" u="sng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 smtClean="0">
                <a:latin typeface="Times New Roman" panose="02020603050405020304" pitchFamily="18" charset="0"/>
              </a:rPr>
              <a:t>thuật</a:t>
            </a:r>
            <a:r>
              <a:rPr lang="en-US" altLang="en-US" sz="2000" b="1" u="sng" dirty="0" smtClean="0">
                <a:latin typeface="Times New Roman" panose="02020603050405020304" pitchFamily="18" charset="0"/>
              </a:rPr>
              <a:t>:</a:t>
            </a:r>
            <a:endParaRPr lang="en-US" altLang="en-US" sz="2000" b="1" u="sng" dirty="0" smtClean="0">
              <a:latin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grpSp>
        <p:nvGrpSpPr>
          <p:cNvPr id="15" name="组合 33"/>
          <p:cNvGrpSpPr/>
          <p:nvPr/>
        </p:nvGrpSpPr>
        <p:grpSpPr bwMode="auto">
          <a:xfrm>
            <a:off x="3943350" y="1838643"/>
            <a:ext cx="4186238" cy="4095411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159250" y="2029143"/>
            <a:ext cx="3581400" cy="36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33"/>
          <p:cNvGrpSpPr/>
          <p:nvPr/>
        </p:nvGrpSpPr>
        <p:grpSpPr bwMode="auto">
          <a:xfrm>
            <a:off x="8070850" y="1834833"/>
            <a:ext cx="4187825" cy="4095411"/>
            <a:chOff x="1809" y="2422"/>
            <a:chExt cx="3768" cy="6034"/>
          </a:xfrm>
        </p:grpSpPr>
        <p:sp>
          <p:nvSpPr>
            <p:cNvPr id="21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2" name="矩形 93"/>
            <p:cNvSpPr/>
            <p:nvPr/>
          </p:nvSpPr>
          <p:spPr>
            <a:xfrm>
              <a:off x="1809" y="2422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3" name="矩形 93"/>
            <p:cNvSpPr/>
            <p:nvPr/>
          </p:nvSpPr>
          <p:spPr>
            <a:xfrm rot="10800000">
              <a:off x="4971" y="7851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8288338" y="2026920"/>
            <a:ext cx="3581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r>
              <a:rPr lang="en-US" alt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ame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176273" y="1130300"/>
            <a:ext cx="11883647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580" y="575926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1241739" y="1262390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48759" y="3179221"/>
            <a:ext cx="4481781" cy="167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b="1" dirty="0" err="1">
                <a:solidFill>
                  <a:srgbClr val="C00000"/>
                </a:solidFill>
              </a:rPr>
              <a:t>Viết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một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đoạn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ngắn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để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thiệu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về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quê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hương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những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nét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đặc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trưng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vẻ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đẹp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riêng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ấy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r>
              <a:rPr lang="vi-VN" b="1" dirty="0">
                <a:solidFill>
                  <a:srgbClr val="C00000"/>
                </a:solidFill>
              </a:rPr>
              <a:t>                                                                     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Freeform 31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Ngữ Văn 8 Tập Một - Cánh Diề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90" y="565785"/>
            <a:ext cx="8891270" cy="5849620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65705" y="2085340"/>
            <a:ext cx="6034405" cy="3046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6"/>
          <p:cNvSpPr/>
          <p:nvPr/>
        </p:nvSpPr>
        <p:spPr>
          <a:xfrm>
            <a:off x="917842" y="761353"/>
            <a:ext cx="2164570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121" y="1375419"/>
            <a:ext cx="8548492" cy="5246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1" y="1924705"/>
            <a:ext cx="6964854" cy="4087211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>
            <a:fillRect/>
          </a:stretch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847" y="2830174"/>
            <a:ext cx="76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436914"/>
            <a:ext cx="11393715" cy="5109029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128148" y="1147617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7998078" y="110746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extBox 7"/>
          <p:cNvSpPr txBox="1"/>
          <p:nvPr/>
        </p:nvSpPr>
        <p:spPr>
          <a:xfrm flipH="1">
            <a:off x="3358406" y="2377099"/>
            <a:ext cx="6913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933" y="1526733"/>
            <a:ext cx="29767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4741" y="1182902"/>
            <a:ext cx="7689940" cy="5343597"/>
            <a:chOff x="549049" y="1182902"/>
            <a:chExt cx="7685631" cy="5343597"/>
          </a:xfrm>
        </p:grpSpPr>
        <p:sp>
          <p:nvSpPr>
            <p:cNvPr id="2" name="Rectangle 1"/>
            <p:cNvSpPr/>
            <p:nvPr/>
          </p:nvSpPr>
          <p:spPr>
            <a:xfrm>
              <a:off x="549049" y="1182902"/>
              <a:ext cx="6096000" cy="5878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hiểu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chung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39" y="1837733"/>
              <a:ext cx="4257041" cy="468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189730" y="3667760"/>
              <a:ext cx="3888377" cy="2373137"/>
              <a:chOff x="4189730" y="3667760"/>
              <a:chExt cx="3888377" cy="237313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06240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Năm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sinh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89730" y="4350606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Quê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quán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96080" y="5007662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Phong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cách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st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9730" y="5664718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Tác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phẩm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chính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78187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Xuất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xứ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94787" y="4368969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Thể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thơ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03994" y="5007662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PTBĐ:</a:t>
                </a:r>
                <a:endParaRPr lang="en-US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3354" y="5671565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/>
                  <a:t>Bố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cục</a:t>
                </a:r>
                <a:r>
                  <a:rPr lang="en-US" b="1" dirty="0" smtClean="0"/>
                  <a:t>:</a:t>
                </a:r>
                <a:endParaRPr lang="en-US" b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Liễu, bút danh Mai Liễu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573" y="3782200"/>
            <a:ext cx="4513943" cy="7681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57095" algn="l"/>
              </a:tabLst>
            </a:pP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1949, 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 năm </a:t>
            </a:r>
            <a:r>
              <a:rPr lang="de-DE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</a:t>
            </a:r>
            <a:r>
              <a:rPr lang="de-DE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8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1078065" y="1361306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87014" y="2184425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ràn</a:t>
              </a:r>
              <a:r>
                <a:rPr lang="vi-V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194504" y="1309213"/>
            <a:ext cx="8736240" cy="5345588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8176" y="5855394"/>
            <a:ext cx="748588" cy="712786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7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294612" y="1453738"/>
            <a:ext cx="748588" cy="71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1109528" y="5837493"/>
            <a:ext cx="748588" cy="712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 smtClean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73627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 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</a:t>
            </a:r>
            <a:r>
              <a:rPr lang="vi-VN" sz="2000" b="1" dirty="0" smtClean="0">
                <a:solidFill>
                  <a:srgbClr val="000000"/>
                </a:solidFill>
                <a:latin typeface="+mj-lt"/>
              </a:rPr>
              <a:t>Hợi)</a:t>
            </a: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giêng mưa tơ rét lộc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lùng tùng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br>
              <a:rPr lang="vi-VN" sz="2000" b="1" i="1" dirty="0">
                <a:latin typeface="+mj-lt"/>
              </a:rPr>
            </a:b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0871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Mai </a:t>
            </a:r>
            <a:r>
              <a:rPr lang="en-US" sz="24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81" y="29144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481" y="3721329"/>
            <a:ext cx="5092462" cy="29537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60061" y="1715031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xuống 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ồng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ược 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 vào dịp đầu xuân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61" y="3036337"/>
            <a:ext cx="6124264" cy="363878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2" y="125875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62" y="1825625"/>
            <a:ext cx="6290448" cy="4832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miền Bắc, không quá lạnh, là dịp cây cối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 Chiêm Hoá,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Ngừ hoa: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đỏ,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hai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ngực áo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phụ nữ Dao đỏ.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3679" y="410527"/>
            <a:ext cx="4607739" cy="49934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895" y="481647"/>
            <a:ext cx="6310815" cy="1229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màu. dùng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tung, ném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trong ngày hội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số </a:t>
            </a:r>
            <a:r>
              <a:rPr lang="vi-VN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7991</Words>
  <Application>WPS Presentation</Application>
  <PresentationFormat>Widescreen</PresentationFormat>
  <Paragraphs>315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23</vt:i4>
      </vt:variant>
    </vt:vector>
  </HeadingPairs>
  <TitlesOfParts>
    <vt:vector size="49" baseType="lpstr">
      <vt:lpstr>Arial</vt:lpstr>
      <vt:lpstr>SimSun</vt:lpstr>
      <vt:lpstr>Wingdings</vt:lpstr>
      <vt:lpstr>Garamond</vt:lpstr>
      <vt:lpstr>Arial</vt:lpstr>
      <vt:lpstr>Calibri</vt:lpstr>
      <vt:lpstr>Times New Roman</vt:lpstr>
      <vt:lpstr>Bahnschrift SemiBold Condensed</vt:lpstr>
      <vt:lpstr>MS Mincho</vt:lpstr>
      <vt:lpstr>SVN-Riesling</vt:lpstr>
      <vt:lpstr>Calibri</vt:lpstr>
      <vt:lpstr>Microsoft YaHei</vt:lpstr>
      <vt:lpstr>Broadway</vt:lpstr>
      <vt:lpstr>Arial Unicode MS</vt:lpstr>
      <vt:lpstr>Algerian</vt:lpstr>
      <vt:lpstr>Agency FB</vt:lpstr>
      <vt:lpstr>Symbol</vt:lpstr>
      <vt:lpstr>Lucida Handwriting</vt:lpstr>
      <vt:lpstr>Calibri Light</vt:lpstr>
      <vt:lpstr>等线</vt:lpstr>
      <vt:lpstr>Garamond</vt:lpstr>
      <vt:lpstr>Organic</vt:lpstr>
      <vt:lpstr>Office Theme</vt:lpstr>
      <vt:lpstr>18_Office Theme</vt:lpstr>
      <vt:lpstr>39_Office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246</cp:revision>
  <dcterms:created xsi:type="dcterms:W3CDTF">2021-09-08T13:32:00Z</dcterms:created>
  <dcterms:modified xsi:type="dcterms:W3CDTF">2023-10-15T01:46:56Z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ACFFA78E4FAC4FFEA26B174A34FA4F36_13</vt:lpwstr>
  </property>
  <property fmtid="{D5CDD505-2E9C-101B-9397-08002B2CF9AE}" pid="3" name="KSOProductBuildVer">
    <vt:lpwstr>1033-12.2.0.13266</vt:lpwstr>
  </property>
</Properties>
</file>