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8848" r:id="rId2"/>
    <p:sldId id="1884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FA6A-D487-71B3-538A-E471A208E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DAD87-B020-6DA5-6C13-F8B802F8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375BA-73D0-4174-4DD2-E1B9351A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AD68-C654-2D13-5B76-C7F0E10D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9540-EAB9-0790-59D2-F26B5F6E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42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BF72-B6B1-C912-D99B-CCAC92BA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70A69-C92B-C2B3-D55D-B43A0D89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8D714-E13B-AC1E-484B-755B253C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1EA7-8A4B-1B69-75F7-B11F5FE3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25DB5-DEED-7743-08AF-78CE68DF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08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B3E1F-217D-AC24-D87C-8027B81C3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11857-11B4-513D-6F25-4A203805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18F00-EC2F-464B-BC9E-AB03E424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0443E-EC44-DAC4-1AB5-E972A8CA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D27E7-0FA0-F929-A0C2-D58BBA14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75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F037-D846-C29B-3B80-D8A6B31B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C5FE-4921-6D30-75B0-D30550BB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39FC5-552C-C924-4CF2-EFD596F0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844D3-8159-BB72-D0F4-DA38B7A9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4438-6ED5-8B29-674B-D95968B4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232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6A78-1567-E228-EC9C-17388DDE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FEA18-CD7A-9C53-32AF-3A6EC5E6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F80CA-8569-B029-0036-277356A4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85732-866A-CEE7-5E28-C2FE5F8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9F61-B9F4-7835-910E-507F1ED0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792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E92D-C7DA-DD47-960E-A5BBA0FE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D3A8-D80E-2BF4-5818-819E028EE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C109B-DA6A-658A-9537-C916DE54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77B9E-A5C7-551E-0DA3-22684F69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E39A0-6E14-F247-2F39-7F7C2C35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780E5-17F9-F343-B293-559F5EA8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397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4E4A-CEDD-CA60-D6E1-712F6350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2F593-B565-C1EE-E9F7-C7F27E800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226B3-36DA-FC46-79BA-A7A4BFBA1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85953-A3DC-A6F6-D481-19E702368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F00C5-5FF4-6375-C98B-A9DE32BFB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795D8-4628-2ED3-B99A-5F2EBAC8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FA4EB-FD75-5CB1-87A9-781183DF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D9160-B90B-26EC-1B81-98FBA733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050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2303-73A6-4229-A313-D59EF333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F7D23-A2BA-2574-24D8-FD583DBB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F16DC-6FBC-ED40-C80D-70D88D0B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40263-3CF3-B95A-9F42-DD789C4D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6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94232-5C93-E237-4D4F-DDA2B83D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86FE7-38CE-202E-F742-643C671A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C52F1-16DC-F370-3AE2-FEDEFC85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85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1327-6BDC-698D-F322-E846F468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CB96-58D5-F28B-74E2-99300633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1ED4B-2125-C8E2-0C5A-B9A67D7AD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44482-C407-7F65-F9FA-2D2DDAC4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BA15-F617-9D24-BC65-8D861CE6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9640-2C64-A467-9CAB-9A7234EB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502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9B15-20C2-9ED3-C599-8B126D77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ADC16-FE6D-1460-F9DE-34542AE6B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F1CF-0D51-4072-97BA-1CC0F8DB4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50081-B486-87A7-EE3B-3FD6D46B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D3435-8CDA-06FD-F831-F4F3A06E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AD680-85CC-4609-5770-AEA72598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692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89969-5606-AB38-B263-2CF62560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43DFD-B403-16CA-0497-6386CCD18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1C308-BB9E-5EDA-C280-9AC1225FF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22D0D-C097-4EB2-8F0C-222DECDB52F4}" type="datetimeFigureOut">
              <a:rPr lang="en-SG" smtClean="0"/>
              <a:t>16/11/2023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830C-79CC-7A66-7BE0-074FB37AA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1701C-E224-678A-1583-38B2F8EE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766E-E035-48E3-AD14-D9FE6FF330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170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27395" y="1580506"/>
            <a:ext cx="846475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7</a:t>
            </a:r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TRUYỆN (Truyện khoa học viễn tưởng)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8" y="239535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5" y="3417945"/>
            <a:ext cx="3608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THÚY AN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5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48998" y="220629"/>
            <a:ext cx="2983042" cy="1369277"/>
          </a:xfrm>
          <a:prstGeom prst="rightArrow">
            <a:avLst>
              <a:gd name="adj1" fmla="val 56568"/>
              <a:gd name="adj2" fmla="val 281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46">
              <a:lnSpc>
                <a:spcPct val="115000"/>
              </a:lnSpc>
              <a:tabLst>
                <a:tab pos="1386909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6649" y="1935838"/>
            <a:ext cx="10879955" cy="3758291"/>
            <a:chOff x="649673" y="2132494"/>
            <a:chExt cx="10879955" cy="3758291"/>
          </a:xfrm>
        </p:grpSpPr>
        <p:sp>
          <p:nvSpPr>
            <p:cNvPr id="12" name="Freeform 11"/>
            <p:cNvSpPr/>
            <p:nvPr/>
          </p:nvSpPr>
          <p:spPr>
            <a:xfrm>
              <a:off x="5969000" y="2975927"/>
              <a:ext cx="2793999" cy="6648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3072"/>
                  </a:lnTo>
                  <a:lnTo>
                    <a:pt x="2793999" y="453072"/>
                  </a:lnTo>
                  <a:lnTo>
                    <a:pt x="2793999" y="6648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23280" y="2975927"/>
              <a:ext cx="91440" cy="6648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648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5000" y="2975927"/>
              <a:ext cx="2793999" cy="6648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93999" y="0"/>
                  </a:moveTo>
                  <a:lnTo>
                    <a:pt x="2793999" y="453072"/>
                  </a:lnTo>
                  <a:lnTo>
                    <a:pt x="0" y="453072"/>
                  </a:lnTo>
                  <a:lnTo>
                    <a:pt x="0" y="6648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317999" y="2132494"/>
              <a:ext cx="3048000" cy="804337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71999" y="2373794"/>
              <a:ext cx="3048000" cy="804337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44" tIns="66444" rIns="66444" bIns="66444" numCol="1" spcCol="1270" anchor="ctr" anchorCtr="0">
              <a:noAutofit/>
            </a:bodyPr>
            <a:lstStyle/>
            <a:p>
              <a:pPr algn="ctr" defTabSz="6667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9673" y="3565472"/>
              <a:ext cx="2861180" cy="20840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03673" y="3806772"/>
              <a:ext cx="2822218" cy="2074023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44" tIns="66444" rIns="66444" bIns="66444" numCol="1" spcCol="1270" anchor="ctr" anchorCtr="0">
              <a:noAutofit/>
            </a:bodyPr>
            <a:lstStyle/>
            <a:p>
              <a:pPr algn="ctr" defTabSz="6667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69737" y="3622045"/>
              <a:ext cx="3078402" cy="20840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3737" y="3806772"/>
              <a:ext cx="3078402" cy="2084013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44" tIns="66444" rIns="66444" bIns="66444" numCol="1" spcCol="1270" anchor="ctr" anchorCtr="0">
              <a:noAutofit/>
            </a:bodyPr>
            <a:lstStyle/>
            <a:p>
              <a:pPr algn="ctr" defTabSz="6667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17176" y="3640772"/>
              <a:ext cx="3558452" cy="20840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971176" y="3806772"/>
              <a:ext cx="3558452" cy="2084013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44" tIns="66444" rIns="66444" bIns="66444" numCol="1" spcCol="1270" anchor="ctr" anchorCtr="0">
              <a:noAutofit/>
            </a:bodyPr>
            <a:lstStyle/>
            <a:p>
              <a:pPr algn="ctr" defTabSz="6667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70164" y="3661171"/>
            <a:ext cx="2720086" cy="126169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vi-VN" sz="2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4176" y="3668202"/>
            <a:ext cx="2743855" cy="20412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54328" y="3746249"/>
            <a:ext cx="3305290" cy="165147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nl-NL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kể chuyện hấp dẫn, thú vị </a:t>
            </a:r>
            <a:r>
              <a:rPr lang="nl-NL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tạo ra tình huống truyện bất ngờ li kì, hấp dẫn. </a:t>
            </a:r>
            <a:endParaRPr lang="vi-VN" sz="2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26743" y="1440524"/>
            <a:ext cx="3203585" cy="6730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endParaRPr lang="en-US" sz="3200" dirty="0"/>
          </a:p>
        </p:txBody>
      </p:sp>
      <p:sp>
        <p:nvSpPr>
          <p:cNvPr id="25" name="Cube 24"/>
          <p:cNvSpPr/>
          <p:nvPr/>
        </p:nvSpPr>
        <p:spPr>
          <a:xfrm>
            <a:off x="442459" y="3090933"/>
            <a:ext cx="3097535" cy="3233667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25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cảnh khi gặp nạn và những nguy cơ mà phi hành gia Mark Watney phải đối mặt khi thực hiện nhiệm vụ trên Sao Hỏa </a:t>
            </a:r>
          </a:p>
        </p:txBody>
      </p:sp>
      <p:sp>
        <p:nvSpPr>
          <p:cNvPr id="33" name="Cube 32"/>
          <p:cNvSpPr/>
          <p:nvPr/>
        </p:nvSpPr>
        <p:spPr>
          <a:xfrm>
            <a:off x="3864657" y="2921948"/>
            <a:ext cx="3798705" cy="3402653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tĩnh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nó. </a:t>
            </a:r>
            <a:r>
              <a:rPr lang="vi-VN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và những kĩ năng của bản thân sẽ giúp chúng ta vượt qua nguy hiểm. </a:t>
            </a:r>
            <a:r>
              <a:rPr lang="vi-VN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mọi tình huống đừng bao giờ tuyệt vọng.</a:t>
            </a:r>
          </a:p>
        </p:txBody>
      </p:sp>
      <p:sp>
        <p:nvSpPr>
          <p:cNvPr id="34" name="Cube 33"/>
          <p:cNvSpPr/>
          <p:nvPr/>
        </p:nvSpPr>
        <p:spPr>
          <a:xfrm>
            <a:off x="7864537" y="2728210"/>
            <a:ext cx="3810375" cy="35963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3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3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9" idx="2"/>
            <a:endCxn id="25" idx="0"/>
          </p:cNvCxnSpPr>
          <p:nvPr/>
        </p:nvCxnSpPr>
        <p:spPr>
          <a:xfrm flipH="1">
            <a:off x="2119402" y="2113613"/>
            <a:ext cx="4109133" cy="977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2"/>
            <a:endCxn id="33" idx="0"/>
          </p:cNvCxnSpPr>
          <p:nvPr/>
        </p:nvCxnSpPr>
        <p:spPr>
          <a:xfrm flipH="1">
            <a:off x="5904811" y="2113614"/>
            <a:ext cx="323724" cy="808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34" idx="0"/>
          </p:cNvCxnSpPr>
          <p:nvPr/>
        </p:nvCxnSpPr>
        <p:spPr>
          <a:xfrm>
            <a:off x="6228536" y="2113614"/>
            <a:ext cx="3690007" cy="614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586" y="713956"/>
            <a:ext cx="5930625" cy="548042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8976" y="700802"/>
            <a:ext cx="5524225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IV. LUYỆN TẬP , VẬN DỤNG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8" y="1445715"/>
            <a:ext cx="11054145" cy="8849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Sol 6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3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28600" y="2649849"/>
            <a:ext cx="2741782" cy="326711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905" anchor="ctr" anchorCtr="0">
            <a:noAutofit/>
          </a:bodyPr>
          <a:lstStyle/>
          <a:p>
            <a:pPr algn="ctr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Freeform 27"/>
          <p:cNvSpPr/>
          <p:nvPr/>
        </p:nvSpPr>
        <p:spPr>
          <a:xfrm>
            <a:off x="2632596" y="2649350"/>
            <a:ext cx="2817159" cy="326711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0"/>
              <a:alphaOff val="0"/>
            </a:schemeClr>
          </a:fillRef>
          <a:effectRef idx="0">
            <a:schemeClr val="accent3">
              <a:hueOff val="903533"/>
              <a:satOff val="33333"/>
              <a:lumOff val="-49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905" anchor="ctr" anchorCtr="0">
            <a:noAutofit/>
          </a:bodyPr>
          <a:lstStyle/>
          <a:p>
            <a:pPr algn="ctr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Freeform 28"/>
          <p:cNvSpPr/>
          <p:nvPr/>
        </p:nvSpPr>
        <p:spPr>
          <a:xfrm>
            <a:off x="5282273" y="2637223"/>
            <a:ext cx="2331932" cy="326711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2"/>
              <a:alphaOff val="0"/>
            </a:schemeClr>
          </a:fillRef>
          <a:effectRef idx="0">
            <a:schemeClr val="accent3">
              <a:hueOff val="1807066"/>
              <a:satOff val="66667"/>
              <a:lumOff val="-98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905" anchor="ctr" anchorCtr="0">
            <a:noAutofit/>
          </a:bodyPr>
          <a:lstStyle/>
          <a:p>
            <a:pPr algn="just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Freeform 32"/>
          <p:cNvSpPr/>
          <p:nvPr/>
        </p:nvSpPr>
        <p:spPr>
          <a:xfrm>
            <a:off x="7377828" y="2601510"/>
            <a:ext cx="2656029" cy="326711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4"/>
              <a:alphaOff val="0"/>
            </a:schemeClr>
          </a:fillRef>
          <a:effectRef idx="0">
            <a:schemeClr val="accent3">
              <a:hueOff val="2710599"/>
              <a:satOff val="100000"/>
              <a:lumOff val="-147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905" anchor="ctr" anchorCtr="0">
            <a:noAutofit/>
          </a:bodyPr>
          <a:lstStyle/>
          <a:p>
            <a:pPr algn="ctr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9885692" y="2637223"/>
            <a:ext cx="1829520" cy="3267116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4"/>
              <a:alphaOff val="0"/>
            </a:schemeClr>
          </a:fillRef>
          <a:effectRef idx="0">
            <a:schemeClr val="accent3">
              <a:hueOff val="2710599"/>
              <a:satOff val="100000"/>
              <a:lumOff val="-147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905" anchor="ctr" anchorCtr="0">
            <a:noAutofit/>
          </a:bodyPr>
          <a:lstStyle/>
          <a:p>
            <a:pPr algn="ctr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3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8" y="637968"/>
            <a:ext cx="11054145" cy="895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3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3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6760" y="1760393"/>
            <a:ext cx="10776971" cy="3625338"/>
            <a:chOff x="2818079" y="1895923"/>
            <a:chExt cx="7762303" cy="4065151"/>
          </a:xfrm>
        </p:grpSpPr>
        <p:sp>
          <p:nvSpPr>
            <p:cNvPr id="24" name="Up Arrow 23"/>
            <p:cNvSpPr/>
            <p:nvPr/>
          </p:nvSpPr>
          <p:spPr>
            <a:xfrm>
              <a:off x="2818079" y="1910402"/>
              <a:ext cx="1347723" cy="1217309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316764" y="1895923"/>
              <a:ext cx="6161361" cy="2052244"/>
            </a:xfrm>
            <a:custGeom>
              <a:avLst/>
              <a:gdLst>
                <a:gd name="connsiteX0" fmla="*/ 0 w 4551680"/>
                <a:gd name="connsiteY0" fmla="*/ 0 h 2052245"/>
                <a:gd name="connsiteX1" fmla="*/ 4551680 w 4551680"/>
                <a:gd name="connsiteY1" fmla="*/ 0 h 2052245"/>
                <a:gd name="connsiteX2" fmla="*/ 4551680 w 4551680"/>
                <a:gd name="connsiteY2" fmla="*/ 2052245 h 2052245"/>
                <a:gd name="connsiteX3" fmla="*/ 0 w 4551680"/>
                <a:gd name="connsiteY3" fmla="*/ 2052245 h 2052245"/>
                <a:gd name="connsiteX4" fmla="*/ 0 w 4551680"/>
                <a:gd name="connsiteY4" fmla="*/ 0 h 20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52245">
                  <a:moveTo>
                    <a:pt x="0" y="0"/>
                  </a:moveTo>
                  <a:lnTo>
                    <a:pt x="4551680" y="0"/>
                  </a:lnTo>
                  <a:lnTo>
                    <a:pt x="4551680" y="2052245"/>
                  </a:lnTo>
                  <a:lnTo>
                    <a:pt x="0" y="2052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533" tIns="0" rIns="118533" bIns="118533" numCol="1" spcCol="1270" anchor="ctr" anchorCtr="0">
              <a:noAutofit/>
            </a:bodyPr>
            <a:lstStyle/>
            <a:p>
              <a:pPr defTabSz="11113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9230844" y="4057581"/>
              <a:ext cx="1349538" cy="1600629"/>
            </a:xfrm>
            <a:prstGeom prst="downArrow">
              <a:avLst>
                <a:gd name="adj1" fmla="val 50000"/>
                <a:gd name="adj2" fmla="val 51831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94772" y="4130356"/>
              <a:ext cx="6423233" cy="1830718"/>
            </a:xfrm>
            <a:custGeom>
              <a:avLst/>
              <a:gdLst>
                <a:gd name="connsiteX0" fmla="*/ 0 w 4551680"/>
                <a:gd name="connsiteY0" fmla="*/ 0 h 2052245"/>
                <a:gd name="connsiteX1" fmla="*/ 4551680 w 4551680"/>
                <a:gd name="connsiteY1" fmla="*/ 0 h 2052245"/>
                <a:gd name="connsiteX2" fmla="*/ 4551680 w 4551680"/>
                <a:gd name="connsiteY2" fmla="*/ 2052245 h 2052245"/>
                <a:gd name="connsiteX3" fmla="*/ 0 w 4551680"/>
                <a:gd name="connsiteY3" fmla="*/ 2052245 h 2052245"/>
                <a:gd name="connsiteX4" fmla="*/ 0 w 4551680"/>
                <a:gd name="connsiteY4" fmla="*/ 0 h 20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52245">
                  <a:moveTo>
                    <a:pt x="0" y="0"/>
                  </a:moveTo>
                  <a:lnTo>
                    <a:pt x="4551680" y="0"/>
                  </a:lnTo>
                  <a:lnTo>
                    <a:pt x="4551680" y="2052245"/>
                  </a:lnTo>
                  <a:lnTo>
                    <a:pt x="0" y="2052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533" tIns="0" rIns="118533" bIns="118533" numCol="1" spcCol="1270" anchor="ctr" anchorCtr="0">
              <a:noAutofit/>
            </a:bodyPr>
            <a:lstStyle/>
            <a:p>
              <a:pPr defTabSz="11113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07902" y="1847829"/>
            <a:ext cx="9188311" cy="1639808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indent="165108" algn="just">
              <a:lnSpc>
                <a:spcPct val="130000"/>
              </a:lnSpc>
              <a:tabLst>
                <a:tab pos="273487" algn="l"/>
              </a:tabLst>
            </a:pP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KHVT: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667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4157" y="4518608"/>
            <a:ext cx="8567611" cy="13236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just">
              <a:buSzPts val="1400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67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28" y="519934"/>
            <a:ext cx="2350473" cy="548042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71" y="1305280"/>
            <a:ext cx="3107281" cy="3107281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494216" y="1393260"/>
            <a:ext cx="7361917" cy="1203637"/>
          </a:xfrm>
          <a:prstGeom prst="homePlate">
            <a:avLst>
              <a:gd name="adj" fmla="val 2698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53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95928" y="3059353"/>
            <a:ext cx="7361917" cy="1203637"/>
          </a:xfrm>
          <a:prstGeom prst="homePlate">
            <a:avLst>
              <a:gd name="adj" fmla="val 2698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Tìm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33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53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1117600" y="4491141"/>
            <a:ext cx="10007600" cy="213825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Nộp sản phẩm v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600" y="513978"/>
            <a:ext cx="2390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48740" y="1627324"/>
            <a:ext cx="7909560" cy="37505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NHIỆM VỤ VỀ NHÀ</a:t>
            </a:r>
          </a:p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Học và nắm chắc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học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.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</a:t>
            </a:r>
            <a:r>
              <a:rPr lang="vi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274320"/>
            <a:ext cx="2628900" cy="64236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22416" y="-818949"/>
            <a:ext cx="7409185" cy="74006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8861">
            <a:off x="6878514" y="2760011"/>
            <a:ext cx="9278931" cy="61409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00388">
            <a:off x="-1838113" y="-2469489"/>
            <a:ext cx="6183577" cy="618357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43180" y="3249677"/>
            <a:ext cx="8868565" cy="1415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64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 </a:t>
            </a:r>
            <a:r>
              <a:rPr lang="en-US" sz="6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 6 (tiếp)</a:t>
            </a:r>
            <a:endParaRPr lang="en-US" sz="6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133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33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33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133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133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33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33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33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33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133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En-đi</a:t>
            </a:r>
            <a:r>
              <a:rPr lang="en-US" sz="2133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133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895601" y="622301"/>
            <a:ext cx="5384800" cy="1488021"/>
            <a:chOff x="0" y="0"/>
            <a:chExt cx="7566967" cy="143526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566967" cy="1435265"/>
              <a:chOff x="0" y="0"/>
              <a:chExt cx="12491406" cy="236930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04800" y="304800"/>
                <a:ext cx="12186607" cy="2064508"/>
              </a:xfrm>
              <a:custGeom>
                <a:avLst/>
                <a:gdLst/>
                <a:ahLst/>
                <a:cxnLst/>
                <a:rect l="l" t="t" r="r" b="b"/>
                <a:pathLst>
                  <a:path w="12186607" h="2064508">
                    <a:moveTo>
                      <a:pt x="12186607" y="0"/>
                    </a:moveTo>
                    <a:lnTo>
                      <a:pt x="12186607" y="2064508"/>
                    </a:lnTo>
                    <a:lnTo>
                      <a:pt x="0" y="2064508"/>
                    </a:lnTo>
                    <a:lnTo>
                      <a:pt x="0" y="1759708"/>
                    </a:lnTo>
                    <a:lnTo>
                      <a:pt x="11881807" y="1759708"/>
                    </a:lnTo>
                    <a:lnTo>
                      <a:pt x="11881807" y="0"/>
                    </a:lnTo>
                    <a:close/>
                  </a:path>
                </a:pathLst>
              </a:custGeom>
              <a:solidFill>
                <a:srgbClr val="1E1C40"/>
              </a:solidFill>
            </p:spPr>
            <p:txBody>
              <a:bodyPr/>
              <a:lstStyle/>
              <a:p>
                <a:endParaRPr lang="en-SG" sz="120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2186607" cy="2064508"/>
              </a:xfrm>
              <a:custGeom>
                <a:avLst/>
                <a:gdLst/>
                <a:ahLst/>
                <a:cxnLst/>
                <a:rect l="l" t="t" r="r" b="b"/>
                <a:pathLst>
                  <a:path w="12186607" h="2064508">
                    <a:moveTo>
                      <a:pt x="0" y="0"/>
                    </a:moveTo>
                    <a:lnTo>
                      <a:pt x="12186607" y="0"/>
                    </a:lnTo>
                    <a:lnTo>
                      <a:pt x="12186607" y="2064508"/>
                    </a:lnTo>
                    <a:lnTo>
                      <a:pt x="0" y="2064508"/>
                    </a:lnTo>
                    <a:close/>
                  </a:path>
                </a:pathLst>
              </a:custGeom>
              <a:solidFill>
                <a:srgbClr val="AC47AA"/>
              </a:solidFill>
            </p:spPr>
            <p:txBody>
              <a:bodyPr/>
              <a:lstStyle/>
              <a:p>
                <a:endParaRPr lang="en-SG" sz="12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522743" y="276720"/>
              <a:ext cx="6297870" cy="64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7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Josefin Sans Regular" panose="00000500000000000000"/>
              </a:endParaRPr>
            </a:p>
            <a:p>
              <a:pPr algn="ctr">
                <a:lnSpc>
                  <a:spcPts val="2567"/>
                </a:lnSpc>
                <a:spcBef>
                  <a:spcPct val="0"/>
                </a:spcBef>
              </a:pPr>
              <a:r>
                <a:rPr lang="en-US" sz="2933" b="1" dirty="0">
                  <a:solidFill>
                    <a:srgbClr val="FFFFFF"/>
                  </a:solidFill>
                  <a:latin typeface="Josefin Sans Regular" panose="00000500000000000000"/>
                </a:rPr>
                <a:t>THỰC HÀNH ĐỌC HIỂU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0134" y="1679590"/>
            <a:ext cx="2608541" cy="25943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8261" y="5271426"/>
            <a:ext cx="2418036" cy="24180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171075">
            <a:off x="7068454" y="-616740"/>
            <a:ext cx="3799082" cy="21965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71672">
            <a:off x="10120979" y="3037535"/>
            <a:ext cx="1071247" cy="4008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86EAD-41CE-336C-3258-55FD7D3D2AC9}"/>
              </a:ext>
            </a:extLst>
          </p:cNvPr>
          <p:cNvSpPr txBox="1"/>
          <p:nvPr/>
        </p:nvSpPr>
        <p:spPr>
          <a:xfrm>
            <a:off x="2222455" y="2539374"/>
            <a:ext cx="369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37:</a:t>
            </a:r>
          </a:p>
        </p:txBody>
      </p:sp>
    </p:spTree>
    <p:extLst>
      <p:ext uri="{BB962C8B-B14F-4D97-AF65-F5344CB8AC3E}">
        <p14:creationId xmlns:p14="http://schemas.microsoft.com/office/powerpoint/2010/main" val="37137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9" y="1144383"/>
            <a:ext cx="8956065" cy="5047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533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Nguyên nhân và quá trình mắc nạn của nhân vật tôi. </a:t>
            </a:r>
            <a:endParaRPr lang="en-US" sz="25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6" y="3365794"/>
            <a:ext cx="2862536" cy="349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Callout 17"/>
          <p:cNvSpPr/>
          <p:nvPr/>
        </p:nvSpPr>
        <p:spPr>
          <a:xfrm>
            <a:off x="3277233" y="1966074"/>
            <a:ext cx="8412005" cy="3454338"/>
          </a:xfrm>
          <a:prstGeom prst="cloudCallout">
            <a:avLst>
              <a:gd name="adj1" fmla="val -53287"/>
              <a:gd name="adj2" fmla="val 532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533" b="1" dirty="0">
                <a:latin typeface="+mj-lt"/>
              </a:rPr>
              <a:t>?</a:t>
            </a:r>
            <a:r>
              <a:rPr lang="en-US" sz="2533" b="1" dirty="0">
                <a:latin typeface="+mj-lt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nl-NL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?Tác dụng của yếu tố tưởng, siêu nhiên trong đoạn trích? </a:t>
            </a:r>
            <a:endParaRPr lang="vi-VN" sz="25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533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ươi –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0977948099- thcs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 Diệu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653" y="619432"/>
            <a:ext cx="11256206" cy="3978869"/>
            <a:chOff x="3010217" y="3286027"/>
            <a:chExt cx="6095999" cy="3410594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3010217" y="3418401"/>
              <a:ext cx="6095999" cy="3278220"/>
            </a:xfrm>
            <a:prstGeom prst="round2DiagRect">
              <a:avLst>
                <a:gd name="adj1" fmla="val 0"/>
                <a:gd name="adj2" fmla="val 16670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12" name="Straight Connector 11"/>
            <p:cNvSpPr/>
            <p:nvPr/>
          </p:nvSpPr>
          <p:spPr>
            <a:xfrm flipH="1">
              <a:off x="6050577" y="3286027"/>
              <a:ext cx="14467" cy="3317443"/>
            </a:xfrm>
            <a:prstGeom prst="line">
              <a:avLst/>
            </a:prstGeom>
          </p:spPr>
          <p:style>
            <a:lnRef idx="2">
              <a:schemeClr val="accent3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 sz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63623" y="3821952"/>
              <a:ext cx="2822680" cy="2781519"/>
            </a:xfrm>
            <a:custGeom>
              <a:avLst/>
              <a:gdLst>
                <a:gd name="connsiteX0" fmla="*/ 0 w 2641600"/>
                <a:gd name="connsiteY0" fmla="*/ 0 h 2781520"/>
                <a:gd name="connsiteX1" fmla="*/ 2641600 w 2641600"/>
                <a:gd name="connsiteY1" fmla="*/ 0 h 2781520"/>
                <a:gd name="connsiteX2" fmla="*/ 2641600 w 2641600"/>
                <a:gd name="connsiteY2" fmla="*/ 2781520 h 2781520"/>
                <a:gd name="connsiteX3" fmla="*/ 0 w 2641600"/>
                <a:gd name="connsiteY3" fmla="*/ 2781520 h 2781520"/>
                <a:gd name="connsiteX4" fmla="*/ 0 w 2641600"/>
                <a:gd name="connsiteY4" fmla="*/ 0 h 27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00" h="2781520">
                  <a:moveTo>
                    <a:pt x="0" y="0"/>
                  </a:moveTo>
                  <a:lnTo>
                    <a:pt x="2641600" y="0"/>
                  </a:lnTo>
                  <a:lnTo>
                    <a:pt x="2641600" y="2781520"/>
                  </a:lnTo>
                  <a:lnTo>
                    <a:pt x="0" y="27815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algn="ctr" defTabSz="12446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26954" y="3736579"/>
              <a:ext cx="2641600" cy="2781519"/>
            </a:xfrm>
            <a:custGeom>
              <a:avLst/>
              <a:gdLst>
                <a:gd name="connsiteX0" fmla="*/ 0 w 2641600"/>
                <a:gd name="connsiteY0" fmla="*/ 0 h 2781520"/>
                <a:gd name="connsiteX1" fmla="*/ 2641600 w 2641600"/>
                <a:gd name="connsiteY1" fmla="*/ 0 h 2781520"/>
                <a:gd name="connsiteX2" fmla="*/ 2641600 w 2641600"/>
                <a:gd name="connsiteY2" fmla="*/ 2781520 h 2781520"/>
                <a:gd name="connsiteX3" fmla="*/ 0 w 2641600"/>
                <a:gd name="connsiteY3" fmla="*/ 2781520 h 2781520"/>
                <a:gd name="connsiteX4" fmla="*/ 0 w 2641600"/>
                <a:gd name="connsiteY4" fmla="*/ 0 h 278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600" h="2781520">
                  <a:moveTo>
                    <a:pt x="0" y="0"/>
                  </a:moveTo>
                  <a:lnTo>
                    <a:pt x="2641600" y="0"/>
                  </a:lnTo>
                  <a:lnTo>
                    <a:pt x="2641600" y="2781520"/>
                  </a:lnTo>
                  <a:lnTo>
                    <a:pt x="0" y="27815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algn="ctr" defTabSz="12446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32177" y="834277"/>
            <a:ext cx="5342588" cy="35394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chuyến du hành vũ trụ, khám phá các hành tinh trong đó có sự thật con người đã đặt chân đến sao Hỏa.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 vũ trụ, áo phi hành gia, các thiết bị liên lạc, thông tin ...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5070" y="888885"/>
            <a:ext cx="5357447" cy="28003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9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933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9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Cơn bão cát trên sao Hỏa </a:t>
            </a:r>
            <a:endParaRPr lang="vi-VN" sz="29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9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Căn cứ Háp </a:t>
            </a:r>
            <a:endParaRPr lang="vi-VN" sz="29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93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Quá trình tôi gặp nạn và vượt qua tai nạn </a:t>
            </a:r>
            <a:endParaRPr lang="vi-VN" sz="29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34655" y="5029859"/>
            <a:ext cx="1003920" cy="1232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vi-VN" sz="1200"/>
          </a:p>
        </p:txBody>
      </p:sp>
      <p:grpSp>
        <p:nvGrpSpPr>
          <p:cNvPr id="29" name="Group 28"/>
          <p:cNvGrpSpPr/>
          <p:nvPr/>
        </p:nvGrpSpPr>
        <p:grpSpPr>
          <a:xfrm>
            <a:off x="1638575" y="4749800"/>
            <a:ext cx="9832156" cy="1792481"/>
            <a:chOff x="1623069" y="4517552"/>
            <a:chExt cx="9832156" cy="1792481"/>
          </a:xfrm>
        </p:grpSpPr>
        <p:sp>
          <p:nvSpPr>
            <p:cNvPr id="25" name="Snip Diagonal Corner Rectangle 24"/>
            <p:cNvSpPr/>
            <p:nvPr/>
          </p:nvSpPr>
          <p:spPr>
            <a:xfrm>
              <a:off x="1623069" y="4517552"/>
              <a:ext cx="9832156" cy="1792481"/>
            </a:xfrm>
            <a:prstGeom prst="snip2Diag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31747" y="4594307"/>
              <a:ext cx="9614799" cy="1528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tựu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kịch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li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mẻ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3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400" y="629729"/>
            <a:ext cx="7482341" cy="9530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533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2. Tình cảnh và những nguy cơ nhân vật tôi phải đối mặt khi mắc kẹt tại Sao Hỏa</a:t>
            </a:r>
            <a:endParaRPr lang="en-US" sz="25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6" y="3365794"/>
            <a:ext cx="2862536" cy="349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Callout 17"/>
          <p:cNvSpPr/>
          <p:nvPr/>
        </p:nvSpPr>
        <p:spPr>
          <a:xfrm>
            <a:off x="3395241" y="1346200"/>
            <a:ext cx="7615266" cy="4419600"/>
          </a:xfrm>
          <a:prstGeom prst="cloudCallout">
            <a:avLst>
              <a:gd name="adj1" fmla="val -53287"/>
              <a:gd name="adj2" fmla="val 532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US" sz="2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53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5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Hap? </a:t>
            </a:r>
          </a:p>
          <a:p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MAV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5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0977948099- thcs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 Diệu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be 6"/>
          <p:cNvSpPr/>
          <p:nvPr/>
        </p:nvSpPr>
        <p:spPr>
          <a:xfrm>
            <a:off x="689836" y="2397952"/>
            <a:ext cx="3180026" cy="1252482"/>
          </a:xfrm>
          <a:prstGeom prst="cube">
            <a:avLst>
              <a:gd name="adj" fmla="val 1559"/>
            </a:avLst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n-US" sz="1200" dirty="0"/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8119626" y="2359958"/>
            <a:ext cx="3312826" cy="1393884"/>
          </a:xfrm>
          <a:prstGeom prst="cube">
            <a:avLst>
              <a:gd name="adj" fmla="val 1559"/>
            </a:avLst>
          </a:prstGeom>
          <a:blipFill>
            <a:blip r:embed="rId2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15000"/>
              </a:lnSpc>
            </a:pPr>
            <a:r>
              <a:rPr lang="en-US" sz="1200" dirty="0"/>
              <a:t>-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333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3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MAV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333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0071" y="4669493"/>
            <a:ext cx="10114960" cy="1225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lnSpc>
                <a:spcPct val="115000"/>
              </a:lnSpc>
            </a:pP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MAV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33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3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6" name="Freeform 25"/>
          <p:cNvSpPr/>
          <p:nvPr/>
        </p:nvSpPr>
        <p:spPr>
          <a:xfrm rot="10800000">
            <a:off x="1651219" y="3933721"/>
            <a:ext cx="8876863" cy="657191"/>
          </a:xfrm>
          <a:custGeom>
            <a:avLst/>
            <a:gdLst>
              <a:gd name="connsiteX0" fmla="*/ 119920 w 6284401"/>
              <a:gd name="connsiteY0" fmla="*/ 0 h 332250"/>
              <a:gd name="connsiteX1" fmla="*/ 6164481 w 6284401"/>
              <a:gd name="connsiteY1" fmla="*/ 0 h 332250"/>
              <a:gd name="connsiteX2" fmla="*/ 6164481 w 6284401"/>
              <a:gd name="connsiteY2" fmla="*/ 40345 h 332250"/>
              <a:gd name="connsiteX3" fmla="*/ 6168227 w 6284401"/>
              <a:gd name="connsiteY3" fmla="*/ 40345 h 332250"/>
              <a:gd name="connsiteX4" fmla="*/ 6168227 w 6284401"/>
              <a:gd name="connsiteY4" fmla="*/ 186298 h 332250"/>
              <a:gd name="connsiteX5" fmla="*/ 6284401 w 6284401"/>
              <a:gd name="connsiteY5" fmla="*/ 186298 h 332250"/>
              <a:gd name="connsiteX6" fmla="*/ 6052054 w 6284401"/>
              <a:gd name="connsiteY6" fmla="*/ 332250 h 332250"/>
              <a:gd name="connsiteX7" fmla="*/ 5819706 w 6284401"/>
              <a:gd name="connsiteY7" fmla="*/ 186298 h 332250"/>
              <a:gd name="connsiteX8" fmla="*/ 5935880 w 6284401"/>
              <a:gd name="connsiteY8" fmla="*/ 186298 h 332250"/>
              <a:gd name="connsiteX9" fmla="*/ 5935880 w 6284401"/>
              <a:gd name="connsiteY9" fmla="*/ 108278 h 332250"/>
              <a:gd name="connsiteX10" fmla="*/ 348521 w 6284401"/>
              <a:gd name="connsiteY10" fmla="*/ 108278 h 332250"/>
              <a:gd name="connsiteX11" fmla="*/ 348521 w 6284401"/>
              <a:gd name="connsiteY11" fmla="*/ 186298 h 332250"/>
              <a:gd name="connsiteX12" fmla="*/ 464695 w 6284401"/>
              <a:gd name="connsiteY12" fmla="*/ 186298 h 332250"/>
              <a:gd name="connsiteX13" fmla="*/ 232348 w 6284401"/>
              <a:gd name="connsiteY13" fmla="*/ 332250 h 332250"/>
              <a:gd name="connsiteX14" fmla="*/ 0 w 6284401"/>
              <a:gd name="connsiteY14" fmla="*/ 186298 h 332250"/>
              <a:gd name="connsiteX15" fmla="*/ 116174 w 6284401"/>
              <a:gd name="connsiteY15" fmla="*/ 186298 h 332250"/>
              <a:gd name="connsiteX16" fmla="*/ 116174 w 6284401"/>
              <a:gd name="connsiteY16" fmla="*/ 40345 h 332250"/>
              <a:gd name="connsiteX17" fmla="*/ 119920 w 6284401"/>
              <a:gd name="connsiteY17" fmla="*/ 40345 h 3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4401" h="332250">
                <a:moveTo>
                  <a:pt x="119920" y="0"/>
                </a:moveTo>
                <a:lnTo>
                  <a:pt x="6164481" y="0"/>
                </a:lnTo>
                <a:lnTo>
                  <a:pt x="6164481" y="40345"/>
                </a:lnTo>
                <a:lnTo>
                  <a:pt x="6168227" y="40345"/>
                </a:lnTo>
                <a:lnTo>
                  <a:pt x="6168227" y="186298"/>
                </a:lnTo>
                <a:lnTo>
                  <a:pt x="6284401" y="186298"/>
                </a:lnTo>
                <a:lnTo>
                  <a:pt x="6052054" y="332250"/>
                </a:lnTo>
                <a:lnTo>
                  <a:pt x="5819706" y="186298"/>
                </a:lnTo>
                <a:lnTo>
                  <a:pt x="5935880" y="186298"/>
                </a:lnTo>
                <a:lnTo>
                  <a:pt x="5935880" y="108278"/>
                </a:lnTo>
                <a:lnTo>
                  <a:pt x="348521" y="108278"/>
                </a:lnTo>
                <a:lnTo>
                  <a:pt x="348521" y="186298"/>
                </a:lnTo>
                <a:lnTo>
                  <a:pt x="464695" y="186298"/>
                </a:lnTo>
                <a:lnTo>
                  <a:pt x="232348" y="332250"/>
                </a:lnTo>
                <a:lnTo>
                  <a:pt x="0" y="186298"/>
                </a:lnTo>
                <a:lnTo>
                  <a:pt x="116174" y="186298"/>
                </a:lnTo>
                <a:lnTo>
                  <a:pt x="116174" y="40345"/>
                </a:lnTo>
                <a:lnTo>
                  <a:pt x="119920" y="403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587985" y="516237"/>
            <a:ext cx="8810016" cy="9530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533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2. Tình cảnh và những nguy cơ nhân vật tôi phải đối mặt khi mắc kẹt tại Sao Hỏa</a:t>
            </a:r>
            <a:endParaRPr lang="en-US" sz="25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30" y="2088095"/>
            <a:ext cx="3757480" cy="2104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9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4119" y="862119"/>
            <a:ext cx="4224955" cy="526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6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02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8477" y="1752600"/>
          <a:ext cx="10972800" cy="4103965"/>
        </p:xfrm>
        <a:graphic>
          <a:graphicData uri="http://schemas.openxmlformats.org/drawingml/2006/table">
            <a:tbl>
              <a:tblPr firstRow="1" firstCol="1" bandRow="1"/>
              <a:tblGrid>
                <a:gridCol w="547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</a:t>
                      </a:r>
                      <a:endParaRPr lang="vi-VN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38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Nhận xét:.............................................................................................................................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7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Tình cảnh và những nguy cơ mà nhân vật gặp phải khi mắc kẹt tại sao Hỏa? 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cảnh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 cơ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785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"/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</a:t>
                      </a:r>
                      <a:endParaRPr lang="vi-VN" sz="23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001" y="1"/>
            <a:ext cx="3920155" cy="47211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33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02</a:t>
            </a:r>
            <a:endParaRPr lang="en-US" sz="23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2549" y="499371"/>
          <a:ext cx="11990895" cy="6548120"/>
        </p:xfrm>
        <a:graphic>
          <a:graphicData uri="http://schemas.openxmlformats.org/drawingml/2006/table">
            <a:tbl>
              <a:tblPr firstRow="1" firstCol="1" bandRow="1"/>
              <a:tblGrid>
                <a:gridCol w="598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 </a:t>
                      </a:r>
                      <a:endParaRPr lang="vi-VN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3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Khi trở về Háp:</a:t>
                      </a:r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biết mình tàn đời nhưng không muốn chết </a:t>
                      </a:r>
                    </a:p>
                    <a:p>
                      <a:endParaRPr lang="vi-VN" sz="23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Biết vô vọng không có cách nào liên lạc với Hơ mét</a:t>
                      </a: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Lần mò tìm khóa khí, mở cửa vào căn cứ</a:t>
                      </a: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Sau khi vào: Cởi bộ đồ phi hành, xem xét rõ ràng vết thương, khâu nó lại </a:t>
                      </a: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Vẫn cố khởi động thiết bị liên lạc, kiểm tra bộ đồ của mình </a:t>
                      </a: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Nhận xét:</a:t>
                      </a:r>
                      <a:r>
                        <a:rPr lang="vi-VN" sz="2300" b="1" baseline="0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Suy nghĩ, nhìn nhận thẳng thắn vào tình cảnh của mình. Hành động nhanh nhẹn, dứt khoát, không chịu từ bỏ hy vọng dù trong hoàn cảnh tuyệt vọng. </a:t>
                      </a: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Tình cảnh và những nguy cơ mà nhân vật gặp phải khi mắc kẹt tại sao Hỏa? 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31" marR="54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cảnh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Mắc kẹt trên sao Hỏa, không có cách nào liên lạc với trung tâm. Ở Trái đất ai cũng nghĩ rằng mình đã chết. </a:t>
                      </a:r>
                    </a:p>
                  </a:txBody>
                  <a:tcPr marL="54531" marR="545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3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 cơ</a:t>
                      </a:r>
                      <a:endParaRPr lang="vi-VN" sz="23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Nếu máy oxi hỏng -&gt; Chết ngộp </a:t>
                      </a: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Máy lọc nước hóng -&gt; Chết khát</a:t>
                      </a: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Căn Háp thủng lỗ -&gt; Tôi nổ tung</a:t>
                      </a:r>
                    </a:p>
                    <a:p>
                      <a:r>
                        <a:rPr lang="vi-VN" sz="23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 Hết thức ăn -&gt; Đói chết </a:t>
                      </a:r>
                    </a:p>
                  </a:txBody>
                  <a:tcPr marL="54531" marR="545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5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vi-VN" sz="23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sz="23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b="1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Tình huống vô cùng khó khăn tuyệt vọng, phải đối diện với nhiều nguy cơ mang tính sinh tồn, chưa có cách giải quyết. </a:t>
                      </a:r>
                    </a:p>
                  </a:txBody>
                  <a:tcPr marL="54531" marR="545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/>
          <p:cNvSpPr/>
          <p:nvPr/>
        </p:nvSpPr>
        <p:spPr>
          <a:xfrm>
            <a:off x="11432452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200" y="309716"/>
            <a:ext cx="7823200" cy="9530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533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2. Tình cảnh và những nguy cơ nhân vật tôi phải đối mặt khi mắc kẹt tại Sao Hỏa</a:t>
            </a:r>
            <a:endParaRPr lang="en-US" sz="25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84938" y="1451023"/>
            <a:ext cx="5395201" cy="4882059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KHVT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33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7182787" y="990600"/>
            <a:ext cx="4474196" cy="5181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KHVT </a:t>
            </a:r>
            <a:endParaRPr lang="vi-VN" sz="2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25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5580138" y="3400462"/>
            <a:ext cx="1697354" cy="6785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vi-VN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Josefin Sans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an tran</dc:creator>
  <cp:lastModifiedBy>thuy an tran</cp:lastModifiedBy>
  <cp:revision>1</cp:revision>
  <dcterms:created xsi:type="dcterms:W3CDTF">2023-11-16T00:12:18Z</dcterms:created>
  <dcterms:modified xsi:type="dcterms:W3CDTF">2023-11-16T00:12:51Z</dcterms:modified>
</cp:coreProperties>
</file>