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18847" r:id="rId2"/>
    <p:sldId id="268" r:id="rId3"/>
    <p:sldId id="257" r:id="rId4"/>
    <p:sldId id="256" r:id="rId5"/>
    <p:sldId id="258" r:id="rId6"/>
    <p:sldId id="261" r:id="rId7"/>
    <p:sldId id="293" r:id="rId8"/>
    <p:sldId id="262" r:id="rId9"/>
    <p:sldId id="274" r:id="rId10"/>
    <p:sldId id="294" r:id="rId11"/>
    <p:sldId id="295" r:id="rId12"/>
    <p:sldId id="260" r:id="rId13"/>
    <p:sldId id="278" r:id="rId14"/>
    <p:sldId id="296" r:id="rId15"/>
    <p:sldId id="280" r:id="rId16"/>
    <p:sldId id="297" r:id="rId17"/>
    <p:sldId id="298" r:id="rId18"/>
    <p:sldId id="299" r:id="rId19"/>
    <p:sldId id="300" r:id="rId20"/>
    <p:sldId id="301" r:id="rId21"/>
    <p:sldId id="303" r:id="rId22"/>
    <p:sldId id="304" r:id="rId23"/>
    <p:sldId id="266" r:id="rId24"/>
    <p:sldId id="267" r:id="rId25"/>
    <p:sldId id="269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445"/>
    <a:srgbClr val="E3D5EB"/>
    <a:srgbClr val="CDB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25" d="100"/>
          <a:sy n="25" d="100"/>
        </p:scale>
        <p:origin x="44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svg"/><Relationship Id="rId9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svg"/><Relationship Id="rId9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svg"/><Relationship Id="rId9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6.svg"/><Relationship Id="rId4" Type="http://schemas.openxmlformats.org/officeDocument/2006/relationships/image" Target="../media/image61.sv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6.svg"/><Relationship Id="rId4" Type="http://schemas.openxmlformats.org/officeDocument/2006/relationships/image" Target="../media/image61.sv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svg"/><Relationship Id="rId9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svg"/><Relationship Id="rId9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image" Target="../media/image61.svg"/><Relationship Id="rId9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77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svg"/><Relationship Id="rId7" Type="http://schemas.openxmlformats.org/officeDocument/2006/relationships/image" Target="../media/image4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1.wdp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svg"/><Relationship Id="rId7" Type="http://schemas.openxmlformats.org/officeDocument/2006/relationships/image" Target="../media/image53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5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989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938445" y="2370758"/>
            <a:ext cx="12602425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36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7</a:t>
            </a:r>
            <a:endParaRPr lang="en-US" sz="36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TRUYỆN (Truyện khoa học viễn tưởng)</a:t>
            </a:r>
            <a:endParaRPr lang="en-US" sz="48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48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69981" y="359302"/>
            <a:ext cx="1541732" cy="155294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7022257" y="5126917"/>
            <a:ext cx="5557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42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THÚY AN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2742" y="924705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/>
          <p:nvPr/>
        </p:nvGrpSpPr>
        <p:grpSpPr>
          <a:xfrm>
            <a:off x="1563709" y="1945370"/>
            <a:ext cx="13259875" cy="7541530"/>
            <a:chOff x="0" y="0"/>
            <a:chExt cx="18242783" cy="12091182"/>
          </a:xfrm>
        </p:grpSpPr>
        <p:grpSp>
          <p:nvGrpSpPr>
            <p:cNvPr id="12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3" name="Group 6"/>
            <p:cNvGrpSpPr/>
            <p:nvPr/>
          </p:nvGrpSpPr>
          <p:grpSpPr>
            <a:xfrm>
              <a:off x="329480" y="0"/>
              <a:ext cx="17913303" cy="11727398"/>
              <a:chOff x="-4213" y="0"/>
              <a:chExt cx="10825343" cy="7087086"/>
            </a:xfrm>
          </p:grpSpPr>
          <p:sp>
            <p:nvSpPr>
              <p:cNvPr id="14" name="Freeform 7"/>
              <p:cNvSpPr/>
              <p:nvPr/>
            </p:nvSpPr>
            <p:spPr>
              <a:xfrm>
                <a:off x="-4213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pic>
        <p:nvPicPr>
          <p:cNvPr id="1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49600" y="242022"/>
            <a:ext cx="2036293" cy="21091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8177845"/>
            <a:ext cx="2036293" cy="2109155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49400" y="4984153"/>
            <a:ext cx="4273085" cy="6104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82396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6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7151" y="2486447"/>
            <a:ext cx="12472473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683">
            <a:off x="-4338477" y="3151059"/>
            <a:ext cx="10366283" cy="398723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1257300"/>
          <a:ext cx="15773400" cy="8048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2186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lang="en-US" sz="3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Phó</a:t>
                      </a:r>
                      <a:r>
                        <a:rPr lang="en-US" sz="3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1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tầng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38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US" sz="3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1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đình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trai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kern="100" dirty="0" err="1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800" kern="100" dirty="0"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38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bốn</a:t>
                      </a:r>
                      <a:endParaRPr lang="en-US" sz="3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186">
                <a:tc>
                  <a:txBody>
                    <a:bodyPr/>
                    <a:lstStyle/>
                    <a:p>
                      <a:pPr algn="just"/>
                      <a:r>
                        <a:rPr lang="en-US" sz="3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Bông</a:t>
                      </a:r>
                      <a:r>
                        <a:rPr lang="en-US" sz="3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sz="3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</a:t>
                      </a:r>
                      <a:r>
                        <a:rPr lang="en-US" sz="3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3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</a:t>
                      </a:r>
                      <a:endParaRPr lang="en-US" sz="3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0" y="7962900"/>
            <a:ext cx="2272090" cy="2148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8510" y="218891"/>
            <a:ext cx="1662490" cy="15718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152" y="612216"/>
            <a:ext cx="17436208" cy="96374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663" y="996023"/>
            <a:ext cx="2577144" cy="26693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3007" y="481374"/>
            <a:ext cx="2036293" cy="21091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12707" y="4022599"/>
            <a:ext cx="67982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</a:rPr>
              <a:t>THẢO LUẬN CẶP ĐÔI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5000" r="-2917" b="15972"/>
          <a:stretch>
            <a:fillRect/>
          </a:stretch>
        </p:blipFill>
        <p:spPr>
          <a:xfrm>
            <a:off x="931957" y="3423224"/>
            <a:ext cx="7287156" cy="57588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8001000" y="5430950"/>
            <a:ext cx="902168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Cho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6813" y="7959092"/>
            <a:ext cx="2186471" cy="2264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7948" y="2968413"/>
            <a:ext cx="155321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 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khủng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khiếp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khủng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khiếp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 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đỗ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chỗ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đỗ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477000" y="38481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1005" y="6743700"/>
            <a:ext cx="1110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6813" y="7959092"/>
            <a:ext cx="2186471" cy="2264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7948" y="2968413"/>
            <a:ext cx="155321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d.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Brét-bơ-ry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29400" y="38481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5200" y="6743700"/>
            <a:ext cx="1110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17" y="612216"/>
            <a:ext cx="2577144" cy="26693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3007" y="481374"/>
            <a:ext cx="2036293" cy="2109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04228"/>
            <a:ext cx="6053608" cy="5046518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89848" y="2880281"/>
            <a:ext cx="60965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</a:rPr>
              <a:t>THẢO LUẬN 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52319" y="3924861"/>
            <a:ext cx="9571600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17" y="612216"/>
            <a:ext cx="2577144" cy="26693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3007" y="481374"/>
            <a:ext cx="2036293" cy="2109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04228"/>
            <a:ext cx="6053608" cy="5046518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89848" y="2880281"/>
            <a:ext cx="60965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</a:rPr>
              <a:t>THẢO LUẬN 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52319" y="3924861"/>
            <a:ext cx="9571600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17" y="612216"/>
            <a:ext cx="2577144" cy="26693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3007" y="481374"/>
            <a:ext cx="2036293" cy="2109155"/>
          </a:xfrm>
          <a:prstGeom prst="rect">
            <a:avLst/>
          </a:prstGeom>
        </p:spPr>
      </p:pic>
      <p:grpSp>
        <p:nvGrpSpPr>
          <p:cNvPr id="17" name="Group 2"/>
          <p:cNvGrpSpPr/>
          <p:nvPr/>
        </p:nvGrpSpPr>
        <p:grpSpPr>
          <a:xfrm>
            <a:off x="6026194" y="1524698"/>
            <a:ext cx="11484738" cy="3515961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332131" y="1598037"/>
            <a:ext cx="10864555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con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4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rìu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789711" y="2863579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9357"/>
          <a:stretch>
            <a:fillRect/>
          </a:stretch>
        </p:blipFill>
        <p:spPr>
          <a:xfrm flipH="1">
            <a:off x="756748" y="2378379"/>
            <a:ext cx="3956803" cy="1806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79516" y="2774616"/>
            <a:ext cx="3511265" cy="84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1,3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2"/>
          <p:cNvGrpSpPr/>
          <p:nvPr/>
        </p:nvGrpSpPr>
        <p:grpSpPr>
          <a:xfrm>
            <a:off x="6026194" y="5339786"/>
            <a:ext cx="11484738" cy="3515961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  <p:sp>
          <p:nvSpPr>
            <p:cNvPr id="35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200587" y="5822468"/>
            <a:ext cx="11127645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4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Háp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 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En-đi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Uya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4789230" y="6677563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9357"/>
          <a:stretch>
            <a:fillRect/>
          </a:stretch>
        </p:blipFill>
        <p:spPr>
          <a:xfrm flipH="1">
            <a:off x="756748" y="6193467"/>
            <a:ext cx="3956803" cy="180639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979516" y="6589704"/>
            <a:ext cx="3511265" cy="84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2,4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7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6813" y="7959092"/>
            <a:ext cx="2186471" cy="2264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7948" y="2968413"/>
            <a:ext cx="15532101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con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7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rìu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20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153400" y="38481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29075" y="6438900"/>
            <a:ext cx="210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6813" y="7959092"/>
            <a:ext cx="2186471" cy="2264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7948" y="2968413"/>
            <a:ext cx="15532101" cy="586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15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5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0. 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d.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Háp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 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En-đi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Uya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87325" y="7778602"/>
            <a:ext cx="1556875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3848100"/>
            <a:ext cx="210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91812" y="7778602"/>
            <a:ext cx="1556875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6055" y="1963968"/>
            <a:ext cx="15021745" cy="67847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6055" y="1768754"/>
            <a:ext cx="14782800" cy="67847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0796">
            <a:off x="2538710" y="1422261"/>
            <a:ext cx="1894257" cy="10834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7095">
            <a:off x="2860322" y="1369521"/>
            <a:ext cx="932706" cy="354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47654" y="1044324"/>
            <a:ext cx="1025746" cy="21025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5941" y="7353300"/>
            <a:ext cx="1889375" cy="1889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49640"/>
          <a:stretch>
            <a:fillRect/>
          </a:stretch>
        </p:blipFill>
        <p:spPr>
          <a:xfrm>
            <a:off x="14629071" y="6270290"/>
            <a:ext cx="3683938" cy="4016710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1347087" y="3624109"/>
            <a:ext cx="15593825" cy="302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7500" b="1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MÔN NGỮ VĂN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3143" y="266642"/>
            <a:ext cx="9382795" cy="21791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56" y="832345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43305" y="-1325018"/>
            <a:ext cx="574401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17" y="612216"/>
            <a:ext cx="2577144" cy="26693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87295" y="-1762818"/>
            <a:ext cx="5744010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3007" y="481374"/>
            <a:ext cx="2036293" cy="2109155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41786" y="309692"/>
            <a:ext cx="2368565" cy="9005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643" y="2943193"/>
            <a:ext cx="15547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Các tổ hợp “số từ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vi-VN" sz="4000" dirty="0">
                <a:solidFill>
                  <a:srgbClr val="000000"/>
                </a:solidFill>
              </a:rPr>
              <a:t>+ danh từ” in đậm trong những câu dưới đây giúp em hình dung về loài bạch tuộc như thế nào?</a:t>
            </a:r>
          </a:p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</a:rPr>
              <a:t>a) Đó là một con bạch tuộc dài chừng </a:t>
            </a:r>
            <a:r>
              <a:rPr lang="vi-VN" sz="4000" b="1" i="1" dirty="0">
                <a:solidFill>
                  <a:srgbClr val="000000"/>
                </a:solidFill>
              </a:rPr>
              <a:t>tám mét</a:t>
            </a:r>
            <a:r>
              <a:rPr lang="vi-VN" sz="4000" i="1" dirty="0">
                <a:solidFill>
                  <a:srgbClr val="000000"/>
                </a:solidFill>
              </a:rPr>
              <a:t>. </a:t>
            </a:r>
            <a:r>
              <a:rPr lang="vi-VN" sz="4000" dirty="0">
                <a:solidFill>
                  <a:srgbClr val="000000"/>
                </a:solidFill>
              </a:rPr>
              <a:t>(Véc-nơ)</a:t>
            </a:r>
          </a:p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</a:rPr>
              <a:t>b) Thân nó hình thoi phình ở giữa, là một khối thịt nặng chừng </a:t>
            </a:r>
            <a:r>
              <a:rPr lang="vi-VN" sz="4000" b="1" i="1" dirty="0">
                <a:solidFill>
                  <a:srgbClr val="000000"/>
                </a:solidFill>
              </a:rPr>
              <a:t>hai mươi, hai lăm tấn</a:t>
            </a:r>
            <a:r>
              <a:rPr lang="vi-VN" sz="4000" i="1" dirty="0">
                <a:solidFill>
                  <a:srgbClr val="000000"/>
                </a:solidFill>
              </a:rPr>
              <a:t>. </a:t>
            </a:r>
            <a:r>
              <a:rPr lang="vi-VN" sz="4000" dirty="0">
                <a:solidFill>
                  <a:srgbClr val="000000"/>
                </a:solidFill>
              </a:rPr>
              <a:t>(Véc-nơ)</a:t>
            </a:r>
          </a:p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</a:rPr>
              <a:t>c) Con quái vật có </a:t>
            </a:r>
            <a:r>
              <a:rPr lang="vi-VN" sz="4000" b="1" i="1" dirty="0">
                <a:solidFill>
                  <a:srgbClr val="000000"/>
                </a:solidFill>
              </a:rPr>
              <a:t>tám vòi</a:t>
            </a:r>
            <a:r>
              <a:rPr lang="vi-VN" sz="4000" i="1" dirty="0">
                <a:solidFill>
                  <a:srgbClr val="000000"/>
                </a:solidFill>
              </a:rPr>
              <a:t> thì </a:t>
            </a:r>
            <a:r>
              <a:rPr lang="vi-VN" sz="4000" b="1" i="1" dirty="0">
                <a:solidFill>
                  <a:srgbClr val="000000"/>
                </a:solidFill>
              </a:rPr>
              <a:t>bảy vòi</a:t>
            </a:r>
            <a:r>
              <a:rPr lang="vi-VN" sz="4000" i="1" dirty="0">
                <a:solidFill>
                  <a:srgbClr val="000000"/>
                </a:solidFill>
              </a:rPr>
              <a:t> đã bị chặt đứt. </a:t>
            </a:r>
            <a:r>
              <a:rPr lang="vi-VN" sz="4000" dirty="0">
                <a:solidFill>
                  <a:srgbClr val="000000"/>
                </a:solidFill>
              </a:rPr>
              <a:t>(Véc-nơ)</a:t>
            </a:r>
            <a:endParaRPr lang="vi-VN" sz="4000" b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08381" y="7951577"/>
            <a:ext cx="2248976" cy="209359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7"/>
          <p:cNvGrpSpPr/>
          <p:nvPr/>
        </p:nvGrpSpPr>
        <p:grpSpPr>
          <a:xfrm>
            <a:off x="431119" y="266700"/>
            <a:ext cx="17456273" cy="9616233"/>
            <a:chOff x="0" y="0"/>
            <a:chExt cx="8732589" cy="2870189"/>
          </a:xfrm>
        </p:grpSpPr>
        <p:sp>
          <p:nvSpPr>
            <p:cNvPr id="31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85800" y="647700"/>
            <a:ext cx="13792200" cy="1850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57600" y="2794838"/>
            <a:ext cx="13792200" cy="2057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752600" y="3328238"/>
            <a:ext cx="1371600" cy="990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5800" y="5148822"/>
            <a:ext cx="13792200" cy="1850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phình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57600" y="7295960"/>
            <a:ext cx="13792200" cy="249863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752600" y="8049975"/>
            <a:ext cx="1371600" cy="990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45086">
            <a:off x="-117143" y="8295829"/>
            <a:ext cx="1939770" cy="1939770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4800" y="388827"/>
            <a:ext cx="2451346" cy="159198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/>
          <p:cNvGrpSpPr/>
          <p:nvPr/>
        </p:nvGrpSpPr>
        <p:grpSpPr>
          <a:xfrm>
            <a:off x="431119" y="266700"/>
            <a:ext cx="17456273" cy="9616233"/>
            <a:chOff x="0" y="0"/>
            <a:chExt cx="8732589" cy="2870189"/>
          </a:xfrm>
        </p:grpSpPr>
        <p:sp>
          <p:nvSpPr>
            <p:cNvPr id="17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263156" y="1090946"/>
            <a:ext cx="13792200" cy="1850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6746" y="3619500"/>
            <a:ext cx="14880107" cy="5791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817093" y="6019800"/>
            <a:ext cx="1371600" cy="990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45086">
            <a:off x="-117143" y="8295829"/>
            <a:ext cx="1939770" cy="1939770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4800" y="388827"/>
            <a:ext cx="2451346" cy="15919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703" y="594375"/>
            <a:ext cx="17492824" cy="9316913"/>
            <a:chOff x="0" y="0"/>
            <a:chExt cx="3856708" cy="2054134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857978" cy="2052864"/>
            </a:xfrm>
            <a:custGeom>
              <a:avLst/>
              <a:gdLst/>
              <a:ahLst/>
              <a:cxnLst/>
              <a:rect l="l" t="t" r="r" b="b"/>
              <a:pathLst>
                <a:path w="3857978" h="2052864">
                  <a:moveTo>
                    <a:pt x="3846548" y="27940"/>
                  </a:moveTo>
                  <a:cubicBezTo>
                    <a:pt x="3837658" y="24130"/>
                    <a:pt x="3828768" y="21590"/>
                    <a:pt x="3819878" y="21590"/>
                  </a:cubicBezTo>
                  <a:cubicBezTo>
                    <a:pt x="3793208" y="20320"/>
                    <a:pt x="3736208" y="20320"/>
                    <a:pt x="3673161" y="17780"/>
                  </a:cubicBezTo>
                  <a:cubicBezTo>
                    <a:pt x="3529053" y="12700"/>
                    <a:pt x="3387948" y="6350"/>
                    <a:pt x="3243840" y="3810"/>
                  </a:cubicBezTo>
                  <a:cubicBezTo>
                    <a:pt x="3126753" y="1270"/>
                    <a:pt x="3012668" y="3810"/>
                    <a:pt x="2895580" y="2540"/>
                  </a:cubicBezTo>
                  <a:cubicBezTo>
                    <a:pt x="2844542" y="2540"/>
                    <a:pt x="2793504" y="0"/>
                    <a:pt x="2742466" y="2540"/>
                  </a:cubicBezTo>
                  <a:cubicBezTo>
                    <a:pt x="2619374" y="10160"/>
                    <a:pt x="2496283" y="11430"/>
                    <a:pt x="2370188" y="8890"/>
                  </a:cubicBezTo>
                  <a:cubicBezTo>
                    <a:pt x="2307141" y="7620"/>
                    <a:pt x="2244094" y="7620"/>
                    <a:pt x="2181047" y="7620"/>
                  </a:cubicBezTo>
                  <a:cubicBezTo>
                    <a:pt x="2066962" y="7620"/>
                    <a:pt x="1952877" y="7620"/>
                    <a:pt x="1838792" y="6350"/>
                  </a:cubicBezTo>
                  <a:cubicBezTo>
                    <a:pt x="1718702" y="5080"/>
                    <a:pt x="535819" y="2540"/>
                    <a:pt x="418732" y="1270"/>
                  </a:cubicBezTo>
                  <a:cubicBezTo>
                    <a:pt x="322660" y="0"/>
                    <a:pt x="229591" y="1270"/>
                    <a:pt x="133519" y="1270"/>
                  </a:cubicBezTo>
                  <a:cubicBezTo>
                    <a:pt x="67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509"/>
                    <a:pt x="16510" y="217703"/>
                    <a:pt x="17780" y="304350"/>
                  </a:cubicBezTo>
                  <a:cubicBezTo>
                    <a:pt x="19050" y="392544"/>
                    <a:pt x="17780" y="480738"/>
                    <a:pt x="16510" y="570480"/>
                  </a:cubicBezTo>
                  <a:cubicBezTo>
                    <a:pt x="15240" y="661768"/>
                    <a:pt x="2540" y="1619525"/>
                    <a:pt x="2540" y="1710814"/>
                  </a:cubicBezTo>
                  <a:cubicBezTo>
                    <a:pt x="2540" y="1800555"/>
                    <a:pt x="1270" y="1890297"/>
                    <a:pt x="0" y="1980038"/>
                  </a:cubicBezTo>
                  <a:cubicBezTo>
                    <a:pt x="0" y="1998255"/>
                    <a:pt x="3810" y="2008414"/>
                    <a:pt x="15240" y="2013494"/>
                  </a:cubicBezTo>
                  <a:cubicBezTo>
                    <a:pt x="22860" y="2017305"/>
                    <a:pt x="31750" y="2019844"/>
                    <a:pt x="40640" y="2021114"/>
                  </a:cubicBezTo>
                  <a:cubicBezTo>
                    <a:pt x="130517" y="2026194"/>
                    <a:pt x="244602" y="2030005"/>
                    <a:pt x="358687" y="2035084"/>
                  </a:cubicBezTo>
                  <a:cubicBezTo>
                    <a:pt x="421734" y="2037624"/>
                    <a:pt x="484781" y="2042705"/>
                    <a:pt x="547828" y="2043974"/>
                  </a:cubicBezTo>
                  <a:cubicBezTo>
                    <a:pt x="652907" y="2046514"/>
                    <a:pt x="1823781" y="2047784"/>
                    <a:pt x="1928859" y="2049055"/>
                  </a:cubicBezTo>
                  <a:cubicBezTo>
                    <a:pt x="1943870" y="2049055"/>
                    <a:pt x="1958881" y="2049055"/>
                    <a:pt x="1973893" y="2049055"/>
                  </a:cubicBezTo>
                  <a:cubicBezTo>
                    <a:pt x="2045946" y="2049055"/>
                    <a:pt x="2121002" y="2047784"/>
                    <a:pt x="2193056" y="2047784"/>
                  </a:cubicBezTo>
                  <a:cubicBezTo>
                    <a:pt x="2277119" y="2047784"/>
                    <a:pt x="2358179" y="2049055"/>
                    <a:pt x="2442242" y="2049055"/>
                  </a:cubicBezTo>
                  <a:cubicBezTo>
                    <a:pt x="2565334" y="2049055"/>
                    <a:pt x="2691428" y="2049055"/>
                    <a:pt x="2814520" y="2049055"/>
                  </a:cubicBezTo>
                  <a:cubicBezTo>
                    <a:pt x="2928605" y="2049055"/>
                    <a:pt x="3042690" y="2050324"/>
                    <a:pt x="3156775" y="2051594"/>
                  </a:cubicBezTo>
                  <a:cubicBezTo>
                    <a:pt x="3207813" y="2051594"/>
                    <a:pt x="3261854" y="2052864"/>
                    <a:pt x="3312892" y="2052864"/>
                  </a:cubicBezTo>
                  <a:cubicBezTo>
                    <a:pt x="3478015" y="2051594"/>
                    <a:pt x="3640136" y="2045244"/>
                    <a:pt x="3797018" y="2045244"/>
                  </a:cubicBezTo>
                  <a:cubicBezTo>
                    <a:pt x="3800828" y="2045244"/>
                    <a:pt x="3805908" y="2042705"/>
                    <a:pt x="3809718" y="2040164"/>
                  </a:cubicBezTo>
                  <a:cubicBezTo>
                    <a:pt x="3814798" y="2036355"/>
                    <a:pt x="3817338" y="2030005"/>
                    <a:pt x="3819878" y="2027464"/>
                  </a:cubicBezTo>
                  <a:cubicBezTo>
                    <a:pt x="3821148" y="1969207"/>
                    <a:pt x="3822418" y="1904222"/>
                    <a:pt x="3823688" y="1839237"/>
                  </a:cubicBezTo>
                  <a:cubicBezTo>
                    <a:pt x="3824958" y="1738665"/>
                    <a:pt x="3835118" y="773171"/>
                    <a:pt x="3836388" y="672599"/>
                  </a:cubicBezTo>
                  <a:cubicBezTo>
                    <a:pt x="3836388" y="612256"/>
                    <a:pt x="3837658" y="551912"/>
                    <a:pt x="3838928" y="491569"/>
                  </a:cubicBezTo>
                  <a:cubicBezTo>
                    <a:pt x="3840198" y="426584"/>
                    <a:pt x="3841468" y="361599"/>
                    <a:pt x="3844008" y="296614"/>
                  </a:cubicBezTo>
                  <a:cubicBezTo>
                    <a:pt x="3845278" y="257932"/>
                    <a:pt x="3845278" y="217703"/>
                    <a:pt x="3850358" y="179022"/>
                  </a:cubicBezTo>
                  <a:cubicBezTo>
                    <a:pt x="3855438" y="132604"/>
                    <a:pt x="3857978" y="87733"/>
                    <a:pt x="3856708" y="44450"/>
                  </a:cubicBezTo>
                  <a:cubicBezTo>
                    <a:pt x="3856708" y="38100"/>
                    <a:pt x="3852898" y="30480"/>
                    <a:pt x="3846548" y="27940"/>
                  </a:cubicBezTo>
                  <a:close/>
                </a:path>
              </a:pathLst>
            </a:custGeom>
            <a:solidFill>
              <a:srgbClr val="FFF2E6"/>
            </a:solidFill>
          </p:spPr>
          <p:txBody>
            <a:bodyPr/>
            <a:lstStyle/>
            <a:p>
              <a:endParaRPr lang="en-SG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14400" y="881181"/>
            <a:ext cx="10904739" cy="3144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8033" y="817745"/>
            <a:ext cx="1542211" cy="18500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41455">
            <a:off x="15560989" y="7650070"/>
            <a:ext cx="2420012" cy="226271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>
            <a:fillRect/>
          </a:stretch>
        </p:blipFill>
        <p:spPr>
          <a:xfrm>
            <a:off x="13510779" y="-74074"/>
            <a:ext cx="4777221" cy="40167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0995" y="4524613"/>
            <a:ext cx="152400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5-7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Bạch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Véc-nơ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1269" y="1890202"/>
            <a:ext cx="76809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703" y="594375"/>
            <a:ext cx="17492824" cy="9316913"/>
            <a:chOff x="0" y="0"/>
            <a:chExt cx="3856708" cy="2054134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857978" cy="2052864"/>
            </a:xfrm>
            <a:custGeom>
              <a:avLst/>
              <a:gdLst/>
              <a:ahLst/>
              <a:cxnLst/>
              <a:rect l="l" t="t" r="r" b="b"/>
              <a:pathLst>
                <a:path w="3857978" h="2052864">
                  <a:moveTo>
                    <a:pt x="3846548" y="27940"/>
                  </a:moveTo>
                  <a:cubicBezTo>
                    <a:pt x="3837658" y="24130"/>
                    <a:pt x="3828768" y="21590"/>
                    <a:pt x="3819878" y="21590"/>
                  </a:cubicBezTo>
                  <a:cubicBezTo>
                    <a:pt x="3793208" y="20320"/>
                    <a:pt x="3736208" y="20320"/>
                    <a:pt x="3673161" y="17780"/>
                  </a:cubicBezTo>
                  <a:cubicBezTo>
                    <a:pt x="3529053" y="12700"/>
                    <a:pt x="3387948" y="6350"/>
                    <a:pt x="3243840" y="3810"/>
                  </a:cubicBezTo>
                  <a:cubicBezTo>
                    <a:pt x="3126753" y="1270"/>
                    <a:pt x="3012668" y="3810"/>
                    <a:pt x="2895580" y="2540"/>
                  </a:cubicBezTo>
                  <a:cubicBezTo>
                    <a:pt x="2844542" y="2540"/>
                    <a:pt x="2793504" y="0"/>
                    <a:pt x="2742466" y="2540"/>
                  </a:cubicBezTo>
                  <a:cubicBezTo>
                    <a:pt x="2619374" y="10160"/>
                    <a:pt x="2496283" y="11430"/>
                    <a:pt x="2370188" y="8890"/>
                  </a:cubicBezTo>
                  <a:cubicBezTo>
                    <a:pt x="2307141" y="7620"/>
                    <a:pt x="2244094" y="7620"/>
                    <a:pt x="2181047" y="7620"/>
                  </a:cubicBezTo>
                  <a:cubicBezTo>
                    <a:pt x="2066962" y="7620"/>
                    <a:pt x="1952877" y="7620"/>
                    <a:pt x="1838792" y="6350"/>
                  </a:cubicBezTo>
                  <a:cubicBezTo>
                    <a:pt x="1718702" y="5080"/>
                    <a:pt x="535819" y="2540"/>
                    <a:pt x="418732" y="1270"/>
                  </a:cubicBezTo>
                  <a:cubicBezTo>
                    <a:pt x="322660" y="0"/>
                    <a:pt x="229591" y="1270"/>
                    <a:pt x="133519" y="1270"/>
                  </a:cubicBezTo>
                  <a:cubicBezTo>
                    <a:pt x="67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509"/>
                    <a:pt x="16510" y="217703"/>
                    <a:pt x="17780" y="304350"/>
                  </a:cubicBezTo>
                  <a:cubicBezTo>
                    <a:pt x="19050" y="392544"/>
                    <a:pt x="17780" y="480738"/>
                    <a:pt x="16510" y="570480"/>
                  </a:cubicBezTo>
                  <a:cubicBezTo>
                    <a:pt x="15240" y="661768"/>
                    <a:pt x="2540" y="1619525"/>
                    <a:pt x="2540" y="1710814"/>
                  </a:cubicBezTo>
                  <a:cubicBezTo>
                    <a:pt x="2540" y="1800555"/>
                    <a:pt x="1270" y="1890297"/>
                    <a:pt x="0" y="1980038"/>
                  </a:cubicBezTo>
                  <a:cubicBezTo>
                    <a:pt x="0" y="1998255"/>
                    <a:pt x="3810" y="2008414"/>
                    <a:pt x="15240" y="2013494"/>
                  </a:cubicBezTo>
                  <a:cubicBezTo>
                    <a:pt x="22860" y="2017305"/>
                    <a:pt x="31750" y="2019844"/>
                    <a:pt x="40640" y="2021114"/>
                  </a:cubicBezTo>
                  <a:cubicBezTo>
                    <a:pt x="130517" y="2026194"/>
                    <a:pt x="244602" y="2030005"/>
                    <a:pt x="358687" y="2035084"/>
                  </a:cubicBezTo>
                  <a:cubicBezTo>
                    <a:pt x="421734" y="2037624"/>
                    <a:pt x="484781" y="2042705"/>
                    <a:pt x="547828" y="2043974"/>
                  </a:cubicBezTo>
                  <a:cubicBezTo>
                    <a:pt x="652907" y="2046514"/>
                    <a:pt x="1823781" y="2047784"/>
                    <a:pt x="1928859" y="2049055"/>
                  </a:cubicBezTo>
                  <a:cubicBezTo>
                    <a:pt x="1943870" y="2049055"/>
                    <a:pt x="1958881" y="2049055"/>
                    <a:pt x="1973893" y="2049055"/>
                  </a:cubicBezTo>
                  <a:cubicBezTo>
                    <a:pt x="2045946" y="2049055"/>
                    <a:pt x="2121002" y="2047784"/>
                    <a:pt x="2193056" y="2047784"/>
                  </a:cubicBezTo>
                  <a:cubicBezTo>
                    <a:pt x="2277119" y="2047784"/>
                    <a:pt x="2358179" y="2049055"/>
                    <a:pt x="2442242" y="2049055"/>
                  </a:cubicBezTo>
                  <a:cubicBezTo>
                    <a:pt x="2565334" y="2049055"/>
                    <a:pt x="2691428" y="2049055"/>
                    <a:pt x="2814520" y="2049055"/>
                  </a:cubicBezTo>
                  <a:cubicBezTo>
                    <a:pt x="2928605" y="2049055"/>
                    <a:pt x="3042690" y="2050324"/>
                    <a:pt x="3156775" y="2051594"/>
                  </a:cubicBezTo>
                  <a:cubicBezTo>
                    <a:pt x="3207813" y="2051594"/>
                    <a:pt x="3261854" y="2052864"/>
                    <a:pt x="3312892" y="2052864"/>
                  </a:cubicBezTo>
                  <a:cubicBezTo>
                    <a:pt x="3478015" y="2051594"/>
                    <a:pt x="3640136" y="2045244"/>
                    <a:pt x="3797018" y="2045244"/>
                  </a:cubicBezTo>
                  <a:cubicBezTo>
                    <a:pt x="3800828" y="2045244"/>
                    <a:pt x="3805908" y="2042705"/>
                    <a:pt x="3809718" y="2040164"/>
                  </a:cubicBezTo>
                  <a:cubicBezTo>
                    <a:pt x="3814798" y="2036355"/>
                    <a:pt x="3817338" y="2030005"/>
                    <a:pt x="3819878" y="2027464"/>
                  </a:cubicBezTo>
                  <a:cubicBezTo>
                    <a:pt x="3821148" y="1969207"/>
                    <a:pt x="3822418" y="1904222"/>
                    <a:pt x="3823688" y="1839237"/>
                  </a:cubicBezTo>
                  <a:cubicBezTo>
                    <a:pt x="3824958" y="1738665"/>
                    <a:pt x="3835118" y="773171"/>
                    <a:pt x="3836388" y="672599"/>
                  </a:cubicBezTo>
                  <a:cubicBezTo>
                    <a:pt x="3836388" y="612256"/>
                    <a:pt x="3837658" y="551912"/>
                    <a:pt x="3838928" y="491569"/>
                  </a:cubicBezTo>
                  <a:cubicBezTo>
                    <a:pt x="3840198" y="426584"/>
                    <a:pt x="3841468" y="361599"/>
                    <a:pt x="3844008" y="296614"/>
                  </a:cubicBezTo>
                  <a:cubicBezTo>
                    <a:pt x="3845278" y="257932"/>
                    <a:pt x="3845278" y="217703"/>
                    <a:pt x="3850358" y="179022"/>
                  </a:cubicBezTo>
                  <a:cubicBezTo>
                    <a:pt x="3855438" y="132604"/>
                    <a:pt x="3857978" y="87733"/>
                    <a:pt x="3856708" y="44450"/>
                  </a:cubicBezTo>
                  <a:cubicBezTo>
                    <a:pt x="3856708" y="38100"/>
                    <a:pt x="3852898" y="30480"/>
                    <a:pt x="3846548" y="27940"/>
                  </a:cubicBezTo>
                  <a:close/>
                </a:path>
              </a:pathLst>
            </a:custGeom>
            <a:solidFill>
              <a:srgbClr val="FFE2ED"/>
            </a:solidFill>
          </p:spPr>
          <p:txBody>
            <a:bodyPr/>
            <a:lstStyle/>
            <a:p>
              <a:endParaRPr lang="en-SG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95235" y="2591462"/>
            <a:ext cx="4368446" cy="105904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61126" y="7886700"/>
            <a:ext cx="1188996" cy="13569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2049" y="1485900"/>
            <a:ext cx="1188996" cy="135691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73171" y="1306164"/>
            <a:ext cx="11396693" cy="2621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2749" y="2032164"/>
            <a:ext cx="1264737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3971" y="4545687"/>
            <a:ext cx="102160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Ôn tập các kiến thức đã học.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Hoàn thành các bài tập trong sách bài tập Ngữ văn 7 tập 1.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Soạn bài: </a:t>
            </a: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Nhật trình Sol 6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055" y="1963968"/>
            <a:ext cx="15021745" cy="67847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055" y="1768754"/>
            <a:ext cx="14782800" cy="67847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23255" y="3509700"/>
            <a:ext cx="13868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</a:t>
            </a:r>
            <a:r>
              <a:rPr lang="vi-VN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90796">
            <a:off x="2538710" y="1422261"/>
            <a:ext cx="1894257" cy="10834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337095">
            <a:off x="2860322" y="1369521"/>
            <a:ext cx="932706" cy="354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7654" y="1044324"/>
            <a:ext cx="1025746" cy="21025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941" y="7353300"/>
            <a:ext cx="1889375" cy="1889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0"/>
          <a:stretch>
            <a:fillRect/>
          </a:stretch>
        </p:blipFill>
        <p:spPr>
          <a:xfrm>
            <a:off x="14629071" y="6270290"/>
            <a:ext cx="3683938" cy="40167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683">
            <a:off x="-4338477" y="3151059"/>
            <a:ext cx="10366283" cy="39872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28510" y="218891"/>
            <a:ext cx="1662490" cy="1571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1790700"/>
            <a:ext cx="3887129" cy="7439794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5066350" y="1790700"/>
            <a:ext cx="11368263" cy="61722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0" y="6131463"/>
            <a:ext cx="7453946" cy="4173317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613842"/>
            <a:ext cx="16764000" cy="90593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8322">
            <a:off x="15107277" y="981227"/>
            <a:ext cx="3005466" cy="10054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0029">
            <a:off x="15926676" y="7426460"/>
            <a:ext cx="2596245" cy="2674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390" y="1213315"/>
            <a:ext cx="3192952" cy="15384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79838" y="3149397"/>
            <a:ext cx="1889919" cy="19575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22179">
            <a:off x="3726795" y="8045561"/>
            <a:ext cx="1390298" cy="228941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74618" y="5446440"/>
            <a:ext cx="15491160" cy="123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6262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32,33: PHÓ TỪ, SỐ TỪ</a:t>
            </a:r>
            <a:endParaRPr lang="vi-VN" sz="8000" b="1" dirty="0">
              <a:solidFill>
                <a:srgbClr val="6262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54038" y="3357763"/>
            <a:ext cx="1333232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8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TIẾNG VIỆT</a:t>
            </a:r>
            <a:endParaRPr lang="vi-VN" sz="8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985861" y="4559102"/>
            <a:ext cx="4029122" cy="574097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428" y="215751"/>
            <a:ext cx="17045142" cy="9829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694"/>
          <a:stretch>
            <a:fillRect/>
          </a:stretch>
        </p:blipFill>
        <p:spPr>
          <a:xfrm>
            <a:off x="13510779" y="-74074"/>
            <a:ext cx="4777221" cy="4016710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52400" y="5372100"/>
            <a:ext cx="3314010" cy="5163471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73006" y="8488232"/>
            <a:ext cx="1704213" cy="1586467"/>
          </a:xfrm>
          <a:prstGeom prst="rect">
            <a:avLst/>
          </a:prstGeom>
        </p:spPr>
      </p:pic>
      <p:sp>
        <p:nvSpPr>
          <p:cNvPr id="8" name="TextBox 18"/>
          <p:cNvSpPr txBox="1"/>
          <p:nvPr/>
        </p:nvSpPr>
        <p:spPr>
          <a:xfrm>
            <a:off x="3534032" y="130132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9" name="Rectangle: Rounded Corners 16"/>
          <p:cNvSpPr/>
          <p:nvPr/>
        </p:nvSpPr>
        <p:spPr>
          <a:xfrm>
            <a:off x="4529609" y="3464664"/>
            <a:ext cx="9228773" cy="1847152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500" b="1" dirty="0">
                <a:latin typeface="Arial" panose="020B0604020202020204" pitchFamily="34" charset="0"/>
                <a:cs typeface="Arial" panose="020B0604020202020204" pitchFamily="34" charset="0"/>
              </a:rPr>
              <a:t>1. Số từ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9"/>
          <p:cNvSpPr/>
          <p:nvPr/>
        </p:nvSpPr>
        <p:spPr>
          <a:xfrm>
            <a:off x="4529611" y="6193039"/>
            <a:ext cx="9228773" cy="1847153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500" b="1" dirty="0">
                <a:latin typeface="Arial" panose="020B0604020202020204" pitchFamily="34" charset="0"/>
                <a:cs typeface="Arial" panose="020B0604020202020204" pitchFamily="34" charset="0"/>
              </a:rPr>
              <a:t>2. Phó từ</a:t>
            </a:r>
            <a:endParaRPr lang="en-US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34936">
            <a:off x="15123308" y="7190058"/>
            <a:ext cx="2416032" cy="235892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>
          <a:xfrm>
            <a:off x="749041" y="758369"/>
            <a:ext cx="16665823" cy="8790769"/>
            <a:chOff x="0" y="0"/>
            <a:chExt cx="1744237" cy="1689603"/>
          </a:xfrm>
          <a:solidFill>
            <a:schemeClr val="bg1"/>
          </a:solidFill>
        </p:grpSpPr>
        <p:sp>
          <p:nvSpPr>
            <p:cNvPr id="8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5768" y="1068641"/>
            <a:ext cx="134964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49600" y="242022"/>
            <a:ext cx="2036293" cy="21091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8177845"/>
            <a:ext cx="2036293" cy="21091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2788306"/>
            <a:ext cx="14478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kiến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Tri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Ngữ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văn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trả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lời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hỏi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0320" y="6655374"/>
            <a:ext cx="914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Phó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Tác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phó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97551" y="4260771"/>
            <a:ext cx="1316507" cy="1291867"/>
          </a:xfrm>
          <a:prstGeom prst="ellipse">
            <a:avLst/>
          </a:prstGeom>
          <a:solidFill>
            <a:srgbClr val="7E44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0320" y="3985736"/>
            <a:ext cx="1203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dùng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trường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hợp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Lấy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ví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trường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hợp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97550" y="6347995"/>
            <a:ext cx="1316507" cy="1291867"/>
          </a:xfrm>
          <a:prstGeom prst="ellipse">
            <a:avLst/>
          </a:prstGeom>
          <a:solidFill>
            <a:srgbClr val="7E44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723" y="5669957"/>
            <a:ext cx="4493023" cy="449302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 animBg="1"/>
      <p:bldP spid="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>
          <a:xfrm>
            <a:off x="749041" y="758369"/>
            <a:ext cx="16665823" cy="8790769"/>
            <a:chOff x="0" y="0"/>
            <a:chExt cx="1744237" cy="1689603"/>
          </a:xfrm>
          <a:solidFill>
            <a:schemeClr val="bg1"/>
          </a:solidFill>
        </p:grpSpPr>
        <p:sp>
          <p:nvSpPr>
            <p:cNvPr id="8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5768" y="1068641"/>
            <a:ext cx="134964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49600" y="242022"/>
            <a:ext cx="2036293" cy="21091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8177845"/>
            <a:ext cx="2036293" cy="21091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2788306"/>
            <a:ext cx="14478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kiến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Tri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thức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Ngữ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văn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trả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lời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hỏi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97551" y="4260771"/>
            <a:ext cx="1316507" cy="1291867"/>
          </a:xfrm>
          <a:prstGeom prst="ellipse">
            <a:avLst/>
          </a:prstGeom>
          <a:solidFill>
            <a:srgbClr val="7E44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0320" y="3985736"/>
            <a:ext cx="12039600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7111" y="6062377"/>
            <a:ext cx="131018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Ngôi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nhà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tầng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Gia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đình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bốn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mẹ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anh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trai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Bông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hoa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rất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đẹp</a:t>
            </a:r>
            <a:r>
              <a:rPr lang="en-US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7408402"/>
            <a:ext cx="2659256" cy="26478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4721" y="1409701"/>
            <a:ext cx="16078200" cy="85715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34936">
            <a:off x="15345467" y="388455"/>
            <a:ext cx="2416032" cy="23589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7119" y="1268112"/>
            <a:ext cx="2619322" cy="9167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9835" y="8747245"/>
            <a:ext cx="2874589" cy="1006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2396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6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2183864"/>
            <a:ext cx="126492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193931" y="4851203"/>
            <a:ext cx="11550080" cy="1856188"/>
          </a:xfrm>
          <a:prstGeom prst="wedgeRoundRectCallout">
            <a:avLst>
              <a:gd name="adj1" fmla="val -56093"/>
              <a:gd name="adj2" fmla="val 26260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193931" y="7024170"/>
            <a:ext cx="11550080" cy="1856188"/>
          </a:xfrm>
          <a:prstGeom prst="wedgeRoundRectCallout">
            <a:avLst>
              <a:gd name="adj1" fmla="val -55566"/>
              <a:gd name="adj2" fmla="val 8744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9099" y="4789114"/>
            <a:ext cx="3839210" cy="580100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/>
          <p:nvPr/>
        </p:nvGrpSpPr>
        <p:grpSpPr>
          <a:xfrm>
            <a:off x="1563709" y="1945370"/>
            <a:ext cx="13259875" cy="7541530"/>
            <a:chOff x="0" y="0"/>
            <a:chExt cx="18242783" cy="12091182"/>
          </a:xfrm>
        </p:grpSpPr>
        <p:grpSp>
          <p:nvGrpSpPr>
            <p:cNvPr id="12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3" name="Group 6"/>
            <p:cNvGrpSpPr/>
            <p:nvPr/>
          </p:nvGrpSpPr>
          <p:grpSpPr>
            <a:xfrm>
              <a:off x="329480" y="0"/>
              <a:ext cx="17913303" cy="11727398"/>
              <a:chOff x="-4213" y="0"/>
              <a:chExt cx="10825343" cy="7087086"/>
            </a:xfrm>
          </p:grpSpPr>
          <p:sp>
            <p:nvSpPr>
              <p:cNvPr id="14" name="Freeform 7"/>
              <p:cNvSpPr/>
              <p:nvPr/>
            </p:nvSpPr>
            <p:spPr>
              <a:xfrm>
                <a:off x="-4213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pic>
        <p:nvPicPr>
          <p:cNvPr id="1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49600" y="242022"/>
            <a:ext cx="2036293" cy="21091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8177845"/>
            <a:ext cx="2036293" cy="2109155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49400" y="4984153"/>
            <a:ext cx="4273085" cy="6104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82396"/>
            <a:ext cx="1828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6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7151" y="2486447"/>
            <a:ext cx="12472473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1422</Words>
  <Application>Microsoft Office PowerPoint</Application>
  <PresentationFormat>Custom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Symbol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an tran</cp:lastModifiedBy>
  <cp:revision>43</cp:revision>
  <dcterms:created xsi:type="dcterms:W3CDTF">2006-08-16T00:00:00Z</dcterms:created>
  <dcterms:modified xsi:type="dcterms:W3CDTF">2023-11-16T00:02:55Z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03FEB5F45607444B933D9578AEA5EC81_13</vt:lpwstr>
  </property>
  <property fmtid="{D5CDD505-2E9C-101B-9397-08002B2CF9AE}" pid="3" name="KSOProductBuildVer">
    <vt:lpwstr>1033-12.2.0.13266</vt:lpwstr>
  </property>
</Properties>
</file>