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18847" r:id="rId2"/>
    <p:sldId id="304" r:id="rId3"/>
    <p:sldId id="305" r:id="rId4"/>
    <p:sldId id="257" r:id="rId5"/>
    <p:sldId id="263" r:id="rId6"/>
    <p:sldId id="352" r:id="rId7"/>
    <p:sldId id="353" r:id="rId8"/>
    <p:sldId id="361" r:id="rId9"/>
    <p:sldId id="351" r:id="rId10"/>
    <p:sldId id="389" r:id="rId11"/>
    <p:sldId id="265" r:id="rId12"/>
    <p:sldId id="370" r:id="rId13"/>
    <p:sldId id="390" r:id="rId14"/>
    <p:sldId id="330" r:id="rId15"/>
    <p:sldId id="355" r:id="rId16"/>
    <p:sldId id="267" r:id="rId17"/>
    <p:sldId id="317" r:id="rId1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0"/>
    </p:embeddedFont>
    <p:embeddedFont>
      <p:font typeface="Didact Gothic" panose="00000500000000000000" pitchFamily="2" charset="0"/>
      <p:regular r:id="rId21"/>
    </p:embeddedFont>
    <p:embeddedFont>
      <p:font typeface="Open Sans" panose="020B060603050402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B7E"/>
    <a:srgbClr val="FEC23C"/>
    <a:srgbClr val="B55846"/>
    <a:srgbClr val="4B731F"/>
    <a:srgbClr val="5DC584"/>
    <a:srgbClr val="85582B"/>
    <a:srgbClr val="72A299"/>
    <a:srgbClr val="FFC6BB"/>
    <a:srgbClr val="002969"/>
    <a:srgbClr val="956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989b4430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989b4430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CAEAE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 rot="8100000">
            <a:off x="-278399" y="2042341"/>
            <a:ext cx="961340" cy="1870177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126148">
            <a:off x="7591691" y="-427058"/>
            <a:ext cx="2264304" cy="256926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3"/>
          <p:cNvGrpSpPr/>
          <p:nvPr/>
        </p:nvGrpSpPr>
        <p:grpSpPr>
          <a:xfrm>
            <a:off x="3567219" y="864548"/>
            <a:ext cx="485948" cy="659601"/>
            <a:chOff x="-200031" y="4394273"/>
            <a:chExt cx="485948" cy="659601"/>
          </a:xfrm>
        </p:grpSpPr>
        <p:sp>
          <p:nvSpPr>
            <p:cNvPr id="78" name="Google Shape;78;p3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8239027" y="912748"/>
            <a:ext cx="664892" cy="682431"/>
            <a:chOff x="4007590" y="88411"/>
            <a:chExt cx="664892" cy="682431"/>
          </a:xfrm>
        </p:grpSpPr>
        <p:sp>
          <p:nvSpPr>
            <p:cNvPr id="88" name="Google Shape;88;p3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/>
          <p:nvPr/>
        </p:nvSpPr>
        <p:spPr>
          <a:xfrm rot="3360588">
            <a:off x="8414111" y="1566852"/>
            <a:ext cx="619478" cy="124479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3314681">
            <a:off x="-2902674" y="3116329"/>
            <a:ext cx="5950699" cy="2357285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hasCustomPrompt="1"/>
          </p:nvPr>
        </p:nvSpPr>
        <p:spPr>
          <a:xfrm>
            <a:off x="4051975" y="1085913"/>
            <a:ext cx="1037700" cy="10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60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2973175" y="3379900"/>
            <a:ext cx="31977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 sz="1600"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 panose="020B0606030504020204"/>
              <a:buNone/>
              <a:defRPr>
                <a:solidFill>
                  <a:srgbClr val="231F2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2"/>
          </p:nvPr>
        </p:nvSpPr>
        <p:spPr>
          <a:xfrm>
            <a:off x="2513550" y="2451297"/>
            <a:ext cx="41169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6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/>
          <p:nvPr/>
        </p:nvSpPr>
        <p:spPr>
          <a:xfrm flipH="1">
            <a:off x="8624178" y="3623504"/>
            <a:ext cx="46051" cy="35599"/>
          </a:xfrm>
          <a:custGeom>
            <a:avLst/>
            <a:gdLst/>
            <a:ahLst/>
            <a:cxnLst/>
            <a:rect l="l" t="t" r="r" b="b"/>
            <a:pathLst>
              <a:path w="1410" h="1090" extrusionOk="0">
                <a:moveTo>
                  <a:pt x="714" y="1"/>
                </a:moveTo>
                <a:cubicBezTo>
                  <a:pt x="0" y="1"/>
                  <a:pt x="0" y="1089"/>
                  <a:pt x="714" y="1089"/>
                </a:cubicBezTo>
                <a:cubicBezTo>
                  <a:pt x="1410" y="1089"/>
                  <a:pt x="141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1156813" y="322699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flipH="1">
            <a:off x="8146917" y="322699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19" y="2195"/>
                  <a:pt x="2819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flipH="1">
            <a:off x="7964838" y="4652744"/>
            <a:ext cx="92101" cy="71133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flipH="1">
            <a:off x="5788803" y="4723864"/>
            <a:ext cx="71133" cy="90370"/>
          </a:xfrm>
          <a:custGeom>
            <a:avLst/>
            <a:gdLst/>
            <a:ahLst/>
            <a:cxnLst/>
            <a:rect l="l" t="t" r="r" b="b"/>
            <a:pathLst>
              <a:path w="2178" h="2767" extrusionOk="0">
                <a:moveTo>
                  <a:pt x="1089" y="0"/>
                </a:moveTo>
                <a:cubicBezTo>
                  <a:pt x="482" y="18"/>
                  <a:pt x="0" y="500"/>
                  <a:pt x="0" y="1089"/>
                </a:cubicBezTo>
                <a:lnTo>
                  <a:pt x="0" y="1678"/>
                </a:lnTo>
                <a:cubicBezTo>
                  <a:pt x="0" y="2267"/>
                  <a:pt x="482" y="2766"/>
                  <a:pt x="1089" y="2766"/>
                </a:cubicBezTo>
                <a:cubicBezTo>
                  <a:pt x="1696" y="2766"/>
                  <a:pt x="2177" y="2267"/>
                  <a:pt x="2177" y="1678"/>
                </a:cubicBezTo>
                <a:lnTo>
                  <a:pt x="2177" y="1089"/>
                </a:lnTo>
                <a:cubicBezTo>
                  <a:pt x="2159" y="500"/>
                  <a:pt x="1678" y="18"/>
                  <a:pt x="10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flipH="1">
            <a:off x="6110341" y="467823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705725" y="7405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 idx="2"/>
          </p:nvPr>
        </p:nvSpPr>
        <p:spPr>
          <a:xfrm>
            <a:off x="5696675" y="25693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6162275" y="3284432"/>
            <a:ext cx="22770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3"/>
          </p:nvPr>
        </p:nvSpPr>
        <p:spPr>
          <a:xfrm>
            <a:off x="705725" y="1456825"/>
            <a:ext cx="22755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 rot="17">
            <a:off x="1445450" y="1065041"/>
            <a:ext cx="6308107" cy="226397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1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1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498" name="Google Shape;498;p11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1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1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1"/>
          <p:cNvSpPr/>
          <p:nvPr/>
        </p:nvSpPr>
        <p:spPr>
          <a:xfrm>
            <a:off x="216256" y="19272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11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510" name="Google Shape;510;p1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11"/>
          <p:cNvSpPr/>
          <p:nvPr/>
        </p:nvSpPr>
        <p:spPr>
          <a:xfrm>
            <a:off x="8190225" y="1065025"/>
            <a:ext cx="136503" cy="13494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"/>
          <p:cNvSpPr/>
          <p:nvPr/>
        </p:nvSpPr>
        <p:spPr>
          <a:xfrm rot="-2089055">
            <a:off x="8023431" y="596850"/>
            <a:ext cx="298973" cy="272966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1"/>
          <p:cNvSpPr/>
          <p:nvPr/>
        </p:nvSpPr>
        <p:spPr>
          <a:xfrm>
            <a:off x="7632149" y="542571"/>
            <a:ext cx="215343" cy="212898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498725" y="4183225"/>
            <a:ext cx="321598" cy="31787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927413" y="4183225"/>
            <a:ext cx="183431" cy="157977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 hasCustomPrompt="1"/>
          </p:nvPr>
        </p:nvSpPr>
        <p:spPr>
          <a:xfrm>
            <a:off x="1559325" y="1258525"/>
            <a:ext cx="6025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9" name="Google Shape;529;p11"/>
          <p:cNvSpPr/>
          <p:nvPr/>
        </p:nvSpPr>
        <p:spPr>
          <a:xfrm>
            <a:off x="7159279" y="446490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 panose="00000500000000000000"/>
              <a:buNone/>
              <a:defRPr sz="3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 panose="00000500000000000000"/>
              <a:buNone/>
              <a:defRPr sz="40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 panose="00000500000000000000"/>
              <a:buNone/>
              <a:defRPr sz="28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●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○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■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●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○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■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●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○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 panose="00000500000000000000"/>
              <a:buChar char="■"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407251" y="1185379"/>
            <a:ext cx="6425157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18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7</a:t>
            </a:r>
            <a:endParaRPr lang="en-US" sz="18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TRUYỆN (Truyện khoa học viễn tưởng)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1"/>
            <a:ext cx="770866" cy="77647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11129" y="2563459"/>
            <a:ext cx="2807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THÚY AN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1" y="462353"/>
            <a:ext cx="40286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19654" y="841664"/>
            <a:ext cx="637309" cy="52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3291" y="259773"/>
            <a:ext cx="290945" cy="31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3291" y="259773"/>
            <a:ext cx="84062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1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Lập dàn ý: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8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?".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cãi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33;p35"/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55846"/>
                </a:solidFill>
                <a:latin typeface="+mj-lt"/>
              </a:rPr>
              <a:t>3. Trình bày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3">
            <a:off x="733701" y="950364"/>
            <a:ext cx="5973707" cy="3788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22420" y="1413540"/>
            <a:ext cx="55839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63220" algn="l"/>
              </a:tabLs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63220" algn="l"/>
              </a:tabLs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74275" y="2202483"/>
            <a:ext cx="1796560" cy="2711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097">
            <a:off x="7493143" y="1211186"/>
            <a:ext cx="1355384" cy="135538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1207770" y="384464"/>
            <a:ext cx="7595754" cy="4436920"/>
            <a:chOff x="0" y="0"/>
            <a:chExt cx="3856708" cy="20541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Freeform 3"/>
            <p:cNvSpPr/>
            <p:nvPr/>
          </p:nvSpPr>
          <p:spPr>
            <a:xfrm>
              <a:off x="0" y="-1270"/>
              <a:ext cx="3857978" cy="2052864"/>
            </a:xfrm>
            <a:custGeom>
              <a:avLst/>
              <a:gdLst/>
              <a:ahLst/>
              <a:cxnLst/>
              <a:rect l="l" t="t" r="r" b="b"/>
              <a:pathLst>
                <a:path w="3857978" h="2052864">
                  <a:moveTo>
                    <a:pt x="3846548" y="27940"/>
                  </a:moveTo>
                  <a:cubicBezTo>
                    <a:pt x="3837658" y="24130"/>
                    <a:pt x="3828768" y="21590"/>
                    <a:pt x="3819878" y="21590"/>
                  </a:cubicBezTo>
                  <a:cubicBezTo>
                    <a:pt x="3793208" y="20320"/>
                    <a:pt x="3736208" y="20320"/>
                    <a:pt x="3673161" y="17780"/>
                  </a:cubicBezTo>
                  <a:cubicBezTo>
                    <a:pt x="3529053" y="12700"/>
                    <a:pt x="3387948" y="6350"/>
                    <a:pt x="3243840" y="3810"/>
                  </a:cubicBezTo>
                  <a:cubicBezTo>
                    <a:pt x="3126753" y="1270"/>
                    <a:pt x="3012668" y="3810"/>
                    <a:pt x="2895580" y="2540"/>
                  </a:cubicBezTo>
                  <a:cubicBezTo>
                    <a:pt x="2844542" y="2540"/>
                    <a:pt x="2793504" y="0"/>
                    <a:pt x="2742466" y="2540"/>
                  </a:cubicBezTo>
                  <a:cubicBezTo>
                    <a:pt x="2619374" y="10160"/>
                    <a:pt x="2496283" y="11430"/>
                    <a:pt x="2370188" y="8890"/>
                  </a:cubicBezTo>
                  <a:cubicBezTo>
                    <a:pt x="2307141" y="7620"/>
                    <a:pt x="2244094" y="7620"/>
                    <a:pt x="2181047" y="7620"/>
                  </a:cubicBezTo>
                  <a:cubicBezTo>
                    <a:pt x="2066962" y="7620"/>
                    <a:pt x="1952877" y="7620"/>
                    <a:pt x="1838792" y="6350"/>
                  </a:cubicBezTo>
                  <a:cubicBezTo>
                    <a:pt x="1718702" y="5080"/>
                    <a:pt x="535819" y="2540"/>
                    <a:pt x="418732" y="1270"/>
                  </a:cubicBezTo>
                  <a:cubicBezTo>
                    <a:pt x="322660" y="0"/>
                    <a:pt x="229591" y="1270"/>
                    <a:pt x="133519" y="1270"/>
                  </a:cubicBezTo>
                  <a:cubicBezTo>
                    <a:pt x="67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509"/>
                    <a:pt x="16510" y="217703"/>
                    <a:pt x="17780" y="304350"/>
                  </a:cubicBezTo>
                  <a:cubicBezTo>
                    <a:pt x="19050" y="392544"/>
                    <a:pt x="17780" y="480738"/>
                    <a:pt x="16510" y="570480"/>
                  </a:cubicBezTo>
                  <a:cubicBezTo>
                    <a:pt x="15240" y="661768"/>
                    <a:pt x="2540" y="1619525"/>
                    <a:pt x="2540" y="1710814"/>
                  </a:cubicBezTo>
                  <a:cubicBezTo>
                    <a:pt x="2540" y="1800555"/>
                    <a:pt x="1270" y="1890297"/>
                    <a:pt x="0" y="1980038"/>
                  </a:cubicBezTo>
                  <a:cubicBezTo>
                    <a:pt x="0" y="1998255"/>
                    <a:pt x="3810" y="2008414"/>
                    <a:pt x="15240" y="2013494"/>
                  </a:cubicBezTo>
                  <a:cubicBezTo>
                    <a:pt x="22860" y="2017305"/>
                    <a:pt x="31750" y="2019844"/>
                    <a:pt x="40640" y="2021114"/>
                  </a:cubicBezTo>
                  <a:cubicBezTo>
                    <a:pt x="130517" y="2026194"/>
                    <a:pt x="244602" y="2030005"/>
                    <a:pt x="358687" y="2035084"/>
                  </a:cubicBezTo>
                  <a:cubicBezTo>
                    <a:pt x="421734" y="2037624"/>
                    <a:pt x="484781" y="2042705"/>
                    <a:pt x="547828" y="2043974"/>
                  </a:cubicBezTo>
                  <a:cubicBezTo>
                    <a:pt x="652907" y="2046514"/>
                    <a:pt x="1823781" y="2047784"/>
                    <a:pt x="1928859" y="2049055"/>
                  </a:cubicBezTo>
                  <a:cubicBezTo>
                    <a:pt x="1943870" y="2049055"/>
                    <a:pt x="1958881" y="2049055"/>
                    <a:pt x="1973893" y="2049055"/>
                  </a:cubicBezTo>
                  <a:cubicBezTo>
                    <a:pt x="2045946" y="2049055"/>
                    <a:pt x="2121002" y="2047784"/>
                    <a:pt x="2193056" y="2047784"/>
                  </a:cubicBezTo>
                  <a:cubicBezTo>
                    <a:pt x="2277119" y="2047784"/>
                    <a:pt x="2358179" y="2049055"/>
                    <a:pt x="2442242" y="2049055"/>
                  </a:cubicBezTo>
                  <a:cubicBezTo>
                    <a:pt x="2565334" y="2049055"/>
                    <a:pt x="2691428" y="2049055"/>
                    <a:pt x="2814520" y="2049055"/>
                  </a:cubicBezTo>
                  <a:cubicBezTo>
                    <a:pt x="2928605" y="2049055"/>
                    <a:pt x="3042690" y="2050324"/>
                    <a:pt x="3156775" y="2051594"/>
                  </a:cubicBezTo>
                  <a:cubicBezTo>
                    <a:pt x="3207813" y="2051594"/>
                    <a:pt x="3261854" y="2052864"/>
                    <a:pt x="3312892" y="2052864"/>
                  </a:cubicBezTo>
                  <a:cubicBezTo>
                    <a:pt x="3478015" y="2051594"/>
                    <a:pt x="3640136" y="2045244"/>
                    <a:pt x="3797018" y="2045244"/>
                  </a:cubicBezTo>
                  <a:cubicBezTo>
                    <a:pt x="3800828" y="2045244"/>
                    <a:pt x="3805908" y="2042705"/>
                    <a:pt x="3809718" y="2040164"/>
                  </a:cubicBezTo>
                  <a:cubicBezTo>
                    <a:pt x="3814798" y="2036355"/>
                    <a:pt x="3817338" y="2030005"/>
                    <a:pt x="3819878" y="2027464"/>
                  </a:cubicBezTo>
                  <a:cubicBezTo>
                    <a:pt x="3821148" y="1969207"/>
                    <a:pt x="3822418" y="1904222"/>
                    <a:pt x="3823688" y="1839237"/>
                  </a:cubicBezTo>
                  <a:cubicBezTo>
                    <a:pt x="3824958" y="1738665"/>
                    <a:pt x="3835118" y="773171"/>
                    <a:pt x="3836388" y="672599"/>
                  </a:cubicBezTo>
                  <a:cubicBezTo>
                    <a:pt x="3836388" y="612256"/>
                    <a:pt x="3837658" y="551912"/>
                    <a:pt x="3838928" y="491569"/>
                  </a:cubicBezTo>
                  <a:cubicBezTo>
                    <a:pt x="3840198" y="426584"/>
                    <a:pt x="3841468" y="361599"/>
                    <a:pt x="3844008" y="296614"/>
                  </a:cubicBezTo>
                  <a:cubicBezTo>
                    <a:pt x="3845278" y="257932"/>
                    <a:pt x="3845278" y="217703"/>
                    <a:pt x="3850358" y="179022"/>
                  </a:cubicBezTo>
                  <a:cubicBezTo>
                    <a:pt x="3855438" y="132604"/>
                    <a:pt x="3857978" y="87733"/>
                    <a:pt x="3856708" y="44450"/>
                  </a:cubicBezTo>
                  <a:cubicBezTo>
                    <a:pt x="3856708" y="38100"/>
                    <a:pt x="3852898" y="30480"/>
                    <a:pt x="3846548" y="27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540" y="2830943"/>
            <a:ext cx="2156460" cy="23125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3874" y="705983"/>
            <a:ext cx="6806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1207770" y="384464"/>
            <a:ext cx="7595754" cy="4436920"/>
            <a:chOff x="0" y="0"/>
            <a:chExt cx="3856708" cy="20541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Freeform 3"/>
            <p:cNvSpPr/>
            <p:nvPr/>
          </p:nvSpPr>
          <p:spPr>
            <a:xfrm>
              <a:off x="0" y="-1270"/>
              <a:ext cx="3857978" cy="2052864"/>
            </a:xfrm>
            <a:custGeom>
              <a:avLst/>
              <a:gdLst/>
              <a:ahLst/>
              <a:cxnLst/>
              <a:rect l="l" t="t" r="r" b="b"/>
              <a:pathLst>
                <a:path w="3857978" h="2052864">
                  <a:moveTo>
                    <a:pt x="3846548" y="27940"/>
                  </a:moveTo>
                  <a:cubicBezTo>
                    <a:pt x="3837658" y="24130"/>
                    <a:pt x="3828768" y="21590"/>
                    <a:pt x="3819878" y="21590"/>
                  </a:cubicBezTo>
                  <a:cubicBezTo>
                    <a:pt x="3793208" y="20320"/>
                    <a:pt x="3736208" y="20320"/>
                    <a:pt x="3673161" y="17780"/>
                  </a:cubicBezTo>
                  <a:cubicBezTo>
                    <a:pt x="3529053" y="12700"/>
                    <a:pt x="3387948" y="6350"/>
                    <a:pt x="3243840" y="3810"/>
                  </a:cubicBezTo>
                  <a:cubicBezTo>
                    <a:pt x="3126753" y="1270"/>
                    <a:pt x="3012668" y="3810"/>
                    <a:pt x="2895580" y="2540"/>
                  </a:cubicBezTo>
                  <a:cubicBezTo>
                    <a:pt x="2844542" y="2540"/>
                    <a:pt x="2793504" y="0"/>
                    <a:pt x="2742466" y="2540"/>
                  </a:cubicBezTo>
                  <a:cubicBezTo>
                    <a:pt x="2619374" y="10160"/>
                    <a:pt x="2496283" y="11430"/>
                    <a:pt x="2370188" y="8890"/>
                  </a:cubicBezTo>
                  <a:cubicBezTo>
                    <a:pt x="2307141" y="7620"/>
                    <a:pt x="2244094" y="7620"/>
                    <a:pt x="2181047" y="7620"/>
                  </a:cubicBezTo>
                  <a:cubicBezTo>
                    <a:pt x="2066962" y="7620"/>
                    <a:pt x="1952877" y="7620"/>
                    <a:pt x="1838792" y="6350"/>
                  </a:cubicBezTo>
                  <a:cubicBezTo>
                    <a:pt x="1718702" y="5080"/>
                    <a:pt x="535819" y="2540"/>
                    <a:pt x="418732" y="1270"/>
                  </a:cubicBezTo>
                  <a:cubicBezTo>
                    <a:pt x="322660" y="0"/>
                    <a:pt x="229591" y="1270"/>
                    <a:pt x="133519" y="1270"/>
                  </a:cubicBezTo>
                  <a:cubicBezTo>
                    <a:pt x="67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509"/>
                    <a:pt x="16510" y="217703"/>
                    <a:pt x="17780" y="304350"/>
                  </a:cubicBezTo>
                  <a:cubicBezTo>
                    <a:pt x="19050" y="392544"/>
                    <a:pt x="17780" y="480738"/>
                    <a:pt x="16510" y="570480"/>
                  </a:cubicBezTo>
                  <a:cubicBezTo>
                    <a:pt x="15240" y="661768"/>
                    <a:pt x="2540" y="1619525"/>
                    <a:pt x="2540" y="1710814"/>
                  </a:cubicBezTo>
                  <a:cubicBezTo>
                    <a:pt x="2540" y="1800555"/>
                    <a:pt x="1270" y="1890297"/>
                    <a:pt x="0" y="1980038"/>
                  </a:cubicBezTo>
                  <a:cubicBezTo>
                    <a:pt x="0" y="1998255"/>
                    <a:pt x="3810" y="2008414"/>
                    <a:pt x="15240" y="2013494"/>
                  </a:cubicBezTo>
                  <a:cubicBezTo>
                    <a:pt x="22860" y="2017305"/>
                    <a:pt x="31750" y="2019844"/>
                    <a:pt x="40640" y="2021114"/>
                  </a:cubicBezTo>
                  <a:cubicBezTo>
                    <a:pt x="130517" y="2026194"/>
                    <a:pt x="244602" y="2030005"/>
                    <a:pt x="358687" y="2035084"/>
                  </a:cubicBezTo>
                  <a:cubicBezTo>
                    <a:pt x="421734" y="2037624"/>
                    <a:pt x="484781" y="2042705"/>
                    <a:pt x="547828" y="2043974"/>
                  </a:cubicBezTo>
                  <a:cubicBezTo>
                    <a:pt x="652907" y="2046514"/>
                    <a:pt x="1823781" y="2047784"/>
                    <a:pt x="1928859" y="2049055"/>
                  </a:cubicBezTo>
                  <a:cubicBezTo>
                    <a:pt x="1943870" y="2049055"/>
                    <a:pt x="1958881" y="2049055"/>
                    <a:pt x="1973893" y="2049055"/>
                  </a:cubicBezTo>
                  <a:cubicBezTo>
                    <a:pt x="2045946" y="2049055"/>
                    <a:pt x="2121002" y="2047784"/>
                    <a:pt x="2193056" y="2047784"/>
                  </a:cubicBezTo>
                  <a:cubicBezTo>
                    <a:pt x="2277119" y="2047784"/>
                    <a:pt x="2358179" y="2049055"/>
                    <a:pt x="2442242" y="2049055"/>
                  </a:cubicBezTo>
                  <a:cubicBezTo>
                    <a:pt x="2565334" y="2049055"/>
                    <a:pt x="2691428" y="2049055"/>
                    <a:pt x="2814520" y="2049055"/>
                  </a:cubicBezTo>
                  <a:cubicBezTo>
                    <a:pt x="2928605" y="2049055"/>
                    <a:pt x="3042690" y="2050324"/>
                    <a:pt x="3156775" y="2051594"/>
                  </a:cubicBezTo>
                  <a:cubicBezTo>
                    <a:pt x="3207813" y="2051594"/>
                    <a:pt x="3261854" y="2052864"/>
                    <a:pt x="3312892" y="2052864"/>
                  </a:cubicBezTo>
                  <a:cubicBezTo>
                    <a:pt x="3478015" y="2051594"/>
                    <a:pt x="3640136" y="2045244"/>
                    <a:pt x="3797018" y="2045244"/>
                  </a:cubicBezTo>
                  <a:cubicBezTo>
                    <a:pt x="3800828" y="2045244"/>
                    <a:pt x="3805908" y="2042705"/>
                    <a:pt x="3809718" y="2040164"/>
                  </a:cubicBezTo>
                  <a:cubicBezTo>
                    <a:pt x="3814798" y="2036355"/>
                    <a:pt x="3817338" y="2030005"/>
                    <a:pt x="3819878" y="2027464"/>
                  </a:cubicBezTo>
                  <a:cubicBezTo>
                    <a:pt x="3821148" y="1969207"/>
                    <a:pt x="3822418" y="1904222"/>
                    <a:pt x="3823688" y="1839237"/>
                  </a:cubicBezTo>
                  <a:cubicBezTo>
                    <a:pt x="3824958" y="1738665"/>
                    <a:pt x="3835118" y="773171"/>
                    <a:pt x="3836388" y="672599"/>
                  </a:cubicBezTo>
                  <a:cubicBezTo>
                    <a:pt x="3836388" y="612256"/>
                    <a:pt x="3837658" y="551912"/>
                    <a:pt x="3838928" y="491569"/>
                  </a:cubicBezTo>
                  <a:cubicBezTo>
                    <a:pt x="3840198" y="426584"/>
                    <a:pt x="3841468" y="361599"/>
                    <a:pt x="3844008" y="296614"/>
                  </a:cubicBezTo>
                  <a:cubicBezTo>
                    <a:pt x="3845278" y="257932"/>
                    <a:pt x="3845278" y="217703"/>
                    <a:pt x="3850358" y="179022"/>
                  </a:cubicBezTo>
                  <a:cubicBezTo>
                    <a:pt x="3855438" y="132604"/>
                    <a:pt x="3857978" y="87733"/>
                    <a:pt x="3856708" y="44450"/>
                  </a:cubicBezTo>
                  <a:cubicBezTo>
                    <a:pt x="3856708" y="38100"/>
                    <a:pt x="3852898" y="30480"/>
                    <a:pt x="3846548" y="27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SG"/>
            </a:p>
          </p:txBody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540" y="2830943"/>
            <a:ext cx="2156460" cy="23125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5206" y="1167648"/>
            <a:ext cx="6563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tóm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(Ý </a:t>
            </a:r>
            <a:r>
              <a:rPr lang="en-US" sz="2000" dirty="0" err="1"/>
              <a:t>kiến</a:t>
            </a:r>
            <a:r>
              <a:rPr lang="en-US" sz="2000" dirty="0"/>
              <a:t>,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lẽ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trao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chưa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, </a:t>
            </a:r>
            <a:r>
              <a:rPr lang="en-US" sz="2000" dirty="0" err="1"/>
              <a:t>mạnh</a:t>
            </a:r>
            <a:r>
              <a:rPr lang="en-US" sz="2000" dirty="0"/>
              <a:t> </a:t>
            </a:r>
            <a:r>
              <a:rPr lang="en-US" sz="2000" dirty="0" err="1"/>
              <a:t>dạn</a:t>
            </a:r>
            <a:r>
              <a:rPr lang="en-US" sz="2000" dirty="0"/>
              <a:t> </a:t>
            </a:r>
            <a:r>
              <a:rPr lang="en-US" sz="2000" dirty="0" err="1"/>
              <a:t>trao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ý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chưa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33;p35"/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55846"/>
                </a:solidFill>
                <a:latin typeface="+mj-lt"/>
              </a:rPr>
              <a:t>4. Trao đổi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39" y="1067403"/>
            <a:ext cx="6024282" cy="38035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7717" y="1999685"/>
            <a:ext cx="4288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98024" y="1344705"/>
            <a:ext cx="1798630" cy="369121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758" y="871987"/>
            <a:ext cx="399732" cy="33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133;p35"/>
          <p:cNvSpPr txBox="1"/>
          <p:nvPr/>
        </p:nvSpPr>
        <p:spPr>
          <a:xfrm>
            <a:off x="356625" y="182725"/>
            <a:ext cx="8430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200" b="1" dirty="0">
                <a:solidFill>
                  <a:srgbClr val="002969"/>
                </a:solidFill>
                <a:latin typeface="+mj-lt"/>
              </a:rPr>
              <a:t>LUYỆN TẬP – VẬN DỤNG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541" y="1089212"/>
            <a:ext cx="7239516" cy="3619918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2171" y="1546957"/>
            <a:ext cx="1554712" cy="2704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6883" y="1929675"/>
            <a:ext cx="4651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 lại bài viết theo góp ý, nhận xét của giáo viên và các nhóm.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33;p35"/>
          <p:cNvSpPr txBox="1"/>
          <p:nvPr/>
        </p:nvSpPr>
        <p:spPr>
          <a:xfrm>
            <a:off x="891600" y="339879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200" b="1" dirty="0">
                <a:solidFill>
                  <a:srgbClr val="002969"/>
                </a:solidFill>
                <a:latin typeface="+mj-lt"/>
              </a:rPr>
              <a:t>HƯỚNG DẪN VỀ NHÀ</a:t>
            </a:r>
          </a:p>
        </p:txBody>
      </p:sp>
      <p:pic>
        <p:nvPicPr>
          <p:cNvPr id="14" name="Graphic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4955" y="1223195"/>
            <a:ext cx="6214087" cy="3499365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960590" y="1645333"/>
            <a:ext cx="5222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Ôn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Soạn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4. </a:t>
            </a:r>
            <a:r>
              <a:rPr lang="en-US" sz="2200" dirty="0" err="1"/>
              <a:t>Nghị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.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99027" y="3029329"/>
            <a:ext cx="2984379" cy="1779436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6001" y="3758242"/>
            <a:ext cx="1479772" cy="124031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038" y="1744170"/>
            <a:ext cx="893296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dirty="0">
                <a:solidFill>
                  <a:srgbClr val="002969"/>
                </a:solidFill>
              </a:rPr>
              <a:t>CẢM ƠN CÁC EM ĐÃ CHÚ Ý LẮNG NGHE BÀI GIẢNG!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0" y="3960725"/>
            <a:ext cx="4455660" cy="11827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5068" y="2336800"/>
            <a:ext cx="564444" cy="47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9325" y="1153297"/>
            <a:ext cx="6025200" cy="196350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+mj-lt"/>
              </a:rPr>
              <a:t>TIẾT 41: THẢO LUẬN NHÓM VỀ MỘT VẤN ĐỀ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9556" y="2438400"/>
            <a:ext cx="564444" cy="67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5000" r="-2917" b="15972"/>
          <a:stretch>
            <a:fillRect/>
          </a:stretch>
        </p:blipFill>
        <p:spPr>
          <a:xfrm>
            <a:off x="246158" y="2660073"/>
            <a:ext cx="3245188" cy="256655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3;p35"/>
          <p:cNvSpPr txBox="1">
            <a:spLocks noGrp="1"/>
          </p:cNvSpPr>
          <p:nvPr>
            <p:ph type="title"/>
          </p:nvPr>
        </p:nvSpPr>
        <p:spPr>
          <a:xfrm>
            <a:off x="891600" y="311703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dirty="0">
                <a:latin typeface="+mj-lt"/>
              </a:rPr>
              <a:t>NỘI DUNG BÀI HỌC</a:t>
            </a:r>
            <a:endParaRPr sz="34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2956" y="1257848"/>
            <a:ext cx="733666" cy="755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62956" y="2178419"/>
            <a:ext cx="733666" cy="755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406602" y="1257848"/>
            <a:ext cx="6989254" cy="755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cầu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vấn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406602" y="2174791"/>
            <a:ext cx="6989254" cy="755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2956" y="3102618"/>
            <a:ext cx="733666" cy="755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4" name="Rectangle: Rounded Corners 8"/>
          <p:cNvSpPr/>
          <p:nvPr/>
        </p:nvSpPr>
        <p:spPr>
          <a:xfrm>
            <a:off x="1406602" y="3098990"/>
            <a:ext cx="6989254" cy="755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2956" y="4026817"/>
            <a:ext cx="733666" cy="755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16" name="Rectangle: Rounded Corners 8"/>
          <p:cNvSpPr/>
          <p:nvPr/>
        </p:nvSpPr>
        <p:spPr>
          <a:xfrm>
            <a:off x="1406602" y="4023189"/>
            <a:ext cx="6989254" cy="755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Trao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đổi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endParaRPr lang="en-US" sz="2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29888" y="3854690"/>
            <a:ext cx="1678396" cy="1170682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173906" y="3387725"/>
            <a:ext cx="668757" cy="152858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/>
          <p:nvPr/>
        </p:nvSpPr>
        <p:spPr>
          <a:xfrm rot="5400000">
            <a:off x="2239237" y="-607867"/>
            <a:ext cx="3262749" cy="5746174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  <p:txBody>
          <a:bodyPr/>
          <a:lstStyle/>
          <a:p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204042" y="1697619"/>
            <a:ext cx="5333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spc="2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4204" y="1042217"/>
            <a:ext cx="273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Trả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lời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hỏi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25391" y="2436283"/>
            <a:ext cx="3065318" cy="253028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33;p35"/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55846"/>
                </a:solidFill>
                <a:latin typeface="+mj-lt"/>
              </a:rPr>
              <a:t>1. Yêu cầu khi thảo luận nhóm về một vấn đề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3959" y="1145311"/>
            <a:ext cx="8136082" cy="23483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Khái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niệm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nhóm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vấn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còn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gây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cãi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thức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thuyết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)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trao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đổi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vấn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nào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còn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chưa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thống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Mục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đích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lên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điểm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thống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khác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biệt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viên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nhóm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tìm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giải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quyết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3288499" y="3327634"/>
            <a:ext cx="2665492" cy="181586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91945" y="831273"/>
            <a:ext cx="685801" cy="41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5692" y="587614"/>
            <a:ext cx="3068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ý:</a:t>
            </a:r>
            <a:endParaRPr lang="en-US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1475" y="1430329"/>
            <a:ext cx="6503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cãi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1475" y="2302951"/>
            <a:ext cx="7005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0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1" y="1246910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5" y="2123248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1" y="2999586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1" y="3875924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41475" y="3179289"/>
            <a:ext cx="6864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1475" y="4055627"/>
            <a:ext cx="5824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+mj-lt"/>
                <a:ea typeface="Calibri" panose="020F0502020204030204" pitchFamily="34" charset="0"/>
              </a:rPr>
              <a:t>Chú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đến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thái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độ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chỉ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biểu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thảo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luận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  <a:endParaRPr lang="en-US" sz="2000" dirty="0">
              <a:latin typeface="+mj-lt"/>
            </a:endParaRP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95833" y="3911800"/>
            <a:ext cx="1297896" cy="1087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24355" y="519545"/>
            <a:ext cx="872836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71065" y="1011988"/>
            <a:ext cx="353290" cy="30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33;p35"/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55846"/>
                </a:solidFill>
                <a:latin typeface="+mj-lt"/>
              </a:rPr>
              <a:t>2. Chuẩn bị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pic>
        <p:nvPicPr>
          <p:cNvPr id="1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9484" y="1164137"/>
            <a:ext cx="6085387" cy="3446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30192" y="1475509"/>
            <a:ext cx="1981190" cy="3594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110" y="1687219"/>
            <a:ext cx="53521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406" y="1067403"/>
            <a:ext cx="45694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Google Shape;1133;p35"/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55846"/>
                </a:solidFill>
                <a:latin typeface="+mj-lt"/>
              </a:rPr>
              <a:t>2. Chuẩn bị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8930" y="1860210"/>
            <a:ext cx="3897458" cy="10910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38256" y="1860210"/>
            <a:ext cx="3897457" cy="1091045"/>
          </a:xfrm>
          <a:prstGeom prst="roundRect">
            <a:avLst/>
          </a:prstGeom>
          <a:solidFill>
            <a:schemeClr val="accent4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cãi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38256" y="3471454"/>
            <a:ext cx="3897457" cy="1091045"/>
          </a:xfrm>
          <a:prstGeom prst="roundRect">
            <a:avLst/>
          </a:prstGeom>
          <a:solidFill>
            <a:srgbClr val="FEC23C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, </a:t>
            </a:r>
            <a:r>
              <a:rPr lang="en-US" sz="2000" dirty="0" err="1"/>
              <a:t>ảnh</a:t>
            </a:r>
            <a:r>
              <a:rPr lang="en-US" sz="2000" dirty="0"/>
              <a:t>, video,...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,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(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).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8931" y="3471454"/>
            <a:ext cx="3897457" cy="1091045"/>
          </a:xfrm>
          <a:prstGeom prst="roundRect">
            <a:avLst/>
          </a:prstGeom>
          <a:solidFill>
            <a:srgbClr val="075B7E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7" idx="1"/>
          </p:cNvCxnSpPr>
          <p:nvPr/>
        </p:nvCxnSpPr>
        <p:spPr>
          <a:xfrm>
            <a:off x="4356388" y="2405733"/>
            <a:ext cx="381868" cy="0"/>
          </a:xfrm>
          <a:prstGeom prst="straightConnector1">
            <a:avLst/>
          </a:prstGeom>
          <a:ln w="1905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>
          <a:xfrm>
            <a:off x="6686985" y="2951255"/>
            <a:ext cx="0" cy="520199"/>
          </a:xfrm>
          <a:prstGeom prst="straightConnector1">
            <a:avLst/>
          </a:prstGeom>
          <a:ln w="1905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  <a:endCxn id="19" idx="3"/>
          </p:cNvCxnSpPr>
          <p:nvPr/>
        </p:nvCxnSpPr>
        <p:spPr>
          <a:xfrm flipH="1">
            <a:off x="4356388" y="4016977"/>
            <a:ext cx="381868" cy="0"/>
          </a:xfrm>
          <a:prstGeom prst="straightConnector1">
            <a:avLst/>
          </a:prstGeom>
          <a:ln w="1905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9620" y="1225529"/>
            <a:ext cx="6904760" cy="3523439"/>
          </a:xfrm>
          <a:prstGeom prst="rect">
            <a:avLst/>
          </a:prstGeom>
        </p:spPr>
      </p:pic>
      <p:sp>
        <p:nvSpPr>
          <p:cNvPr id="6" name="Google Shape;1133;p35"/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B55846"/>
                </a:solidFill>
                <a:latin typeface="+mj-lt"/>
              </a:rPr>
              <a:t>2. Chuẩn bị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356" y="1556087"/>
            <a:ext cx="67592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o.remove.bg/downloads/c70ca0a3-908a-4414-a29a-dab33e62d23b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66" y="3402339"/>
            <a:ext cx="1836952" cy="18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On-screen Show (16:9)</PresentationFormat>
  <Paragraphs>69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Didact Gothic</vt:lpstr>
      <vt:lpstr>Indie Flower</vt:lpstr>
      <vt:lpstr>Times New Roman</vt:lpstr>
      <vt:lpstr>Arial</vt:lpstr>
      <vt:lpstr>Amatic SC</vt:lpstr>
      <vt:lpstr>Open Sans</vt:lpstr>
      <vt:lpstr>Wingdings</vt:lpstr>
      <vt:lpstr>Giant Doodles Newsletter by Slidesgo</vt:lpstr>
      <vt:lpstr>PowerPoint Presentation</vt:lpstr>
      <vt:lpstr>TIẾT 41: THẢO LUẬN NHÓM VỀ MỘT VẤN ĐỀ</vt:lpstr>
      <vt:lpstr>NỘI DUNG BÀI HỌC</vt:lpstr>
      <vt:lpstr>PowerPoint Presentation</vt:lpstr>
      <vt:lpstr>1. Yêu cầu khi thảo luận nhóm về một vấn đề</vt:lpstr>
      <vt:lpstr>PowerPoint Presentation</vt:lpstr>
      <vt:lpstr>2. Chuẩn bị bài nói</vt:lpstr>
      <vt:lpstr>2. Chuẩn bị bài nói</vt:lpstr>
      <vt:lpstr>2. Chuẩn bị bài nói</vt:lpstr>
      <vt:lpstr>PowerPoint Presentation</vt:lpstr>
      <vt:lpstr>3. Trình bày bài nói</vt:lpstr>
      <vt:lpstr>PowerPoint Presentation</vt:lpstr>
      <vt:lpstr>PowerPoint Presentation</vt:lpstr>
      <vt:lpstr>4. Trao đổi bài nói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an tran</cp:lastModifiedBy>
  <cp:revision>371</cp:revision>
  <dcterms:created xsi:type="dcterms:W3CDTF">2023-10-15T07:30:26Z</dcterms:created>
  <dcterms:modified xsi:type="dcterms:W3CDTF">2023-11-16T00:18:33Z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4AB877931BD94CF79869B12E347DF106_13</vt:lpwstr>
  </property>
  <property fmtid="{D5CDD505-2E9C-101B-9397-08002B2CF9AE}" pid="3" name="KSOProductBuildVer">
    <vt:lpwstr>1033-12.2.0.13266</vt:lpwstr>
  </property>
</Properties>
</file>