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47"/>
  </p:notesMasterIdLst>
  <p:sldIdLst>
    <p:sldId id="502" r:id="rId2"/>
    <p:sldId id="257" r:id="rId3"/>
    <p:sldId id="503" r:id="rId4"/>
    <p:sldId id="260" r:id="rId5"/>
    <p:sldId id="261" r:id="rId6"/>
    <p:sldId id="262" r:id="rId7"/>
    <p:sldId id="376" r:id="rId8"/>
    <p:sldId id="276" r:id="rId9"/>
    <p:sldId id="277" r:id="rId10"/>
    <p:sldId id="492" r:id="rId11"/>
    <p:sldId id="272" r:id="rId12"/>
    <p:sldId id="273" r:id="rId13"/>
    <p:sldId id="470" r:id="rId14"/>
    <p:sldId id="493" r:id="rId15"/>
    <p:sldId id="274" r:id="rId16"/>
    <p:sldId id="475" r:id="rId17"/>
    <p:sldId id="478" r:id="rId18"/>
    <p:sldId id="476" r:id="rId19"/>
    <p:sldId id="496" r:id="rId20"/>
    <p:sldId id="497" r:id="rId21"/>
    <p:sldId id="477" r:id="rId22"/>
    <p:sldId id="479" r:id="rId23"/>
    <p:sldId id="480" r:id="rId24"/>
    <p:sldId id="482" r:id="rId25"/>
    <p:sldId id="481" r:id="rId26"/>
    <p:sldId id="483" r:id="rId27"/>
    <p:sldId id="484" r:id="rId28"/>
    <p:sldId id="485" r:id="rId29"/>
    <p:sldId id="283" r:id="rId30"/>
    <p:sldId id="499" r:id="rId31"/>
    <p:sldId id="486" r:id="rId32"/>
    <p:sldId id="500" r:id="rId33"/>
    <p:sldId id="383" r:id="rId34"/>
    <p:sldId id="384" r:id="rId35"/>
    <p:sldId id="385" r:id="rId36"/>
    <p:sldId id="386" r:id="rId37"/>
    <p:sldId id="387" r:id="rId38"/>
    <p:sldId id="388" r:id="rId39"/>
    <p:sldId id="389" r:id="rId40"/>
    <p:sldId id="390" r:id="rId41"/>
    <p:sldId id="391" r:id="rId42"/>
    <p:sldId id="488" r:id="rId43"/>
    <p:sldId id="489" r:id="rId44"/>
    <p:sldId id="501" r:id="rId45"/>
    <p:sldId id="282"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281A"/>
    <a:srgbClr val="EB6156"/>
    <a:srgbClr val="A1654B"/>
    <a:srgbClr val="E8EED4"/>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3" autoAdjust="0"/>
    <p:restoredTop sz="94660"/>
  </p:normalViewPr>
  <p:slideViewPr>
    <p:cSldViewPr snapToGrid="0">
      <p:cViewPr varScale="1">
        <p:scale>
          <a:sx n="55" d="100"/>
          <a:sy n="55" d="100"/>
        </p:scale>
        <p:origin x="87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79B02-CC06-4159-B64D-4B642D0B4CA5}" type="datetimeFigureOut">
              <a:rPr lang="en-SG" smtClean="0"/>
              <a:t>15/10/2023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3E8E2-F29E-4333-9D49-692DFB714FBF}" type="slidenum">
              <a:rPr lang="en-SG" smtClean="0"/>
              <a:t>‹#›</a:t>
            </a:fld>
            <a:endParaRPr lang="en-SG"/>
          </a:p>
        </p:txBody>
      </p:sp>
    </p:spTree>
    <p:extLst>
      <p:ext uri="{BB962C8B-B14F-4D97-AF65-F5344CB8AC3E}">
        <p14:creationId xmlns:p14="http://schemas.microsoft.com/office/powerpoint/2010/main" val="108923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a:solidFill>
                  <a:schemeClr val="tx1"/>
                </a:solidFill>
                <a:effectLst/>
                <a:latin typeface="+mn-lt"/>
                <a:ea typeface="+mn-ea"/>
                <a:cs typeface="+mn-cs"/>
              </a:rPr>
              <a:t>Xuân Quỳnh mồ côi mẹ từ lúc ấu thơ, người cha thường vắng nhà, hai chị em sống với bà trong suốt những năm tuổi nhỏ ở làng quê La Khê (Hà Tây), một làng có nghề dệt the lụa nổi tiếng. Những kỉ niệm tuổi thơ êm đềm bên bà có lẽ vì thế đã hằn sâu trong kí ức. Bài thơ “Tiếng gà trưa” gợi lại tình bà cháu giản dị, êm đềm. </a:t>
            </a:r>
            <a:endParaRPr lang="en-VN" sz="1200" kern="1200" dirty="0">
              <a:solidFill>
                <a:schemeClr val="tx1"/>
              </a:solidFill>
              <a:effectLst/>
              <a:latin typeface="+mn-lt"/>
              <a:ea typeface="+mn-ea"/>
              <a:cs typeface="+mn-cs"/>
            </a:endParaRPr>
          </a:p>
          <a:p>
            <a:endParaRPr lang="en-VN" dirty="0"/>
          </a:p>
        </p:txBody>
      </p:sp>
      <p:sp>
        <p:nvSpPr>
          <p:cNvPr id="4" name="Slide Number Placeholder 3"/>
          <p:cNvSpPr>
            <a:spLocks noGrp="1"/>
          </p:cNvSpPr>
          <p:nvPr>
            <p:ph type="sldNum" sz="quarter" idx="5"/>
          </p:nvPr>
        </p:nvSpPr>
        <p:spPr/>
        <p:txBody>
          <a:bodyPr/>
          <a:lstStyle/>
          <a:p>
            <a:fld id="{FBCFCFF1-9D0D-CF44-BAC0-09EB34F6B5B1}" type="slidenum">
              <a:rPr lang="en-VN" smtClean="0"/>
              <a:t>1</a:t>
            </a:fld>
            <a:endParaRPr lang="en-VN"/>
          </a:p>
        </p:txBody>
      </p:sp>
    </p:spTree>
    <p:extLst>
      <p:ext uri="{BB962C8B-B14F-4D97-AF65-F5344CB8AC3E}">
        <p14:creationId xmlns:p14="http://schemas.microsoft.com/office/powerpoint/2010/main" val="210503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3460763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160594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C4646DA-F77A-4ABC-9376-C2C327870FFC}"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9082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F8164D-7EEB-4CEF-A72E-C1A90398DFA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379968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F8164D-7EEB-4CEF-A72E-C1A90398DFA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4646DA-F77A-4ABC-9376-C2C327870FFC}"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707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F8164D-7EEB-4CEF-A72E-C1A90398DFA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4054492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2986204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640929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D1ACAC8-1139-4C94-9A70-49E5EB6D35A3}"/>
              </a:ext>
            </a:extLst>
          </p:cNvPr>
          <p:cNvSpPr>
            <a:spLocks noGrp="1"/>
          </p:cNvSpPr>
          <p:nvPr>
            <p:ph type="dt" sz="half" idx="10"/>
          </p:nvPr>
        </p:nvSpPr>
        <p:spPr>
          <a:xfrm rot="5400000">
            <a:off x="10453954" y="1017853"/>
            <a:ext cx="2011362" cy="512233"/>
          </a:xfrm>
        </p:spPr>
        <p:txBody>
          <a:bodyPr/>
          <a:lstStyle>
            <a:lvl1pPr>
              <a:defRPr/>
            </a:lvl1pPr>
          </a:lstStyle>
          <a:p>
            <a:pPr>
              <a:defRPr/>
            </a:pPr>
            <a:fld id="{087928A7-E498-481A-97CC-DE0285EF868D}" type="datetime1">
              <a:rPr lang="en-US"/>
              <a:pPr>
                <a:defRPr/>
              </a:pPr>
              <a:t>10/15/2023</a:t>
            </a:fld>
            <a:endParaRPr lang="en-US" sz="1800">
              <a:solidFill>
                <a:schemeClr val="tx1"/>
              </a:solidFill>
            </a:endParaRPr>
          </a:p>
        </p:txBody>
      </p:sp>
      <p:sp>
        <p:nvSpPr>
          <p:cNvPr id="4" name="Footer Placeholder 3">
            <a:extLst>
              <a:ext uri="{FF2B5EF4-FFF2-40B4-BE49-F238E27FC236}">
                <a16:creationId xmlns:a16="http://schemas.microsoft.com/office/drawing/2014/main" id="{87FA80A1-AACC-4146-B7CE-A08460A0676B}"/>
              </a:ext>
            </a:extLst>
          </p:cNvPr>
          <p:cNvSpPr>
            <a:spLocks noGrp="1"/>
          </p:cNvSpPr>
          <p:nvPr>
            <p:ph type="ftr" sz="quarter" idx="11"/>
          </p:nvPr>
        </p:nvSpPr>
        <p:spPr>
          <a:xfrm rot="5400000">
            <a:off x="9853084" y="3676121"/>
            <a:ext cx="3200400" cy="486833"/>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F74DECE-031E-49C4-979B-B80A93519B18}"/>
              </a:ext>
            </a:extLst>
          </p:cNvPr>
          <p:cNvSpPr>
            <a:spLocks noGrp="1"/>
          </p:cNvSpPr>
          <p:nvPr>
            <p:ph type="sldNum" sz="quarter" idx="12"/>
          </p:nvPr>
        </p:nvSpPr>
        <p:spPr>
          <a:xfrm>
            <a:off x="10839451" y="5734050"/>
            <a:ext cx="812800" cy="520700"/>
          </a:xfrm>
        </p:spPr>
        <p:txBody>
          <a:bodyPr/>
          <a:lstStyle>
            <a:lvl1pPr>
              <a:defRPr/>
            </a:lvl1pPr>
          </a:lstStyle>
          <a:p>
            <a:fld id="{AE9A5F79-B0FB-4F87-A0D9-D6A16CC467D1}" type="slidenum">
              <a:rPr lang="en-US" altLang="en-US"/>
              <a:pPr/>
              <a:t>‹#›</a:t>
            </a:fld>
            <a:endParaRPr lang="en-US" altLang="en-US" sz="1800">
              <a:solidFill>
                <a:schemeClr val="tx1"/>
              </a:solidFill>
            </a:endParaRPr>
          </a:p>
        </p:txBody>
      </p:sp>
    </p:spTree>
    <p:extLst>
      <p:ext uri="{BB962C8B-B14F-4D97-AF65-F5344CB8AC3E}">
        <p14:creationId xmlns:p14="http://schemas.microsoft.com/office/powerpoint/2010/main" val="897448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4" name="图片 3">
            <a:extLst>
              <a:ext uri="{FF2B5EF4-FFF2-40B4-BE49-F238E27FC236}">
                <a16:creationId xmlns:a16="http://schemas.microsoft.com/office/drawing/2014/main"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7" name="图片 6">
            <a:extLst>
              <a:ext uri="{FF2B5EF4-FFF2-40B4-BE49-F238E27FC236}">
                <a16:creationId xmlns:a16="http://schemas.microsoft.com/office/drawing/2014/main" id="{BE608072-F965-41E4-9D2C-C565CD4447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ED07E1B-64AD-4F44-B4F0-EF1A48A441C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000343DB-90CD-470B-A135-3A00EDAE1FB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pic>
        <p:nvPicPr>
          <p:cNvPr id="10" name="图片 9">
            <a:extLst>
              <a:ext uri="{FF2B5EF4-FFF2-40B4-BE49-F238E27FC236}">
                <a16:creationId xmlns:a16="http://schemas.microsoft.com/office/drawing/2014/main" id="{BE6E4117-3E42-40E4-BC49-B99BC6E8C8B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1" name="矩形 10">
            <a:extLst>
              <a:ext uri="{FF2B5EF4-FFF2-40B4-BE49-F238E27FC236}">
                <a16:creationId xmlns:a16="http://schemas.microsoft.com/office/drawing/2014/main" id="{0E47701B-6BBA-4074-9F86-F900347CA320}"/>
              </a:ext>
            </a:extLst>
          </p:cNvPr>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773D7E93-5C12-4A38-B3B0-7164103590F4}"/>
              </a:ext>
            </a:extLst>
          </p:cNvPr>
          <p:cNvCxnSpPr>
            <a:cxnSpLocks/>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AC8A9F2-B936-451C-93FF-596A273AC3C7}"/>
              </a:ext>
            </a:extLst>
          </p:cNvPr>
          <p:cNvCxnSpPr>
            <a:cxnSpLocks/>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9444D5B-F014-4D1F-8F81-998CB0710661}"/>
              </a:ext>
            </a:extLst>
          </p:cNvPr>
          <p:cNvCxnSpPr>
            <a:cxnSpLocks/>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3C27134-53F5-4C8F-9693-D1F67C379DE1}"/>
              </a:ext>
            </a:extLst>
          </p:cNvPr>
          <p:cNvCxnSpPr>
            <a:cxnSpLocks/>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99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9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1925193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3A91EDC3-4087-4097-B46E-CB39110E770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0439" r="8954"/>
          <a:stretch/>
        </p:blipFill>
        <p:spPr>
          <a:xfrm>
            <a:off x="3793788" y="0"/>
            <a:ext cx="8398212" cy="6858000"/>
          </a:xfrm>
          <a:prstGeom prst="rect">
            <a:avLst/>
          </a:prstGeom>
        </p:spPr>
      </p:pic>
      <p:pic>
        <p:nvPicPr>
          <p:cNvPr id="15" name="图片 14">
            <a:extLst>
              <a:ext uri="{FF2B5EF4-FFF2-40B4-BE49-F238E27FC236}">
                <a16:creationId xmlns:a16="http://schemas.microsoft.com/office/drawing/2014/main" id="{3353ADA8-C607-4611-9937-32F6E24A21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105650" y="4179428"/>
            <a:ext cx="3429430" cy="1600401"/>
          </a:xfrm>
          <a:prstGeom prst="rect">
            <a:avLst/>
          </a:prstGeom>
        </p:spPr>
      </p:pic>
      <p:pic>
        <p:nvPicPr>
          <p:cNvPr id="16" name="图片 15">
            <a:extLst>
              <a:ext uri="{FF2B5EF4-FFF2-40B4-BE49-F238E27FC236}">
                <a16:creationId xmlns:a16="http://schemas.microsoft.com/office/drawing/2014/main" id="{E85B428F-7974-4B7C-9A88-DB9CB879C8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2945" b="35704"/>
          <a:stretch/>
        </p:blipFill>
        <p:spPr>
          <a:xfrm>
            <a:off x="4010186" y="989622"/>
            <a:ext cx="5895598" cy="4541579"/>
          </a:xfrm>
          <a:prstGeom prst="rect">
            <a:avLst/>
          </a:prstGeom>
        </p:spPr>
      </p:pic>
      <p:pic>
        <p:nvPicPr>
          <p:cNvPr id="17" name="图片 16">
            <a:extLst>
              <a:ext uri="{FF2B5EF4-FFF2-40B4-BE49-F238E27FC236}">
                <a16:creationId xmlns:a16="http://schemas.microsoft.com/office/drawing/2014/main" id="{13D9A1DB-0C1B-416E-9F8B-B4CACA82BA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7676719" y="3101257"/>
            <a:ext cx="2038350" cy="1584528"/>
          </a:xfrm>
          <a:prstGeom prst="rect">
            <a:avLst/>
          </a:prstGeom>
        </p:spPr>
      </p:pic>
      <p:sp>
        <p:nvSpPr>
          <p:cNvPr id="19" name="矩形 18">
            <a:extLst>
              <a:ext uri="{FF2B5EF4-FFF2-40B4-BE49-F238E27FC236}">
                <a16:creationId xmlns:a16="http://schemas.microsoft.com/office/drawing/2014/main" id="{FD49A679-6B9F-43FA-9BC4-FF9E5BECA6D4}"/>
              </a:ext>
            </a:extLst>
          </p:cNvPr>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a:extLst>
              <a:ext uri="{FF2B5EF4-FFF2-40B4-BE49-F238E27FC236}">
                <a16:creationId xmlns:a16="http://schemas.microsoft.com/office/drawing/2014/main" id="{00D97026-1CF9-490F-90A2-F65051C55EBA}"/>
              </a:ext>
            </a:extLst>
          </p:cNvPr>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0684A7F7-242F-47D6-A75D-963C72B5EE5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7600949" y="0"/>
            <a:ext cx="4591051" cy="6211834"/>
          </a:xfrm>
          <a:prstGeom prst="rect">
            <a:avLst/>
          </a:prstGeom>
        </p:spPr>
      </p:pic>
      <p:cxnSp>
        <p:nvCxnSpPr>
          <p:cNvPr id="26" name="直接连接符 25">
            <a:extLst>
              <a:ext uri="{FF2B5EF4-FFF2-40B4-BE49-F238E27FC236}">
                <a16:creationId xmlns:a16="http://schemas.microsoft.com/office/drawing/2014/main" id="{F23C7BFE-153E-49B3-9D64-6D88870E7955}"/>
              </a:ext>
            </a:extLst>
          </p:cNvPr>
          <p:cNvCxnSpPr>
            <a:cxnSpLocks/>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52DFC83-A790-4B73-A6B0-6E34FCF099F0}"/>
              </a:ext>
            </a:extLst>
          </p:cNvPr>
          <p:cNvCxnSpPr>
            <a:cxnSpLocks/>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922D1B9-32F2-4214-81F8-DB78E0E9E7B8}"/>
              </a:ext>
            </a:extLst>
          </p:cNvPr>
          <p:cNvCxnSpPr>
            <a:cxnSpLocks/>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62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F8164D-7EEB-4CEF-A72E-C1A90398DFA2}"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338823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F8164D-7EEB-4CEF-A72E-C1A90398DFA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3050881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F8164D-7EEB-4CEF-A72E-C1A90398DFA2}"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1472745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F8164D-7EEB-4CEF-A72E-C1A90398DFA2}"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3906227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8164D-7EEB-4CEF-A72E-C1A90398DFA2}"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3998853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F8164D-7EEB-4CEF-A72E-C1A90398DFA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23623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F8164D-7EEB-4CEF-A72E-C1A90398DFA2}"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4646DA-F77A-4ABC-9376-C2C327870FFC}" type="slidenum">
              <a:rPr lang="en-US" smtClean="0"/>
              <a:t>‹#›</a:t>
            </a:fld>
            <a:endParaRPr lang="en-US"/>
          </a:p>
        </p:txBody>
      </p:sp>
    </p:spTree>
    <p:extLst>
      <p:ext uri="{BB962C8B-B14F-4D97-AF65-F5344CB8AC3E}">
        <p14:creationId xmlns:p14="http://schemas.microsoft.com/office/powerpoint/2010/main" val="2555695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5F8164D-7EEB-4CEF-A72E-C1A90398DFA2}" type="datetimeFigureOut">
              <a:rPr lang="en-US" smtClean="0"/>
              <a:t>10/15/2023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C4646DA-F77A-4ABC-9376-C2C327870FFC}" type="slidenum">
              <a:rPr lang="en-US" smtClean="0"/>
              <a:t>‹#›</a:t>
            </a:fld>
            <a:endParaRPr lang="en-US"/>
          </a:p>
        </p:txBody>
      </p:sp>
    </p:spTree>
    <p:extLst>
      <p:ext uri="{BB962C8B-B14F-4D97-AF65-F5344CB8AC3E}">
        <p14:creationId xmlns:p14="http://schemas.microsoft.com/office/powerpoint/2010/main" val="182342005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457200" rtl="0" eaLnBrk="1" latinLnBrk="0" hangingPunct="1">
        <a:spcBef>
          <a:spcPct val="0"/>
        </a:spcBef>
        <a:buNone/>
        <a:defRPr sz="3600" b="0" i="0" u="none"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7.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9.wdp"/><Relationship Id="rId7"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4.wdp"/><Relationship Id="rId7"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2.png"/><Relationship Id="rId5" Type="http://schemas.microsoft.com/office/2007/relationships/hdphoto" Target="../media/hdphoto5.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1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22.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74.png"/><Relationship Id="rId18" Type="http://schemas.openxmlformats.org/officeDocument/2006/relationships/slide" Target="slide35.xml"/><Relationship Id="rId3" Type="http://schemas.openxmlformats.org/officeDocument/2006/relationships/image" Target="../media/image69.png"/><Relationship Id="rId21" Type="http://schemas.openxmlformats.org/officeDocument/2006/relationships/image" Target="../media/image77.png"/><Relationship Id="rId7" Type="http://schemas.openxmlformats.org/officeDocument/2006/relationships/image" Target="../media/image71.png"/><Relationship Id="rId12" Type="http://schemas.microsoft.com/office/2007/relationships/hdphoto" Target="../media/hdphoto15.wdp"/><Relationship Id="rId17" Type="http://schemas.openxmlformats.org/officeDocument/2006/relationships/slide" Target="slide33.xml"/><Relationship Id="rId2" Type="http://schemas.openxmlformats.org/officeDocument/2006/relationships/notesSlide" Target="../notesSlides/notesSlide2.xml"/><Relationship Id="rId16" Type="http://schemas.openxmlformats.org/officeDocument/2006/relationships/image" Target="../media/image75.png"/><Relationship Id="rId20" Type="http://schemas.openxmlformats.org/officeDocument/2006/relationships/slide" Target="slide34.xml"/><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slide" Target="slide36.xml"/><Relationship Id="rId10" Type="http://schemas.microsoft.com/office/2007/relationships/hdphoto" Target="../media/hdphoto14.wdp"/><Relationship Id="rId19" Type="http://schemas.openxmlformats.org/officeDocument/2006/relationships/image" Target="../media/image76.png"/><Relationship Id="rId4" Type="http://schemas.microsoft.com/office/2007/relationships/hdphoto" Target="../media/hdphoto11.wdp"/><Relationship Id="rId9" Type="http://schemas.openxmlformats.org/officeDocument/2006/relationships/image" Target="../media/image72.png"/><Relationship Id="rId14" Type="http://schemas.microsoft.com/office/2007/relationships/hdphoto" Target="../media/hdphoto16.wdp"/><Relationship Id="rId22"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81.png"/><Relationship Id="rId4" Type="http://schemas.openxmlformats.org/officeDocument/2006/relationships/slide" Target="slide3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835E8AA8-0004-7D30-7BD3-FCDBE73B3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160" y="2442894"/>
            <a:ext cx="7772400" cy="246184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08681916-424D-CEAC-EF3D-08AE671C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860" y="4258310"/>
            <a:ext cx="4076700" cy="1016000"/>
          </a:xfrm>
          <a:prstGeom prst="rect">
            <a:avLst/>
          </a:prstGeom>
        </p:spPr>
      </p:pic>
      <p:pic>
        <p:nvPicPr>
          <p:cNvPr id="32" name="Picture 31" descr="A picture containing doll, toy&#10;&#10;Description automatically generated">
            <a:extLst>
              <a:ext uri="{FF2B5EF4-FFF2-40B4-BE49-F238E27FC236}">
                <a16:creationId xmlns:a16="http://schemas.microsoft.com/office/drawing/2014/main" id="{424400B1-CD3C-3EC1-4274-8B8245E57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 y="3823970"/>
            <a:ext cx="3051810" cy="3051810"/>
          </a:xfrm>
          <a:prstGeom prst="rect">
            <a:avLst/>
          </a:prstGeom>
        </p:spPr>
      </p:pic>
      <p:sp>
        <p:nvSpPr>
          <p:cNvPr id="2" name="TextBox 1">
            <a:extLst>
              <a:ext uri="{FF2B5EF4-FFF2-40B4-BE49-F238E27FC236}">
                <a16:creationId xmlns:a16="http://schemas.microsoft.com/office/drawing/2014/main" id="{38BEA5D3-720F-B081-8E47-85B5B7E34840}"/>
              </a:ext>
            </a:extLst>
          </p:cNvPr>
          <p:cNvSpPr txBox="1"/>
          <p:nvPr/>
        </p:nvSpPr>
        <p:spPr>
          <a:xfrm>
            <a:off x="1866900" y="1346200"/>
            <a:ext cx="3051810" cy="707886"/>
          </a:xfrm>
          <a:prstGeom prst="rect">
            <a:avLst/>
          </a:prstGeom>
          <a:noFill/>
        </p:spPr>
        <p:txBody>
          <a:bodyPr wrap="square" rtlCol="0">
            <a:spAutoFit/>
          </a:bodyPr>
          <a:lstStyle/>
          <a:p>
            <a:r>
              <a:rPr lang="en-SG" sz="4000" b="1">
                <a:solidFill>
                  <a:schemeClr val="bg1"/>
                </a:solidFill>
                <a:effectLst>
                  <a:outerShdw blurRad="38100" dist="38100" dir="2700000" algn="tl">
                    <a:srgbClr val="000000">
                      <a:alpha val="43137"/>
                    </a:srgbClr>
                  </a:outerShdw>
                </a:effectLst>
                <a:latin typeface="UTM Androgyne" panose="02040603050506020204" pitchFamily="18" charset="0"/>
              </a:rPr>
              <a:t>Tiết 19 – 20:</a:t>
            </a:r>
          </a:p>
        </p:txBody>
      </p:sp>
    </p:spTree>
    <p:extLst>
      <p:ext uri="{BB962C8B-B14F-4D97-AF65-F5344CB8AC3E}">
        <p14:creationId xmlns:p14="http://schemas.microsoft.com/office/powerpoint/2010/main" val="254543343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6CEE7-026E-4494-9770-542F993BB158}"/>
              </a:ext>
            </a:extLst>
          </p:cNvPr>
          <p:cNvPicPr>
            <a:picLocks noChangeAspect="1"/>
          </p:cNvPicPr>
          <p:nvPr/>
        </p:nvPicPr>
        <p:blipFill rotWithShape="1">
          <a:blip r:embed="rId2"/>
          <a:srcRect r="4597"/>
          <a:stretch/>
        </p:blipFill>
        <p:spPr>
          <a:xfrm>
            <a:off x="297945" y="1859378"/>
            <a:ext cx="5174433" cy="3164999"/>
          </a:xfrm>
          <a:prstGeom prst="rect">
            <a:avLst/>
          </a:prstGeom>
        </p:spPr>
      </p:pic>
      <p:sp>
        <p:nvSpPr>
          <p:cNvPr id="8" name="TextBox 7">
            <a:extLst>
              <a:ext uri="{FF2B5EF4-FFF2-40B4-BE49-F238E27FC236}">
                <a16:creationId xmlns:a16="http://schemas.microsoft.com/office/drawing/2014/main" id="{A323B288-5A9A-483D-96EF-F2F76D8D036C}"/>
              </a:ext>
            </a:extLst>
          </p:cNvPr>
          <p:cNvSpPr txBox="1"/>
          <p:nvPr/>
        </p:nvSpPr>
        <p:spPr>
          <a:xfrm>
            <a:off x="955498" y="4986563"/>
            <a:ext cx="3612084"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Tranh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Quỳnh</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9" name="Picture 2" descr="Logo màu Xanh sóng Gió mực nước Biển - sóng đường cong png tải về - Miễn  phí trong suốt Màu Xanh png Tải về.">
            <a:extLst>
              <a:ext uri="{FF2B5EF4-FFF2-40B4-BE49-F238E27FC236}">
                <a16:creationId xmlns:a16="http://schemas.microsoft.com/office/drawing/2014/main" id="{4146B532-87AE-4AA3-BCD5-9466E15148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10927228" y="5993289"/>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go màu Xanh sóng Gió mực nước Biển - sóng đường cong png tải về - Miễn  phí trong suốt Màu Xanh png Tải về.">
            <a:extLst>
              <a:ext uri="{FF2B5EF4-FFF2-40B4-BE49-F238E27FC236}">
                <a16:creationId xmlns:a16="http://schemas.microsoft.com/office/drawing/2014/main" id="{A7155EA6-6CD2-4316-A594-9A11985671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9305887" y="5993287"/>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go màu Xanh sóng Gió mực nước Biển - sóng đường cong png tải về - Miễn  phí trong suốt Màu Xanh png Tải về.">
            <a:extLst>
              <a:ext uri="{FF2B5EF4-FFF2-40B4-BE49-F238E27FC236}">
                <a16:creationId xmlns:a16="http://schemas.microsoft.com/office/drawing/2014/main" id="{2CF5C3A6-33E3-4CF5-A08F-E52731A0B3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10140626" y="5981126"/>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go màu Xanh sóng Gió mực nước Biển - sóng đường cong png tải về - Miễn  phí trong suốt Màu Xanh png Tải về.">
            <a:extLst>
              <a:ext uri="{FF2B5EF4-FFF2-40B4-BE49-F238E27FC236}">
                <a16:creationId xmlns:a16="http://schemas.microsoft.com/office/drawing/2014/main" id="{C59D20B5-67B4-4355-AAE9-FD47F97E0E7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8413221" y="5943085"/>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ogo màu Xanh sóng Gió mực nước Biển - sóng đường cong png tải về - Miễn  phí trong suốt Màu Xanh png Tải về.">
            <a:extLst>
              <a:ext uri="{FF2B5EF4-FFF2-40B4-BE49-F238E27FC236}">
                <a16:creationId xmlns:a16="http://schemas.microsoft.com/office/drawing/2014/main" id="{8E907B61-97D7-4E3A-BD69-6DDA261997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7568130" y="5968187"/>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go màu Xanh sóng Gió mực nước Biển - sóng đường cong png tải về - Miễn  phí trong suốt Màu Xanh png Tải về.">
            <a:extLst>
              <a:ext uri="{FF2B5EF4-FFF2-40B4-BE49-F238E27FC236}">
                <a16:creationId xmlns:a16="http://schemas.microsoft.com/office/drawing/2014/main" id="{3ABED383-C37B-4642-9A86-838836D3F3A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6592428" y="5917708"/>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go màu Xanh sóng Gió mực nước Biển - sóng đường cong png tải về - Miễn  phí trong suốt Màu Xanh png Tải về.">
            <a:extLst>
              <a:ext uri="{FF2B5EF4-FFF2-40B4-BE49-F238E27FC236}">
                <a16:creationId xmlns:a16="http://schemas.microsoft.com/office/drawing/2014/main" id="{3B977065-33A2-4D20-AE4A-26E2034EC5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5801144" y="5917708"/>
            <a:ext cx="1343387" cy="746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C271F7-FE42-11BE-FAD4-DF408CD66DB4}"/>
              </a:ext>
            </a:extLst>
          </p:cNvPr>
          <p:cNvSpPr txBox="1"/>
          <p:nvPr/>
        </p:nvSpPr>
        <p:spPr>
          <a:xfrm>
            <a:off x="5714567" y="1814961"/>
            <a:ext cx="6179488" cy="3892861"/>
          </a:xfrm>
          <a:prstGeom prst="rect">
            <a:avLst/>
          </a:prstGeom>
          <a:noFill/>
        </p:spPr>
        <p:txBody>
          <a:bodyPr wrap="square">
            <a:spAutoFit/>
          </a:bodyPr>
          <a:lstStyle/>
          <a:p>
            <a:pPr algn="just">
              <a:lnSpc>
                <a:spcPct val="150000"/>
              </a:lnSpc>
            </a:pPr>
            <a:r>
              <a:rPr lang="vi-VN" sz="2800">
                <a:effectLst/>
                <a:latin typeface="Times New Roman" panose="02020603050405020304" pitchFamily="18" charset="0"/>
                <a:ea typeface="Times New Roman" panose="02020603050405020304" pitchFamily="18" charset="0"/>
              </a:rPr>
              <a:t>- </a:t>
            </a:r>
            <a:r>
              <a:rPr lang="en-SG" sz="2800">
                <a:effectLst/>
                <a:latin typeface="Times New Roman" panose="02020603050405020304" pitchFamily="18" charset="0"/>
                <a:ea typeface="Times New Roman" panose="02020603050405020304" pitchFamily="18" charset="0"/>
              </a:rPr>
              <a:t>HCST: </a:t>
            </a:r>
            <a:r>
              <a:rPr lang="vi-VN" sz="2800">
                <a:effectLst/>
                <a:latin typeface="Times New Roman" panose="02020603050405020304" pitchFamily="18" charset="0"/>
                <a:ea typeface="Times New Roman" panose="02020603050405020304" pitchFamily="18" charset="0"/>
              </a:rPr>
              <a:t>Viết </a:t>
            </a:r>
            <a:r>
              <a:rPr lang="vi-VN" sz="2800" dirty="0">
                <a:effectLst/>
                <a:latin typeface="Times New Roman" panose="02020603050405020304" pitchFamily="18" charset="0"/>
                <a:ea typeface="Times New Roman" panose="02020603050405020304" pitchFamily="18" charset="0"/>
              </a:rPr>
              <a:t>trong thời kì đầu của cuộc kháng chiến chống Mỹ</a:t>
            </a:r>
            <a:r>
              <a:rPr lang="vi-VN" sz="2800" dirty="0">
                <a:latin typeface="Times New Roman" panose="02020603050405020304" pitchFamily="18" charset="0"/>
                <a:ea typeface="Times New Roman" panose="02020603050405020304" pitchFamily="18" charset="0"/>
              </a:rPr>
              <a:t>.</a:t>
            </a:r>
          </a:p>
          <a:p>
            <a:pPr algn="just">
              <a:lnSpc>
                <a:spcPct val="150000"/>
              </a:lnSpc>
            </a:pPr>
            <a:r>
              <a:rPr lang="vi-VN" sz="2800" dirty="0">
                <a:effectLst/>
                <a:latin typeface="Times New Roman" panose="02020603050405020304" pitchFamily="18" charset="0"/>
                <a:ea typeface="Times New Roman" panose="02020603050405020304" pitchFamily="18" charset="0"/>
              </a:rPr>
              <a:t>- In lần đầu trong tập thơ “Hoa dọc chiến hào” (</a:t>
            </a:r>
            <a:r>
              <a:rPr lang="vi-VN" sz="2800">
                <a:effectLst/>
                <a:latin typeface="Times New Roman" panose="02020603050405020304" pitchFamily="18" charset="0"/>
                <a:ea typeface="Times New Roman" panose="02020603050405020304" pitchFamily="18" charset="0"/>
              </a:rPr>
              <a:t>1968).</a:t>
            </a:r>
            <a:endParaRPr lang="en-SG" sz="2800">
              <a:effectLst/>
              <a:latin typeface="Times New Roman" panose="02020603050405020304" pitchFamily="18" charset="0"/>
              <a:ea typeface="Times New Roman" panose="02020603050405020304" pitchFamily="18" charset="0"/>
            </a:endParaRPr>
          </a:p>
          <a:p>
            <a:pPr algn="just">
              <a:lnSpc>
                <a:spcPct val="150000"/>
              </a:lnSpc>
            </a:pPr>
            <a:r>
              <a:rPr lang="en-SG" sz="2800">
                <a:latin typeface="Times New Roman" panose="02020603050405020304" pitchFamily="18" charset="0"/>
                <a:ea typeface="Times New Roman" panose="02020603050405020304" pitchFamily="18" charset="0"/>
              </a:rPr>
              <a:t>- Thể thơ: năm chữ</a:t>
            </a:r>
          </a:p>
          <a:p>
            <a:pPr algn="just">
              <a:lnSpc>
                <a:spcPct val="150000"/>
              </a:lnSpc>
            </a:pPr>
            <a:r>
              <a:rPr lang="en-SG" sz="2800">
                <a:effectLst/>
                <a:latin typeface="Times New Roman" panose="02020603050405020304" pitchFamily="18" charset="0"/>
                <a:ea typeface="Times New Roman" panose="02020603050405020304" pitchFamily="18" charset="0"/>
              </a:rPr>
              <a:t>- Ptbd: biểu cảm, kết hợp tự sự, miêu tả</a:t>
            </a:r>
            <a:r>
              <a:rPr lang="vi-VN" sz="2800">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BE60F9D3-25B9-85AC-BA8F-F5A9E6AEAE57}"/>
              </a:ext>
            </a:extLst>
          </p:cNvPr>
          <p:cNvPicPr>
            <a:picLocks noChangeAspect="1"/>
          </p:cNvPicPr>
          <p:nvPr/>
        </p:nvPicPr>
        <p:blipFill>
          <a:blip r:embed="rId5"/>
          <a:stretch>
            <a:fillRect/>
          </a:stretch>
        </p:blipFill>
        <p:spPr>
          <a:xfrm>
            <a:off x="5472378" y="796970"/>
            <a:ext cx="3084843" cy="1154004"/>
          </a:xfrm>
          <a:prstGeom prst="rect">
            <a:avLst/>
          </a:prstGeom>
        </p:spPr>
      </p:pic>
    </p:spTree>
    <p:extLst>
      <p:ext uri="{BB962C8B-B14F-4D97-AF65-F5344CB8AC3E}">
        <p14:creationId xmlns:p14="http://schemas.microsoft.com/office/powerpoint/2010/main" val="4900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F8DB18F-7E21-486A-8094-9E7A94E0BA48}"/>
              </a:ext>
            </a:extLst>
          </p:cNvPr>
          <p:cNvGrpSpPr>
            <a:grpSpLocks/>
          </p:cNvGrpSpPr>
          <p:nvPr/>
        </p:nvGrpSpPr>
        <p:grpSpPr bwMode="auto">
          <a:xfrm>
            <a:off x="5158864" y="1567376"/>
            <a:ext cx="2362200" cy="2438400"/>
            <a:chOff x="4071" y="1584"/>
            <a:chExt cx="1092" cy="1097"/>
          </a:xfrm>
          <a:effectLst>
            <a:reflection blurRad="6350" stA="52000" endA="300" endPos="35000" dir="5400000" sy="-100000" algn="bl" rotWithShape="0"/>
          </a:effectLst>
        </p:grpSpPr>
        <p:sp>
          <p:nvSpPr>
            <p:cNvPr id="4" name="Oval 4">
              <a:extLst>
                <a:ext uri="{FF2B5EF4-FFF2-40B4-BE49-F238E27FC236}">
                  <a16:creationId xmlns:a16="http://schemas.microsoft.com/office/drawing/2014/main" id="{0FF04AD0-BF39-4BCC-8EBD-CEDD32534B75}"/>
                </a:ext>
              </a:extLst>
            </p:cNvPr>
            <p:cNvSpPr>
              <a:spLocks noChangeArrowheads="1"/>
            </p:cNvSpPr>
            <p:nvPr/>
          </p:nvSpPr>
          <p:spPr bwMode="gray">
            <a:xfrm>
              <a:off x="4071" y="1584"/>
              <a:ext cx="1090" cy="1088"/>
            </a:xfrm>
            <a:prstGeom prst="ellipse">
              <a:avLst/>
            </a:prstGeom>
            <a:gradFill rotWithShape="1">
              <a:gsLst>
                <a:gs pos="0">
                  <a:srgbClr val="D8755A">
                    <a:gamma/>
                    <a:tint val="0"/>
                    <a:invGamma/>
                  </a:srgbClr>
                </a:gs>
                <a:gs pos="50000">
                  <a:srgbClr val="D8755A"/>
                </a:gs>
                <a:gs pos="100000">
                  <a:srgbClr val="D8755A">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5" name="Oval 5">
              <a:extLst>
                <a:ext uri="{FF2B5EF4-FFF2-40B4-BE49-F238E27FC236}">
                  <a16:creationId xmlns:a16="http://schemas.microsoft.com/office/drawing/2014/main" id="{1B1598E4-FFC3-45F6-BB88-3DEA4B19DD2B}"/>
                </a:ext>
              </a:extLst>
            </p:cNvPr>
            <p:cNvSpPr>
              <a:spLocks noChangeArrowheads="1"/>
            </p:cNvSpPr>
            <p:nvPr/>
          </p:nvSpPr>
          <p:spPr bwMode="gray">
            <a:xfrm>
              <a:off x="4073" y="1593"/>
              <a:ext cx="1090" cy="1088"/>
            </a:xfrm>
            <a:prstGeom prst="ellipse">
              <a:avLst/>
            </a:prstGeom>
            <a:gradFill rotWithShape="1">
              <a:gsLst>
                <a:gs pos="0">
                  <a:srgbClr val="D8755A">
                    <a:alpha val="32001"/>
                  </a:srgbClr>
                </a:gs>
                <a:gs pos="100000">
                  <a:srgbClr val="D8755A">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6" name="Oval 6">
              <a:extLst>
                <a:ext uri="{FF2B5EF4-FFF2-40B4-BE49-F238E27FC236}">
                  <a16:creationId xmlns:a16="http://schemas.microsoft.com/office/drawing/2014/main" id="{E8D117D1-5712-4B02-B743-DF60A44A3EAA}"/>
                </a:ext>
              </a:extLst>
            </p:cNvPr>
            <p:cNvSpPr>
              <a:spLocks noChangeArrowheads="1"/>
            </p:cNvSpPr>
            <p:nvPr/>
          </p:nvSpPr>
          <p:spPr bwMode="gray">
            <a:xfrm>
              <a:off x="4131" y="1655"/>
              <a:ext cx="946" cy="945"/>
            </a:xfrm>
            <a:prstGeom prst="ellipse">
              <a:avLst/>
            </a:prstGeom>
            <a:gradFill rotWithShape="1">
              <a:gsLst>
                <a:gs pos="0">
                  <a:srgbClr val="D8755A">
                    <a:gamma/>
                    <a:shade val="54118"/>
                    <a:invGamma/>
                  </a:srgbClr>
                </a:gs>
                <a:gs pos="50000">
                  <a:srgbClr val="D8755A"/>
                </a:gs>
                <a:gs pos="100000">
                  <a:srgbClr val="D8755A">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7" name="Oval 7">
              <a:extLst>
                <a:ext uri="{FF2B5EF4-FFF2-40B4-BE49-F238E27FC236}">
                  <a16:creationId xmlns:a16="http://schemas.microsoft.com/office/drawing/2014/main" id="{C6B69893-9EBD-4E4B-B96D-F16FC2B47A18}"/>
                </a:ext>
              </a:extLst>
            </p:cNvPr>
            <p:cNvSpPr>
              <a:spLocks noChangeArrowheads="1"/>
            </p:cNvSpPr>
            <p:nvPr/>
          </p:nvSpPr>
          <p:spPr bwMode="gray">
            <a:xfrm>
              <a:off x="4128" y="1650"/>
              <a:ext cx="946" cy="945"/>
            </a:xfrm>
            <a:prstGeom prst="ellipse">
              <a:avLst/>
            </a:prstGeom>
            <a:gradFill rotWithShape="1">
              <a:gsLst>
                <a:gs pos="0">
                  <a:srgbClr val="D8755A">
                    <a:gamma/>
                    <a:shade val="63529"/>
                    <a:invGamma/>
                  </a:srgbClr>
                </a:gs>
                <a:gs pos="100000">
                  <a:srgbClr val="D8755A">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8" name="Oval 8">
              <a:extLst>
                <a:ext uri="{FF2B5EF4-FFF2-40B4-BE49-F238E27FC236}">
                  <a16:creationId xmlns:a16="http://schemas.microsoft.com/office/drawing/2014/main" id="{D4B75BCD-B8EE-411C-8E2D-10B80947B36C}"/>
                </a:ext>
              </a:extLst>
            </p:cNvPr>
            <p:cNvSpPr>
              <a:spLocks noChangeArrowheads="1"/>
            </p:cNvSpPr>
            <p:nvPr/>
          </p:nvSpPr>
          <p:spPr bwMode="gray">
            <a:xfrm>
              <a:off x="4178" y="1703"/>
              <a:ext cx="852" cy="850"/>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grpSp>
          <p:nvGrpSpPr>
            <p:cNvPr id="9" name="Group 9">
              <a:extLst>
                <a:ext uri="{FF2B5EF4-FFF2-40B4-BE49-F238E27FC236}">
                  <a16:creationId xmlns:a16="http://schemas.microsoft.com/office/drawing/2014/main" id="{3C63459E-07A6-471F-9F27-BC80DE8C5659}"/>
                </a:ext>
              </a:extLst>
            </p:cNvPr>
            <p:cNvGrpSpPr>
              <a:grpSpLocks/>
            </p:cNvGrpSpPr>
            <p:nvPr/>
          </p:nvGrpSpPr>
          <p:grpSpPr bwMode="auto">
            <a:xfrm>
              <a:off x="4197" y="1716"/>
              <a:ext cx="826" cy="825"/>
              <a:chOff x="4166" y="1706"/>
              <a:chExt cx="1252" cy="1252"/>
            </a:xfrm>
          </p:grpSpPr>
          <p:sp>
            <p:nvSpPr>
              <p:cNvPr id="10" name="Oval 10">
                <a:extLst>
                  <a:ext uri="{FF2B5EF4-FFF2-40B4-BE49-F238E27FC236}">
                    <a16:creationId xmlns:a16="http://schemas.microsoft.com/office/drawing/2014/main" id="{7F7CD115-004C-4D7E-932E-4BFE34B5DC76}"/>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11" name="Oval 11">
                <a:extLst>
                  <a:ext uri="{FF2B5EF4-FFF2-40B4-BE49-F238E27FC236}">
                    <a16:creationId xmlns:a16="http://schemas.microsoft.com/office/drawing/2014/main" id="{5561C53B-EBFB-481C-94B0-8BE7586FC964}"/>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12" name="Oval 12">
                <a:extLst>
                  <a:ext uri="{FF2B5EF4-FFF2-40B4-BE49-F238E27FC236}">
                    <a16:creationId xmlns:a16="http://schemas.microsoft.com/office/drawing/2014/main" id="{C0819160-B7A7-4E72-B122-B89998701CFC}"/>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13" name="Oval 13">
                <a:extLst>
                  <a:ext uri="{FF2B5EF4-FFF2-40B4-BE49-F238E27FC236}">
                    <a16:creationId xmlns:a16="http://schemas.microsoft.com/office/drawing/2014/main" id="{1C9A1283-EA72-4213-8F79-2BC731183EA1}"/>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grpSp>
      </p:grpSp>
      <p:grpSp>
        <p:nvGrpSpPr>
          <p:cNvPr id="14" name="Group 14">
            <a:extLst>
              <a:ext uri="{FF2B5EF4-FFF2-40B4-BE49-F238E27FC236}">
                <a16:creationId xmlns:a16="http://schemas.microsoft.com/office/drawing/2014/main" id="{55CE9F44-BD59-404C-B871-507B25787B1A}"/>
              </a:ext>
            </a:extLst>
          </p:cNvPr>
          <p:cNvGrpSpPr>
            <a:grpSpLocks/>
          </p:cNvGrpSpPr>
          <p:nvPr/>
        </p:nvGrpSpPr>
        <p:grpSpPr bwMode="auto">
          <a:xfrm>
            <a:off x="4537940" y="2530797"/>
            <a:ext cx="3581400" cy="1828800"/>
            <a:chOff x="1680" y="1824"/>
            <a:chExt cx="2256" cy="1152"/>
          </a:xfrm>
        </p:grpSpPr>
        <p:sp>
          <p:nvSpPr>
            <p:cNvPr id="15" name="AutoShape 15">
              <a:extLst>
                <a:ext uri="{FF2B5EF4-FFF2-40B4-BE49-F238E27FC236}">
                  <a16:creationId xmlns:a16="http://schemas.microsoft.com/office/drawing/2014/main" id="{64ED057A-2083-4957-B315-CDF4519C4103}"/>
                </a:ext>
              </a:extLst>
            </p:cNvPr>
            <p:cNvSpPr>
              <a:spLocks noChangeArrowheads="1"/>
            </p:cNvSpPr>
            <p:nvPr/>
          </p:nvSpPr>
          <p:spPr bwMode="gray">
            <a:xfrm rot="10800000">
              <a:off x="3552" y="1824"/>
              <a:ext cx="384" cy="288"/>
            </a:xfrm>
            <a:prstGeom prst="leftArrow">
              <a:avLst>
                <a:gd name="adj1" fmla="val 31250"/>
                <a:gd name="adj2" fmla="val 71531"/>
              </a:avLst>
            </a:prstGeom>
            <a:gradFill rotWithShape="1">
              <a:gsLst>
                <a:gs pos="0">
                  <a:srgbClr val="666699"/>
                </a:gs>
                <a:gs pos="100000">
                  <a:srgbClr val="BEBED4"/>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2400">
                <a:solidFill>
                  <a:srgbClr val="4D4D4D"/>
                </a:solidFill>
                <a:latin typeface="Arial" charset="0"/>
                <a:cs typeface="Arial" charset="0"/>
              </a:endParaRPr>
            </a:p>
          </p:txBody>
        </p:sp>
        <p:sp>
          <p:nvSpPr>
            <p:cNvPr id="16" name="AutoShape 16">
              <a:extLst>
                <a:ext uri="{FF2B5EF4-FFF2-40B4-BE49-F238E27FC236}">
                  <a16:creationId xmlns:a16="http://schemas.microsoft.com/office/drawing/2014/main" id="{C6C7C8F1-98CB-491B-B698-D2E3F1D35DB7}"/>
                </a:ext>
              </a:extLst>
            </p:cNvPr>
            <p:cNvSpPr>
              <a:spLocks noChangeArrowheads="1"/>
            </p:cNvSpPr>
            <p:nvPr/>
          </p:nvSpPr>
          <p:spPr bwMode="gray">
            <a:xfrm rot="-3685140">
              <a:off x="2112" y="2640"/>
              <a:ext cx="384" cy="288"/>
            </a:xfrm>
            <a:prstGeom prst="leftArrow">
              <a:avLst>
                <a:gd name="adj1" fmla="val 31250"/>
                <a:gd name="adj2" fmla="val 71531"/>
              </a:avLst>
            </a:prstGeom>
            <a:gradFill rotWithShape="1">
              <a:gsLst>
                <a:gs pos="0">
                  <a:srgbClr val="666699"/>
                </a:gs>
                <a:gs pos="100000">
                  <a:srgbClr val="BEBED4"/>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2400">
                <a:solidFill>
                  <a:srgbClr val="4D4D4D"/>
                </a:solidFill>
                <a:latin typeface="Arial" charset="0"/>
                <a:cs typeface="Arial" charset="0"/>
              </a:endParaRPr>
            </a:p>
          </p:txBody>
        </p:sp>
        <p:sp>
          <p:nvSpPr>
            <p:cNvPr id="17" name="AutoShape 17">
              <a:extLst>
                <a:ext uri="{FF2B5EF4-FFF2-40B4-BE49-F238E27FC236}">
                  <a16:creationId xmlns:a16="http://schemas.microsoft.com/office/drawing/2014/main" id="{735579C5-D081-4F12-8409-D9CFAAD3ED27}"/>
                </a:ext>
              </a:extLst>
            </p:cNvPr>
            <p:cNvSpPr>
              <a:spLocks noChangeArrowheads="1"/>
            </p:cNvSpPr>
            <p:nvPr/>
          </p:nvSpPr>
          <p:spPr bwMode="gray">
            <a:xfrm>
              <a:off x="1680" y="1824"/>
              <a:ext cx="384" cy="288"/>
            </a:xfrm>
            <a:prstGeom prst="leftArrow">
              <a:avLst>
                <a:gd name="adj1" fmla="val 31250"/>
                <a:gd name="adj2" fmla="val 71531"/>
              </a:avLst>
            </a:prstGeom>
            <a:gradFill rotWithShape="1">
              <a:gsLst>
                <a:gs pos="0">
                  <a:srgbClr val="666699"/>
                </a:gs>
                <a:gs pos="100000">
                  <a:srgbClr val="BEBED4"/>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2400">
                <a:solidFill>
                  <a:srgbClr val="4D4D4D"/>
                </a:solidFill>
                <a:latin typeface="Arial" charset="0"/>
                <a:cs typeface="Arial" charset="0"/>
              </a:endParaRPr>
            </a:p>
          </p:txBody>
        </p:sp>
        <p:sp>
          <p:nvSpPr>
            <p:cNvPr id="18" name="AutoShape 18">
              <a:extLst>
                <a:ext uri="{FF2B5EF4-FFF2-40B4-BE49-F238E27FC236}">
                  <a16:creationId xmlns:a16="http://schemas.microsoft.com/office/drawing/2014/main" id="{2370A9C4-B85C-4504-8E00-12548BA3EBD6}"/>
                </a:ext>
              </a:extLst>
            </p:cNvPr>
            <p:cNvSpPr>
              <a:spLocks noChangeArrowheads="1"/>
            </p:cNvSpPr>
            <p:nvPr/>
          </p:nvSpPr>
          <p:spPr bwMode="gray">
            <a:xfrm rot="-7784550">
              <a:off x="3120" y="2640"/>
              <a:ext cx="384" cy="288"/>
            </a:xfrm>
            <a:prstGeom prst="leftArrow">
              <a:avLst>
                <a:gd name="adj1" fmla="val 31250"/>
                <a:gd name="adj2" fmla="val 71531"/>
              </a:avLst>
            </a:prstGeom>
            <a:gradFill rotWithShape="1">
              <a:gsLst>
                <a:gs pos="0">
                  <a:srgbClr val="666699"/>
                </a:gs>
                <a:gs pos="100000">
                  <a:srgbClr val="BEBED4"/>
                </a:gs>
              </a:gsLst>
              <a:lin ang="0" scaled="1"/>
            </a:gradFill>
            <a:ln w="9525" algn="ctr">
              <a:noFill/>
              <a:miter lim="800000"/>
              <a:headEnd/>
              <a:tailEnd/>
            </a:ln>
            <a:effectLst/>
          </p:spPr>
          <p:txBody>
            <a:bodyPr wrap="none" anchor="ctr"/>
            <a:lstStyle/>
            <a:p>
              <a:pPr fontAlgn="base">
                <a:spcBef>
                  <a:spcPct val="0"/>
                </a:spcBef>
                <a:spcAft>
                  <a:spcPct val="0"/>
                </a:spcAft>
                <a:defRPr/>
              </a:pPr>
              <a:endParaRPr lang="en-US" sz="2400">
                <a:solidFill>
                  <a:srgbClr val="4D4D4D"/>
                </a:solidFill>
                <a:latin typeface="Arial" charset="0"/>
                <a:cs typeface="Arial" charset="0"/>
              </a:endParaRPr>
            </a:p>
          </p:txBody>
        </p:sp>
      </p:grpSp>
      <p:sp>
        <p:nvSpPr>
          <p:cNvPr id="19" name="Text Box 19">
            <a:extLst>
              <a:ext uri="{FF2B5EF4-FFF2-40B4-BE49-F238E27FC236}">
                <a16:creationId xmlns:a16="http://schemas.microsoft.com/office/drawing/2014/main" id="{570E7C99-F12B-4796-BA31-BC747F86FF20}"/>
              </a:ext>
            </a:extLst>
          </p:cNvPr>
          <p:cNvSpPr txBox="1">
            <a:spLocks noChangeArrowheads="1"/>
          </p:cNvSpPr>
          <p:nvPr/>
        </p:nvSpPr>
        <p:spPr bwMode="gray">
          <a:xfrm>
            <a:off x="5699364" y="2302197"/>
            <a:ext cx="1245854" cy="830997"/>
          </a:xfrm>
          <a:prstGeom prst="rect">
            <a:avLst/>
          </a:prstGeom>
          <a:noFill/>
          <a:ln w="9525" algn="ctr">
            <a:noFill/>
            <a:miter lim="800000"/>
            <a:headEnd/>
            <a:tailEnd/>
          </a:ln>
          <a:effectLst/>
        </p:spPr>
        <p:txBody>
          <a:bodyPr wrap="none">
            <a:spAutoFit/>
          </a:bodyPr>
          <a:lstStyle/>
          <a:p>
            <a:pPr algn="ctr" eaLnBrk="0" fontAlgn="base" hangingPunct="0">
              <a:spcBef>
                <a:spcPct val="0"/>
              </a:spcBef>
              <a:spcAft>
                <a:spcPct val="0"/>
              </a:spcAft>
              <a:defRPr/>
            </a:pPr>
            <a:r>
              <a:rPr lang="en-US" sz="2400" b="1" dirty="0" err="1">
                <a:solidFill>
                  <a:srgbClr val="A40000"/>
                </a:solidFill>
                <a:latin typeface="Arial" charset="0"/>
                <a:cs typeface="Arial" charset="0"/>
              </a:rPr>
              <a:t>Tiếng</a:t>
            </a:r>
            <a:r>
              <a:rPr lang="en-US" sz="2400" b="1" dirty="0">
                <a:solidFill>
                  <a:srgbClr val="A40000"/>
                </a:solidFill>
                <a:latin typeface="Arial" charset="0"/>
                <a:cs typeface="Arial" charset="0"/>
              </a:rPr>
              <a:t> </a:t>
            </a:r>
          </a:p>
          <a:p>
            <a:pPr algn="ctr" eaLnBrk="0" fontAlgn="base" hangingPunct="0">
              <a:spcBef>
                <a:spcPct val="0"/>
              </a:spcBef>
              <a:spcAft>
                <a:spcPct val="0"/>
              </a:spcAft>
              <a:defRPr/>
            </a:pPr>
            <a:r>
              <a:rPr lang="en-US" sz="2400" b="1" dirty="0" err="1">
                <a:solidFill>
                  <a:srgbClr val="A40000"/>
                </a:solidFill>
                <a:latin typeface="Arial" charset="0"/>
                <a:cs typeface="Arial" charset="0"/>
              </a:rPr>
              <a:t>gà</a:t>
            </a:r>
            <a:r>
              <a:rPr lang="en-US" sz="2400" b="1" dirty="0">
                <a:solidFill>
                  <a:srgbClr val="A40000"/>
                </a:solidFill>
                <a:latin typeface="Arial" charset="0"/>
                <a:cs typeface="Arial" charset="0"/>
              </a:rPr>
              <a:t> </a:t>
            </a:r>
            <a:r>
              <a:rPr lang="en-US" sz="2400" b="1" dirty="0" err="1">
                <a:solidFill>
                  <a:srgbClr val="A40000"/>
                </a:solidFill>
                <a:latin typeface="Arial" charset="0"/>
                <a:cs typeface="Arial" charset="0"/>
              </a:rPr>
              <a:t>trưa</a:t>
            </a:r>
            <a:endParaRPr lang="en-US" sz="2400" b="1" dirty="0">
              <a:solidFill>
                <a:srgbClr val="A40000"/>
              </a:solidFill>
              <a:latin typeface="Arial" charset="0"/>
              <a:cs typeface="Arial" charset="0"/>
            </a:endParaRPr>
          </a:p>
        </p:txBody>
      </p:sp>
      <p:grpSp>
        <p:nvGrpSpPr>
          <p:cNvPr id="20" name="Group 20">
            <a:extLst>
              <a:ext uri="{FF2B5EF4-FFF2-40B4-BE49-F238E27FC236}">
                <a16:creationId xmlns:a16="http://schemas.microsoft.com/office/drawing/2014/main" id="{6F5DFE8A-0EEB-4C82-9DB6-03B8A5A22D2F}"/>
              </a:ext>
            </a:extLst>
          </p:cNvPr>
          <p:cNvGrpSpPr>
            <a:grpSpLocks/>
          </p:cNvGrpSpPr>
          <p:nvPr/>
        </p:nvGrpSpPr>
        <p:grpSpPr bwMode="auto">
          <a:xfrm>
            <a:off x="8279895" y="2073266"/>
            <a:ext cx="1439862" cy="1439863"/>
            <a:chOff x="2789" y="1625"/>
            <a:chExt cx="907" cy="907"/>
          </a:xfrm>
          <a:effectLst>
            <a:reflection blurRad="6350" stA="52000" endA="300" endPos="35000" dir="5400000" sy="-100000" algn="bl" rotWithShape="0"/>
          </a:effectLst>
        </p:grpSpPr>
        <p:sp>
          <p:nvSpPr>
            <p:cNvPr id="21" name="Oval 21">
              <a:extLst>
                <a:ext uri="{FF2B5EF4-FFF2-40B4-BE49-F238E27FC236}">
                  <a16:creationId xmlns:a16="http://schemas.microsoft.com/office/drawing/2014/main" id="{470D63B7-2373-41A6-ABE5-24D4BE11A7D9}"/>
                </a:ext>
              </a:extLst>
            </p:cNvPr>
            <p:cNvSpPr>
              <a:spLocks noChangeArrowheads="1"/>
            </p:cNvSpPr>
            <p:nvPr/>
          </p:nvSpPr>
          <p:spPr bwMode="gray">
            <a:xfrm>
              <a:off x="2789" y="1625"/>
              <a:ext cx="907" cy="907"/>
            </a:xfrm>
            <a:prstGeom prst="ellipse">
              <a:avLst/>
            </a:prstGeom>
            <a:gradFill rotWithShape="1">
              <a:gsLst>
                <a:gs pos="0">
                  <a:srgbClr val="83A6A7">
                    <a:gamma/>
                    <a:tint val="0"/>
                    <a:invGamma/>
                  </a:srgbClr>
                </a:gs>
                <a:gs pos="50000">
                  <a:srgbClr val="83A6A7"/>
                </a:gs>
                <a:gs pos="100000">
                  <a:srgbClr val="83A6A7">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22" name="Oval 22">
              <a:extLst>
                <a:ext uri="{FF2B5EF4-FFF2-40B4-BE49-F238E27FC236}">
                  <a16:creationId xmlns:a16="http://schemas.microsoft.com/office/drawing/2014/main" id="{F3C452EE-B7F7-4C41-9D19-07B92E25686C}"/>
                </a:ext>
              </a:extLst>
            </p:cNvPr>
            <p:cNvSpPr>
              <a:spLocks noChangeArrowheads="1"/>
            </p:cNvSpPr>
            <p:nvPr/>
          </p:nvSpPr>
          <p:spPr bwMode="gray">
            <a:xfrm>
              <a:off x="2789" y="1625"/>
              <a:ext cx="907" cy="907"/>
            </a:xfrm>
            <a:prstGeom prst="ellipse">
              <a:avLst/>
            </a:prstGeom>
            <a:gradFill rotWithShape="1">
              <a:gsLst>
                <a:gs pos="0">
                  <a:srgbClr val="83A6A7">
                    <a:alpha val="32001"/>
                  </a:srgbClr>
                </a:gs>
                <a:gs pos="100000">
                  <a:srgbClr val="83A6A7">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23" name="Oval 23">
              <a:extLst>
                <a:ext uri="{FF2B5EF4-FFF2-40B4-BE49-F238E27FC236}">
                  <a16:creationId xmlns:a16="http://schemas.microsoft.com/office/drawing/2014/main" id="{C83948B3-2243-4326-A26B-F768A9D70496}"/>
                </a:ext>
              </a:extLst>
            </p:cNvPr>
            <p:cNvSpPr>
              <a:spLocks noChangeArrowheads="1"/>
            </p:cNvSpPr>
            <p:nvPr/>
          </p:nvSpPr>
          <p:spPr bwMode="gray">
            <a:xfrm>
              <a:off x="2849" y="1684"/>
              <a:ext cx="787" cy="788"/>
            </a:xfrm>
            <a:prstGeom prst="ellipse">
              <a:avLst/>
            </a:prstGeom>
            <a:gradFill rotWithShape="1">
              <a:gsLst>
                <a:gs pos="0">
                  <a:srgbClr val="83A6A7">
                    <a:gamma/>
                    <a:shade val="54118"/>
                    <a:invGamma/>
                  </a:srgbClr>
                </a:gs>
                <a:gs pos="50000">
                  <a:srgbClr val="83A6A7"/>
                </a:gs>
                <a:gs pos="100000">
                  <a:srgbClr val="83A6A7">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24" name="Oval 24">
              <a:extLst>
                <a:ext uri="{FF2B5EF4-FFF2-40B4-BE49-F238E27FC236}">
                  <a16:creationId xmlns:a16="http://schemas.microsoft.com/office/drawing/2014/main" id="{FF644233-1007-47FC-8CDD-A34A7F618108}"/>
                </a:ext>
              </a:extLst>
            </p:cNvPr>
            <p:cNvSpPr>
              <a:spLocks noChangeArrowheads="1"/>
            </p:cNvSpPr>
            <p:nvPr/>
          </p:nvSpPr>
          <p:spPr bwMode="gray">
            <a:xfrm>
              <a:off x="2849" y="1686"/>
              <a:ext cx="787" cy="788"/>
            </a:xfrm>
            <a:prstGeom prst="ellipse">
              <a:avLst/>
            </a:prstGeom>
            <a:gradFill rotWithShape="1">
              <a:gsLst>
                <a:gs pos="0">
                  <a:srgbClr val="83A6A7">
                    <a:gamma/>
                    <a:shade val="63529"/>
                    <a:invGamma/>
                  </a:srgbClr>
                </a:gs>
                <a:gs pos="100000">
                  <a:srgbClr val="83A6A7">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25" name="Oval 25">
              <a:extLst>
                <a:ext uri="{FF2B5EF4-FFF2-40B4-BE49-F238E27FC236}">
                  <a16:creationId xmlns:a16="http://schemas.microsoft.com/office/drawing/2014/main" id="{ABB59180-5949-494D-8BB0-3889E6C2B656}"/>
                </a:ext>
              </a:extLst>
            </p:cNvPr>
            <p:cNvSpPr>
              <a:spLocks noChangeArrowheads="1"/>
            </p:cNvSpPr>
            <p:nvPr/>
          </p:nvSpPr>
          <p:spPr bwMode="gray">
            <a:xfrm>
              <a:off x="2888" y="1724"/>
              <a:ext cx="709" cy="709"/>
            </a:xfrm>
            <a:prstGeom prst="ellipse">
              <a:avLst/>
            </a:prstGeom>
            <a:solidFill>
              <a:srgbClr val="000000"/>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grpSp>
          <p:nvGrpSpPr>
            <p:cNvPr id="26" name="Group 26">
              <a:extLst>
                <a:ext uri="{FF2B5EF4-FFF2-40B4-BE49-F238E27FC236}">
                  <a16:creationId xmlns:a16="http://schemas.microsoft.com/office/drawing/2014/main" id="{542CF1CE-AFE1-4E59-903F-4F699C55B9A7}"/>
                </a:ext>
              </a:extLst>
            </p:cNvPr>
            <p:cNvGrpSpPr>
              <a:grpSpLocks/>
            </p:cNvGrpSpPr>
            <p:nvPr/>
          </p:nvGrpSpPr>
          <p:grpSpPr bwMode="auto">
            <a:xfrm>
              <a:off x="2899" y="1735"/>
              <a:ext cx="687" cy="688"/>
              <a:chOff x="4166" y="1706"/>
              <a:chExt cx="1252" cy="1252"/>
            </a:xfrm>
          </p:grpSpPr>
          <p:sp>
            <p:nvSpPr>
              <p:cNvPr id="27" name="Oval 27">
                <a:extLst>
                  <a:ext uri="{FF2B5EF4-FFF2-40B4-BE49-F238E27FC236}">
                    <a16:creationId xmlns:a16="http://schemas.microsoft.com/office/drawing/2014/main" id="{870CCB96-3F59-44DF-AE34-433348CD0C44}"/>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28" name="Oval 28">
                <a:extLst>
                  <a:ext uri="{FF2B5EF4-FFF2-40B4-BE49-F238E27FC236}">
                    <a16:creationId xmlns:a16="http://schemas.microsoft.com/office/drawing/2014/main" id="{EE385110-44FC-427E-A421-89B5D8AEED44}"/>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29" name="Oval 29">
                <a:extLst>
                  <a:ext uri="{FF2B5EF4-FFF2-40B4-BE49-F238E27FC236}">
                    <a16:creationId xmlns:a16="http://schemas.microsoft.com/office/drawing/2014/main" id="{305898C8-F9CD-472D-A7C1-63496D870812}"/>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0" name="Oval 30">
                <a:extLst>
                  <a:ext uri="{FF2B5EF4-FFF2-40B4-BE49-F238E27FC236}">
                    <a16:creationId xmlns:a16="http://schemas.microsoft.com/office/drawing/2014/main" id="{020B632D-2020-4ACA-B842-79C16DA272D1}"/>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grpSp>
      </p:grpSp>
      <p:sp>
        <p:nvSpPr>
          <p:cNvPr id="31" name="Text Box 31">
            <a:extLst>
              <a:ext uri="{FF2B5EF4-FFF2-40B4-BE49-F238E27FC236}">
                <a16:creationId xmlns:a16="http://schemas.microsoft.com/office/drawing/2014/main" id="{08A3D9CF-9E5A-429F-A680-C5BEAFA9CC06}"/>
              </a:ext>
            </a:extLst>
          </p:cNvPr>
          <p:cNvSpPr txBox="1">
            <a:spLocks noChangeArrowheads="1"/>
          </p:cNvSpPr>
          <p:nvPr/>
        </p:nvSpPr>
        <p:spPr bwMode="gray">
          <a:xfrm>
            <a:off x="8468163" y="2606997"/>
            <a:ext cx="10406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sz="2000" b="1" dirty="0" err="1">
                <a:solidFill>
                  <a:srgbClr val="4D4D4D">
                    <a:lumMod val="75000"/>
                  </a:srgbClr>
                </a:solidFill>
                <a:latin typeface="Arial" pitchFamily="34" charset="0"/>
                <a:cs typeface="Arial" charset="0"/>
              </a:rPr>
              <a:t>Bố</a:t>
            </a:r>
            <a:r>
              <a:rPr lang="en-US" sz="2000" b="1" dirty="0">
                <a:solidFill>
                  <a:srgbClr val="4D4D4D">
                    <a:lumMod val="75000"/>
                  </a:srgbClr>
                </a:solidFill>
                <a:latin typeface="Arial" pitchFamily="34" charset="0"/>
                <a:cs typeface="Arial" charset="0"/>
              </a:rPr>
              <a:t> </a:t>
            </a:r>
            <a:r>
              <a:rPr lang="en-US" sz="2000" b="1" dirty="0" err="1">
                <a:solidFill>
                  <a:srgbClr val="4D4D4D">
                    <a:lumMod val="75000"/>
                  </a:srgbClr>
                </a:solidFill>
                <a:latin typeface="Arial" pitchFamily="34" charset="0"/>
                <a:cs typeface="Arial" charset="0"/>
              </a:rPr>
              <a:t>cục</a:t>
            </a:r>
            <a:endParaRPr lang="en-US" sz="2000" b="1" dirty="0">
              <a:solidFill>
                <a:srgbClr val="4D4D4D">
                  <a:lumMod val="75000"/>
                </a:srgbClr>
              </a:solidFill>
              <a:latin typeface="Arial" pitchFamily="34" charset="0"/>
              <a:cs typeface="Arial" charset="0"/>
            </a:endParaRPr>
          </a:p>
        </p:txBody>
      </p:sp>
      <p:grpSp>
        <p:nvGrpSpPr>
          <p:cNvPr id="32" name="Group 32">
            <a:extLst>
              <a:ext uri="{FF2B5EF4-FFF2-40B4-BE49-F238E27FC236}">
                <a16:creationId xmlns:a16="http://schemas.microsoft.com/office/drawing/2014/main" id="{0F9148E2-03CC-4943-A618-DF891E88C942}"/>
              </a:ext>
            </a:extLst>
          </p:cNvPr>
          <p:cNvGrpSpPr>
            <a:grpSpLocks/>
          </p:cNvGrpSpPr>
          <p:nvPr/>
        </p:nvGrpSpPr>
        <p:grpSpPr bwMode="auto">
          <a:xfrm>
            <a:off x="6900357" y="4283066"/>
            <a:ext cx="1444625" cy="1524000"/>
            <a:chOff x="864" y="1680"/>
            <a:chExt cx="910" cy="960"/>
          </a:xfrm>
          <a:effectLst>
            <a:reflection blurRad="6350" stA="52000" endA="300" endPos="35000" dir="5400000" sy="-100000" algn="bl" rotWithShape="0"/>
          </a:effectLst>
        </p:grpSpPr>
        <p:sp>
          <p:nvSpPr>
            <p:cNvPr id="33" name="Oval 33">
              <a:extLst>
                <a:ext uri="{FF2B5EF4-FFF2-40B4-BE49-F238E27FC236}">
                  <a16:creationId xmlns:a16="http://schemas.microsoft.com/office/drawing/2014/main" id="{E7A309AD-8352-40E8-ADD5-02E62E526FEE}"/>
                </a:ext>
              </a:extLst>
            </p:cNvPr>
            <p:cNvSpPr>
              <a:spLocks noChangeArrowheads="1"/>
            </p:cNvSpPr>
            <p:nvPr/>
          </p:nvSpPr>
          <p:spPr bwMode="gray">
            <a:xfrm>
              <a:off x="864" y="1680"/>
              <a:ext cx="910" cy="960"/>
            </a:xfrm>
            <a:prstGeom prst="ellipse">
              <a:avLst/>
            </a:prstGeom>
            <a:gradFill rotWithShape="1">
              <a:gsLst>
                <a:gs pos="0">
                  <a:srgbClr val="FF6699">
                    <a:gamma/>
                    <a:tint val="0"/>
                    <a:invGamma/>
                  </a:srgbClr>
                </a:gs>
                <a:gs pos="50000">
                  <a:srgbClr val="FF6699"/>
                </a:gs>
                <a:gs pos="100000">
                  <a:srgbClr val="FF6699">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4" name="Oval 34">
              <a:extLst>
                <a:ext uri="{FF2B5EF4-FFF2-40B4-BE49-F238E27FC236}">
                  <a16:creationId xmlns:a16="http://schemas.microsoft.com/office/drawing/2014/main" id="{08E649B9-302D-4848-86D5-73AAEE8BA782}"/>
                </a:ext>
              </a:extLst>
            </p:cNvPr>
            <p:cNvSpPr>
              <a:spLocks noChangeArrowheads="1"/>
            </p:cNvSpPr>
            <p:nvPr/>
          </p:nvSpPr>
          <p:spPr bwMode="gray">
            <a:xfrm>
              <a:off x="864" y="1680"/>
              <a:ext cx="910" cy="960"/>
            </a:xfrm>
            <a:prstGeom prst="ellipse">
              <a:avLst/>
            </a:prstGeom>
            <a:gradFill rotWithShape="1">
              <a:gsLst>
                <a:gs pos="0">
                  <a:srgbClr val="FF6699">
                    <a:alpha val="32001"/>
                  </a:srgbClr>
                </a:gs>
                <a:gs pos="100000">
                  <a:srgbClr val="FF6699">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5" name="Oval 35">
              <a:extLst>
                <a:ext uri="{FF2B5EF4-FFF2-40B4-BE49-F238E27FC236}">
                  <a16:creationId xmlns:a16="http://schemas.microsoft.com/office/drawing/2014/main" id="{72570BCD-95D2-4CD3-9232-1D9B1DEA044D}"/>
                </a:ext>
              </a:extLst>
            </p:cNvPr>
            <p:cNvSpPr>
              <a:spLocks noChangeArrowheads="1"/>
            </p:cNvSpPr>
            <p:nvPr/>
          </p:nvSpPr>
          <p:spPr bwMode="gray">
            <a:xfrm>
              <a:off x="923" y="1742"/>
              <a:ext cx="792" cy="836"/>
            </a:xfrm>
            <a:prstGeom prst="ellipse">
              <a:avLst/>
            </a:prstGeom>
            <a:gradFill rotWithShape="1">
              <a:gsLst>
                <a:gs pos="0">
                  <a:srgbClr val="FF6699">
                    <a:gamma/>
                    <a:shade val="54118"/>
                    <a:invGamma/>
                  </a:srgbClr>
                </a:gs>
                <a:gs pos="50000">
                  <a:srgbClr val="FF6699"/>
                </a:gs>
                <a:gs pos="100000">
                  <a:srgbClr val="FF6699">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6" name="Oval 36">
              <a:extLst>
                <a:ext uri="{FF2B5EF4-FFF2-40B4-BE49-F238E27FC236}">
                  <a16:creationId xmlns:a16="http://schemas.microsoft.com/office/drawing/2014/main" id="{B2349461-2C4E-4208-8081-7D194365EACC}"/>
                </a:ext>
              </a:extLst>
            </p:cNvPr>
            <p:cNvSpPr>
              <a:spLocks noChangeArrowheads="1"/>
            </p:cNvSpPr>
            <p:nvPr/>
          </p:nvSpPr>
          <p:spPr bwMode="gray">
            <a:xfrm>
              <a:off x="912" y="1728"/>
              <a:ext cx="791" cy="836"/>
            </a:xfrm>
            <a:prstGeom prst="ellipse">
              <a:avLst/>
            </a:prstGeom>
            <a:gradFill rotWithShape="1">
              <a:gsLst>
                <a:gs pos="0">
                  <a:srgbClr val="FF6699">
                    <a:gamma/>
                    <a:shade val="63529"/>
                    <a:invGamma/>
                  </a:srgbClr>
                </a:gs>
                <a:gs pos="100000">
                  <a:srgbClr val="FF6699">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7" name="Oval 37">
              <a:extLst>
                <a:ext uri="{FF2B5EF4-FFF2-40B4-BE49-F238E27FC236}">
                  <a16:creationId xmlns:a16="http://schemas.microsoft.com/office/drawing/2014/main" id="{31DF79A8-DE1F-4E9A-A754-87EA01BC201B}"/>
                </a:ext>
              </a:extLst>
            </p:cNvPr>
            <p:cNvSpPr>
              <a:spLocks noChangeArrowheads="1"/>
            </p:cNvSpPr>
            <p:nvPr/>
          </p:nvSpPr>
          <p:spPr bwMode="gray">
            <a:xfrm>
              <a:off x="966" y="1785"/>
              <a:ext cx="712" cy="75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8" name="Oval 38">
              <a:extLst>
                <a:ext uri="{FF2B5EF4-FFF2-40B4-BE49-F238E27FC236}">
                  <a16:creationId xmlns:a16="http://schemas.microsoft.com/office/drawing/2014/main" id="{F14BDDF0-CA56-4E1C-B0A7-75455DA4299B}"/>
                </a:ext>
              </a:extLst>
            </p:cNvPr>
            <p:cNvSpPr>
              <a:spLocks noChangeArrowheads="1"/>
            </p:cNvSpPr>
            <p:nvPr/>
          </p:nvSpPr>
          <p:spPr bwMode="gray">
            <a:xfrm>
              <a:off x="960" y="1776"/>
              <a:ext cx="689" cy="727"/>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39" name="Oval 39">
              <a:extLst>
                <a:ext uri="{FF2B5EF4-FFF2-40B4-BE49-F238E27FC236}">
                  <a16:creationId xmlns:a16="http://schemas.microsoft.com/office/drawing/2014/main" id="{F3F5524A-4265-4B0F-B4A0-DD8CC3471F07}"/>
                </a:ext>
              </a:extLst>
            </p:cNvPr>
            <p:cNvSpPr>
              <a:spLocks noChangeArrowheads="1"/>
            </p:cNvSpPr>
            <p:nvPr/>
          </p:nvSpPr>
          <p:spPr bwMode="gray">
            <a:xfrm>
              <a:off x="986" y="1801"/>
              <a:ext cx="673" cy="709"/>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0" name="Oval 40">
              <a:extLst>
                <a:ext uri="{FF2B5EF4-FFF2-40B4-BE49-F238E27FC236}">
                  <a16:creationId xmlns:a16="http://schemas.microsoft.com/office/drawing/2014/main" id="{C2AA99AC-3DA9-4E15-BAE6-5656EC6EBC48}"/>
                </a:ext>
              </a:extLst>
            </p:cNvPr>
            <p:cNvSpPr>
              <a:spLocks noChangeArrowheads="1"/>
            </p:cNvSpPr>
            <p:nvPr/>
          </p:nvSpPr>
          <p:spPr bwMode="gray">
            <a:xfrm>
              <a:off x="994" y="1808"/>
              <a:ext cx="640" cy="663"/>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1" name="Oval 41">
              <a:extLst>
                <a:ext uri="{FF2B5EF4-FFF2-40B4-BE49-F238E27FC236}">
                  <a16:creationId xmlns:a16="http://schemas.microsoft.com/office/drawing/2014/main" id="{C31A2FC4-6A54-4EA7-8033-4A795FE0DEB2}"/>
                </a:ext>
              </a:extLst>
            </p:cNvPr>
            <p:cNvSpPr>
              <a:spLocks noChangeArrowheads="1"/>
            </p:cNvSpPr>
            <p:nvPr/>
          </p:nvSpPr>
          <p:spPr bwMode="gray">
            <a:xfrm>
              <a:off x="1031" y="1827"/>
              <a:ext cx="569" cy="538"/>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2" name="Text Box 42">
              <a:extLst>
                <a:ext uri="{FF2B5EF4-FFF2-40B4-BE49-F238E27FC236}">
                  <a16:creationId xmlns:a16="http://schemas.microsoft.com/office/drawing/2014/main" id="{B74F08A2-36AE-41D5-98DC-DCB65CC2AB13}"/>
                </a:ext>
              </a:extLst>
            </p:cNvPr>
            <p:cNvSpPr txBox="1">
              <a:spLocks noChangeArrowheads="1"/>
            </p:cNvSpPr>
            <p:nvPr/>
          </p:nvSpPr>
          <p:spPr bwMode="gray">
            <a:xfrm>
              <a:off x="962" y="2054"/>
              <a:ext cx="72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sz="2000" b="1" dirty="0" err="1">
                  <a:solidFill>
                    <a:srgbClr val="C40062"/>
                  </a:solidFill>
                  <a:latin typeface="Arial" pitchFamily="34" charset="0"/>
                  <a:cs typeface="Arial" charset="0"/>
                </a:rPr>
                <a:t>Thể</a:t>
              </a:r>
              <a:r>
                <a:rPr lang="en-US" sz="2000" b="1" dirty="0">
                  <a:solidFill>
                    <a:srgbClr val="C40062"/>
                  </a:solidFill>
                  <a:latin typeface="Arial" pitchFamily="34" charset="0"/>
                  <a:cs typeface="Arial" charset="0"/>
                </a:rPr>
                <a:t> </a:t>
              </a:r>
              <a:r>
                <a:rPr lang="en-US" sz="2000" b="1" dirty="0" err="1">
                  <a:solidFill>
                    <a:srgbClr val="C40062"/>
                  </a:solidFill>
                  <a:latin typeface="Arial" pitchFamily="34" charset="0"/>
                  <a:cs typeface="Arial" charset="0"/>
                </a:rPr>
                <a:t>loại</a:t>
              </a:r>
              <a:endParaRPr lang="en-US" sz="2000" b="1" dirty="0">
                <a:solidFill>
                  <a:srgbClr val="C40062"/>
                </a:solidFill>
                <a:latin typeface="Arial" pitchFamily="34" charset="0"/>
                <a:cs typeface="Arial" charset="0"/>
              </a:endParaRPr>
            </a:p>
          </p:txBody>
        </p:sp>
      </p:grpSp>
      <p:grpSp>
        <p:nvGrpSpPr>
          <p:cNvPr id="43" name="Group 43">
            <a:extLst>
              <a:ext uri="{FF2B5EF4-FFF2-40B4-BE49-F238E27FC236}">
                <a16:creationId xmlns:a16="http://schemas.microsoft.com/office/drawing/2014/main" id="{19F6F262-40E5-4FEB-A54F-F9A340C9974B}"/>
              </a:ext>
            </a:extLst>
          </p:cNvPr>
          <p:cNvGrpSpPr>
            <a:grpSpLocks/>
          </p:cNvGrpSpPr>
          <p:nvPr/>
        </p:nvGrpSpPr>
        <p:grpSpPr bwMode="auto">
          <a:xfrm>
            <a:off x="2937957" y="2073266"/>
            <a:ext cx="1446213" cy="1524000"/>
            <a:chOff x="884" y="2523"/>
            <a:chExt cx="862" cy="862"/>
          </a:xfrm>
          <a:effectLst>
            <a:reflection blurRad="6350" stA="52000" endA="300" endPos="35000" dir="5400000" sy="-100000" algn="bl" rotWithShape="0"/>
          </a:effectLst>
        </p:grpSpPr>
        <p:sp>
          <p:nvSpPr>
            <p:cNvPr id="44" name="Oval 44">
              <a:extLst>
                <a:ext uri="{FF2B5EF4-FFF2-40B4-BE49-F238E27FC236}">
                  <a16:creationId xmlns:a16="http://schemas.microsoft.com/office/drawing/2014/main" id="{B000C743-F79B-4981-8E47-C91B6145664C}"/>
                </a:ext>
              </a:extLst>
            </p:cNvPr>
            <p:cNvSpPr>
              <a:spLocks noChangeArrowheads="1"/>
            </p:cNvSpPr>
            <p:nvPr/>
          </p:nvSpPr>
          <p:spPr bwMode="gray">
            <a:xfrm>
              <a:off x="884" y="2523"/>
              <a:ext cx="862" cy="862"/>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5" name="Oval 45">
              <a:extLst>
                <a:ext uri="{FF2B5EF4-FFF2-40B4-BE49-F238E27FC236}">
                  <a16:creationId xmlns:a16="http://schemas.microsoft.com/office/drawing/2014/main" id="{C13BBCE4-0FFB-459A-8F10-0D9F7C0B93B8}"/>
                </a:ext>
              </a:extLst>
            </p:cNvPr>
            <p:cNvSpPr>
              <a:spLocks noChangeArrowheads="1"/>
            </p:cNvSpPr>
            <p:nvPr/>
          </p:nvSpPr>
          <p:spPr bwMode="gray">
            <a:xfrm>
              <a:off x="884" y="2523"/>
              <a:ext cx="862" cy="862"/>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6" name="Oval 46">
              <a:extLst>
                <a:ext uri="{FF2B5EF4-FFF2-40B4-BE49-F238E27FC236}">
                  <a16:creationId xmlns:a16="http://schemas.microsoft.com/office/drawing/2014/main" id="{04212B06-E9FF-4942-B162-51FF2749147C}"/>
                </a:ext>
              </a:extLst>
            </p:cNvPr>
            <p:cNvSpPr>
              <a:spLocks noChangeArrowheads="1"/>
            </p:cNvSpPr>
            <p:nvPr/>
          </p:nvSpPr>
          <p:spPr bwMode="gray">
            <a:xfrm>
              <a:off x="940" y="2579"/>
              <a:ext cx="750" cy="750"/>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7" name="Oval 47">
              <a:extLst>
                <a:ext uri="{FF2B5EF4-FFF2-40B4-BE49-F238E27FC236}">
                  <a16:creationId xmlns:a16="http://schemas.microsoft.com/office/drawing/2014/main" id="{AD5C3673-8813-4367-AB9F-58E16F8607FA}"/>
                </a:ext>
              </a:extLst>
            </p:cNvPr>
            <p:cNvSpPr>
              <a:spLocks noChangeArrowheads="1"/>
            </p:cNvSpPr>
            <p:nvPr/>
          </p:nvSpPr>
          <p:spPr bwMode="gray">
            <a:xfrm>
              <a:off x="941" y="2579"/>
              <a:ext cx="749" cy="750"/>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8" name="Oval 48">
              <a:extLst>
                <a:ext uri="{FF2B5EF4-FFF2-40B4-BE49-F238E27FC236}">
                  <a16:creationId xmlns:a16="http://schemas.microsoft.com/office/drawing/2014/main" id="{49D48F58-D795-4860-BFA0-8DF3AAC434FA}"/>
                </a:ext>
              </a:extLst>
            </p:cNvPr>
            <p:cNvSpPr>
              <a:spLocks noChangeArrowheads="1"/>
            </p:cNvSpPr>
            <p:nvPr/>
          </p:nvSpPr>
          <p:spPr bwMode="gray">
            <a:xfrm>
              <a:off x="981" y="2617"/>
              <a:ext cx="674" cy="674"/>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49" name="Oval 49">
              <a:extLst>
                <a:ext uri="{FF2B5EF4-FFF2-40B4-BE49-F238E27FC236}">
                  <a16:creationId xmlns:a16="http://schemas.microsoft.com/office/drawing/2014/main" id="{868B38DF-8973-4623-9BD1-9D51240F5DE0}"/>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50" name="Oval 50">
              <a:extLst>
                <a:ext uri="{FF2B5EF4-FFF2-40B4-BE49-F238E27FC236}">
                  <a16:creationId xmlns:a16="http://schemas.microsoft.com/office/drawing/2014/main" id="{C720F42C-2A8F-4221-AB7F-9921CC59050D}"/>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51" name="Oval 51">
              <a:extLst>
                <a:ext uri="{FF2B5EF4-FFF2-40B4-BE49-F238E27FC236}">
                  <a16:creationId xmlns:a16="http://schemas.microsoft.com/office/drawing/2014/main" id="{B6A37AC6-63F8-4219-9BF0-58DFB2BA100B}"/>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52" name="Oval 52">
              <a:extLst>
                <a:ext uri="{FF2B5EF4-FFF2-40B4-BE49-F238E27FC236}">
                  <a16:creationId xmlns:a16="http://schemas.microsoft.com/office/drawing/2014/main" id="{AA6A2C77-252D-4C37-8DA3-63B38D82AD28}"/>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grpSp>
      <p:sp>
        <p:nvSpPr>
          <p:cNvPr id="53" name="Text Box 53">
            <a:extLst>
              <a:ext uri="{FF2B5EF4-FFF2-40B4-BE49-F238E27FC236}">
                <a16:creationId xmlns:a16="http://schemas.microsoft.com/office/drawing/2014/main" id="{99036BE4-2457-4491-B87E-80A59B90A1A9}"/>
              </a:ext>
            </a:extLst>
          </p:cNvPr>
          <p:cNvSpPr txBox="1">
            <a:spLocks noChangeArrowheads="1"/>
          </p:cNvSpPr>
          <p:nvPr/>
        </p:nvSpPr>
        <p:spPr bwMode="gray">
          <a:xfrm>
            <a:off x="3266237" y="2667322"/>
            <a:ext cx="811441" cy="707886"/>
          </a:xfrm>
          <a:prstGeom prst="rect">
            <a:avLst/>
          </a:prstGeom>
          <a:noFill/>
          <a:ln w="9525" algn="ctr">
            <a:noFill/>
            <a:miter lim="800000"/>
            <a:headEnd/>
            <a:tailEnd/>
          </a:ln>
          <a:effectLst/>
        </p:spPr>
        <p:txBody>
          <a:bodyPr wrap="none">
            <a:spAutoFit/>
          </a:bodyPr>
          <a:lstStyle/>
          <a:p>
            <a:pPr algn="ctr" eaLnBrk="0" fontAlgn="base" hangingPunct="0">
              <a:spcBef>
                <a:spcPct val="0"/>
              </a:spcBef>
              <a:spcAft>
                <a:spcPct val="0"/>
              </a:spcAft>
              <a:defRPr/>
            </a:pPr>
            <a:r>
              <a:rPr lang="en-US" sz="2000" b="1" dirty="0" err="1">
                <a:solidFill>
                  <a:srgbClr val="003300"/>
                </a:solidFill>
                <a:latin typeface="Arial" charset="0"/>
                <a:cs typeface="Arial" charset="0"/>
              </a:rPr>
              <a:t>Xuất</a:t>
            </a:r>
            <a:r>
              <a:rPr lang="en-US" sz="2000" b="1" dirty="0">
                <a:solidFill>
                  <a:srgbClr val="003300"/>
                </a:solidFill>
                <a:latin typeface="Arial" charset="0"/>
                <a:cs typeface="Arial" charset="0"/>
              </a:rPr>
              <a:t> </a:t>
            </a:r>
          </a:p>
          <a:p>
            <a:pPr algn="ctr" eaLnBrk="0" fontAlgn="base" hangingPunct="0">
              <a:spcBef>
                <a:spcPct val="0"/>
              </a:spcBef>
              <a:spcAft>
                <a:spcPct val="0"/>
              </a:spcAft>
              <a:defRPr/>
            </a:pPr>
            <a:r>
              <a:rPr lang="en-US" sz="2000" b="1" dirty="0" err="1">
                <a:solidFill>
                  <a:srgbClr val="003300"/>
                </a:solidFill>
                <a:latin typeface="Arial" charset="0"/>
                <a:cs typeface="Arial" charset="0"/>
              </a:rPr>
              <a:t>Xứ</a:t>
            </a:r>
            <a:endParaRPr lang="en-US" sz="2000" b="1" dirty="0">
              <a:solidFill>
                <a:srgbClr val="003300"/>
              </a:solidFill>
              <a:latin typeface="Arial" charset="0"/>
              <a:cs typeface="Arial" charset="0"/>
            </a:endParaRPr>
          </a:p>
        </p:txBody>
      </p:sp>
      <p:grpSp>
        <p:nvGrpSpPr>
          <p:cNvPr id="54" name="Group 54">
            <a:extLst>
              <a:ext uri="{FF2B5EF4-FFF2-40B4-BE49-F238E27FC236}">
                <a16:creationId xmlns:a16="http://schemas.microsoft.com/office/drawing/2014/main" id="{62A68542-38EF-4EED-ADC8-8C3EAE9239E6}"/>
              </a:ext>
            </a:extLst>
          </p:cNvPr>
          <p:cNvGrpSpPr>
            <a:grpSpLocks/>
          </p:cNvGrpSpPr>
          <p:nvPr/>
        </p:nvGrpSpPr>
        <p:grpSpPr bwMode="auto">
          <a:xfrm>
            <a:off x="4241295" y="4283066"/>
            <a:ext cx="1439862" cy="1439863"/>
            <a:chOff x="1685" y="3125"/>
            <a:chExt cx="907" cy="907"/>
          </a:xfrm>
          <a:effectLst>
            <a:reflection blurRad="6350" stA="52000" endA="300" endPos="35000" dir="5400000" sy="-100000" algn="bl" rotWithShape="0"/>
          </a:effectLst>
        </p:grpSpPr>
        <p:grpSp>
          <p:nvGrpSpPr>
            <p:cNvPr id="55" name="Group 55">
              <a:extLst>
                <a:ext uri="{FF2B5EF4-FFF2-40B4-BE49-F238E27FC236}">
                  <a16:creationId xmlns:a16="http://schemas.microsoft.com/office/drawing/2014/main" id="{206282E7-D23D-4096-B247-C7ACB4AE2BB3}"/>
                </a:ext>
              </a:extLst>
            </p:cNvPr>
            <p:cNvGrpSpPr>
              <a:grpSpLocks/>
            </p:cNvGrpSpPr>
            <p:nvPr/>
          </p:nvGrpSpPr>
          <p:grpSpPr bwMode="auto">
            <a:xfrm>
              <a:off x="1685" y="3125"/>
              <a:ext cx="907" cy="907"/>
              <a:chOff x="2832" y="1728"/>
              <a:chExt cx="907" cy="907"/>
            </a:xfrm>
          </p:grpSpPr>
          <p:sp>
            <p:nvSpPr>
              <p:cNvPr id="57" name="Oval 56">
                <a:extLst>
                  <a:ext uri="{FF2B5EF4-FFF2-40B4-BE49-F238E27FC236}">
                    <a16:creationId xmlns:a16="http://schemas.microsoft.com/office/drawing/2014/main" id="{7C72DA3A-3E13-4AB0-9FA8-072ECDD8C18B}"/>
                  </a:ext>
                </a:extLst>
              </p:cNvPr>
              <p:cNvSpPr>
                <a:spLocks noChangeArrowheads="1"/>
              </p:cNvSpPr>
              <p:nvPr/>
            </p:nvSpPr>
            <p:spPr bwMode="gray">
              <a:xfrm>
                <a:off x="2832" y="1728"/>
                <a:ext cx="907" cy="907"/>
              </a:xfrm>
              <a:prstGeom prst="ellipse">
                <a:avLst/>
              </a:prstGeom>
              <a:gradFill rotWithShape="1">
                <a:gsLst>
                  <a:gs pos="0">
                    <a:srgbClr val="3965E1">
                      <a:gamma/>
                      <a:tint val="0"/>
                      <a:invGamma/>
                    </a:srgbClr>
                  </a:gs>
                  <a:gs pos="50000">
                    <a:srgbClr val="3965E1"/>
                  </a:gs>
                  <a:gs pos="100000">
                    <a:srgbClr val="3965E1">
                      <a:gamma/>
                      <a:tint val="0"/>
                      <a:invGamma/>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58" name="Oval 57">
                <a:extLst>
                  <a:ext uri="{FF2B5EF4-FFF2-40B4-BE49-F238E27FC236}">
                    <a16:creationId xmlns:a16="http://schemas.microsoft.com/office/drawing/2014/main" id="{F8E88BCF-0963-4FBF-9F02-4E46198FF405}"/>
                  </a:ext>
                </a:extLst>
              </p:cNvPr>
              <p:cNvSpPr>
                <a:spLocks noChangeArrowheads="1"/>
              </p:cNvSpPr>
              <p:nvPr/>
            </p:nvSpPr>
            <p:spPr bwMode="gray">
              <a:xfrm>
                <a:off x="2832" y="1728"/>
                <a:ext cx="907" cy="907"/>
              </a:xfrm>
              <a:prstGeom prst="ellipse">
                <a:avLst/>
              </a:prstGeom>
              <a:gradFill rotWithShape="1">
                <a:gsLst>
                  <a:gs pos="0">
                    <a:srgbClr val="3965E1">
                      <a:alpha val="32001"/>
                    </a:srgbClr>
                  </a:gs>
                  <a:gs pos="100000">
                    <a:srgbClr val="3965E1">
                      <a:gamma/>
                      <a:shade val="0"/>
                      <a:invGamma/>
                      <a:alpha val="89999"/>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59" name="Oval 58">
                <a:extLst>
                  <a:ext uri="{FF2B5EF4-FFF2-40B4-BE49-F238E27FC236}">
                    <a16:creationId xmlns:a16="http://schemas.microsoft.com/office/drawing/2014/main" id="{875E37B4-E94E-4A2A-9456-2AE292AAB2A5}"/>
                  </a:ext>
                </a:extLst>
              </p:cNvPr>
              <p:cNvSpPr>
                <a:spLocks noChangeArrowheads="1"/>
              </p:cNvSpPr>
              <p:nvPr/>
            </p:nvSpPr>
            <p:spPr bwMode="gray">
              <a:xfrm>
                <a:off x="2889" y="1788"/>
                <a:ext cx="787" cy="788"/>
              </a:xfrm>
              <a:prstGeom prst="ellipse">
                <a:avLst/>
              </a:prstGeom>
              <a:gradFill rotWithShape="1">
                <a:gsLst>
                  <a:gs pos="0">
                    <a:srgbClr val="3965E1">
                      <a:gamma/>
                      <a:shade val="54118"/>
                      <a:invGamma/>
                    </a:srgbClr>
                  </a:gs>
                  <a:gs pos="50000">
                    <a:srgbClr val="3965E1"/>
                  </a:gs>
                  <a:gs pos="100000">
                    <a:srgbClr val="3965E1">
                      <a:gamma/>
                      <a:shade val="54118"/>
                      <a:invGamma/>
                    </a:srgb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60" name="Oval 59">
                <a:extLst>
                  <a:ext uri="{FF2B5EF4-FFF2-40B4-BE49-F238E27FC236}">
                    <a16:creationId xmlns:a16="http://schemas.microsoft.com/office/drawing/2014/main" id="{D6DFAF53-8F4C-4706-B5F2-7E51398D7BDF}"/>
                  </a:ext>
                </a:extLst>
              </p:cNvPr>
              <p:cNvSpPr>
                <a:spLocks noChangeArrowheads="1"/>
              </p:cNvSpPr>
              <p:nvPr/>
            </p:nvSpPr>
            <p:spPr bwMode="gray">
              <a:xfrm>
                <a:off x="2889" y="1794"/>
                <a:ext cx="787" cy="788"/>
              </a:xfrm>
              <a:prstGeom prst="ellipse">
                <a:avLst/>
              </a:prstGeom>
              <a:gradFill rotWithShape="1">
                <a:gsLst>
                  <a:gs pos="0">
                    <a:srgbClr val="3965E1">
                      <a:gamma/>
                      <a:shade val="66667"/>
                      <a:invGamma/>
                    </a:srgbClr>
                  </a:gs>
                  <a:gs pos="100000">
                    <a:srgbClr val="3965E1">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61" name="Oval 60">
                <a:extLst>
                  <a:ext uri="{FF2B5EF4-FFF2-40B4-BE49-F238E27FC236}">
                    <a16:creationId xmlns:a16="http://schemas.microsoft.com/office/drawing/2014/main" id="{0433A0FB-D266-4889-86F6-E691193DCF1B}"/>
                  </a:ext>
                </a:extLst>
              </p:cNvPr>
              <p:cNvSpPr>
                <a:spLocks noChangeArrowheads="1"/>
              </p:cNvSpPr>
              <p:nvPr/>
            </p:nvSpPr>
            <p:spPr bwMode="gray">
              <a:xfrm>
                <a:off x="2928" y="1833"/>
                <a:ext cx="709" cy="709"/>
              </a:xfrm>
              <a:prstGeom prst="ellipse">
                <a:avLst/>
              </a:prstGeom>
              <a:gradFill rotWithShape="1">
                <a:gsLst>
                  <a:gs pos="0">
                    <a:srgbClr val="3965E1"/>
                  </a:gs>
                  <a:gs pos="100000">
                    <a:srgbClr val="3965E1">
                      <a:gamma/>
                      <a:shade val="5882"/>
                      <a:invGamma/>
                    </a:srgbClr>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sz="2400">
                  <a:solidFill>
                    <a:srgbClr val="4D4D4D"/>
                  </a:solidFill>
                  <a:latin typeface="Arial" pitchFamily="34" charset="0"/>
                  <a:cs typeface="Arial" charset="0"/>
                </a:endParaRPr>
              </a:p>
            </p:txBody>
          </p:sp>
          <p:grpSp>
            <p:nvGrpSpPr>
              <p:cNvPr id="62" name="Group 61">
                <a:extLst>
                  <a:ext uri="{FF2B5EF4-FFF2-40B4-BE49-F238E27FC236}">
                    <a16:creationId xmlns:a16="http://schemas.microsoft.com/office/drawing/2014/main" id="{B5EFE785-D4BB-4B22-9EB0-0CD9955FD4C7}"/>
                  </a:ext>
                </a:extLst>
              </p:cNvPr>
              <p:cNvGrpSpPr>
                <a:grpSpLocks/>
              </p:cNvGrpSpPr>
              <p:nvPr/>
            </p:nvGrpSpPr>
            <p:grpSpPr bwMode="auto">
              <a:xfrm>
                <a:off x="2946" y="1842"/>
                <a:ext cx="687" cy="688"/>
                <a:chOff x="4166" y="1706"/>
                <a:chExt cx="1252" cy="1252"/>
              </a:xfrm>
            </p:grpSpPr>
            <p:sp>
              <p:nvSpPr>
                <p:cNvPr id="63" name="Oval 62">
                  <a:extLst>
                    <a:ext uri="{FF2B5EF4-FFF2-40B4-BE49-F238E27FC236}">
                      <a16:creationId xmlns:a16="http://schemas.microsoft.com/office/drawing/2014/main" id="{D99608CA-E116-44C5-9F28-A1F31946F75C}"/>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64" name="Oval 63">
                  <a:extLst>
                    <a:ext uri="{FF2B5EF4-FFF2-40B4-BE49-F238E27FC236}">
                      <a16:creationId xmlns:a16="http://schemas.microsoft.com/office/drawing/2014/main" id="{D7F917FD-1280-4BE7-A11F-8D3B4EE4F7AB}"/>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65" name="Oval 64">
                  <a:extLst>
                    <a:ext uri="{FF2B5EF4-FFF2-40B4-BE49-F238E27FC236}">
                      <a16:creationId xmlns:a16="http://schemas.microsoft.com/office/drawing/2014/main" id="{05F60815-7A4F-40C7-8C48-A0A55647CCF9}"/>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sp>
              <p:nvSpPr>
                <p:cNvPr id="66" name="Oval 65">
                  <a:extLst>
                    <a:ext uri="{FF2B5EF4-FFF2-40B4-BE49-F238E27FC236}">
                      <a16:creationId xmlns:a16="http://schemas.microsoft.com/office/drawing/2014/main" id="{8F9A4339-CD82-4523-8FC2-AF2CF4BC7003}"/>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defRPr/>
                  </a:pPr>
                  <a:endParaRPr lang="en-US" sz="2400">
                    <a:solidFill>
                      <a:srgbClr val="4D4D4D"/>
                    </a:solidFill>
                    <a:latin typeface="Arial" pitchFamily="34" charset="0"/>
                    <a:cs typeface="Arial" charset="0"/>
                  </a:endParaRPr>
                </a:p>
              </p:txBody>
            </p:sp>
          </p:grpSp>
        </p:grpSp>
        <p:sp>
          <p:nvSpPr>
            <p:cNvPr id="56" name="Text Box 66">
              <a:extLst>
                <a:ext uri="{FF2B5EF4-FFF2-40B4-BE49-F238E27FC236}">
                  <a16:creationId xmlns:a16="http://schemas.microsoft.com/office/drawing/2014/main" id="{AE2B0E8C-946F-4193-811D-8BC40AF0C7C1}"/>
                </a:ext>
              </a:extLst>
            </p:cNvPr>
            <p:cNvSpPr txBox="1">
              <a:spLocks noChangeArrowheads="1"/>
            </p:cNvSpPr>
            <p:nvPr/>
          </p:nvSpPr>
          <p:spPr bwMode="gray">
            <a:xfrm>
              <a:off x="1852" y="3392"/>
              <a:ext cx="538"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sz="2000" b="1" dirty="0" err="1">
                  <a:solidFill>
                    <a:srgbClr val="004D86"/>
                  </a:solidFill>
                  <a:latin typeface="Arial" pitchFamily="34" charset="0"/>
                  <a:cs typeface="Arial" charset="0"/>
                </a:rPr>
                <a:t>Hoàn</a:t>
              </a:r>
              <a:endParaRPr lang="en-US" sz="2000" b="1" dirty="0">
                <a:solidFill>
                  <a:srgbClr val="004D86"/>
                </a:solidFill>
                <a:latin typeface="Arial" pitchFamily="34" charset="0"/>
                <a:cs typeface="Arial" charset="0"/>
              </a:endParaRPr>
            </a:p>
            <a:p>
              <a:pPr algn="ctr" eaLnBrk="0" fontAlgn="base" hangingPunct="0">
                <a:spcBef>
                  <a:spcPct val="0"/>
                </a:spcBef>
                <a:spcAft>
                  <a:spcPct val="0"/>
                </a:spcAft>
                <a:defRPr/>
              </a:pPr>
              <a:r>
                <a:rPr lang="en-US" sz="2000" b="1" dirty="0">
                  <a:solidFill>
                    <a:srgbClr val="004D86"/>
                  </a:solidFill>
                  <a:latin typeface="Arial" pitchFamily="34" charset="0"/>
                  <a:cs typeface="Arial" charset="0"/>
                </a:rPr>
                <a:t> </a:t>
              </a:r>
              <a:r>
                <a:rPr lang="en-US" sz="2000" b="1" dirty="0" err="1">
                  <a:solidFill>
                    <a:srgbClr val="004D86"/>
                  </a:solidFill>
                  <a:latin typeface="Arial" pitchFamily="34" charset="0"/>
                  <a:cs typeface="Arial" charset="0"/>
                </a:rPr>
                <a:t>cảnh</a:t>
              </a:r>
              <a:endParaRPr lang="en-US" sz="2000" b="1" dirty="0">
                <a:solidFill>
                  <a:srgbClr val="004D86"/>
                </a:solidFill>
                <a:latin typeface="Arial" pitchFamily="34" charset="0"/>
                <a:cs typeface="Arial" charset="0"/>
              </a:endParaRPr>
            </a:p>
          </p:txBody>
        </p:sp>
      </p:grpSp>
      <p:sp>
        <p:nvSpPr>
          <p:cNvPr id="67" name="TextBox 66">
            <a:extLst>
              <a:ext uri="{FF2B5EF4-FFF2-40B4-BE49-F238E27FC236}">
                <a16:creationId xmlns:a16="http://schemas.microsoft.com/office/drawing/2014/main" id="{BFC0760F-B7F4-4826-B22C-91A7E8B2E3D0}"/>
              </a:ext>
            </a:extLst>
          </p:cNvPr>
          <p:cNvSpPr txBox="1"/>
          <p:nvPr/>
        </p:nvSpPr>
        <p:spPr>
          <a:xfrm>
            <a:off x="4006007" y="329373"/>
            <a:ext cx="4895764"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68" name="TextBox 67">
            <a:extLst>
              <a:ext uri="{FF2B5EF4-FFF2-40B4-BE49-F238E27FC236}">
                <a16:creationId xmlns:a16="http://schemas.microsoft.com/office/drawing/2014/main" id="{A20EC73E-2B39-4B0E-9DE3-27393CE84AE7}"/>
              </a:ext>
            </a:extLst>
          </p:cNvPr>
          <p:cNvSpPr txBox="1"/>
          <p:nvPr/>
        </p:nvSpPr>
        <p:spPr>
          <a:xfrm>
            <a:off x="3455160" y="983126"/>
            <a:ext cx="5734262" cy="523220"/>
          </a:xfrm>
          <a:prstGeom prst="rect">
            <a:avLst/>
          </a:prstGeom>
          <a:noFill/>
        </p:spPr>
        <p:txBody>
          <a:bodyPr wrap="none" rtlCol="0">
            <a:spAutoFit/>
          </a:bodyPr>
          <a:lstStyle/>
          <a:p>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a:t>
            </a:r>
          </a:p>
        </p:txBody>
      </p:sp>
      <p:sp>
        <p:nvSpPr>
          <p:cNvPr id="69" name="TextBox 68">
            <a:extLst>
              <a:ext uri="{FF2B5EF4-FFF2-40B4-BE49-F238E27FC236}">
                <a16:creationId xmlns:a16="http://schemas.microsoft.com/office/drawing/2014/main" id="{5CA14EE3-2B2E-4CB6-A583-DA0895A3CC12}"/>
              </a:ext>
            </a:extLst>
          </p:cNvPr>
          <p:cNvSpPr txBox="1"/>
          <p:nvPr/>
        </p:nvSpPr>
        <p:spPr>
          <a:xfrm>
            <a:off x="113819" y="2230429"/>
            <a:ext cx="3185213"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a:t>
            </a:r>
          </a:p>
        </p:txBody>
      </p:sp>
      <p:sp>
        <p:nvSpPr>
          <p:cNvPr id="70" name="TextBox 69">
            <a:extLst>
              <a:ext uri="{FF2B5EF4-FFF2-40B4-BE49-F238E27FC236}">
                <a16:creationId xmlns:a16="http://schemas.microsoft.com/office/drawing/2014/main" id="{4ADF6BEF-A027-42DB-9597-2F086AB64EB1}"/>
              </a:ext>
            </a:extLst>
          </p:cNvPr>
          <p:cNvSpPr txBox="1"/>
          <p:nvPr/>
        </p:nvSpPr>
        <p:spPr>
          <a:xfrm>
            <a:off x="785382" y="4732309"/>
            <a:ext cx="3794020"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endParaRPr lang="en-US" sz="2400"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3295C539-8B61-4497-9991-B78884FF41D5}"/>
              </a:ext>
            </a:extLst>
          </p:cNvPr>
          <p:cNvSpPr txBox="1"/>
          <p:nvPr/>
        </p:nvSpPr>
        <p:spPr>
          <a:xfrm>
            <a:off x="8164328" y="5010141"/>
            <a:ext cx="3784514"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endParaRPr lang="en-US" sz="2400"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BC018EFB-9CFB-4FE7-9EFA-31DF0570A31D}"/>
              </a:ext>
            </a:extLst>
          </p:cNvPr>
          <p:cNvSpPr txBox="1"/>
          <p:nvPr/>
        </p:nvSpPr>
        <p:spPr>
          <a:xfrm>
            <a:off x="8878171" y="2597626"/>
            <a:ext cx="3794020"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182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heel(1)">
                                      <p:cBhvr>
                                        <p:cTn id="17" dur="20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circle(in)">
                                      <p:cBhvr>
                                        <p:cTn id="22"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8CC45A08-0C44-47E6-B969-A68384E7B9B5}"/>
              </a:ext>
            </a:extLst>
          </p:cNvPr>
          <p:cNvGrpSpPr>
            <a:grpSpLocks/>
          </p:cNvGrpSpPr>
          <p:nvPr/>
        </p:nvGrpSpPr>
        <p:grpSpPr bwMode="auto">
          <a:xfrm>
            <a:off x="1327728" y="905133"/>
            <a:ext cx="9873769" cy="1748334"/>
            <a:chOff x="1728357" y="1304449"/>
            <a:chExt cx="5477985" cy="1518067"/>
          </a:xfrm>
        </p:grpSpPr>
        <p:grpSp>
          <p:nvGrpSpPr>
            <p:cNvPr id="23" name="Group 7">
              <a:extLst>
                <a:ext uri="{FF2B5EF4-FFF2-40B4-BE49-F238E27FC236}">
                  <a16:creationId xmlns:a16="http://schemas.microsoft.com/office/drawing/2014/main" id="{E58DD7ED-FE0D-43F1-9118-95D2FE1B1827}"/>
                </a:ext>
              </a:extLst>
            </p:cNvPr>
            <p:cNvGrpSpPr>
              <a:grpSpLocks/>
            </p:cNvGrpSpPr>
            <p:nvPr/>
          </p:nvGrpSpPr>
          <p:grpSpPr bwMode="auto">
            <a:xfrm>
              <a:off x="1803761" y="1484844"/>
              <a:ext cx="5402581" cy="1337672"/>
              <a:chOff x="1803761" y="1484844"/>
              <a:chExt cx="5402581" cy="1337672"/>
            </a:xfrm>
          </p:grpSpPr>
          <p:pic>
            <p:nvPicPr>
              <p:cNvPr id="28" name="Picture 345" descr="shadow_1_m">
                <a:extLst>
                  <a:ext uri="{FF2B5EF4-FFF2-40B4-BE49-F238E27FC236}">
                    <a16:creationId xmlns:a16="http://schemas.microsoft.com/office/drawing/2014/main" id="{3A3295A9-2350-4E93-97DA-9CD5C38EB699}"/>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29" name="Rectangle 28">
                <a:extLst>
                  <a:ext uri="{FF2B5EF4-FFF2-40B4-BE49-F238E27FC236}">
                    <a16:creationId xmlns:a16="http://schemas.microsoft.com/office/drawing/2014/main" id="{E53B3D99-EB2C-471E-A4A8-C0CA70BD2FAD}"/>
                  </a:ext>
                </a:extLst>
              </p:cNvPr>
              <p:cNvSpPr/>
              <p:nvPr/>
            </p:nvSpPr>
            <p:spPr>
              <a:xfrm>
                <a:off x="2298987" y="1484844"/>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14F3A6ED-F977-432D-8B73-65C23D4C9B47}"/>
                  </a:ext>
                </a:extLst>
              </p:cNvPr>
              <p:cNvSpPr/>
              <p:nvPr/>
            </p:nvSpPr>
            <p:spPr>
              <a:xfrm>
                <a:off x="2385026" y="1579454"/>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4" name="Group 6">
              <a:extLst>
                <a:ext uri="{FF2B5EF4-FFF2-40B4-BE49-F238E27FC236}">
                  <a16:creationId xmlns:a16="http://schemas.microsoft.com/office/drawing/2014/main" id="{03DD1448-4A1D-4291-9B43-436B0EADDB08}"/>
                </a:ext>
              </a:extLst>
            </p:cNvPr>
            <p:cNvGrpSpPr>
              <a:grpSpLocks/>
            </p:cNvGrpSpPr>
            <p:nvPr/>
          </p:nvGrpSpPr>
          <p:grpSpPr bwMode="auto">
            <a:xfrm>
              <a:off x="1728357" y="1304449"/>
              <a:ext cx="2001385" cy="1320641"/>
              <a:chOff x="1728357" y="1304449"/>
              <a:chExt cx="2001385" cy="1320641"/>
            </a:xfrm>
          </p:grpSpPr>
          <p:sp>
            <p:nvSpPr>
              <p:cNvPr id="25" name="Right Triangle 24">
                <a:extLst>
                  <a:ext uri="{FF2B5EF4-FFF2-40B4-BE49-F238E27FC236}">
                    <a16:creationId xmlns:a16="http://schemas.microsoft.com/office/drawing/2014/main" id="{59D4BBD7-6A1A-4326-9894-3E2058FB4B02}"/>
                  </a:ext>
                </a:extLst>
              </p:cNvPr>
              <p:cNvSpPr/>
              <p:nvPr/>
            </p:nvSpPr>
            <p:spPr>
              <a:xfrm flipH="1">
                <a:off x="2114228" y="2473345"/>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Right Triangle 25">
                <a:extLst>
                  <a:ext uri="{FF2B5EF4-FFF2-40B4-BE49-F238E27FC236}">
                    <a16:creationId xmlns:a16="http://schemas.microsoft.com/office/drawing/2014/main" id="{5AF77C33-9672-4811-9B07-64BFFE46A010}"/>
                  </a:ext>
                </a:extLst>
              </p:cNvPr>
              <p:cNvSpPr/>
              <p:nvPr/>
            </p:nvSpPr>
            <p:spPr>
              <a:xfrm flipH="1">
                <a:off x="3449616" y="1304449"/>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Trapezoid 2">
                <a:extLst>
                  <a:ext uri="{FF2B5EF4-FFF2-40B4-BE49-F238E27FC236}">
                    <a16:creationId xmlns:a16="http://schemas.microsoft.com/office/drawing/2014/main" id="{5C7C5F35-681D-45C9-9759-AFC41074D2FA}"/>
                  </a:ext>
                </a:extLst>
              </p:cNvPr>
              <p:cNvSpPr/>
              <p:nvPr/>
            </p:nvSpPr>
            <p:spPr>
              <a:xfrm rot="19191503">
                <a:off x="1728357" y="157048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5" name="Group 46">
            <a:extLst>
              <a:ext uri="{FF2B5EF4-FFF2-40B4-BE49-F238E27FC236}">
                <a16:creationId xmlns:a16="http://schemas.microsoft.com/office/drawing/2014/main" id="{22808F90-DC26-4E51-BD1A-CE1F2708D12A}"/>
              </a:ext>
            </a:extLst>
          </p:cNvPr>
          <p:cNvGrpSpPr>
            <a:grpSpLocks/>
          </p:cNvGrpSpPr>
          <p:nvPr/>
        </p:nvGrpSpPr>
        <p:grpSpPr bwMode="auto">
          <a:xfrm>
            <a:off x="1296389" y="2483565"/>
            <a:ext cx="9873769" cy="1748334"/>
            <a:chOff x="1728357" y="1304449"/>
            <a:chExt cx="5477985" cy="1518067"/>
          </a:xfrm>
        </p:grpSpPr>
        <p:grpSp>
          <p:nvGrpSpPr>
            <p:cNvPr id="15" name="Group 49">
              <a:extLst>
                <a:ext uri="{FF2B5EF4-FFF2-40B4-BE49-F238E27FC236}">
                  <a16:creationId xmlns:a16="http://schemas.microsoft.com/office/drawing/2014/main" id="{DA9FD79B-E410-42DA-9B05-65EB1DA51A76}"/>
                </a:ext>
              </a:extLst>
            </p:cNvPr>
            <p:cNvGrpSpPr>
              <a:grpSpLocks/>
            </p:cNvGrpSpPr>
            <p:nvPr/>
          </p:nvGrpSpPr>
          <p:grpSpPr bwMode="auto">
            <a:xfrm>
              <a:off x="1803761" y="1455304"/>
              <a:ext cx="5402581" cy="1367212"/>
              <a:chOff x="1803761" y="1455304"/>
              <a:chExt cx="5402581" cy="1367212"/>
            </a:xfrm>
          </p:grpSpPr>
          <p:pic>
            <p:nvPicPr>
              <p:cNvPr id="20" name="Picture 345" descr="shadow_1_m">
                <a:extLst>
                  <a:ext uri="{FF2B5EF4-FFF2-40B4-BE49-F238E27FC236}">
                    <a16:creationId xmlns:a16="http://schemas.microsoft.com/office/drawing/2014/main" id="{B1257BF5-E98C-4E95-A6A6-B062A2BBF32B}"/>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21" name="Rectangle 20">
                <a:extLst>
                  <a:ext uri="{FF2B5EF4-FFF2-40B4-BE49-F238E27FC236}">
                    <a16:creationId xmlns:a16="http://schemas.microsoft.com/office/drawing/2014/main" id="{2305CAA6-4B73-4D15-8296-1144B7115D3E}"/>
                  </a:ext>
                </a:extLst>
              </p:cNvPr>
              <p:cNvSpPr/>
              <p:nvPr/>
            </p:nvSpPr>
            <p:spPr>
              <a:xfrm>
                <a:off x="2286492" y="1455304"/>
                <a:ext cx="4640094" cy="1250224"/>
              </a:xfrm>
              <a:prstGeom prst="rect">
                <a:avLst/>
              </a:prstGeom>
              <a:solidFill>
                <a:srgbClr val="60B5CC"/>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3CDED1F-3111-4806-9E06-EE4ED9DFAF45}"/>
                  </a:ext>
                </a:extLst>
              </p:cNvPr>
              <p:cNvSpPr/>
              <p:nvPr/>
            </p:nvSpPr>
            <p:spPr>
              <a:xfrm>
                <a:off x="2392606" y="1561442"/>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 name="Group 50">
              <a:extLst>
                <a:ext uri="{FF2B5EF4-FFF2-40B4-BE49-F238E27FC236}">
                  <a16:creationId xmlns:a16="http://schemas.microsoft.com/office/drawing/2014/main" id="{E3FF8134-48C7-444A-9A74-CEC8BD538964}"/>
                </a:ext>
              </a:extLst>
            </p:cNvPr>
            <p:cNvGrpSpPr>
              <a:grpSpLocks/>
            </p:cNvGrpSpPr>
            <p:nvPr/>
          </p:nvGrpSpPr>
          <p:grpSpPr bwMode="auto">
            <a:xfrm>
              <a:off x="1728357" y="1304449"/>
              <a:ext cx="2001385" cy="1320641"/>
              <a:chOff x="1728357" y="1304449"/>
              <a:chExt cx="2001385" cy="1320641"/>
            </a:xfrm>
          </p:grpSpPr>
          <p:sp>
            <p:nvSpPr>
              <p:cNvPr id="17" name="Right Triangle 16">
                <a:extLst>
                  <a:ext uri="{FF2B5EF4-FFF2-40B4-BE49-F238E27FC236}">
                    <a16:creationId xmlns:a16="http://schemas.microsoft.com/office/drawing/2014/main" id="{A77BBCEB-5AE9-4CAD-8C80-8CD4625F30D0}"/>
                  </a:ext>
                </a:extLst>
              </p:cNvPr>
              <p:cNvSpPr/>
              <p:nvPr/>
            </p:nvSpPr>
            <p:spPr>
              <a:xfrm flipH="1">
                <a:off x="2114228" y="2473953"/>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ight Triangle 17">
                <a:extLst>
                  <a:ext uri="{FF2B5EF4-FFF2-40B4-BE49-F238E27FC236}">
                    <a16:creationId xmlns:a16="http://schemas.microsoft.com/office/drawing/2014/main" id="{7B049C1A-58A3-40D4-9702-A541E62DC919}"/>
                  </a:ext>
                </a:extLst>
              </p:cNvPr>
              <p:cNvSpPr/>
              <p:nvPr/>
            </p:nvSpPr>
            <p:spPr>
              <a:xfrm flipH="1">
                <a:off x="3449616" y="1305057"/>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Trapezoid 2">
                <a:extLst>
                  <a:ext uri="{FF2B5EF4-FFF2-40B4-BE49-F238E27FC236}">
                    <a16:creationId xmlns:a16="http://schemas.microsoft.com/office/drawing/2014/main" id="{D102D55A-146A-470D-915B-0FA656122237}"/>
                  </a:ext>
                </a:extLst>
              </p:cNvPr>
              <p:cNvSpPr/>
              <p:nvPr/>
            </p:nvSpPr>
            <p:spPr>
              <a:xfrm rot="19191503">
                <a:off x="1728357" y="1571091"/>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grpSp>
        <p:nvGrpSpPr>
          <p:cNvPr id="6" name="Group 63">
            <a:extLst>
              <a:ext uri="{FF2B5EF4-FFF2-40B4-BE49-F238E27FC236}">
                <a16:creationId xmlns:a16="http://schemas.microsoft.com/office/drawing/2014/main" id="{C21FEAE4-E244-4101-8B94-3CF254743426}"/>
              </a:ext>
            </a:extLst>
          </p:cNvPr>
          <p:cNvGrpSpPr>
            <a:grpSpLocks/>
          </p:cNvGrpSpPr>
          <p:nvPr/>
        </p:nvGrpSpPr>
        <p:grpSpPr bwMode="auto">
          <a:xfrm>
            <a:off x="1296389" y="4028305"/>
            <a:ext cx="9873769" cy="1748334"/>
            <a:chOff x="1728357" y="1304449"/>
            <a:chExt cx="5477985" cy="1518067"/>
          </a:xfrm>
        </p:grpSpPr>
        <p:grpSp>
          <p:nvGrpSpPr>
            <p:cNvPr id="7" name="Group 67">
              <a:extLst>
                <a:ext uri="{FF2B5EF4-FFF2-40B4-BE49-F238E27FC236}">
                  <a16:creationId xmlns:a16="http://schemas.microsoft.com/office/drawing/2014/main" id="{AE6687CF-DE9E-495A-878C-C5B4B4F6A493}"/>
                </a:ext>
              </a:extLst>
            </p:cNvPr>
            <p:cNvGrpSpPr>
              <a:grpSpLocks/>
            </p:cNvGrpSpPr>
            <p:nvPr/>
          </p:nvGrpSpPr>
          <p:grpSpPr bwMode="auto">
            <a:xfrm>
              <a:off x="1803761" y="1455127"/>
              <a:ext cx="5402581" cy="1367389"/>
              <a:chOff x="1803761" y="1455127"/>
              <a:chExt cx="5402581" cy="1367389"/>
            </a:xfrm>
          </p:grpSpPr>
          <p:pic>
            <p:nvPicPr>
              <p:cNvPr id="12" name="Picture 345" descr="shadow_1_m">
                <a:extLst>
                  <a:ext uri="{FF2B5EF4-FFF2-40B4-BE49-F238E27FC236}">
                    <a16:creationId xmlns:a16="http://schemas.microsoft.com/office/drawing/2014/main" id="{C33E7D97-7E29-4B91-A650-B546F9A468BD}"/>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13" name="Rectangle 12">
                <a:extLst>
                  <a:ext uri="{FF2B5EF4-FFF2-40B4-BE49-F238E27FC236}">
                    <a16:creationId xmlns:a16="http://schemas.microsoft.com/office/drawing/2014/main" id="{78FD225C-62A2-43BD-991B-43D7BA0D7CC3}"/>
                  </a:ext>
                </a:extLst>
              </p:cNvPr>
              <p:cNvSpPr/>
              <p:nvPr/>
            </p:nvSpPr>
            <p:spPr>
              <a:xfrm>
                <a:off x="2286491" y="1455127"/>
                <a:ext cx="4640095" cy="1250224"/>
              </a:xfrm>
              <a:prstGeom prst="rect">
                <a:avLst/>
              </a:prstGeom>
              <a:solidFill>
                <a:srgbClr val="5A6378"/>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8F650B8-149F-4E36-B4DF-3BDF1F569753}"/>
                  </a:ext>
                </a:extLst>
              </p:cNvPr>
              <p:cNvSpPr/>
              <p:nvPr/>
            </p:nvSpPr>
            <p:spPr>
              <a:xfrm>
                <a:off x="2392607" y="1561266"/>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8" name="Group 68">
              <a:extLst>
                <a:ext uri="{FF2B5EF4-FFF2-40B4-BE49-F238E27FC236}">
                  <a16:creationId xmlns:a16="http://schemas.microsoft.com/office/drawing/2014/main" id="{7458B980-3FA1-4EF3-86A2-56C86F5916B5}"/>
                </a:ext>
              </a:extLst>
            </p:cNvPr>
            <p:cNvGrpSpPr>
              <a:grpSpLocks/>
            </p:cNvGrpSpPr>
            <p:nvPr/>
          </p:nvGrpSpPr>
          <p:grpSpPr bwMode="auto">
            <a:xfrm>
              <a:off x="1728357" y="1304449"/>
              <a:ext cx="2001385" cy="1320641"/>
              <a:chOff x="1728357" y="1304449"/>
              <a:chExt cx="2001385" cy="1320641"/>
            </a:xfrm>
          </p:grpSpPr>
          <p:sp>
            <p:nvSpPr>
              <p:cNvPr id="9" name="Right Triangle 8">
                <a:extLst>
                  <a:ext uri="{FF2B5EF4-FFF2-40B4-BE49-F238E27FC236}">
                    <a16:creationId xmlns:a16="http://schemas.microsoft.com/office/drawing/2014/main" id="{AC3CEE14-E716-492C-B956-0A9CE59C9951}"/>
                  </a:ext>
                </a:extLst>
              </p:cNvPr>
              <p:cNvSpPr/>
              <p:nvPr/>
            </p:nvSpPr>
            <p:spPr>
              <a:xfrm flipH="1">
                <a:off x="2114228" y="2473777"/>
                <a:ext cx="172264"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ight Triangle 9">
                <a:extLst>
                  <a:ext uri="{FF2B5EF4-FFF2-40B4-BE49-F238E27FC236}">
                    <a16:creationId xmlns:a16="http://schemas.microsoft.com/office/drawing/2014/main" id="{89B48150-0F74-4A4F-9BBB-14F5B7CC6262}"/>
                  </a:ext>
                </a:extLst>
              </p:cNvPr>
              <p:cNvSpPr/>
              <p:nvPr/>
            </p:nvSpPr>
            <p:spPr>
              <a:xfrm flipH="1">
                <a:off x="3449616" y="1304881"/>
                <a:ext cx="172263" cy="151626"/>
              </a:xfrm>
              <a:prstGeom prst="rtTriangle">
                <a:avLst/>
              </a:prstGeom>
              <a:solidFill>
                <a:srgbClr val="5A6378">
                  <a:lumMod val="60000"/>
                  <a:lumOff val="40000"/>
                </a:srgbClr>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rapezoid 2">
                <a:extLst>
                  <a:ext uri="{FF2B5EF4-FFF2-40B4-BE49-F238E27FC236}">
                    <a16:creationId xmlns:a16="http://schemas.microsoft.com/office/drawing/2014/main" id="{F28D1A1B-48FF-425D-9E5A-4E6771C47A9F}"/>
                  </a:ext>
                </a:extLst>
              </p:cNvPr>
              <p:cNvSpPr/>
              <p:nvPr/>
            </p:nvSpPr>
            <p:spPr>
              <a:xfrm rot="19191503">
                <a:off x="1728357" y="1570914"/>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ysClr val="window" lastClr="FFFFFF">
                      <a:shade val="30000"/>
                      <a:satMod val="115000"/>
                      <a:lumMod val="67000"/>
                      <a:lumOff val="33000"/>
                    </a:sysClr>
                  </a:gs>
                  <a:gs pos="42000">
                    <a:sysClr val="window" lastClr="FFFFFF">
                      <a:shade val="67500"/>
                      <a:satMod val="115000"/>
                      <a:lumMod val="38000"/>
                      <a:lumOff val="62000"/>
                    </a:sysClr>
                  </a:gs>
                  <a:gs pos="84000">
                    <a:sysClr val="window" lastClr="FFFFFF">
                      <a:lumMod val="95000"/>
                      <a:shade val="100000"/>
                      <a:satMod val="115000"/>
                    </a:sysClr>
                  </a:gs>
                </a:gsLst>
                <a:lin ang="3600000" scaled="0"/>
                <a:tileRect/>
              </a:gradFill>
              <a:ln w="3175"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47" name="Rectangle 46">
            <a:extLst>
              <a:ext uri="{FF2B5EF4-FFF2-40B4-BE49-F238E27FC236}">
                <a16:creationId xmlns:a16="http://schemas.microsoft.com/office/drawing/2014/main" id="{4FF0969D-A656-48B0-B99C-9AB763932C7C}"/>
              </a:ext>
            </a:extLst>
          </p:cNvPr>
          <p:cNvSpPr/>
          <p:nvPr/>
        </p:nvSpPr>
        <p:spPr>
          <a:xfrm>
            <a:off x="2890612" y="3165693"/>
            <a:ext cx="3206750" cy="307777"/>
          </a:xfrm>
          <a:prstGeom prst="rect">
            <a:avLst/>
          </a:prstGeom>
        </p:spPr>
        <p:txBody>
          <a:bodyPr anchor="ctr">
            <a:spAutoFit/>
          </a:bodyPr>
          <a:lstStyle/>
          <a:p>
            <a:pPr>
              <a:defRPr/>
            </a:pPr>
            <a:r>
              <a:rPr lang="en-US" sz="1400" dirty="0">
                <a:solidFill>
                  <a:prstClr val="black">
                    <a:lumMod val="65000"/>
                    <a:lumOff val="35000"/>
                  </a:prstClr>
                </a:solidFill>
                <a:latin typeface="Arial" pitchFamily="34" charset="0"/>
                <a:cs typeface="Arial" pitchFamily="34" charset="0"/>
              </a:rPr>
              <a:t> </a:t>
            </a:r>
          </a:p>
        </p:txBody>
      </p:sp>
      <p:sp>
        <p:nvSpPr>
          <p:cNvPr id="51" name="Rectangle 7">
            <a:extLst>
              <a:ext uri="{FF2B5EF4-FFF2-40B4-BE49-F238E27FC236}">
                <a16:creationId xmlns:a16="http://schemas.microsoft.com/office/drawing/2014/main" id="{9C821856-7452-46DC-8411-B0363DF7BBE8}"/>
              </a:ext>
            </a:extLst>
          </p:cNvPr>
          <p:cNvSpPr>
            <a:spLocks noChangeArrowheads="1"/>
          </p:cNvSpPr>
          <p:nvPr/>
        </p:nvSpPr>
        <p:spPr bwMode="auto">
          <a:xfrm>
            <a:off x="3268493" y="1632385"/>
            <a:ext cx="6506399" cy="21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b="1">
                <a:solidFill>
                  <a:srgbClr val="0066FF"/>
                </a:solidFill>
                <a:latin typeface="Times New Roman" panose="02020603050405020304" pitchFamily="18" charset="0"/>
              </a:defRPr>
            </a:lvl1pPr>
            <a:lvl2pPr marL="742950" indent="-285750">
              <a:defRPr sz="3200" b="1">
                <a:solidFill>
                  <a:srgbClr val="0066FF"/>
                </a:solidFill>
                <a:latin typeface="Times New Roman" panose="02020603050405020304" pitchFamily="18" charset="0"/>
              </a:defRPr>
            </a:lvl2pPr>
            <a:lvl3pPr marL="1143000" indent="-228600">
              <a:defRPr sz="3200" b="1">
                <a:solidFill>
                  <a:srgbClr val="0066FF"/>
                </a:solidFill>
                <a:latin typeface="Times New Roman" panose="02020603050405020304" pitchFamily="18" charset="0"/>
              </a:defRPr>
            </a:lvl3pPr>
            <a:lvl4pPr marL="1600200" indent="-228600">
              <a:defRPr sz="3200" b="1">
                <a:solidFill>
                  <a:srgbClr val="0066FF"/>
                </a:solidFill>
                <a:latin typeface="Times New Roman" panose="02020603050405020304" pitchFamily="18" charset="0"/>
              </a:defRPr>
            </a:lvl4pPr>
            <a:lvl5pPr marL="2057400" indent="-228600">
              <a:defRPr sz="3200" b="1">
                <a:solidFill>
                  <a:srgbClr val="0066FF"/>
                </a:solidFill>
                <a:latin typeface="Times New Roman" panose="02020603050405020304" pitchFamily="18" charset="0"/>
              </a:defRPr>
            </a:lvl5pPr>
            <a:lvl6pPr marL="2514600" indent="-228600" eaLnBrk="0" fontAlgn="base" hangingPunct="0">
              <a:spcBef>
                <a:spcPct val="0"/>
              </a:spcBef>
              <a:spcAft>
                <a:spcPct val="0"/>
              </a:spcAft>
              <a:defRPr sz="3200" b="1">
                <a:solidFill>
                  <a:srgbClr val="0066FF"/>
                </a:solidFill>
                <a:latin typeface="Times New Roman" panose="02020603050405020304" pitchFamily="18" charset="0"/>
              </a:defRPr>
            </a:lvl6pPr>
            <a:lvl7pPr marL="2971800" indent="-228600" eaLnBrk="0" fontAlgn="base" hangingPunct="0">
              <a:spcBef>
                <a:spcPct val="0"/>
              </a:spcBef>
              <a:spcAft>
                <a:spcPct val="0"/>
              </a:spcAft>
              <a:defRPr sz="3200" b="1">
                <a:solidFill>
                  <a:srgbClr val="0066FF"/>
                </a:solidFill>
                <a:latin typeface="Times New Roman" panose="02020603050405020304" pitchFamily="18" charset="0"/>
              </a:defRPr>
            </a:lvl7pPr>
            <a:lvl8pPr marL="3429000" indent="-228600" eaLnBrk="0" fontAlgn="base" hangingPunct="0">
              <a:spcBef>
                <a:spcPct val="0"/>
              </a:spcBef>
              <a:spcAft>
                <a:spcPct val="0"/>
              </a:spcAft>
              <a:defRPr sz="3200" b="1">
                <a:solidFill>
                  <a:srgbClr val="0066FF"/>
                </a:solidFill>
                <a:latin typeface="Times New Roman" panose="02020603050405020304" pitchFamily="18" charset="0"/>
              </a:defRPr>
            </a:lvl8pPr>
            <a:lvl9pPr marL="3886200" indent="-228600" eaLnBrk="0" fontAlgn="base" hangingPunct="0">
              <a:spcBef>
                <a:spcPct val="0"/>
              </a:spcBef>
              <a:spcAft>
                <a:spcPct val="0"/>
              </a:spcAft>
              <a:defRPr sz="3200" b="1">
                <a:solidFill>
                  <a:srgbClr val="0066FF"/>
                </a:solidFill>
                <a:latin typeface="Times New Roman" panose="02020603050405020304" pitchFamily="18" charset="0"/>
              </a:defRPr>
            </a:lvl9pPr>
          </a:lstStyle>
          <a:p>
            <a:pPr algn="ctr" fontAlgn="base">
              <a:spcBef>
                <a:spcPct val="0"/>
              </a:spcBef>
              <a:spcAft>
                <a:spcPct val="0"/>
              </a:spcAft>
              <a:defRPr/>
            </a:pPr>
            <a:r>
              <a:rPr lang="en-US" altLang="en-US" sz="2800" dirty="0" err="1">
                <a:solidFill>
                  <a:srgbClr val="FF0000"/>
                </a:solidFill>
                <a:cs typeface="Arial" panose="020B0604020202020204" pitchFamily="34" charset="0"/>
              </a:rPr>
              <a:t>Khổ</a:t>
            </a:r>
            <a:r>
              <a:rPr lang="en-US" altLang="en-US" sz="2800" dirty="0">
                <a:solidFill>
                  <a:srgbClr val="FF0000"/>
                </a:solidFill>
                <a:cs typeface="Arial" panose="020B0604020202020204" pitchFamily="34" charset="0"/>
              </a:rPr>
              <a:t> 1 (</a:t>
            </a:r>
            <a:r>
              <a:rPr lang="en-US" altLang="en-US" sz="2800" dirty="0" err="1">
                <a:solidFill>
                  <a:srgbClr val="FF0000"/>
                </a:solidFill>
                <a:cs typeface="Arial" panose="020B0604020202020204" pitchFamily="34" charset="0"/>
              </a:rPr>
              <a:t>khổ</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thơ</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đầu</a:t>
            </a:r>
            <a:r>
              <a:rPr lang="en-US" altLang="en-US" sz="2800" dirty="0">
                <a:solidFill>
                  <a:srgbClr val="FF0000"/>
                </a:solidFill>
                <a:cs typeface="Arial" panose="020B0604020202020204" pitchFamily="34" charset="0"/>
              </a:rPr>
              <a:t>) </a:t>
            </a:r>
          </a:p>
          <a:p>
            <a:pPr fontAlgn="base">
              <a:spcBef>
                <a:spcPct val="0"/>
              </a:spcBef>
              <a:spcAft>
                <a:spcPct val="0"/>
              </a:spcAft>
              <a:defRPr/>
            </a:pPr>
            <a:r>
              <a:rPr lang="en-US" altLang="en-US" sz="2800" b="0" dirty="0" err="1">
                <a:solidFill>
                  <a:schemeClr val="tx1"/>
                </a:solidFill>
                <a:cs typeface="Arial" panose="020B0604020202020204" pitchFamily="34" charset="0"/>
              </a:rPr>
              <a:t>Tiếng</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gà</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trưa</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thức</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dậy</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tình</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cảm</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làng</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quê</a:t>
            </a:r>
            <a:r>
              <a:rPr lang="en-US" altLang="en-US" sz="2800" b="0" dirty="0">
                <a:solidFill>
                  <a:schemeClr val="tx1"/>
                </a:solidFill>
                <a:cs typeface="Arial" panose="020B0604020202020204" pitchFamily="34" charset="0"/>
              </a:rPr>
              <a:t>.</a:t>
            </a:r>
          </a:p>
        </p:txBody>
      </p:sp>
      <p:sp>
        <p:nvSpPr>
          <p:cNvPr id="52" name="Rectangle 8">
            <a:extLst>
              <a:ext uri="{FF2B5EF4-FFF2-40B4-BE49-F238E27FC236}">
                <a16:creationId xmlns:a16="http://schemas.microsoft.com/office/drawing/2014/main" id="{572A972F-F087-43AE-AAB0-EA940C89B8F5}"/>
              </a:ext>
            </a:extLst>
          </p:cNvPr>
          <p:cNvSpPr>
            <a:spLocks noChangeArrowheads="1"/>
          </p:cNvSpPr>
          <p:nvPr/>
        </p:nvSpPr>
        <p:spPr bwMode="auto">
          <a:xfrm>
            <a:off x="3042960" y="3043586"/>
            <a:ext cx="6516537"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b="1">
                <a:solidFill>
                  <a:srgbClr val="0066FF"/>
                </a:solidFill>
                <a:latin typeface="Times New Roman" panose="02020603050405020304" pitchFamily="18" charset="0"/>
              </a:defRPr>
            </a:lvl1pPr>
            <a:lvl2pPr marL="742950" indent="-285750">
              <a:defRPr sz="3200" b="1">
                <a:solidFill>
                  <a:srgbClr val="0066FF"/>
                </a:solidFill>
                <a:latin typeface="Times New Roman" panose="02020603050405020304" pitchFamily="18" charset="0"/>
              </a:defRPr>
            </a:lvl2pPr>
            <a:lvl3pPr marL="1143000" indent="-228600">
              <a:defRPr sz="3200" b="1">
                <a:solidFill>
                  <a:srgbClr val="0066FF"/>
                </a:solidFill>
                <a:latin typeface="Times New Roman" panose="02020603050405020304" pitchFamily="18" charset="0"/>
              </a:defRPr>
            </a:lvl3pPr>
            <a:lvl4pPr marL="1600200" indent="-228600">
              <a:defRPr sz="3200" b="1">
                <a:solidFill>
                  <a:srgbClr val="0066FF"/>
                </a:solidFill>
                <a:latin typeface="Times New Roman" panose="02020603050405020304" pitchFamily="18" charset="0"/>
              </a:defRPr>
            </a:lvl4pPr>
            <a:lvl5pPr marL="2057400" indent="-228600">
              <a:defRPr sz="3200" b="1">
                <a:solidFill>
                  <a:srgbClr val="0066FF"/>
                </a:solidFill>
                <a:latin typeface="Times New Roman" panose="02020603050405020304" pitchFamily="18" charset="0"/>
              </a:defRPr>
            </a:lvl5pPr>
            <a:lvl6pPr marL="2514600" indent="-228600" eaLnBrk="0" fontAlgn="base" hangingPunct="0">
              <a:spcBef>
                <a:spcPct val="0"/>
              </a:spcBef>
              <a:spcAft>
                <a:spcPct val="0"/>
              </a:spcAft>
              <a:defRPr sz="3200" b="1">
                <a:solidFill>
                  <a:srgbClr val="0066FF"/>
                </a:solidFill>
                <a:latin typeface="Times New Roman" panose="02020603050405020304" pitchFamily="18" charset="0"/>
              </a:defRPr>
            </a:lvl6pPr>
            <a:lvl7pPr marL="2971800" indent="-228600" eaLnBrk="0" fontAlgn="base" hangingPunct="0">
              <a:spcBef>
                <a:spcPct val="0"/>
              </a:spcBef>
              <a:spcAft>
                <a:spcPct val="0"/>
              </a:spcAft>
              <a:defRPr sz="3200" b="1">
                <a:solidFill>
                  <a:srgbClr val="0066FF"/>
                </a:solidFill>
                <a:latin typeface="Times New Roman" panose="02020603050405020304" pitchFamily="18" charset="0"/>
              </a:defRPr>
            </a:lvl7pPr>
            <a:lvl8pPr marL="3429000" indent="-228600" eaLnBrk="0" fontAlgn="base" hangingPunct="0">
              <a:spcBef>
                <a:spcPct val="0"/>
              </a:spcBef>
              <a:spcAft>
                <a:spcPct val="0"/>
              </a:spcAft>
              <a:defRPr sz="3200" b="1">
                <a:solidFill>
                  <a:srgbClr val="0066FF"/>
                </a:solidFill>
                <a:latin typeface="Times New Roman" panose="02020603050405020304" pitchFamily="18" charset="0"/>
              </a:defRPr>
            </a:lvl8pPr>
            <a:lvl9pPr marL="3886200" indent="-228600" eaLnBrk="0" fontAlgn="base" hangingPunct="0">
              <a:spcBef>
                <a:spcPct val="0"/>
              </a:spcBef>
              <a:spcAft>
                <a:spcPct val="0"/>
              </a:spcAft>
              <a:defRPr sz="3200" b="1">
                <a:solidFill>
                  <a:srgbClr val="0066FF"/>
                </a:solidFill>
                <a:latin typeface="Times New Roman" panose="02020603050405020304" pitchFamily="18" charset="0"/>
              </a:defRPr>
            </a:lvl9pPr>
          </a:lstStyle>
          <a:p>
            <a:pPr algn="ctr" fontAlgn="base">
              <a:spcBef>
                <a:spcPct val="0"/>
              </a:spcBef>
              <a:spcAft>
                <a:spcPct val="0"/>
              </a:spcAft>
              <a:defRPr/>
            </a:pPr>
            <a:r>
              <a:rPr lang="en-US" altLang="en-US" sz="2800" dirty="0" err="1">
                <a:solidFill>
                  <a:srgbClr val="FF0000"/>
                </a:solidFill>
                <a:cs typeface="Arial" panose="020B0604020202020204" pitchFamily="34" charset="0"/>
              </a:rPr>
              <a:t>Khổ</a:t>
            </a:r>
            <a:r>
              <a:rPr lang="en-US" altLang="en-US" sz="2800" dirty="0">
                <a:solidFill>
                  <a:srgbClr val="FF0000"/>
                </a:solidFill>
                <a:cs typeface="Arial" panose="020B0604020202020204" pitchFamily="34" charset="0"/>
              </a:rPr>
              <a:t> 2 (</a:t>
            </a:r>
            <a:r>
              <a:rPr lang="en-US" altLang="en-US" sz="2800" dirty="0" err="1">
                <a:solidFill>
                  <a:srgbClr val="FF0000"/>
                </a:solidFill>
                <a:cs typeface="Arial" panose="020B0604020202020204" pitchFamily="34" charset="0"/>
              </a:rPr>
              <a:t>năm</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khổ</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thơ</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tiếp</a:t>
            </a:r>
            <a:r>
              <a:rPr lang="en-US" altLang="en-US" sz="2800" dirty="0">
                <a:solidFill>
                  <a:srgbClr val="FF0000"/>
                </a:solidFill>
                <a:cs typeface="Arial" panose="020B0604020202020204" pitchFamily="34" charset="0"/>
              </a:rPr>
              <a:t>): </a:t>
            </a:r>
            <a:r>
              <a:rPr lang="en-US" altLang="en-US" sz="2800" b="0" dirty="0" err="1">
                <a:solidFill>
                  <a:schemeClr val="tx1"/>
                </a:solidFill>
                <a:cs typeface="Arial" panose="020B0604020202020204" pitchFamily="34" charset="0"/>
              </a:rPr>
              <a:t>Những</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kỉ</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niệm</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tuổi</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thơ</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được</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tiếng</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gà</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trưa</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khơi</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dậy</a:t>
            </a:r>
            <a:r>
              <a:rPr lang="en-US" altLang="en-US" sz="2800" b="0" dirty="0">
                <a:solidFill>
                  <a:schemeClr val="tx1"/>
                </a:solidFill>
                <a:cs typeface="Arial" panose="020B0604020202020204" pitchFamily="34" charset="0"/>
              </a:rPr>
              <a:t>.</a:t>
            </a:r>
            <a:r>
              <a:rPr lang="en-US" altLang="en-US" sz="2800" b="0" dirty="0">
                <a:solidFill>
                  <a:schemeClr val="tx1"/>
                </a:solidFill>
                <a:latin typeface="Arial" panose="020B0604020202020204" pitchFamily="34" charset="0"/>
                <a:cs typeface="Arial" panose="020B0604020202020204" pitchFamily="34" charset="0"/>
              </a:rPr>
              <a:t> </a:t>
            </a:r>
            <a:r>
              <a:rPr lang="en-US" altLang="en-US" sz="2800" b="0" dirty="0">
                <a:solidFill>
                  <a:srgbClr val="FF0000"/>
                </a:solidFill>
                <a:latin typeface="Arial" panose="020B0604020202020204" pitchFamily="34" charset="0"/>
                <a:cs typeface="Arial" panose="020B0604020202020204" pitchFamily="34" charset="0"/>
              </a:rPr>
              <a:t>                     </a:t>
            </a:r>
          </a:p>
        </p:txBody>
      </p:sp>
      <p:sp>
        <p:nvSpPr>
          <p:cNvPr id="53" name="Rectangle 9">
            <a:extLst>
              <a:ext uri="{FF2B5EF4-FFF2-40B4-BE49-F238E27FC236}">
                <a16:creationId xmlns:a16="http://schemas.microsoft.com/office/drawing/2014/main" id="{5ACBD918-4BC0-41DD-806E-99E6AE72DBE4}"/>
              </a:ext>
            </a:extLst>
          </p:cNvPr>
          <p:cNvSpPr>
            <a:spLocks noChangeArrowheads="1"/>
          </p:cNvSpPr>
          <p:nvPr/>
        </p:nvSpPr>
        <p:spPr bwMode="auto">
          <a:xfrm>
            <a:off x="3830588" y="4491703"/>
            <a:ext cx="5300242"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b="1">
                <a:solidFill>
                  <a:srgbClr val="0066FF"/>
                </a:solidFill>
                <a:latin typeface="Times New Roman" panose="02020603050405020304" pitchFamily="18" charset="0"/>
              </a:defRPr>
            </a:lvl1pPr>
            <a:lvl2pPr marL="742950" indent="-285750">
              <a:defRPr sz="3200" b="1">
                <a:solidFill>
                  <a:srgbClr val="0066FF"/>
                </a:solidFill>
                <a:latin typeface="Times New Roman" panose="02020603050405020304" pitchFamily="18" charset="0"/>
              </a:defRPr>
            </a:lvl2pPr>
            <a:lvl3pPr marL="1143000" indent="-228600">
              <a:defRPr sz="3200" b="1">
                <a:solidFill>
                  <a:srgbClr val="0066FF"/>
                </a:solidFill>
                <a:latin typeface="Times New Roman" panose="02020603050405020304" pitchFamily="18" charset="0"/>
              </a:defRPr>
            </a:lvl3pPr>
            <a:lvl4pPr marL="1600200" indent="-228600">
              <a:defRPr sz="3200" b="1">
                <a:solidFill>
                  <a:srgbClr val="0066FF"/>
                </a:solidFill>
                <a:latin typeface="Times New Roman" panose="02020603050405020304" pitchFamily="18" charset="0"/>
              </a:defRPr>
            </a:lvl4pPr>
            <a:lvl5pPr marL="2057400" indent="-228600">
              <a:defRPr sz="3200" b="1">
                <a:solidFill>
                  <a:srgbClr val="0066FF"/>
                </a:solidFill>
                <a:latin typeface="Times New Roman" panose="02020603050405020304" pitchFamily="18" charset="0"/>
              </a:defRPr>
            </a:lvl5pPr>
            <a:lvl6pPr marL="2514600" indent="-228600" eaLnBrk="0" fontAlgn="base" hangingPunct="0">
              <a:spcBef>
                <a:spcPct val="0"/>
              </a:spcBef>
              <a:spcAft>
                <a:spcPct val="0"/>
              </a:spcAft>
              <a:defRPr sz="3200" b="1">
                <a:solidFill>
                  <a:srgbClr val="0066FF"/>
                </a:solidFill>
                <a:latin typeface="Times New Roman" panose="02020603050405020304" pitchFamily="18" charset="0"/>
              </a:defRPr>
            </a:lvl6pPr>
            <a:lvl7pPr marL="2971800" indent="-228600" eaLnBrk="0" fontAlgn="base" hangingPunct="0">
              <a:spcBef>
                <a:spcPct val="0"/>
              </a:spcBef>
              <a:spcAft>
                <a:spcPct val="0"/>
              </a:spcAft>
              <a:defRPr sz="3200" b="1">
                <a:solidFill>
                  <a:srgbClr val="0066FF"/>
                </a:solidFill>
                <a:latin typeface="Times New Roman" panose="02020603050405020304" pitchFamily="18" charset="0"/>
              </a:defRPr>
            </a:lvl7pPr>
            <a:lvl8pPr marL="3429000" indent="-228600" eaLnBrk="0" fontAlgn="base" hangingPunct="0">
              <a:spcBef>
                <a:spcPct val="0"/>
              </a:spcBef>
              <a:spcAft>
                <a:spcPct val="0"/>
              </a:spcAft>
              <a:defRPr sz="3200" b="1">
                <a:solidFill>
                  <a:srgbClr val="0066FF"/>
                </a:solidFill>
                <a:latin typeface="Times New Roman" panose="02020603050405020304" pitchFamily="18" charset="0"/>
              </a:defRPr>
            </a:lvl8pPr>
            <a:lvl9pPr marL="3886200" indent="-228600" eaLnBrk="0" fontAlgn="base" hangingPunct="0">
              <a:spcBef>
                <a:spcPct val="0"/>
              </a:spcBef>
              <a:spcAft>
                <a:spcPct val="0"/>
              </a:spcAft>
              <a:defRPr sz="3200" b="1">
                <a:solidFill>
                  <a:srgbClr val="0066FF"/>
                </a:solidFill>
                <a:latin typeface="Times New Roman" panose="02020603050405020304" pitchFamily="18" charset="0"/>
              </a:defRPr>
            </a:lvl9pPr>
          </a:lstStyle>
          <a:p>
            <a:pPr algn="ctr" fontAlgn="base">
              <a:spcBef>
                <a:spcPct val="0"/>
              </a:spcBef>
              <a:spcAft>
                <a:spcPct val="0"/>
              </a:spcAft>
              <a:defRPr/>
            </a:pPr>
            <a:r>
              <a:rPr lang="en-US" altLang="en-US" sz="2800" dirty="0" err="1">
                <a:solidFill>
                  <a:srgbClr val="FF0000"/>
                </a:solidFill>
                <a:cs typeface="Arial" panose="020B0604020202020204" pitchFamily="34" charset="0"/>
              </a:rPr>
              <a:t>Khổ</a:t>
            </a:r>
            <a:r>
              <a:rPr lang="en-US" altLang="en-US" sz="2800" dirty="0">
                <a:solidFill>
                  <a:srgbClr val="FF0000"/>
                </a:solidFill>
                <a:cs typeface="Arial" panose="020B0604020202020204" pitchFamily="34" charset="0"/>
              </a:rPr>
              <a:t> 3 (</a:t>
            </a:r>
            <a:r>
              <a:rPr lang="en-US" altLang="en-US" sz="2800" dirty="0" err="1">
                <a:solidFill>
                  <a:srgbClr val="FF0000"/>
                </a:solidFill>
                <a:cs typeface="Arial" panose="020B0604020202020204" pitchFamily="34" charset="0"/>
              </a:rPr>
              <a:t>hai</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khổ</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thơ</a:t>
            </a:r>
            <a:r>
              <a:rPr lang="en-US" altLang="en-US" sz="2800" dirty="0">
                <a:solidFill>
                  <a:srgbClr val="FF0000"/>
                </a:solidFill>
                <a:cs typeface="Arial" panose="020B0604020202020204" pitchFamily="34" charset="0"/>
              </a:rPr>
              <a:t> </a:t>
            </a:r>
            <a:r>
              <a:rPr lang="en-US" altLang="en-US" sz="2800" dirty="0" err="1">
                <a:solidFill>
                  <a:srgbClr val="FF0000"/>
                </a:solidFill>
                <a:cs typeface="Arial" panose="020B0604020202020204" pitchFamily="34" charset="0"/>
              </a:rPr>
              <a:t>cuối</a:t>
            </a:r>
            <a:r>
              <a:rPr lang="en-US" altLang="en-US" sz="2800" dirty="0">
                <a:solidFill>
                  <a:srgbClr val="FF0000"/>
                </a:solidFill>
                <a:cs typeface="Arial" panose="020B0604020202020204" pitchFamily="34" charset="0"/>
              </a:rPr>
              <a:t>): </a:t>
            </a:r>
          </a:p>
          <a:p>
            <a:pPr algn="ctr" fontAlgn="base">
              <a:spcBef>
                <a:spcPct val="0"/>
              </a:spcBef>
              <a:spcAft>
                <a:spcPct val="0"/>
              </a:spcAft>
              <a:defRPr/>
            </a:pPr>
            <a:r>
              <a:rPr lang="en-US" altLang="en-US" sz="2800" b="0" dirty="0" err="1">
                <a:solidFill>
                  <a:schemeClr val="tx1"/>
                </a:solidFill>
                <a:cs typeface="Arial" panose="020B0604020202020204" pitchFamily="34" charset="0"/>
              </a:rPr>
              <a:t>Những</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suy</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tư</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về</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tiếng</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gà</a:t>
            </a:r>
            <a:r>
              <a:rPr lang="en-US" altLang="en-US" sz="2800" b="0" dirty="0">
                <a:solidFill>
                  <a:schemeClr val="tx1"/>
                </a:solidFill>
                <a:cs typeface="Arial" panose="020B0604020202020204" pitchFamily="34" charset="0"/>
              </a:rPr>
              <a:t> </a:t>
            </a:r>
            <a:r>
              <a:rPr lang="en-US" altLang="en-US" sz="2800" b="0" dirty="0" err="1">
                <a:solidFill>
                  <a:schemeClr val="tx1"/>
                </a:solidFill>
                <a:cs typeface="Arial" panose="020B0604020202020204" pitchFamily="34" charset="0"/>
              </a:rPr>
              <a:t>trưa</a:t>
            </a:r>
            <a:endParaRPr lang="en-US" altLang="en-US" sz="2800" b="0" dirty="0">
              <a:solidFill>
                <a:schemeClr val="tx1"/>
              </a:solidFill>
              <a:cs typeface="Arial" panose="020B0604020202020204" pitchFamily="34" charset="0"/>
            </a:endParaRPr>
          </a:p>
        </p:txBody>
      </p:sp>
      <p:pic>
        <p:nvPicPr>
          <p:cNvPr id="55" name="Picture 54">
            <a:extLst>
              <a:ext uri="{FF2B5EF4-FFF2-40B4-BE49-F238E27FC236}">
                <a16:creationId xmlns:a16="http://schemas.microsoft.com/office/drawing/2014/main" id="{9FBB87DA-0150-4BEC-870E-425E941C818C}"/>
              </a:ext>
            </a:extLst>
          </p:cNvPr>
          <p:cNvPicPr>
            <a:picLocks noChangeAspect="1"/>
          </p:cNvPicPr>
          <p:nvPr/>
        </p:nvPicPr>
        <p:blipFill>
          <a:blip r:embed="rId3"/>
          <a:stretch>
            <a:fillRect/>
          </a:stretch>
        </p:blipFill>
        <p:spPr>
          <a:xfrm>
            <a:off x="4021926" y="238519"/>
            <a:ext cx="4917566" cy="778752"/>
          </a:xfrm>
          <a:prstGeom prst="rect">
            <a:avLst/>
          </a:prstGeom>
        </p:spPr>
      </p:pic>
    </p:spTree>
    <p:extLst>
      <p:ext uri="{BB962C8B-B14F-4D97-AF65-F5344CB8AC3E}">
        <p14:creationId xmlns:p14="http://schemas.microsoft.com/office/powerpoint/2010/main" val="2418278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heel(1)">
                                      <p:cBhvr>
                                        <p:cTn id="15" dur="20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circle(in)">
                                      <p:cBhvr>
                                        <p:cTn id="26" dur="20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circle(in)">
                                      <p:cBhvr>
                                        <p:cTn id="34"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22" name="Line 6"/>
          <p:cNvSpPr/>
          <p:nvPr/>
        </p:nvSpPr>
        <p:spPr>
          <a:xfrm flipV="1">
            <a:off x="4432301" y="3047032"/>
            <a:ext cx="447675" cy="0"/>
          </a:xfrm>
          <a:prstGeom prst="line">
            <a:avLst/>
          </a:prstGeom>
          <a:ln w="19050" cap="flat" cmpd="sng">
            <a:noFill/>
            <a:prstDash val="solid"/>
            <a:round/>
            <a:headEnd type="none" w="med" len="med"/>
            <a:tailEnd type="triangle" w="med" len="med"/>
          </a:ln>
        </p:spPr>
        <p:txBody>
          <a:bodyPr/>
          <a:lstStyle/>
          <a:p>
            <a:endParaRPr lang="en-SG"/>
          </a:p>
        </p:txBody>
      </p:sp>
      <p:sp>
        <p:nvSpPr>
          <p:cNvPr id="598023" name="Line 7"/>
          <p:cNvSpPr/>
          <p:nvPr/>
        </p:nvSpPr>
        <p:spPr>
          <a:xfrm flipV="1">
            <a:off x="7119938" y="3047032"/>
            <a:ext cx="347662" cy="15617"/>
          </a:xfrm>
          <a:prstGeom prst="line">
            <a:avLst/>
          </a:prstGeom>
          <a:ln w="19050" cap="flat" cmpd="sng">
            <a:noFill/>
            <a:prstDash val="solid"/>
            <a:round/>
            <a:headEnd type="none" w="med" len="med"/>
            <a:tailEnd type="triangle" w="med" len="med"/>
          </a:ln>
        </p:spPr>
        <p:txBody>
          <a:bodyPr/>
          <a:lstStyle/>
          <a:p>
            <a:endParaRPr lang="en-SG"/>
          </a:p>
        </p:txBody>
      </p:sp>
      <p:sp>
        <p:nvSpPr>
          <p:cNvPr id="598024" name="Line 8"/>
          <p:cNvSpPr/>
          <p:nvPr/>
        </p:nvSpPr>
        <p:spPr>
          <a:xfrm flipV="1">
            <a:off x="3929063" y="6115011"/>
            <a:ext cx="1066800" cy="0"/>
          </a:xfrm>
          <a:prstGeom prst="line">
            <a:avLst/>
          </a:prstGeom>
          <a:ln w="19050" cap="flat" cmpd="sng">
            <a:noFill/>
            <a:prstDash val="solid"/>
            <a:round/>
            <a:headEnd type="none" w="med" len="med"/>
            <a:tailEnd type="triangle" w="med" len="med"/>
          </a:ln>
        </p:spPr>
        <p:txBody>
          <a:bodyPr/>
          <a:lstStyle/>
          <a:p>
            <a:endParaRPr lang="en-SG"/>
          </a:p>
        </p:txBody>
      </p:sp>
      <p:sp>
        <p:nvSpPr>
          <p:cNvPr id="598025" name="Line 9"/>
          <p:cNvSpPr/>
          <p:nvPr/>
        </p:nvSpPr>
        <p:spPr>
          <a:xfrm>
            <a:off x="7067550" y="6115011"/>
            <a:ext cx="1066800" cy="0"/>
          </a:xfrm>
          <a:prstGeom prst="line">
            <a:avLst/>
          </a:prstGeom>
          <a:ln w="19050" cap="flat" cmpd="sng">
            <a:noFill/>
            <a:prstDash val="solid"/>
            <a:round/>
            <a:headEnd type="none" w="med" len="med"/>
            <a:tailEnd type="triangle" w="med" len="med"/>
          </a:ln>
        </p:spPr>
        <p:txBody>
          <a:bodyPr/>
          <a:lstStyle/>
          <a:p>
            <a:endParaRPr lang="en-SG"/>
          </a:p>
        </p:txBody>
      </p:sp>
      <p:sp>
        <p:nvSpPr>
          <p:cNvPr id="598026" name="Rectangle 10"/>
          <p:cNvSpPr/>
          <p:nvPr/>
        </p:nvSpPr>
        <p:spPr>
          <a:xfrm>
            <a:off x="4318803" y="1411688"/>
            <a:ext cx="4191000" cy="676275"/>
          </a:xfrm>
          <a:prstGeom prst="rect">
            <a:avLst/>
          </a:prstGeom>
          <a:solidFill>
            <a:schemeClr val="accent5">
              <a:lumMod val="40000"/>
              <a:lumOff val="6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r>
              <a:rPr lang="en-US" altLang="zh-CN" sz="3600" b="1" dirty="0">
                <a:latin typeface="Times New Roman" panose="02020603050405020304" pitchFamily="18" charset="0"/>
              </a:rPr>
              <a:t>Tiếng gà trưa </a:t>
            </a:r>
          </a:p>
        </p:txBody>
      </p:sp>
      <p:sp>
        <p:nvSpPr>
          <p:cNvPr id="598027" name="Rectangle 11"/>
          <p:cNvSpPr/>
          <p:nvPr/>
        </p:nvSpPr>
        <p:spPr>
          <a:xfrm>
            <a:off x="457218" y="3047032"/>
            <a:ext cx="3585369" cy="2197669"/>
          </a:xfrm>
          <a:prstGeom prst="rect">
            <a:avLst/>
          </a:prstGeom>
          <a:solidFill>
            <a:schemeClr val="accent4">
              <a:lumMod val="20000"/>
              <a:lumOff val="8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r>
              <a:rPr lang="en-US" altLang="zh-CN" sz="2400" dirty="0" err="1">
                <a:latin typeface="Times New Roman" panose="02020603050405020304" pitchFamily="18" charset="0"/>
              </a:rPr>
              <a:t>Trên</a:t>
            </a:r>
            <a:r>
              <a:rPr lang="en-US" altLang="zh-CN" sz="2400" dirty="0">
                <a:latin typeface="Times New Roman" panose="02020603050405020304" pitchFamily="18" charset="0"/>
              </a:rPr>
              <a:t> đường hành quân, </a:t>
            </a:r>
          </a:p>
          <a:p>
            <a:pPr algn="ctr" fontAlgn="base">
              <a:spcBef>
                <a:spcPct val="0"/>
              </a:spcBef>
              <a:spcAft>
                <a:spcPct val="0"/>
              </a:spcAft>
            </a:pPr>
            <a:r>
              <a:rPr lang="en-US" altLang="zh-CN" sz="2400" dirty="0">
                <a:latin typeface="Times New Roman" panose="02020603050405020304" pitchFamily="18" charset="0"/>
              </a:rPr>
              <a:t>người chiến </a:t>
            </a:r>
            <a:r>
              <a:rPr lang="en-US" altLang="zh-CN" sz="2400" dirty="0" err="1">
                <a:latin typeface="Times New Roman" panose="02020603050405020304" pitchFamily="18" charset="0"/>
              </a:rPr>
              <a:t>sĩ</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chợt</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nghe</a:t>
            </a:r>
            <a:r>
              <a:rPr lang="en-US" altLang="zh-CN" sz="2400" dirty="0">
                <a:latin typeface="Times New Roman" panose="02020603050405020304" pitchFamily="18" charset="0"/>
              </a:rPr>
              <a:t> </a:t>
            </a:r>
          </a:p>
          <a:p>
            <a:pPr algn="ctr" fontAlgn="base">
              <a:spcBef>
                <a:spcPct val="0"/>
              </a:spcBef>
              <a:spcAft>
                <a:spcPct val="0"/>
              </a:spcAft>
            </a:pPr>
            <a:r>
              <a:rPr lang="en-US" altLang="zh-CN" sz="2400" dirty="0" err="1">
                <a:latin typeface="Times New Roman" panose="02020603050405020304" pitchFamily="18" charset="0"/>
              </a:rPr>
              <a:t>tiếng</a:t>
            </a:r>
            <a:r>
              <a:rPr lang="en-US" altLang="zh-CN" sz="2400" dirty="0">
                <a:latin typeface="Times New Roman" panose="02020603050405020304" pitchFamily="18" charset="0"/>
              </a:rPr>
              <a:t> gà nhảy ổ, </a:t>
            </a:r>
            <a:r>
              <a:rPr lang="en-US" altLang="zh-CN" sz="2400" dirty="0" err="1">
                <a:latin typeface="Times New Roman" panose="02020603050405020304" pitchFamily="18" charset="0"/>
              </a:rPr>
              <a:t>gợi</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về</a:t>
            </a:r>
            <a:r>
              <a:rPr lang="en-US" altLang="zh-CN" sz="2400" dirty="0">
                <a:latin typeface="Times New Roman" panose="02020603050405020304" pitchFamily="18" charset="0"/>
              </a:rPr>
              <a:t> </a:t>
            </a:r>
          </a:p>
          <a:p>
            <a:pPr algn="ctr" fontAlgn="base">
              <a:spcBef>
                <a:spcPct val="0"/>
              </a:spcBef>
              <a:spcAft>
                <a:spcPct val="0"/>
              </a:spcAft>
            </a:pPr>
            <a:r>
              <a:rPr lang="en-US" altLang="zh-CN" sz="2400" dirty="0" err="1">
                <a:latin typeface="Times New Roman" panose="02020603050405020304" pitchFamily="18" charset="0"/>
              </a:rPr>
              <a:t>kỉ</a:t>
            </a:r>
            <a:r>
              <a:rPr lang="en-US" altLang="zh-CN" sz="2400" dirty="0">
                <a:latin typeface="Times New Roman" panose="02020603050405020304" pitchFamily="18" charset="0"/>
              </a:rPr>
              <a:t> niệm tuổi thơ</a:t>
            </a:r>
          </a:p>
        </p:txBody>
      </p:sp>
      <p:sp>
        <p:nvSpPr>
          <p:cNvPr id="598028" name="Rectangle 12"/>
          <p:cNvSpPr/>
          <p:nvPr/>
        </p:nvSpPr>
        <p:spPr>
          <a:xfrm>
            <a:off x="4306714" y="3047032"/>
            <a:ext cx="3513311" cy="2180633"/>
          </a:xfrm>
          <a:prstGeom prst="rect">
            <a:avLst/>
          </a:prstGeom>
          <a:solidFill>
            <a:schemeClr val="accent4">
              <a:lumMod val="20000"/>
              <a:lumOff val="8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endParaRPr lang="en-US" altLang="zh-CN" sz="2400" dirty="0">
              <a:latin typeface="Times New Roman" panose="02020603050405020304" pitchFamily="18" charset="0"/>
            </a:endParaRPr>
          </a:p>
          <a:p>
            <a:pPr algn="ctr" fontAlgn="base">
              <a:spcBef>
                <a:spcPct val="0"/>
              </a:spcBef>
              <a:spcAft>
                <a:spcPct val="0"/>
              </a:spcAft>
            </a:pPr>
            <a:r>
              <a:rPr lang="en-US" altLang="zh-CN" sz="2400" dirty="0">
                <a:latin typeface="Times New Roman" panose="02020603050405020304" pitchFamily="18" charset="0"/>
              </a:rPr>
              <a:t>Hình ảnh </a:t>
            </a:r>
            <a:r>
              <a:rPr lang="en-US" altLang="zh-CN" sz="2400" dirty="0" err="1">
                <a:latin typeface="Times New Roman" panose="02020603050405020304" pitchFamily="18" charset="0"/>
              </a:rPr>
              <a:t>gà</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mái</a:t>
            </a:r>
            <a:r>
              <a:rPr lang="en-US" altLang="zh-CN" sz="2400" dirty="0">
                <a:latin typeface="Times New Roman" panose="02020603050405020304" pitchFamily="18" charset="0"/>
              </a:rPr>
              <a:t> mơ, </a:t>
            </a:r>
          </a:p>
          <a:p>
            <a:pPr algn="ctr" fontAlgn="base">
              <a:spcBef>
                <a:spcPct val="0"/>
              </a:spcBef>
              <a:spcAft>
                <a:spcPct val="0"/>
              </a:spcAft>
            </a:pPr>
            <a:r>
              <a:rPr lang="en-US" altLang="zh-CN" sz="2400" dirty="0">
                <a:latin typeface="Times New Roman" panose="02020603050405020304" pitchFamily="18" charset="0"/>
              </a:rPr>
              <a:t>mái vàng </a:t>
            </a:r>
            <a:r>
              <a:rPr lang="en-US" altLang="zh-CN" sz="2400" dirty="0" err="1">
                <a:latin typeface="Times New Roman" panose="02020603050405020304" pitchFamily="18" charset="0"/>
              </a:rPr>
              <a:t>với</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người</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bà</a:t>
            </a:r>
            <a:endParaRPr lang="en-US" altLang="zh-CN" sz="2400" dirty="0">
              <a:latin typeface="Times New Roman" panose="02020603050405020304" pitchFamily="18" charset="0"/>
            </a:endParaRPr>
          </a:p>
          <a:p>
            <a:pPr algn="ctr" fontAlgn="base">
              <a:spcBef>
                <a:spcPct val="0"/>
              </a:spcBef>
              <a:spcAft>
                <a:spcPct val="0"/>
              </a:spcAft>
            </a:pPr>
            <a:r>
              <a:rPr lang="en-US" altLang="zh-CN" sz="2400" dirty="0" err="1">
                <a:latin typeface="Times New Roman" panose="02020603050405020304" pitchFamily="18" charset="0"/>
              </a:rPr>
              <a:t>giàu</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lòng</a:t>
            </a:r>
            <a:r>
              <a:rPr lang="en-US" altLang="zh-CN" sz="2400" dirty="0">
                <a:latin typeface="Times New Roman" panose="02020603050405020304" pitchFamily="18" charset="0"/>
              </a:rPr>
              <a:t> yêu thương </a:t>
            </a:r>
          </a:p>
          <a:p>
            <a:pPr algn="ctr" fontAlgn="base">
              <a:spcBef>
                <a:spcPct val="0"/>
              </a:spcBef>
              <a:spcAft>
                <a:spcPct val="0"/>
              </a:spcAft>
            </a:pPr>
            <a:r>
              <a:rPr lang="en-US" altLang="zh-CN" sz="2400" dirty="0">
                <a:latin typeface="Times New Roman" panose="02020603050405020304" pitchFamily="18" charset="0"/>
              </a:rPr>
              <a:t> </a:t>
            </a:r>
          </a:p>
        </p:txBody>
      </p:sp>
      <p:sp>
        <p:nvSpPr>
          <p:cNvPr id="598029" name="Rectangle 13"/>
          <p:cNvSpPr/>
          <p:nvPr/>
        </p:nvSpPr>
        <p:spPr>
          <a:xfrm>
            <a:off x="8172449" y="3047032"/>
            <a:ext cx="3772623" cy="2210446"/>
          </a:xfrm>
          <a:prstGeom prst="rect">
            <a:avLst/>
          </a:prstGeom>
          <a:solidFill>
            <a:schemeClr val="accent4">
              <a:lumMod val="20000"/>
              <a:lumOff val="8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r>
              <a:rPr lang="en-US" altLang="zh-CN" sz="2400" dirty="0">
                <a:latin typeface="Times New Roman" panose="02020603050405020304" pitchFamily="18" charset="0"/>
              </a:rPr>
              <a:t>Ước mơ tuổi thơ </a:t>
            </a:r>
            <a:r>
              <a:rPr lang="en-US" altLang="zh-CN" sz="2400" dirty="0" err="1">
                <a:latin typeface="Times New Roman" panose="02020603050405020304" pitchFamily="18" charset="0"/>
              </a:rPr>
              <a:t>và</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tiếng</a:t>
            </a:r>
            <a:r>
              <a:rPr lang="en-US" altLang="zh-CN" sz="2400" dirty="0">
                <a:latin typeface="Times New Roman" panose="02020603050405020304" pitchFamily="18" charset="0"/>
              </a:rPr>
              <a:t> </a:t>
            </a:r>
          </a:p>
          <a:p>
            <a:pPr algn="ctr" fontAlgn="base">
              <a:spcBef>
                <a:spcPct val="0"/>
              </a:spcBef>
              <a:spcAft>
                <a:spcPct val="0"/>
              </a:spcAft>
            </a:pPr>
            <a:r>
              <a:rPr lang="en-US" altLang="zh-CN" sz="2400" dirty="0" err="1">
                <a:latin typeface="Times New Roman" panose="02020603050405020304" pitchFamily="18" charset="0"/>
              </a:rPr>
              <a:t>gà</a:t>
            </a:r>
            <a:r>
              <a:rPr lang="en-US" altLang="zh-CN" sz="2400" dirty="0">
                <a:latin typeface="Times New Roman" panose="02020603050405020304" pitchFamily="18" charset="0"/>
              </a:rPr>
              <a:t> trưa </a:t>
            </a:r>
            <a:r>
              <a:rPr lang="en-US" altLang="zh-CN" sz="2400" dirty="0" err="1">
                <a:latin typeface="Times New Roman" panose="02020603050405020304" pitchFamily="18" charset="0"/>
              </a:rPr>
              <a:t>đã</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khắc</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sâu</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tình</a:t>
            </a:r>
            <a:r>
              <a:rPr lang="en-US" altLang="zh-CN" sz="2400" dirty="0">
                <a:latin typeface="Times New Roman" panose="02020603050405020304" pitchFamily="18" charset="0"/>
              </a:rPr>
              <a:t> </a:t>
            </a:r>
          </a:p>
          <a:p>
            <a:pPr algn="ctr" fontAlgn="base">
              <a:spcBef>
                <a:spcPct val="0"/>
              </a:spcBef>
              <a:spcAft>
                <a:spcPct val="0"/>
              </a:spcAft>
            </a:pPr>
            <a:r>
              <a:rPr lang="en-US" altLang="zh-CN" sz="2400" dirty="0" err="1">
                <a:latin typeface="Times New Roman" panose="02020603050405020304" pitchFamily="18" charset="0"/>
              </a:rPr>
              <a:t>yêu</a:t>
            </a:r>
            <a:r>
              <a:rPr lang="en-US" altLang="zh-CN" sz="2400" dirty="0">
                <a:latin typeface="Times New Roman" panose="02020603050405020304" pitchFamily="18" charset="0"/>
              </a:rPr>
              <a:t> quê </a:t>
            </a:r>
            <a:r>
              <a:rPr lang="en-US" altLang="zh-CN" sz="2400" dirty="0" err="1">
                <a:latin typeface="Times New Roman" panose="02020603050405020304" pitchFamily="18" charset="0"/>
              </a:rPr>
              <a:t>hương</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đất</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nước</a:t>
            </a:r>
            <a:r>
              <a:rPr lang="en-US" altLang="zh-CN" sz="2400" dirty="0">
                <a:latin typeface="Times New Roman" panose="02020603050405020304" pitchFamily="18" charset="0"/>
              </a:rPr>
              <a:t> </a:t>
            </a:r>
          </a:p>
          <a:p>
            <a:pPr algn="ctr" fontAlgn="base">
              <a:spcBef>
                <a:spcPct val="0"/>
              </a:spcBef>
              <a:spcAft>
                <a:spcPct val="0"/>
              </a:spcAft>
            </a:pPr>
            <a:r>
              <a:rPr lang="en-US" altLang="zh-CN" sz="2400" dirty="0" err="1">
                <a:latin typeface="Times New Roman" panose="02020603050405020304" pitchFamily="18" charset="0"/>
              </a:rPr>
              <a:t>nơi</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người</a:t>
            </a:r>
            <a:r>
              <a:rPr lang="en-US" altLang="zh-CN" sz="2400" dirty="0">
                <a:latin typeface="Times New Roman" panose="02020603050405020304" pitchFamily="18" charset="0"/>
              </a:rPr>
              <a:t> </a:t>
            </a:r>
            <a:r>
              <a:rPr lang="en-US" altLang="zh-CN" sz="2400" dirty="0" err="1">
                <a:latin typeface="Times New Roman" panose="02020603050405020304" pitchFamily="18" charset="0"/>
              </a:rPr>
              <a:t>chiến</a:t>
            </a:r>
            <a:r>
              <a:rPr lang="en-US" altLang="zh-CN" sz="2400" dirty="0">
                <a:latin typeface="Times New Roman" panose="02020603050405020304" pitchFamily="18" charset="0"/>
              </a:rPr>
              <a:t> sĩ</a:t>
            </a:r>
          </a:p>
        </p:txBody>
      </p:sp>
      <p:sp>
        <p:nvSpPr>
          <p:cNvPr id="598030" name="Rectangle 14"/>
          <p:cNvSpPr/>
          <p:nvPr/>
        </p:nvSpPr>
        <p:spPr>
          <a:xfrm>
            <a:off x="599949" y="5745518"/>
            <a:ext cx="1981200" cy="533400"/>
          </a:xfrm>
          <a:prstGeom prst="rect">
            <a:avLst/>
          </a:prstGeom>
          <a:solidFill>
            <a:schemeClr val="accent4">
              <a:lumMod val="60000"/>
              <a:lumOff val="4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r>
              <a:rPr lang="en-US" altLang="zh-CN" sz="2800" b="1" dirty="0">
                <a:latin typeface="Times New Roman" panose="02020603050405020304" pitchFamily="18" charset="0"/>
              </a:rPr>
              <a:t>Hiện tại</a:t>
            </a:r>
          </a:p>
        </p:txBody>
      </p:sp>
      <p:sp>
        <p:nvSpPr>
          <p:cNvPr id="598031" name="Rectangle 15"/>
          <p:cNvSpPr/>
          <p:nvPr/>
        </p:nvSpPr>
        <p:spPr>
          <a:xfrm>
            <a:off x="5048250" y="5763866"/>
            <a:ext cx="1981200" cy="533400"/>
          </a:xfrm>
          <a:prstGeom prst="rect">
            <a:avLst/>
          </a:prstGeom>
          <a:solidFill>
            <a:schemeClr val="accent4">
              <a:lumMod val="60000"/>
              <a:lumOff val="4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r>
              <a:rPr lang="en-US" altLang="zh-CN" sz="2800" b="1" dirty="0">
                <a:latin typeface="Times New Roman" panose="02020603050405020304" pitchFamily="18" charset="0"/>
              </a:rPr>
              <a:t>Quá khứ</a:t>
            </a:r>
          </a:p>
        </p:txBody>
      </p:sp>
      <p:sp>
        <p:nvSpPr>
          <p:cNvPr id="598032" name="Rectangle 16"/>
          <p:cNvSpPr/>
          <p:nvPr/>
        </p:nvSpPr>
        <p:spPr>
          <a:xfrm>
            <a:off x="9143999" y="5789527"/>
            <a:ext cx="1981200" cy="533400"/>
          </a:xfrm>
          <a:prstGeom prst="rect">
            <a:avLst/>
          </a:prstGeom>
          <a:solidFill>
            <a:schemeClr val="accent4">
              <a:lumMod val="60000"/>
              <a:lumOff val="40000"/>
            </a:schemeClr>
          </a:solidFill>
          <a:ln w="9525" cap="flat" cmpd="sng">
            <a:noFill/>
            <a:prstDash val="solid"/>
            <a:miter/>
            <a:headEnd type="none" w="med" len="med"/>
            <a:tailEnd type="none" w="med" len="med"/>
          </a:ln>
        </p:spPr>
        <p:txBody>
          <a:bodyPr wrap="none" anchor="ctr"/>
          <a:lstStyle/>
          <a:p>
            <a:pPr algn="ctr" fontAlgn="base">
              <a:spcBef>
                <a:spcPct val="0"/>
              </a:spcBef>
              <a:spcAft>
                <a:spcPct val="0"/>
              </a:spcAft>
            </a:pPr>
            <a:r>
              <a:rPr lang="en-US" altLang="zh-CN" sz="2800" b="1" dirty="0">
                <a:latin typeface="Times New Roman" panose="02020603050405020304" pitchFamily="18" charset="0"/>
              </a:rPr>
              <a:t>Hiện tại</a:t>
            </a:r>
          </a:p>
        </p:txBody>
      </p:sp>
      <p:sp>
        <p:nvSpPr>
          <p:cNvPr id="598034" name="Line 18"/>
          <p:cNvSpPr/>
          <p:nvPr/>
        </p:nvSpPr>
        <p:spPr>
          <a:xfrm>
            <a:off x="2862263" y="5243474"/>
            <a:ext cx="0" cy="533400"/>
          </a:xfrm>
          <a:prstGeom prst="line">
            <a:avLst/>
          </a:prstGeom>
          <a:ln w="19050" cap="flat" cmpd="sng">
            <a:noFill/>
            <a:prstDash val="solid"/>
            <a:round/>
            <a:headEnd type="none" w="med" len="med"/>
            <a:tailEnd type="triangle" w="med" len="med"/>
          </a:ln>
        </p:spPr>
        <p:txBody>
          <a:bodyPr/>
          <a:lstStyle/>
          <a:p>
            <a:endParaRPr lang="en-SG"/>
          </a:p>
        </p:txBody>
      </p:sp>
      <p:sp>
        <p:nvSpPr>
          <p:cNvPr id="598035" name="Line 19"/>
          <p:cNvSpPr/>
          <p:nvPr/>
        </p:nvSpPr>
        <p:spPr>
          <a:xfrm>
            <a:off x="5967413" y="5167275"/>
            <a:ext cx="0" cy="649287"/>
          </a:xfrm>
          <a:prstGeom prst="line">
            <a:avLst/>
          </a:prstGeom>
          <a:ln w="19050" cap="flat" cmpd="sng">
            <a:noFill/>
            <a:prstDash val="solid"/>
            <a:round/>
            <a:headEnd type="none" w="med" len="med"/>
            <a:tailEnd type="triangle" w="med" len="med"/>
          </a:ln>
        </p:spPr>
        <p:txBody>
          <a:bodyPr/>
          <a:lstStyle/>
          <a:p>
            <a:endParaRPr lang="en-SG"/>
          </a:p>
        </p:txBody>
      </p:sp>
      <p:sp>
        <p:nvSpPr>
          <p:cNvPr id="598036" name="Line 20"/>
          <p:cNvSpPr/>
          <p:nvPr/>
        </p:nvSpPr>
        <p:spPr>
          <a:xfrm>
            <a:off x="9207940" y="5686178"/>
            <a:ext cx="0" cy="533400"/>
          </a:xfrm>
          <a:prstGeom prst="line">
            <a:avLst/>
          </a:prstGeom>
          <a:ln w="19050" cap="flat" cmpd="sng">
            <a:noFill/>
            <a:prstDash val="solid"/>
            <a:round/>
            <a:headEnd type="none" w="med" len="med"/>
            <a:tailEnd type="triangle" w="med" len="med"/>
          </a:ln>
        </p:spPr>
        <p:txBody>
          <a:bodyPr/>
          <a:lstStyle/>
          <a:p>
            <a:endParaRPr lang="en-SG"/>
          </a:p>
        </p:txBody>
      </p:sp>
      <p:pic>
        <p:nvPicPr>
          <p:cNvPr id="3" name="Picture 2">
            <a:extLst>
              <a:ext uri="{FF2B5EF4-FFF2-40B4-BE49-F238E27FC236}">
                <a16:creationId xmlns:a16="http://schemas.microsoft.com/office/drawing/2014/main" id="{DE80AA45-401E-4910-AF0E-8F1A3247414B}"/>
              </a:ext>
            </a:extLst>
          </p:cNvPr>
          <p:cNvPicPr>
            <a:picLocks noChangeAspect="1"/>
          </p:cNvPicPr>
          <p:nvPr/>
        </p:nvPicPr>
        <p:blipFill>
          <a:blip r:embed="rId2"/>
          <a:stretch>
            <a:fillRect/>
          </a:stretch>
        </p:blipFill>
        <p:spPr>
          <a:xfrm>
            <a:off x="2754207" y="676441"/>
            <a:ext cx="7535309" cy="957498"/>
          </a:xfrm>
          <a:prstGeom prst="rect">
            <a:avLst/>
          </a:prstGeom>
        </p:spPr>
      </p:pic>
      <p:sp>
        <p:nvSpPr>
          <p:cNvPr id="4" name="Arrow: Down 3">
            <a:extLst>
              <a:ext uri="{FF2B5EF4-FFF2-40B4-BE49-F238E27FC236}">
                <a16:creationId xmlns:a16="http://schemas.microsoft.com/office/drawing/2014/main" id="{4CA7F23C-A941-453C-91A3-9E57F410391E}"/>
              </a:ext>
            </a:extLst>
          </p:cNvPr>
          <p:cNvSpPr/>
          <p:nvPr/>
        </p:nvSpPr>
        <p:spPr>
          <a:xfrm>
            <a:off x="1313126" y="5269429"/>
            <a:ext cx="636608" cy="399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29F46E4A-1E12-405D-97C2-8C6F5BD461D7}"/>
              </a:ext>
            </a:extLst>
          </p:cNvPr>
          <p:cNvSpPr/>
          <p:nvPr/>
        </p:nvSpPr>
        <p:spPr>
          <a:xfrm>
            <a:off x="5777695" y="5283162"/>
            <a:ext cx="636608" cy="399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59CC65BF-0141-4B1F-8293-A468510472FE}"/>
              </a:ext>
            </a:extLst>
          </p:cNvPr>
          <p:cNvSpPr/>
          <p:nvPr/>
        </p:nvSpPr>
        <p:spPr>
          <a:xfrm>
            <a:off x="9740457" y="5243474"/>
            <a:ext cx="636608" cy="399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D5916A8-B8BE-4AD4-8986-3602543F1681}"/>
              </a:ext>
            </a:extLst>
          </p:cNvPr>
          <p:cNvCxnSpPr/>
          <p:nvPr/>
        </p:nvCxnSpPr>
        <p:spPr>
          <a:xfrm flipH="1">
            <a:off x="2127207" y="2050241"/>
            <a:ext cx="3879513" cy="791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03AEB61-028E-47C7-8D7D-975B219672DE}"/>
              </a:ext>
            </a:extLst>
          </p:cNvPr>
          <p:cNvCxnSpPr/>
          <p:nvPr/>
        </p:nvCxnSpPr>
        <p:spPr>
          <a:xfrm>
            <a:off x="6291769" y="2302737"/>
            <a:ext cx="0" cy="558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E58D950-5148-4BE9-8388-E7FDA8D56AE1}"/>
              </a:ext>
            </a:extLst>
          </p:cNvPr>
          <p:cNvCxnSpPr/>
          <p:nvPr/>
        </p:nvCxnSpPr>
        <p:spPr>
          <a:xfrm>
            <a:off x="6809362" y="2098383"/>
            <a:ext cx="3325237" cy="666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Arrow: Right 10">
            <a:extLst>
              <a:ext uri="{FF2B5EF4-FFF2-40B4-BE49-F238E27FC236}">
                <a16:creationId xmlns:a16="http://schemas.microsoft.com/office/drawing/2014/main" id="{6B445F99-9D09-4F71-84BA-61DCEDA82228}"/>
              </a:ext>
            </a:extLst>
          </p:cNvPr>
          <p:cNvSpPr/>
          <p:nvPr/>
        </p:nvSpPr>
        <p:spPr>
          <a:xfrm>
            <a:off x="3153240" y="5882795"/>
            <a:ext cx="1279061" cy="3468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DAA13A50-67F4-4453-B941-AEB667E838C6}"/>
              </a:ext>
            </a:extLst>
          </p:cNvPr>
          <p:cNvSpPr/>
          <p:nvPr/>
        </p:nvSpPr>
        <p:spPr>
          <a:xfrm>
            <a:off x="7494819" y="5907318"/>
            <a:ext cx="1279061" cy="3468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8026"/>
                                        </p:tgtEl>
                                        <p:attrNameLst>
                                          <p:attrName>style.visibility</p:attrName>
                                        </p:attrNameLst>
                                      </p:cBhvr>
                                      <p:to>
                                        <p:strVal val="visible"/>
                                      </p:to>
                                    </p:set>
                                    <p:animEffect transition="in" filter="circle(in)">
                                      <p:cBhvr>
                                        <p:cTn id="12" dur="2000"/>
                                        <p:tgtEl>
                                          <p:spTgt spid="598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98027"/>
                                        </p:tgtEl>
                                        <p:attrNameLst>
                                          <p:attrName>style.visibility</p:attrName>
                                        </p:attrNameLst>
                                      </p:cBhvr>
                                      <p:to>
                                        <p:strVal val="visible"/>
                                      </p:to>
                                    </p:set>
                                    <p:animEffect transition="in" filter="barn(inVertical)">
                                      <p:cBhvr>
                                        <p:cTn id="20" dur="500"/>
                                        <p:tgtEl>
                                          <p:spTgt spid="5980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98030"/>
                                        </p:tgtEl>
                                        <p:attrNameLst>
                                          <p:attrName>style.visibility</p:attrName>
                                        </p:attrNameLst>
                                      </p:cBhvr>
                                      <p:to>
                                        <p:strVal val="visible"/>
                                      </p:to>
                                    </p:set>
                                    <p:animEffect transition="in" filter="barn(inVertical)">
                                      <p:cBhvr>
                                        <p:cTn id="28" dur="500"/>
                                        <p:tgtEl>
                                          <p:spTgt spid="5980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98028"/>
                                        </p:tgtEl>
                                        <p:attrNameLst>
                                          <p:attrName>style.visibility</p:attrName>
                                        </p:attrNameLst>
                                      </p:cBhvr>
                                      <p:to>
                                        <p:strVal val="visible"/>
                                      </p:to>
                                    </p:set>
                                    <p:animEffect transition="in" filter="wipe(down)">
                                      <p:cBhvr>
                                        <p:cTn id="33" dur="500"/>
                                        <p:tgtEl>
                                          <p:spTgt spid="598028"/>
                                        </p:tgtEl>
                                      </p:cBhvr>
                                    </p:animEffect>
                                  </p:childTnLst>
                                </p:cTn>
                              </p:par>
                              <p:par>
                                <p:cTn id="34" presetID="2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circle(in)">
                                      <p:cBhvr>
                                        <p:cTn id="41" dur="2000"/>
                                        <p:tgtEl>
                                          <p:spTgt spid="2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598031"/>
                                        </p:tgtEl>
                                        <p:attrNameLst>
                                          <p:attrName>style.visibility</p:attrName>
                                        </p:attrNameLst>
                                      </p:cBhvr>
                                      <p:to>
                                        <p:strVal val="visible"/>
                                      </p:to>
                                    </p:set>
                                    <p:animEffect transition="in" filter="circle(in)">
                                      <p:cBhvr>
                                        <p:cTn id="47" dur="2000"/>
                                        <p:tgtEl>
                                          <p:spTgt spid="59803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598029"/>
                                        </p:tgtEl>
                                        <p:attrNameLst>
                                          <p:attrName>style.visibility</p:attrName>
                                        </p:attrNameLst>
                                      </p:cBhvr>
                                      <p:to>
                                        <p:strVal val="visible"/>
                                      </p:to>
                                    </p:set>
                                    <p:animEffect transition="in" filter="wheel(1)">
                                      <p:cBhvr>
                                        <p:cTn id="55" dur="2000"/>
                                        <p:tgtEl>
                                          <p:spTgt spid="598029"/>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heel(1)">
                                      <p:cBhvr>
                                        <p:cTn id="60" dur="2000"/>
                                        <p:tgtEl>
                                          <p:spTgt spid="32"/>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2000"/>
                                        <p:tgtEl>
                                          <p:spTgt spid="24"/>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98032"/>
                                        </p:tgtEl>
                                        <p:attrNameLst>
                                          <p:attrName>style.visibility</p:attrName>
                                        </p:attrNameLst>
                                      </p:cBhvr>
                                      <p:to>
                                        <p:strVal val="visible"/>
                                      </p:to>
                                    </p:set>
                                    <p:animEffect transition="in" filter="wheel(1)">
                                      <p:cBhvr>
                                        <p:cTn id="66" dur="2000"/>
                                        <p:tgtEl>
                                          <p:spTgt spid="598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6" grpId="0" animBg="1"/>
      <p:bldP spid="598027" grpId="0" animBg="1"/>
      <p:bldP spid="598028" grpId="0" animBg="1"/>
      <p:bldP spid="598029" grpId="0" animBg="1"/>
      <p:bldP spid="598030" grpId="0" animBg="1"/>
      <p:bldP spid="598031" grpId="0" animBg="1"/>
      <p:bldP spid="598032" grpId="0" animBg="1"/>
      <p:bldP spid="4" grpId="0" animBg="1"/>
      <p:bldP spid="23" grpId="0" animBg="1"/>
      <p:bldP spid="24" grpId="0" animBg="1"/>
      <p:bldP spid="1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CEBF600-F0E2-4BA4-810F-C5D1E268F0EF}"/>
              </a:ext>
            </a:extLst>
          </p:cNvPr>
          <p:cNvSpPr/>
          <p:nvPr/>
        </p:nvSpPr>
        <p:spPr>
          <a:xfrm>
            <a:off x="162046" y="289367"/>
            <a:ext cx="11794602" cy="63545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Truyện cổ tích Bà cháu - câu chuyện cảm động về tình cảm gia đình">
            <a:extLst>
              <a:ext uri="{FF2B5EF4-FFF2-40B4-BE49-F238E27FC236}">
                <a16:creationId xmlns:a16="http://schemas.microsoft.com/office/drawing/2014/main" id="{B4AF4E5B-080D-4AE6-954A-FD10882FD4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48" t="4292" r="3478" b="5718"/>
          <a:stretch/>
        </p:blipFill>
        <p:spPr bwMode="auto">
          <a:xfrm>
            <a:off x="564145" y="1044787"/>
            <a:ext cx="6539698" cy="5474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375196-664A-4E54-8CB4-043D7C9F353E}"/>
              </a:ext>
            </a:extLst>
          </p:cNvPr>
          <p:cNvSpPr txBox="1"/>
          <p:nvPr/>
        </p:nvSpPr>
        <p:spPr>
          <a:xfrm>
            <a:off x="4515313" y="1656884"/>
            <a:ext cx="6801862" cy="923330"/>
          </a:xfrm>
          <a:prstGeom prst="rect">
            <a:avLst/>
          </a:prstGeom>
          <a:noFill/>
        </p:spPr>
        <p:txBody>
          <a:bodyPr wrap="none" rtlCol="0">
            <a:spAutoFit/>
          </a:bodyPr>
          <a:lstStyle/>
          <a:p>
            <a:r>
              <a:rPr lang="en-US" sz="5400" b="1">
                <a:solidFill>
                  <a:srgbClr val="FF0000"/>
                </a:solidFill>
                <a:latin typeface="Times New Roman" panose="02020603050405020304" pitchFamily="18" charset="0"/>
                <a:cs typeface="Times New Roman" panose="02020603050405020304" pitchFamily="18" charset="0"/>
              </a:rPr>
              <a:t>II.Khám phá văn bản:</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70770" y="291036"/>
            <a:ext cx="2469094" cy="859611"/>
          </a:xfrm>
          <a:prstGeom prst="rect">
            <a:avLst/>
          </a:prstGeom>
        </p:spPr>
      </p:pic>
      <p:pic>
        <p:nvPicPr>
          <p:cNvPr id="3" name="Picture 2"/>
          <p:cNvPicPr>
            <a:picLocks noChangeAspect="1"/>
          </p:cNvPicPr>
          <p:nvPr/>
        </p:nvPicPr>
        <p:blipFill>
          <a:blip r:embed="rId4"/>
          <a:stretch>
            <a:fillRect/>
          </a:stretch>
        </p:blipFill>
        <p:spPr>
          <a:xfrm>
            <a:off x="3628664" y="238196"/>
            <a:ext cx="4584589" cy="896190"/>
          </a:xfrm>
          <a:prstGeom prst="rect">
            <a:avLst/>
          </a:prstGeom>
        </p:spPr>
      </p:pic>
      <p:pic>
        <p:nvPicPr>
          <p:cNvPr id="4" name="Picture 3"/>
          <p:cNvPicPr>
            <a:picLocks noChangeAspect="1"/>
          </p:cNvPicPr>
          <p:nvPr/>
        </p:nvPicPr>
        <p:blipFill>
          <a:blip r:embed="rId5"/>
          <a:stretch>
            <a:fillRect/>
          </a:stretch>
        </p:blipFill>
        <p:spPr>
          <a:xfrm>
            <a:off x="6059347" y="720841"/>
            <a:ext cx="3145809" cy="792549"/>
          </a:xfrm>
          <a:prstGeom prst="rect">
            <a:avLst/>
          </a:prstGeom>
        </p:spPr>
      </p:pic>
      <p:pic>
        <p:nvPicPr>
          <p:cNvPr id="6" name="Picture 5"/>
          <p:cNvPicPr>
            <a:picLocks noChangeAspect="1"/>
          </p:cNvPicPr>
          <p:nvPr/>
        </p:nvPicPr>
        <p:blipFill>
          <a:blip r:embed="rId6"/>
          <a:stretch>
            <a:fillRect/>
          </a:stretch>
        </p:blipFill>
        <p:spPr>
          <a:xfrm>
            <a:off x="737077" y="1273530"/>
            <a:ext cx="10644539" cy="18290"/>
          </a:xfrm>
          <a:prstGeom prst="rect">
            <a:avLst/>
          </a:prstGeom>
        </p:spPr>
      </p:pic>
      <p:pic>
        <p:nvPicPr>
          <p:cNvPr id="8" name="Picture 7"/>
          <p:cNvPicPr>
            <a:picLocks noChangeAspect="1"/>
          </p:cNvPicPr>
          <p:nvPr/>
        </p:nvPicPr>
        <p:blipFill>
          <a:blip r:embed="rId7"/>
          <a:stretch>
            <a:fillRect/>
          </a:stretch>
        </p:blipFill>
        <p:spPr>
          <a:xfrm>
            <a:off x="4426784" y="2567590"/>
            <a:ext cx="7455431" cy="1072989"/>
          </a:xfrm>
          <a:prstGeom prst="rect">
            <a:avLst/>
          </a:prstGeom>
        </p:spPr>
      </p:pic>
    </p:spTree>
    <p:extLst>
      <p:ext uri="{BB962C8B-B14F-4D97-AF65-F5344CB8AC3E}">
        <p14:creationId xmlns:p14="http://schemas.microsoft.com/office/powerpoint/2010/main" val="279103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023523-A247-42B2-8424-7A40CFC26C12}"/>
              </a:ext>
            </a:extLst>
          </p:cNvPr>
          <p:cNvSpPr/>
          <p:nvPr/>
        </p:nvSpPr>
        <p:spPr>
          <a:xfrm>
            <a:off x="4772627" y="1962189"/>
            <a:ext cx="2911341" cy="3789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A049DF-B9E8-4D60-8D03-EE895C6E6539}"/>
              </a:ext>
            </a:extLst>
          </p:cNvPr>
          <p:cNvSpPr/>
          <p:nvPr/>
        </p:nvSpPr>
        <p:spPr>
          <a:xfrm>
            <a:off x="8267001" y="1605036"/>
            <a:ext cx="3954641" cy="180565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35B8728B-8DDE-41BA-80EB-FFB1C220FA4D}"/>
              </a:ext>
            </a:extLst>
          </p:cNvPr>
          <p:cNvSpPr/>
          <p:nvPr/>
        </p:nvSpPr>
        <p:spPr>
          <a:xfrm>
            <a:off x="477256" y="1371929"/>
            <a:ext cx="1296364" cy="13889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2060"/>
              </a:solidFill>
            </a:endParaRPr>
          </a:p>
        </p:txBody>
      </p:sp>
      <p:pic>
        <p:nvPicPr>
          <p:cNvPr id="3" name="Picture 2">
            <a:extLst>
              <a:ext uri="{FF2B5EF4-FFF2-40B4-BE49-F238E27FC236}">
                <a16:creationId xmlns:a16="http://schemas.microsoft.com/office/drawing/2014/main" id="{8F8A92F3-ED62-442B-B04F-81578F98C8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417" y1="13889" x2="39167" y2="19167"/>
                        <a14:backgroundMark x1="39167" y1="19167" x2="47083" y2="14722"/>
                        <a14:backgroundMark x1="47083" y1="14722" x2="55625" y2="15278"/>
                        <a14:backgroundMark x1="55625" y1="15278" x2="68333" y2="13611"/>
                        <a14:backgroundMark x1="68333" y1="13611" x2="78125" y2="15556"/>
                        <a14:backgroundMark x1="78125" y1="15556" x2="86042" y2="14167"/>
                        <a14:backgroundMark x1="86042" y1="14167" x2="87917" y2="12500"/>
                      </a14:backgroundRemoval>
                    </a14:imgEffect>
                  </a14:imgLayer>
                </a14:imgProps>
              </a:ext>
            </a:extLst>
          </a:blip>
          <a:stretch>
            <a:fillRect/>
          </a:stretch>
        </p:blipFill>
        <p:spPr>
          <a:xfrm>
            <a:off x="-1263999" y="2744633"/>
            <a:ext cx="6564775" cy="4923581"/>
          </a:xfrm>
          <a:prstGeom prst="rect">
            <a:avLst/>
          </a:prstGeom>
        </p:spPr>
      </p:pic>
      <p:pic>
        <p:nvPicPr>
          <p:cNvPr id="5" name="Picture 4">
            <a:extLst>
              <a:ext uri="{FF2B5EF4-FFF2-40B4-BE49-F238E27FC236}">
                <a16:creationId xmlns:a16="http://schemas.microsoft.com/office/drawing/2014/main" id="{00416FDC-AC3A-4E36-8CC5-5C8698F785ED}"/>
              </a:ext>
            </a:extLst>
          </p:cNvPr>
          <p:cNvPicPr>
            <a:picLocks noChangeAspect="1"/>
          </p:cNvPicPr>
          <p:nvPr/>
        </p:nvPicPr>
        <p:blipFill>
          <a:blip r:embed="rId4"/>
          <a:stretch>
            <a:fillRect/>
          </a:stretch>
        </p:blipFill>
        <p:spPr>
          <a:xfrm>
            <a:off x="116794" y="697499"/>
            <a:ext cx="8779001" cy="1072989"/>
          </a:xfrm>
          <a:prstGeom prst="rect">
            <a:avLst/>
          </a:prstGeom>
        </p:spPr>
      </p:pic>
      <p:sp>
        <p:nvSpPr>
          <p:cNvPr id="7" name="Content Placeholder 2">
            <a:extLst>
              <a:ext uri="{FF2B5EF4-FFF2-40B4-BE49-F238E27FC236}">
                <a16:creationId xmlns:a16="http://schemas.microsoft.com/office/drawing/2014/main" id="{F988EFD0-4C81-4BE8-8AE1-10C754C5BC53}"/>
              </a:ext>
            </a:extLst>
          </p:cNvPr>
          <p:cNvSpPr txBox="1">
            <a:spLocks/>
          </p:cNvSpPr>
          <p:nvPr/>
        </p:nvSpPr>
        <p:spPr bwMode="auto">
          <a:xfrm>
            <a:off x="4778835" y="1468313"/>
            <a:ext cx="3491697" cy="26997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Trên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quân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xa</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Dừng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bên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xóm</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nhỏ</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gà</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ai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nhảy</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ổ</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Cục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cục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tác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cục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Nghe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xao</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nắng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trưa</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Nghe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bàn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đỡ</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mỏi</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Nghe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gọi</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tuổi</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thơ</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98C16C3-0322-4CB2-B782-C2EFD764886D}"/>
              </a:ext>
            </a:extLst>
          </p:cNvPr>
          <p:cNvSpPr>
            <a:spLocks noChangeArrowheads="1"/>
          </p:cNvSpPr>
          <p:nvPr/>
        </p:nvSpPr>
        <p:spPr bwMode="auto">
          <a:xfrm>
            <a:off x="438301" y="1664630"/>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Thời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gian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buổi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trưa</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068EA4B-CCD8-4848-8A06-FE52E521909C}"/>
              </a:ext>
            </a:extLst>
          </p:cNvPr>
          <p:cNvSpPr>
            <a:spLocks noChangeArrowheads="1"/>
          </p:cNvSpPr>
          <p:nvPr/>
        </p:nvSpPr>
        <p:spPr bwMode="auto">
          <a:xfrm>
            <a:off x="424860" y="2176157"/>
            <a:ext cx="40709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gian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bên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xóm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nhỏ</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trên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hành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quân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xa</a:t>
            </a:r>
            <a:r>
              <a:rPr lang="en-US" altLang="en-US" sz="2400" dirty="0">
                <a:solidFill>
                  <a:srgbClr val="002060"/>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98A2A111-86F5-4D6A-8EB6-FFFCDD4F32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5556" y1="16000" x2="39556" y2="18222"/>
                        <a14:foregroundMark x1="52000" y1="16000" x2="53778" y2="18222"/>
                        <a14:foregroundMark x1="60889" y1="16889" x2="60889" y2="21778"/>
                        <a14:foregroundMark x1="72444" y1="24889" x2="65333" y2="28889"/>
                        <a14:foregroundMark x1="80444" y1="33333" x2="73333" y2="39111"/>
                        <a14:foregroundMark x1="84889" y1="44889" x2="77333" y2="46222"/>
                        <a14:foregroundMark x1="82222" y1="57333" x2="67556" y2="51556"/>
                        <a14:foregroundMark x1="80444" y1="68889" x2="72000" y2="61333"/>
                        <a14:foregroundMark x1="72444" y1="76444" x2="67556" y2="70222"/>
                        <a14:foregroundMark x1="63111" y1="83556" x2="60889" y2="79556"/>
                        <a14:foregroundMark x1="52889" y1="89333" x2="50667" y2="80000"/>
                        <a14:foregroundMark x1="37333" y1="84000" x2="38222" y2="80000"/>
                        <a14:foregroundMark x1="26222" y1="77333" x2="33333" y2="77778"/>
                        <a14:foregroundMark x1="14667" y1="55111" x2="20889" y2="57333"/>
                        <a14:foregroundMark x1="12889" y1="42222" x2="20889" y2="47111"/>
                        <a14:foregroundMark x1="20000" y1="30222" x2="23111" y2="37778"/>
                        <a14:foregroundMark x1="28444" y1="20000" x2="30222" y2="28889"/>
                      </a14:backgroundRemoval>
                    </a14:imgEffect>
                  </a14:imgLayer>
                </a14:imgProps>
              </a:ext>
            </a:extLst>
          </a:blip>
          <a:stretch>
            <a:fillRect/>
          </a:stretch>
        </p:blipFill>
        <p:spPr>
          <a:xfrm>
            <a:off x="3769564" y="1454653"/>
            <a:ext cx="990340" cy="990340"/>
          </a:xfrm>
          <a:prstGeom prst="rect">
            <a:avLst/>
          </a:prstGeom>
        </p:spPr>
      </p:pic>
      <p:sp>
        <p:nvSpPr>
          <p:cNvPr id="13" name="Rectangle 12">
            <a:extLst>
              <a:ext uri="{FF2B5EF4-FFF2-40B4-BE49-F238E27FC236}">
                <a16:creationId xmlns:a16="http://schemas.microsoft.com/office/drawing/2014/main" id="{7EE16C98-01FA-4F3F-BEB2-C1F2C48781E7}"/>
              </a:ext>
            </a:extLst>
          </p:cNvPr>
          <p:cNvSpPr>
            <a:spLocks noChangeArrowheads="1"/>
          </p:cNvSpPr>
          <p:nvPr/>
        </p:nvSpPr>
        <p:spPr bwMode="auto">
          <a:xfrm>
            <a:off x="8291961" y="1621056"/>
            <a:ext cx="39486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Âm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thanh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bình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dị</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thuộc</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1F00EEF-D0DA-4B93-918E-DB104CFC9412}"/>
              </a:ext>
            </a:extLst>
          </p:cNvPr>
          <p:cNvSpPr>
            <a:spLocks noChangeArrowheads="1"/>
          </p:cNvSpPr>
          <p:nvPr/>
        </p:nvSpPr>
        <p:spPr bwMode="auto">
          <a:xfrm>
            <a:off x="8291961" y="2437211"/>
            <a:ext cx="39486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=&gt; </a:t>
            </a:r>
            <a:r>
              <a:rPr lang="en-US" altLang="en-US" sz="2400" dirty="0" err="1">
                <a:solidFill>
                  <a:srgbClr val="002060"/>
                </a:solidFill>
                <a:latin typeface="Times New Roman" panose="02020603050405020304" pitchFamily="18" charset="0"/>
                <a:cs typeface="Times New Roman" panose="02020603050405020304" pitchFamily="18" charset="0"/>
              </a:rPr>
              <a:t>Gợi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quê</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thanh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bình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yên</a:t>
            </a:r>
            <a:r>
              <a:rPr lang="en-US" altLang="en-US" sz="2400" dirty="0">
                <a:solidFill>
                  <a:srgbClr val="002060"/>
                </a:solidFill>
                <a:latin typeface="Times New Roman" panose="02020603050405020304" pitchFamily="18" charset="0"/>
                <a:cs typeface="Times New Roman" panose="02020603050405020304" pitchFamily="18" charset="0"/>
              </a:rPr>
              <a:t> ả</a:t>
            </a:r>
          </a:p>
        </p:txBody>
      </p:sp>
      <p:sp>
        <p:nvSpPr>
          <p:cNvPr id="16" name="Rectangle 15">
            <a:extLst>
              <a:ext uri="{FF2B5EF4-FFF2-40B4-BE49-F238E27FC236}">
                <a16:creationId xmlns:a16="http://schemas.microsoft.com/office/drawing/2014/main" id="{BF839ED0-6A20-401D-A6A5-D82178425776}"/>
              </a:ext>
            </a:extLst>
          </p:cNvPr>
          <p:cNvSpPr/>
          <p:nvPr/>
        </p:nvSpPr>
        <p:spPr>
          <a:xfrm>
            <a:off x="159237" y="1671644"/>
            <a:ext cx="4495800" cy="180565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756859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wheel(1)">
                                      <p:cBhvr>
                                        <p:cTn id="49" dur="2000"/>
                                        <p:tgtEl>
                                          <p:spTgt spid="1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4">
                                            <p:txEl>
                                              <p:pRg st="0" end="0"/>
                                            </p:txEl>
                                          </p:spTgt>
                                        </p:tgtEl>
                                        <p:attrNameLst>
                                          <p:attrName>style.visibility</p:attrName>
                                        </p:attrNameLst>
                                      </p:cBhvr>
                                      <p:to>
                                        <p:strVal val="visible"/>
                                      </p:to>
                                    </p:set>
                                    <p:animEffect transition="in" filter="wheel(1)">
                                      <p:cBhvr>
                                        <p:cTn id="54"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6" grpId="0" animBg="1"/>
      <p:bldP spid="7" grpId="0"/>
      <p:bldP spid="8" grpId="0"/>
      <p:bldP spid="9"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B94026-D057-42C2-BE7B-99DC84B4AF6A}"/>
              </a:ext>
            </a:extLst>
          </p:cNvPr>
          <p:cNvSpPr/>
          <p:nvPr/>
        </p:nvSpPr>
        <p:spPr>
          <a:xfrm flipV="1">
            <a:off x="3956128" y="1084055"/>
            <a:ext cx="8179925" cy="57105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 name="Picture 3">
            <a:extLst>
              <a:ext uri="{FF2B5EF4-FFF2-40B4-BE49-F238E27FC236}">
                <a16:creationId xmlns:a16="http://schemas.microsoft.com/office/drawing/2014/main" id="{20C9FCB5-EB76-425B-892E-A81AF3EE15A5}"/>
              </a:ext>
            </a:extLst>
          </p:cNvPr>
          <p:cNvPicPr>
            <a:picLocks noChangeAspect="1"/>
          </p:cNvPicPr>
          <p:nvPr/>
        </p:nvPicPr>
        <p:blipFill>
          <a:blip r:embed="rId2"/>
          <a:stretch>
            <a:fillRect/>
          </a:stretch>
        </p:blipFill>
        <p:spPr>
          <a:xfrm>
            <a:off x="3656589" y="995918"/>
            <a:ext cx="8779001" cy="763066"/>
          </a:xfrm>
          <a:prstGeom prst="rect">
            <a:avLst/>
          </a:prstGeom>
        </p:spPr>
      </p:pic>
      <p:pic>
        <p:nvPicPr>
          <p:cNvPr id="5" name="Picture 4">
            <a:extLst>
              <a:ext uri="{FF2B5EF4-FFF2-40B4-BE49-F238E27FC236}">
                <a16:creationId xmlns:a16="http://schemas.microsoft.com/office/drawing/2014/main" id="{F6813FC4-0AD6-49A5-9A5E-37D8627095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0417" y1="13889" x2="39167" y2="19167"/>
                        <a14:backgroundMark x1="39167" y1="19167" x2="47083" y2="14722"/>
                        <a14:backgroundMark x1="47083" y1="14722" x2="55625" y2="15278"/>
                        <a14:backgroundMark x1="55625" y1="15278" x2="68333" y2="13611"/>
                        <a14:backgroundMark x1="68333" y1="13611" x2="78125" y2="15556"/>
                        <a14:backgroundMark x1="78125" y1="15556" x2="86042" y2="14167"/>
                        <a14:backgroundMark x1="86042" y1="14167" x2="87917" y2="12500"/>
                      </a14:backgroundRemoval>
                    </a14:imgEffect>
                  </a14:imgLayer>
                </a14:imgProps>
              </a:ext>
            </a:extLst>
          </a:blip>
          <a:stretch>
            <a:fillRect/>
          </a:stretch>
        </p:blipFill>
        <p:spPr>
          <a:xfrm>
            <a:off x="-934655" y="2520417"/>
            <a:ext cx="6564775" cy="4923581"/>
          </a:xfrm>
          <a:prstGeom prst="rect">
            <a:avLst/>
          </a:prstGeom>
        </p:spPr>
      </p:pic>
      <p:sp>
        <p:nvSpPr>
          <p:cNvPr id="6" name="Content Placeholder 2">
            <a:extLst>
              <a:ext uri="{FF2B5EF4-FFF2-40B4-BE49-F238E27FC236}">
                <a16:creationId xmlns:a16="http://schemas.microsoft.com/office/drawing/2014/main" id="{FF3360ED-B47D-4918-A507-5D4A596CE56D}"/>
              </a:ext>
            </a:extLst>
          </p:cNvPr>
          <p:cNvSpPr txBox="1">
            <a:spLocks/>
          </p:cNvSpPr>
          <p:nvPr/>
        </p:nvSpPr>
        <p:spPr bwMode="auto">
          <a:xfrm>
            <a:off x="601883" y="1231355"/>
            <a:ext cx="3491697" cy="26997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Trên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đường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quân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xa</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Dừng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bên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xóm</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nhỏ</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gà</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ai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nhảy</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ổ</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Cục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cục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tác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cục</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ta</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Nghe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xao</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nắng</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trưa</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Nghe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bàn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đỡ</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mỏi</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Nghe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gọi</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tuổi</a:t>
            </a:r>
            <a:r>
              <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i="1"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thơ</a:t>
            </a:r>
            <a:endParaRPr kumimoji="0" lang="en-US" sz="2400" i="1"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2B6E0C4-78BF-4397-AD1D-F214EF8F4DDE}"/>
              </a:ext>
            </a:extLst>
          </p:cNvPr>
          <p:cNvSpPr>
            <a:spLocks noChangeArrowheads="1"/>
          </p:cNvSpPr>
          <p:nvPr/>
        </p:nvSpPr>
        <p:spPr bwMode="auto">
          <a:xfrm>
            <a:off x="5252493" y="4999592"/>
            <a:ext cx="693371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Nhấn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mạnh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diễn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tinh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tế</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những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diễn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biến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xúc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tâm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hồn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người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chiến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sĩ</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344FCFF-ED78-4CBE-8784-FAAD026C9651}"/>
              </a:ext>
            </a:extLst>
          </p:cNvPr>
          <p:cNvSpPr>
            <a:spLocks noChangeArrowheads="1"/>
          </p:cNvSpPr>
          <p:nvPr/>
        </p:nvSpPr>
        <p:spPr bwMode="auto">
          <a:xfrm>
            <a:off x="4733084" y="2030470"/>
            <a:ext cx="6108060" cy="560460"/>
          </a:xfrm>
          <a:prstGeom prst="rect">
            <a:avLst/>
          </a:prstGeom>
          <a:solidFill>
            <a:schemeClr val="accent4">
              <a:lumMod val="40000"/>
              <a:lumOff val="60000"/>
            </a:schemeClr>
          </a:solidFill>
          <a:ln>
            <a:noFill/>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Điệp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ngữ</a:t>
            </a:r>
            <a:r>
              <a:rPr lang="en-US" altLang="en-US" sz="2400" dirty="0">
                <a:solidFill>
                  <a:srgbClr val="002060"/>
                </a:solidFill>
                <a:latin typeface="Times New Roman" panose="02020603050405020304" pitchFamily="18" charset="0"/>
                <a:cs typeface="Times New Roman" panose="02020603050405020304" pitchFamily="18" charset="0"/>
              </a:rPr>
              <a:t>, </a:t>
            </a:r>
            <a:r>
              <a:rPr lang="vi-VN" altLang="en-US" sz="2400" dirty="0">
                <a:solidFill>
                  <a:srgbClr val="002060"/>
                </a:solidFill>
                <a:latin typeface="Times New Roman" panose="02020603050405020304" pitchFamily="18" charset="0"/>
                <a:cs typeface="Times New Roman" panose="02020603050405020304" pitchFamily="18" charset="0"/>
              </a:rPr>
              <a:t>ẩn dụ chuyển đổi cảm giác</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91F4EA-3F54-4284-8E7F-77C9FEEE9B59}"/>
              </a:ext>
            </a:extLst>
          </p:cNvPr>
          <p:cNvSpPr/>
          <p:nvPr/>
        </p:nvSpPr>
        <p:spPr>
          <a:xfrm>
            <a:off x="4733084" y="3333751"/>
            <a:ext cx="1274177" cy="56046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anose="02020603050405020304" pitchFamily="18" charset="0"/>
                <a:cs typeface="Times New Roman" panose="02020603050405020304" pitchFamily="18" charset="0"/>
              </a:rPr>
              <a:t>Nghe</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7C6CD1F-E20F-4182-B462-5FC402628A87}"/>
              </a:ext>
            </a:extLst>
          </p:cNvPr>
          <p:cNvSpPr txBox="1"/>
          <p:nvPr/>
        </p:nvSpPr>
        <p:spPr>
          <a:xfrm>
            <a:off x="4641447" y="3869458"/>
            <a:ext cx="1830758" cy="461665"/>
          </a:xfrm>
          <a:prstGeom prst="rect">
            <a:avLst/>
          </a:prstGeom>
          <a:noFill/>
        </p:spPr>
        <p:txBody>
          <a:bodyPr wrap="none" rtlCol="0">
            <a:spAutoFit/>
          </a:bodyPr>
          <a:lstStyle/>
          <a:p>
            <a:r>
              <a:rPr lang="vi-VN" sz="2400" i="1" dirty="0">
                <a:latin typeface="+mj-lt"/>
              </a:rPr>
              <a:t>(Thính giác)</a:t>
            </a:r>
            <a:endParaRPr lang="en-US" sz="2400" i="1" dirty="0">
              <a:latin typeface="+mj-lt"/>
            </a:endParaRPr>
          </a:p>
        </p:txBody>
      </p:sp>
      <p:sp>
        <p:nvSpPr>
          <p:cNvPr id="12" name="Rectangle: Rounded Corners 11">
            <a:extLst>
              <a:ext uri="{FF2B5EF4-FFF2-40B4-BE49-F238E27FC236}">
                <a16:creationId xmlns:a16="http://schemas.microsoft.com/office/drawing/2014/main" id="{0E34B588-92EA-4675-B275-59EDDA0347D2}"/>
              </a:ext>
            </a:extLst>
          </p:cNvPr>
          <p:cNvSpPr/>
          <p:nvPr/>
        </p:nvSpPr>
        <p:spPr>
          <a:xfrm>
            <a:off x="6768235" y="3774118"/>
            <a:ext cx="4502552" cy="5604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Times New Roman" panose="02020603050405020304" pitchFamily="18" charset="0"/>
                <a:cs typeface="Times New Roman" panose="02020603050405020304" pitchFamily="18" charset="0"/>
              </a:rPr>
              <a:t>Bàn chân đỡ mỏi (cảm giác)</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BC468AE4-76DF-4E23-AF14-52599A0ED617}"/>
              </a:ext>
            </a:extLst>
          </p:cNvPr>
          <p:cNvSpPr/>
          <p:nvPr/>
        </p:nvSpPr>
        <p:spPr>
          <a:xfrm>
            <a:off x="6723552" y="2955942"/>
            <a:ext cx="4502552" cy="5604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Times New Roman" panose="02020603050405020304" pitchFamily="18" charset="0"/>
                <a:cs typeface="Times New Roman" panose="02020603050405020304" pitchFamily="18" charset="0"/>
              </a:rPr>
              <a:t>Xao động nắng trưa (thị giác)</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8A97D953-2BD0-4122-8E7A-289456793FC1}"/>
              </a:ext>
            </a:extLst>
          </p:cNvPr>
          <p:cNvSpPr/>
          <p:nvPr/>
        </p:nvSpPr>
        <p:spPr>
          <a:xfrm>
            <a:off x="6768235" y="4473914"/>
            <a:ext cx="4502552" cy="5604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Times New Roman" panose="02020603050405020304" pitchFamily="18" charset="0"/>
                <a:cs typeface="Times New Roman" panose="02020603050405020304" pitchFamily="18" charset="0"/>
              </a:rPr>
              <a:t>Gọi về tuổi thơ (tâm hồn)</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E3259D76-D432-4678-9954-5CF6B3474A40}"/>
              </a:ext>
            </a:extLst>
          </p:cNvPr>
          <p:cNvCxnSpPr>
            <a:stCxn id="10" idx="3"/>
            <a:endCxn id="13" idx="1"/>
          </p:cNvCxnSpPr>
          <p:nvPr/>
        </p:nvCxnSpPr>
        <p:spPr>
          <a:xfrm flipV="1">
            <a:off x="6007261" y="3236172"/>
            <a:ext cx="716291" cy="377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D3B70B-5A73-4644-A681-8ACAFA13E920}"/>
              </a:ext>
            </a:extLst>
          </p:cNvPr>
          <p:cNvCxnSpPr>
            <a:stCxn id="10" idx="3"/>
            <a:endCxn id="12" idx="1"/>
          </p:cNvCxnSpPr>
          <p:nvPr/>
        </p:nvCxnSpPr>
        <p:spPr>
          <a:xfrm>
            <a:off x="6007261" y="3613981"/>
            <a:ext cx="760974" cy="440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4C72F12-2779-478A-A844-8644C8266C31}"/>
              </a:ext>
            </a:extLst>
          </p:cNvPr>
          <p:cNvCxnSpPr>
            <a:endCxn id="14" idx="1"/>
          </p:cNvCxnSpPr>
          <p:nvPr/>
        </p:nvCxnSpPr>
        <p:spPr>
          <a:xfrm>
            <a:off x="6007261" y="3661474"/>
            <a:ext cx="760974" cy="1092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9C36CD8-D578-4D7F-ACB5-A51DFEE11296}"/>
              </a:ext>
            </a:extLst>
          </p:cNvPr>
          <p:cNvSpPr>
            <a:spLocks noChangeArrowheads="1"/>
          </p:cNvSpPr>
          <p:nvPr/>
        </p:nvSpPr>
        <p:spPr bwMode="auto">
          <a:xfrm>
            <a:off x="5302651" y="5925098"/>
            <a:ext cx="683340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20000"/>
              </a:spcBef>
            </a:pPr>
            <a:r>
              <a:rPr lang="vi-VN" altLang="en-US" sz="2400" b="1" dirty="0">
                <a:solidFill>
                  <a:srgbClr val="FF0000"/>
                </a:solidFill>
                <a:latin typeface="Times New Roman" panose="02020603050405020304" pitchFamily="18" charset="0"/>
                <a:cs typeface="Times New Roman" panose="02020603050405020304" pitchFamily="18" charset="0"/>
              </a:rPr>
              <a:t>=&gt; </a:t>
            </a:r>
            <a:r>
              <a:rPr lang="en-US" altLang="en-US" sz="2400" b="1" dirty="0" err="1">
                <a:solidFill>
                  <a:srgbClr val="FF0000"/>
                </a:solidFill>
                <a:latin typeface="Times New Roman" panose="02020603050405020304" pitchFamily="18" charset="0"/>
                <a:cs typeface="Times New Roman" panose="02020603050405020304" pitchFamily="18" charset="0"/>
              </a:rPr>
              <a:t>Thể</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quê</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hương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thiết</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1443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ircle(in)">
                                      <p:cBhvr>
                                        <p:cTn id="36" dur="2000"/>
                                        <p:tgtEl>
                                          <p:spTgt spid="2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circle(in)">
                                      <p:cBhvr>
                                        <p:cTn id="4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p:bldP spid="12" grpId="0" animBg="1"/>
      <p:bldP spid="13" grpId="0" animBg="1"/>
      <p:bldP spid="14"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D10FD-EA4E-4F03-B63C-0693254665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3875" l="10000" r="97875">
                        <a14:foregroundMark x1="78250" y1="6375" x2="94125" y2="6875"/>
                        <a14:foregroundMark x1="94125" y1="6875" x2="94500" y2="6125"/>
                        <a14:foregroundMark x1="94250" y1="2500" x2="97875" y2="4000"/>
                        <a14:foregroundMark x1="86000" y1="82250" x2="86625" y2="93625"/>
                        <a14:foregroundMark x1="71625" y1="91500" x2="71625" y2="93875"/>
                        <a14:foregroundMark x1="79875" y1="65375" x2="79625" y2="86250"/>
                        <a14:foregroundMark x1="81750" y1="65125" x2="95625" y2="67125"/>
                        <a14:foregroundMark x1="95625" y1="67125" x2="97500" y2="90500"/>
                        <a14:foregroundMark x1="77875" y1="87375" x2="80125" y2="91125"/>
                      </a14:backgroundRemoval>
                    </a14:imgEffect>
                  </a14:imgLayer>
                </a14:imgProps>
              </a:ext>
            </a:extLst>
          </a:blip>
          <a:stretch>
            <a:fillRect/>
          </a:stretch>
        </p:blipFill>
        <p:spPr>
          <a:xfrm>
            <a:off x="5334000" y="277792"/>
            <a:ext cx="6858000" cy="6858000"/>
          </a:xfrm>
          <a:prstGeom prst="rect">
            <a:avLst/>
          </a:prstGeom>
        </p:spPr>
      </p:pic>
      <p:grpSp>
        <p:nvGrpSpPr>
          <p:cNvPr id="6" name="Group 5">
            <a:extLst>
              <a:ext uri="{FF2B5EF4-FFF2-40B4-BE49-F238E27FC236}">
                <a16:creationId xmlns:a16="http://schemas.microsoft.com/office/drawing/2014/main" id="{627CBBEA-0977-43EE-A763-1D417A3C5E1C}"/>
              </a:ext>
            </a:extLst>
          </p:cNvPr>
          <p:cNvGrpSpPr/>
          <p:nvPr/>
        </p:nvGrpSpPr>
        <p:grpSpPr>
          <a:xfrm>
            <a:off x="-142312" y="3486352"/>
            <a:ext cx="3171985" cy="3649440"/>
            <a:chOff x="0" y="3229338"/>
            <a:chExt cx="3171985" cy="3649440"/>
          </a:xfrm>
        </p:grpSpPr>
        <p:pic>
          <p:nvPicPr>
            <p:cNvPr id="4" name="Picture 3">
              <a:extLst>
                <a:ext uri="{FF2B5EF4-FFF2-40B4-BE49-F238E27FC236}">
                  <a16:creationId xmlns:a16="http://schemas.microsoft.com/office/drawing/2014/main" id="{8A715F72-1EE7-4FEE-9C79-4245F9CD1F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0" y="3229338"/>
              <a:ext cx="3171985" cy="3649440"/>
            </a:xfrm>
            <a:prstGeom prst="rect">
              <a:avLst/>
            </a:prstGeom>
          </p:spPr>
        </p:pic>
        <p:pic>
          <p:nvPicPr>
            <p:cNvPr id="5" name="Picture 4">
              <a:extLst>
                <a:ext uri="{FF2B5EF4-FFF2-40B4-BE49-F238E27FC236}">
                  <a16:creationId xmlns:a16="http://schemas.microsoft.com/office/drawing/2014/main" id="{1C68C313-A4BC-4047-B4B8-81A463C8B5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18205" y="4477030"/>
              <a:ext cx="2204977" cy="2204977"/>
            </a:xfrm>
            <a:prstGeom prst="rect">
              <a:avLst/>
            </a:prstGeom>
          </p:spPr>
        </p:pic>
      </p:grpSp>
      <p:sp>
        <p:nvSpPr>
          <p:cNvPr id="7" name="Cloud Callout 4">
            <a:extLst>
              <a:ext uri="{FF2B5EF4-FFF2-40B4-BE49-F238E27FC236}">
                <a16:creationId xmlns:a16="http://schemas.microsoft.com/office/drawing/2014/main" id="{F19F2878-555D-420C-810F-52083388AEEB}"/>
              </a:ext>
            </a:extLst>
          </p:cNvPr>
          <p:cNvSpPr/>
          <p:nvPr/>
        </p:nvSpPr>
        <p:spPr bwMode="auto">
          <a:xfrm>
            <a:off x="-1382301" y="-577446"/>
            <a:ext cx="14234160" cy="4267200"/>
          </a:xfrm>
          <a:prstGeom prst="cloudCallout">
            <a:avLst>
              <a:gd name="adj1" fmla="val 76494"/>
              <a:gd name="adj2" fmla="val 50993"/>
            </a:avLst>
          </a:prstGeom>
          <a:noFill/>
          <a:ln w="25400" cap="flat" cmpd="sng" algn="ctr">
            <a:noFill/>
            <a:prstDash val="solid"/>
            <a:headEnd type="none" w="med" len="med"/>
            <a:tailEnd type="none" w="med" len="med"/>
          </a:ln>
          <a:effectLst/>
        </p:spPr>
        <p:txBody>
          <a:bodyPr/>
          <a:lstStyle>
            <a:lvl1pPr marL="0" lvl="0" indent="0" algn="ctr" defTabSz="914400" rtl="0" eaLnBrk="0" fontAlgn="base" latinLnBrk="0" hangingPunct="0">
              <a:lnSpc>
                <a:spcPct val="100000"/>
              </a:lnSpc>
              <a:spcBef>
                <a:spcPct val="0"/>
              </a:spcBef>
              <a:spcAft>
                <a:spcPct val="0"/>
              </a:spcAft>
              <a:buNone/>
              <a:defRPr sz="1400" b="1" i="0" u="none" kern="1200" baseline="0">
                <a:solidFill>
                  <a:schemeClr val="tx2"/>
                </a:solidFill>
                <a:latin typeface="Times New Roman" panose="02020603050405020304" pitchFamily="18" charset="0"/>
              </a:defRPr>
            </a:lvl1pPr>
            <a:lvl2pPr marL="457200" lvl="1"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2pPr>
            <a:lvl3pPr marL="914400" lvl="2"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3pPr>
            <a:lvl4pPr marL="1371600" lvl="3"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4pPr>
            <a:lvl5pPr marL="1828800" lvl="4"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1">
              <a:ln>
                <a:noFill/>
              </a:ln>
              <a:solidFill>
                <a:srgbClr val="3366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4000" noProof="1">
              <a:solidFill>
                <a:srgbClr val="3366FF"/>
              </a:solidFill>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1">
              <a:ln>
                <a:noFill/>
              </a:ln>
              <a:solidFill>
                <a:srgbClr val="3366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sz="4000" b="1" i="0" u="none" strike="noStrike" kern="1200" cap="none" spc="0" normalizeH="0" baseline="0" noProof="1">
                <a:ln>
                  <a:noFill/>
                </a:ln>
                <a:solidFill>
                  <a:srgbClr val="3366FF"/>
                </a:solidFill>
                <a:effectLst/>
                <a:uLnTx/>
                <a:uFillTx/>
                <a:latin typeface="Times New Roman" panose="02020603050405020304" pitchFamily="18" charset="0"/>
                <a:ea typeface="+mn-ea"/>
                <a:cs typeface="Times New Roman" panose="02020603050405020304" pitchFamily="18" charset="0"/>
              </a:rPr>
              <a:t>Thảo luận nhóm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sz="32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Vì sao trong muôn v</a:t>
            </a:r>
            <a:r>
              <a:rPr kumimoji="0" sz="3200" b="1" i="0" u="none" strike="noStrike" kern="1200" cap="none" spc="0" normalizeH="0" baseline="0" noProof="1">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sz="32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ng âm thanh, người chiến sĩ lại chú ý đến âm thanh của tiếng g</a:t>
            </a:r>
            <a:r>
              <a:rPr kumimoji="0" sz="3200" b="1" i="0" u="none" strike="noStrike" kern="1200" cap="none" spc="0" normalizeH="0" baseline="0" noProof="1">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sz="32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 trưa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3200" b="1" i="0" u="none" strike="noStrike" kern="1200" cap="none" spc="0" normalizeH="0" baseline="0" noProof="1">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 name="Thought Bubble: Cloud 1">
            <a:extLst>
              <a:ext uri="{FF2B5EF4-FFF2-40B4-BE49-F238E27FC236}">
                <a16:creationId xmlns:a16="http://schemas.microsoft.com/office/drawing/2014/main" id="{533BB2F9-E45F-4BF7-9810-684105262BB5}"/>
              </a:ext>
            </a:extLst>
          </p:cNvPr>
          <p:cNvSpPr/>
          <p:nvPr/>
        </p:nvSpPr>
        <p:spPr>
          <a:xfrm>
            <a:off x="3596929" y="3743120"/>
            <a:ext cx="4022781" cy="1981848"/>
          </a:xfrm>
          <a:prstGeom prst="cloudCallout">
            <a:avLst>
              <a:gd name="adj1" fmla="val -51874"/>
              <a:gd name="adj2" fmla="val 780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Times New Roman" panose="02020603050405020304" pitchFamily="18" charset="0"/>
                <a:cs typeface="Times New Roman" panose="02020603050405020304" pitchFamily="18" charset="0"/>
              </a:rPr>
              <a:t>Cục..cục tác, cục ta</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a:stretch>
            <a:fillRect/>
          </a:stretch>
        </p:blipFill>
        <p:spPr>
          <a:xfrm>
            <a:off x="1249087" y="1199968"/>
            <a:ext cx="10644539" cy="18290"/>
          </a:xfrm>
          <a:prstGeom prst="rect">
            <a:avLst/>
          </a:prstGeom>
        </p:spPr>
      </p:pic>
    </p:spTree>
    <p:extLst>
      <p:ext uri="{BB962C8B-B14F-4D97-AF65-F5344CB8AC3E}">
        <p14:creationId xmlns:p14="http://schemas.microsoft.com/office/powerpoint/2010/main" val="3615640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D10FD-EA4E-4F03-B63C-0693254665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3875" l="10000" r="97875">
                        <a14:foregroundMark x1="78250" y1="6375" x2="94125" y2="6875"/>
                        <a14:foregroundMark x1="94125" y1="6875" x2="94500" y2="6125"/>
                        <a14:foregroundMark x1="94250" y1="2500" x2="97875" y2="4000"/>
                        <a14:foregroundMark x1="86000" y1="82250" x2="86625" y2="93625"/>
                        <a14:foregroundMark x1="71625" y1="91500" x2="71625" y2="93875"/>
                        <a14:foregroundMark x1="79875" y1="65375" x2="79625" y2="86250"/>
                        <a14:foregroundMark x1="81750" y1="65125" x2="95625" y2="67125"/>
                        <a14:foregroundMark x1="95625" y1="67125" x2="97500" y2="90500"/>
                        <a14:foregroundMark x1="77875" y1="87375" x2="80125" y2="91125"/>
                      </a14:backgroundRemoval>
                    </a14:imgEffect>
                  </a14:imgLayer>
                </a14:imgProps>
              </a:ext>
            </a:extLst>
          </a:blip>
          <a:stretch>
            <a:fillRect/>
          </a:stretch>
        </p:blipFill>
        <p:spPr>
          <a:xfrm>
            <a:off x="5334000" y="277792"/>
            <a:ext cx="6858000" cy="6858000"/>
          </a:xfrm>
          <a:prstGeom prst="rect">
            <a:avLst/>
          </a:prstGeom>
        </p:spPr>
      </p:pic>
      <p:grpSp>
        <p:nvGrpSpPr>
          <p:cNvPr id="6" name="Group 5">
            <a:extLst>
              <a:ext uri="{FF2B5EF4-FFF2-40B4-BE49-F238E27FC236}">
                <a16:creationId xmlns:a16="http://schemas.microsoft.com/office/drawing/2014/main" id="{627CBBEA-0977-43EE-A763-1D417A3C5E1C}"/>
              </a:ext>
            </a:extLst>
          </p:cNvPr>
          <p:cNvGrpSpPr/>
          <p:nvPr/>
        </p:nvGrpSpPr>
        <p:grpSpPr>
          <a:xfrm>
            <a:off x="-266218" y="3808072"/>
            <a:ext cx="3171985" cy="3649440"/>
            <a:chOff x="0" y="3229338"/>
            <a:chExt cx="3171985" cy="3649440"/>
          </a:xfrm>
        </p:grpSpPr>
        <p:pic>
          <p:nvPicPr>
            <p:cNvPr id="4" name="Picture 3">
              <a:extLst>
                <a:ext uri="{FF2B5EF4-FFF2-40B4-BE49-F238E27FC236}">
                  <a16:creationId xmlns:a16="http://schemas.microsoft.com/office/drawing/2014/main" id="{8A715F72-1EE7-4FEE-9C79-4245F9CD1F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0" y="3229338"/>
              <a:ext cx="3171985" cy="3649440"/>
            </a:xfrm>
            <a:prstGeom prst="rect">
              <a:avLst/>
            </a:prstGeom>
          </p:spPr>
        </p:pic>
        <p:pic>
          <p:nvPicPr>
            <p:cNvPr id="5" name="Picture 4">
              <a:extLst>
                <a:ext uri="{FF2B5EF4-FFF2-40B4-BE49-F238E27FC236}">
                  <a16:creationId xmlns:a16="http://schemas.microsoft.com/office/drawing/2014/main" id="{1C68C313-A4BC-4047-B4B8-81A463C8B5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18205" y="4477030"/>
              <a:ext cx="2204977" cy="2204977"/>
            </a:xfrm>
            <a:prstGeom prst="rect">
              <a:avLst/>
            </a:prstGeom>
          </p:spPr>
        </p:pic>
      </p:grpSp>
      <p:sp>
        <p:nvSpPr>
          <p:cNvPr id="8" name="Cloud Callout 4">
            <a:extLst>
              <a:ext uri="{FF2B5EF4-FFF2-40B4-BE49-F238E27FC236}">
                <a16:creationId xmlns:a16="http://schemas.microsoft.com/office/drawing/2014/main" id="{5823611B-B322-4527-8770-3FE93C449F18}"/>
              </a:ext>
            </a:extLst>
          </p:cNvPr>
          <p:cNvSpPr/>
          <p:nvPr/>
        </p:nvSpPr>
        <p:spPr bwMode="auto">
          <a:xfrm>
            <a:off x="-1447800" y="-655899"/>
            <a:ext cx="13011413" cy="4267200"/>
          </a:xfrm>
          <a:prstGeom prst="cloudCallout">
            <a:avLst>
              <a:gd name="adj1" fmla="val 76494"/>
              <a:gd name="adj2" fmla="val 50993"/>
            </a:avLst>
          </a:prstGeom>
          <a:noFill/>
          <a:ln w="25400" cap="flat" cmpd="sng" algn="ctr">
            <a:noFill/>
            <a:prstDash val="solid"/>
            <a:headEnd type="none" w="med" len="med"/>
            <a:tailEnd type="none" w="med" len="med"/>
          </a:ln>
          <a:effectLst/>
        </p:spPr>
        <p:txBody>
          <a:bodyPr/>
          <a:lstStyle>
            <a:lvl1pPr marL="0" lvl="0" indent="0" algn="ctr" defTabSz="914400" rtl="0" eaLnBrk="0" fontAlgn="base" latinLnBrk="0" hangingPunct="0">
              <a:lnSpc>
                <a:spcPct val="100000"/>
              </a:lnSpc>
              <a:spcBef>
                <a:spcPct val="0"/>
              </a:spcBef>
              <a:spcAft>
                <a:spcPct val="0"/>
              </a:spcAft>
              <a:buNone/>
              <a:defRPr sz="1400" b="1" i="0" u="none" kern="1200" baseline="0">
                <a:solidFill>
                  <a:schemeClr val="tx2"/>
                </a:solidFill>
                <a:latin typeface="Times New Roman" panose="02020603050405020304" pitchFamily="18" charset="0"/>
              </a:defRPr>
            </a:lvl1pPr>
            <a:lvl2pPr marL="457200" lvl="1"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2pPr>
            <a:lvl3pPr marL="914400" lvl="2"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3pPr>
            <a:lvl4pPr marL="1371600" lvl="3"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4pPr>
            <a:lvl5pPr marL="1828800" lvl="4" indent="0" algn="ctr" defTabSz="914400" rtl="0" eaLnBrk="1" fontAlgn="base" latinLnBrk="0" hangingPunct="1">
              <a:lnSpc>
                <a:spcPct val="100000"/>
              </a:lnSpc>
              <a:spcBef>
                <a:spcPct val="0"/>
              </a:spcBef>
              <a:spcAft>
                <a:spcPct val="0"/>
              </a:spcAft>
              <a:buNone/>
              <a:defRPr sz="1400" b="1" i="0" u="none" kern="1200" baseline="0">
                <a:solidFill>
                  <a:schemeClr val="tx2"/>
                </a:solidFill>
                <a:latin typeface="Times New Roman" panose="02020603050405020304" pitchFamily="18"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1">
              <a:ln>
                <a:noFill/>
              </a:ln>
              <a:solidFill>
                <a:srgbClr val="3366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4000" noProof="1">
              <a:solidFill>
                <a:srgbClr val="3366FF"/>
              </a:solidFill>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sz="4000" b="1" i="0" u="none" strike="noStrike" kern="1200" cap="none" spc="0" normalizeH="0" baseline="0" noProof="1">
                <a:ln>
                  <a:noFill/>
                </a:ln>
                <a:solidFill>
                  <a:srgbClr val="3366FF"/>
                </a:solidFill>
                <a:effectLst/>
                <a:uLnTx/>
                <a:uFillTx/>
                <a:latin typeface="Times New Roman" panose="02020603050405020304" pitchFamily="18" charset="0"/>
                <a:ea typeface="+mn-ea"/>
                <a:cs typeface="Times New Roman" panose="02020603050405020304" pitchFamily="18" charset="0"/>
              </a:rPr>
              <a:t>Thảo luận nhóm</a:t>
            </a:r>
            <a:endParaRPr kumimoji="0" sz="3600" b="1" i="0" u="none" strike="noStrike" kern="1200" cap="none" spc="0" normalizeH="0" baseline="0" noProof="1">
              <a:ln>
                <a:noFill/>
              </a:ln>
              <a:solidFill>
                <a:srgbClr val="3366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sz="28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Vì sao trong muôn v</a:t>
            </a:r>
            <a:r>
              <a:rPr kumimoji="0" sz="2800" b="1" i="0" u="none" strike="noStrike" kern="1200" cap="none" spc="0" normalizeH="0" baseline="0" noProof="1">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ng âm thanh, người chiến sĩ lại chú ý đến âm thanh của tiếng g</a:t>
            </a:r>
            <a:r>
              <a:rPr kumimoji="0" sz="2800" b="1" i="0" u="none" strike="noStrike" kern="1200" cap="none" spc="0" normalizeH="0" baseline="0" noProof="1">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sz="28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 trưa</a:t>
            </a:r>
            <a:r>
              <a:rPr kumimoji="0" lang="en-US" sz="28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sz="2800" b="1" i="0" u="none" strike="noStrike" kern="1200" cap="none" spc="0" normalizeH="0" baseline="0" noProof="1">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3200" b="1" i="0" u="none" strike="noStrike" kern="1200" cap="none" spc="0" normalizeH="0" baseline="0" noProof="1">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3">
            <a:extLst>
              <a:ext uri="{FF2B5EF4-FFF2-40B4-BE49-F238E27FC236}">
                <a16:creationId xmlns:a16="http://schemas.microsoft.com/office/drawing/2014/main" id="{A9133463-DD7D-411E-A19E-A31B715F8B20}"/>
              </a:ext>
            </a:extLst>
          </p:cNvPr>
          <p:cNvSpPr txBox="1">
            <a:spLocks/>
          </p:cNvSpPr>
          <p:nvPr/>
        </p:nvSpPr>
        <p:spPr>
          <a:xfrm>
            <a:off x="628387" y="3050482"/>
            <a:ext cx="8512216" cy="2793071"/>
          </a:xfrm>
          <a:prstGeom prst="rect">
            <a:avLst/>
          </a:prstGeom>
          <a:noFill/>
          <a:ln w="9525">
            <a:noFill/>
          </a:ln>
        </p:spPr>
        <p:txBody>
          <a:bodyPr vert="horz" wrap="square"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just" defTabSz="914400" rtl="0" eaLnBrk="0" fontAlgn="base" latinLnBrk="0" hangingPunct="0">
              <a:lnSpc>
                <a:spcPct val="90000"/>
              </a:lnSpc>
              <a:spcBef>
                <a:spcPct val="20000"/>
              </a:spcBef>
              <a:spcAft>
                <a:spcPct val="0"/>
              </a:spcAft>
              <a:buClrTx/>
              <a:buSzTx/>
              <a:buNone/>
              <a:tabLst/>
              <a:defRPr/>
            </a:pPr>
            <a:r>
              <a:rPr kumimoji="0" lang="vi-VN"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Buổi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trưa</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ở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l</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à</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ng</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quê</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l</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à</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thời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điểm</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rất</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yên</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tĩnh</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do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đó</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tiếng</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g</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à</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có</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thể</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khuấy</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động</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cả</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không</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gian</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a:t>
            </a:r>
          </a:p>
          <a:p>
            <a:pPr marL="0" marR="0" lvl="0" indent="0" algn="just" defTabSz="914400" rtl="0" eaLnBrk="0" fontAlgn="base" latinLnBrk="0" hangingPunct="0">
              <a:lnSpc>
                <a:spcPct val="90000"/>
              </a:lnSpc>
              <a:spcBef>
                <a:spcPct val="20000"/>
              </a:spcBef>
              <a:spcAft>
                <a:spcPct val="0"/>
              </a:spcAft>
              <a:buClrTx/>
              <a:buSzTx/>
              <a:buNone/>
              <a:tabLst/>
              <a:defRPr/>
            </a:pPr>
            <a:r>
              <a:rPr kumimoji="0" lang="vi-VN"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Tiếng</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g</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à</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dự</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báo</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điều</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tốt</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l</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à</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nh</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đem</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lại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niềm</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vui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cho</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con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người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a:t>
            </a:r>
          </a:p>
          <a:p>
            <a:pPr marL="0" marR="0" lvl="0" indent="0" algn="just" defTabSz="914400" rtl="0" eaLnBrk="0" fontAlgn="base" latinLnBrk="0" hangingPunct="0">
              <a:lnSpc>
                <a:spcPct val="90000"/>
              </a:lnSpc>
              <a:spcBef>
                <a:spcPct val="20000"/>
              </a:spcBef>
              <a:spcAft>
                <a:spcPct val="0"/>
              </a:spcAft>
              <a:buClrTx/>
              <a:buSzTx/>
              <a:buNone/>
              <a:tabLst/>
              <a:defRPr/>
            </a:pPr>
            <a:r>
              <a:rPr kumimoji="0" lang="vi-VN"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Tiếng</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g</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mn-cs"/>
              </a:rPr>
              <a:t>à</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gắn</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với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kỷ</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niệm</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của</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tuổi</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ấu</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 </a:t>
            </a:r>
            <a:r>
              <a:rPr kumimoji="0" lang="en-US" altLang="zh-CN" sz="2400" i="0" u="none" strike="noStrike" kern="0" cap="none" spc="0" normalizeH="0" baseline="0" noProof="0" dirty="0" err="1">
                <a:ln>
                  <a:noFill/>
                </a:ln>
                <a:solidFill>
                  <a:srgbClr val="002060"/>
                </a:solidFill>
                <a:effectLst/>
                <a:uLnTx/>
                <a:uFillTx/>
                <a:latin typeface="Times New Roman" panose="02020603050405020304" pitchFamily="18" charset="0"/>
                <a:cs typeface="+mn-cs"/>
              </a:rPr>
              <a:t>thơ</a:t>
            </a:r>
            <a:r>
              <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cs typeface="+mn-cs"/>
              </a:rPr>
              <a:t>.</a:t>
            </a:r>
            <a:endParaRPr kumimoji="0" lang="en-US" altLang="zh-CN" sz="240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98180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FC0760F-B7F4-4826-B22C-91A7E8B2E3D0}"/>
              </a:ext>
            </a:extLst>
          </p:cNvPr>
          <p:cNvSpPr txBox="1"/>
          <p:nvPr/>
        </p:nvSpPr>
        <p:spPr>
          <a:xfrm>
            <a:off x="3425845" y="1086026"/>
            <a:ext cx="4895764"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PHIẾU HỌC TẬP SỐ 2</a:t>
            </a:r>
          </a:p>
        </p:txBody>
      </p:sp>
      <p:sp>
        <p:nvSpPr>
          <p:cNvPr id="68" name="TextBox 67">
            <a:extLst>
              <a:ext uri="{FF2B5EF4-FFF2-40B4-BE49-F238E27FC236}">
                <a16:creationId xmlns:a16="http://schemas.microsoft.com/office/drawing/2014/main" id="{A20EC73E-2B39-4B0E-9DE3-27393CE84AE7}"/>
              </a:ext>
            </a:extLst>
          </p:cNvPr>
          <p:cNvSpPr txBox="1"/>
          <p:nvPr/>
        </p:nvSpPr>
        <p:spPr>
          <a:xfrm>
            <a:off x="3237918" y="1665204"/>
            <a:ext cx="5734262" cy="523220"/>
          </a:xfrm>
          <a:prstGeom prst="rect">
            <a:avLst/>
          </a:prstGeom>
          <a:noFill/>
        </p:spPr>
        <p:txBody>
          <a:bodyPr wrap="none" rtlCol="0">
            <a:spAutoFit/>
          </a:bodyPr>
          <a:lstStyle/>
          <a:p>
            <a:r>
              <a:rPr lang="en-US" sz="2800" i="1" dirty="0" err="1">
                <a:solidFill>
                  <a:prstClr val="black"/>
                </a:solidFill>
                <a:latin typeface="Times New Roman" panose="02020603050405020304" pitchFamily="18" charset="0"/>
                <a:cs typeface="Times New Roman" panose="02020603050405020304" pitchFamily="18" charset="0"/>
              </a:rPr>
              <a:t>Hoàn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thành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nội</a:t>
            </a:r>
            <a:r>
              <a:rPr lang="en-US" sz="2800" i="1" dirty="0">
                <a:solidFill>
                  <a:prstClr val="black"/>
                </a:solidFill>
                <a:latin typeface="Times New Roman" panose="02020603050405020304" pitchFamily="18" charset="0"/>
                <a:cs typeface="Times New Roman" panose="02020603050405020304" pitchFamily="18" charset="0"/>
              </a:rPr>
              <a:t> dung </a:t>
            </a:r>
            <a:r>
              <a:rPr lang="en-US" sz="2800" i="1" dirty="0" err="1">
                <a:solidFill>
                  <a:prstClr val="black"/>
                </a:solidFill>
                <a:latin typeface="Times New Roman" panose="02020603050405020304" pitchFamily="18" charset="0"/>
                <a:cs typeface="Times New Roman" panose="02020603050405020304" pitchFamily="18" charset="0"/>
              </a:rPr>
              <a:t>dưới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đây</a:t>
            </a:r>
            <a:r>
              <a:rPr lang="en-US" sz="2800" i="1" dirty="0">
                <a:solidFill>
                  <a:prstClr val="black"/>
                </a:solidFill>
                <a:latin typeface="Times New Roman" panose="02020603050405020304" pitchFamily="18" charset="0"/>
                <a:cs typeface="Times New Roman" panose="02020603050405020304" pitchFamily="18" charset="0"/>
              </a:rPr>
              <a:t>:</a:t>
            </a:r>
          </a:p>
        </p:txBody>
      </p:sp>
      <p:graphicFrame>
        <p:nvGraphicFramePr>
          <p:cNvPr id="75" name="Table 74"/>
          <p:cNvGraphicFramePr>
            <a:graphicFrameLocks noGrp="1"/>
          </p:cNvGraphicFramePr>
          <p:nvPr>
            <p:extLst>
              <p:ext uri="{D42A27DB-BD31-4B8C-83A1-F6EECF244321}">
                <p14:modId xmlns:p14="http://schemas.microsoft.com/office/powerpoint/2010/main" val="388648141"/>
              </p:ext>
            </p:extLst>
          </p:nvPr>
        </p:nvGraphicFramePr>
        <p:xfrm>
          <a:off x="753032" y="2623177"/>
          <a:ext cx="10990732" cy="2162550"/>
        </p:xfrm>
        <a:graphic>
          <a:graphicData uri="http://schemas.openxmlformats.org/drawingml/2006/table">
            <a:tbl>
              <a:tblPr firstRow="1" bandRow="1">
                <a:tableStyleId>{5C22544A-7EE6-4342-B048-85BDC9FD1C3A}</a:tableStyleId>
              </a:tblPr>
              <a:tblGrid>
                <a:gridCol w="5522262">
                  <a:extLst>
                    <a:ext uri="{9D8B030D-6E8A-4147-A177-3AD203B41FA5}">
                      <a16:colId xmlns:a16="http://schemas.microsoft.com/office/drawing/2014/main" val="20000"/>
                    </a:ext>
                  </a:extLst>
                </a:gridCol>
                <a:gridCol w="5468470">
                  <a:extLst>
                    <a:ext uri="{9D8B030D-6E8A-4147-A177-3AD203B41FA5}">
                      <a16:colId xmlns:a16="http://schemas.microsoft.com/office/drawing/2014/main" val="20001"/>
                    </a:ext>
                  </a:extLst>
                </a:gridCol>
              </a:tblGrid>
              <a:tr h="882023">
                <a:tc>
                  <a:txBody>
                    <a:bodyPr/>
                    <a:lstStyle/>
                    <a:p>
                      <a:pPr algn="just"/>
                      <a:r>
                        <a:rPr lang="en-US" dirty="0" err="1">
                          <a:latin typeface="Times New Roman" panose="02020603050405020304" pitchFamily="18" charset="0"/>
                          <a:cs typeface="Times New Roman" panose="02020603050405020304" pitchFamily="18" charset="0"/>
                        </a:rPr>
                        <a:t>Âm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thanh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tiếng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trưa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lại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kỉ</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niệm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nào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tâm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hồn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người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cháu-người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chiến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sĩ</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err="1">
                          <a:latin typeface="Times New Roman" panose="02020603050405020304" pitchFamily="18" charset="0"/>
                          <a:cs typeface="Times New Roman" panose="02020603050405020304" pitchFamily="18" charset="0"/>
                        </a:rPr>
                        <a:t>Tìm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chi </a:t>
                      </a:r>
                      <a:r>
                        <a:rPr lang="en-US" baseline="0" dirty="0" err="1">
                          <a:latin typeface="Times New Roman" panose="02020603050405020304" pitchFamily="18" charset="0"/>
                          <a:cs typeface="Times New Roman" panose="02020603050405020304" pitchFamily="18" charset="0"/>
                        </a:rPr>
                        <a:t>tiết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ảnh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khắc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lại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kỷ</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niêm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đó</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28052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77" name="Picture 76"/>
          <p:cNvPicPr>
            <a:picLocks noChangeAspect="1"/>
          </p:cNvPicPr>
          <p:nvPr/>
        </p:nvPicPr>
        <p:blipFill>
          <a:blip r:embed="rId2"/>
          <a:stretch>
            <a:fillRect/>
          </a:stretch>
        </p:blipFill>
        <p:spPr>
          <a:xfrm>
            <a:off x="10162227" y="452531"/>
            <a:ext cx="1963082" cy="1969179"/>
          </a:xfrm>
          <a:prstGeom prst="rect">
            <a:avLst/>
          </a:prstGeom>
        </p:spPr>
      </p:pic>
      <p:pic>
        <p:nvPicPr>
          <p:cNvPr id="78" name="Picture 77"/>
          <p:cNvPicPr>
            <a:picLocks noChangeAspect="1"/>
          </p:cNvPicPr>
          <p:nvPr/>
        </p:nvPicPr>
        <p:blipFill>
          <a:blip r:embed="rId3"/>
          <a:stretch>
            <a:fillRect/>
          </a:stretch>
        </p:blipFill>
        <p:spPr>
          <a:xfrm>
            <a:off x="505066" y="5150972"/>
            <a:ext cx="1774090" cy="1707028"/>
          </a:xfrm>
          <a:prstGeom prst="rect">
            <a:avLst/>
          </a:prstGeom>
        </p:spPr>
      </p:pic>
      <p:pic>
        <p:nvPicPr>
          <p:cNvPr id="79" name="Picture 78"/>
          <p:cNvPicPr>
            <a:picLocks noChangeAspect="1"/>
          </p:cNvPicPr>
          <p:nvPr/>
        </p:nvPicPr>
        <p:blipFill>
          <a:blip r:embed="rId4"/>
          <a:stretch>
            <a:fillRect/>
          </a:stretch>
        </p:blipFill>
        <p:spPr>
          <a:xfrm>
            <a:off x="9282960" y="4805081"/>
            <a:ext cx="2842349" cy="1951563"/>
          </a:xfrm>
          <a:prstGeom prst="rect">
            <a:avLst/>
          </a:prstGeom>
        </p:spPr>
      </p:pic>
    </p:spTree>
    <p:extLst>
      <p:ext uri="{BB962C8B-B14F-4D97-AF65-F5344CB8AC3E}">
        <p14:creationId xmlns:p14="http://schemas.microsoft.com/office/powerpoint/2010/main" val="3709092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740795-7FA8-4F59-BD79-4B83E4E8A0A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4200" t="15359" r="6137" b="5917"/>
          <a:stretch/>
        </p:blipFill>
        <p:spPr>
          <a:xfrm>
            <a:off x="593977" y="1053298"/>
            <a:ext cx="4471180" cy="5398874"/>
          </a:xfrm>
          <a:prstGeom prst="rect">
            <a:avLst/>
          </a:prstGeom>
        </p:spPr>
      </p:pic>
      <p:sp>
        <p:nvSpPr>
          <p:cNvPr id="6" name="TextBox 5">
            <a:extLst>
              <a:ext uri="{FF2B5EF4-FFF2-40B4-BE49-F238E27FC236}">
                <a16:creationId xmlns:a16="http://schemas.microsoft.com/office/drawing/2014/main" id="{6E1B4FE8-4950-4971-8B18-B6BBEF0CE75E}"/>
              </a:ext>
            </a:extLst>
          </p:cNvPr>
          <p:cNvSpPr txBox="1"/>
          <p:nvPr/>
        </p:nvSpPr>
        <p:spPr>
          <a:xfrm>
            <a:off x="6379580" y="96908"/>
            <a:ext cx="4418197" cy="1107996"/>
          </a:xfrm>
          <a:prstGeom prst="rect">
            <a:avLst/>
          </a:prstGeom>
          <a:noFill/>
        </p:spPr>
        <p:txBody>
          <a:bodyPr wrap="none" rtlCol="0">
            <a:spAutoFit/>
          </a:bodyPr>
          <a:lstStyle/>
          <a:p>
            <a:r>
              <a:rPr lang="en-US" sz="6600" dirty="0" err="1">
                <a:solidFill>
                  <a:srgbClr val="FF0000"/>
                </a:solidFill>
                <a:latin typeface="UTM Azuki" panose="02040603050506020204" pitchFamily="18" charset="0"/>
              </a:rPr>
              <a:t>Cùng</a:t>
            </a:r>
            <a:r>
              <a:rPr lang="en-US" sz="6600" dirty="0">
                <a:solidFill>
                  <a:srgbClr val="FF0000"/>
                </a:solidFill>
                <a:latin typeface="UTM Azuki" panose="02040603050506020204" pitchFamily="18" charset="0"/>
              </a:rPr>
              <a:t> chia </a:t>
            </a:r>
            <a:r>
              <a:rPr lang="en-US" sz="6600" dirty="0" err="1">
                <a:solidFill>
                  <a:srgbClr val="FF0000"/>
                </a:solidFill>
                <a:latin typeface="UTM Azuki" panose="02040603050506020204" pitchFamily="18" charset="0"/>
              </a:rPr>
              <a:t>sẻ</a:t>
            </a:r>
            <a:endParaRPr lang="en-US" sz="6600" dirty="0">
              <a:solidFill>
                <a:srgbClr val="FF0000"/>
              </a:solidFill>
              <a:latin typeface="UTM Azuki" panose="02040603050506020204" pitchFamily="18" charset="0"/>
            </a:endParaRPr>
          </a:p>
        </p:txBody>
      </p:sp>
      <p:sp>
        <p:nvSpPr>
          <p:cNvPr id="7" name="Rectangle 6">
            <a:extLst>
              <a:ext uri="{FF2B5EF4-FFF2-40B4-BE49-F238E27FC236}">
                <a16:creationId xmlns:a16="http://schemas.microsoft.com/office/drawing/2014/main" id="{A57F9F8F-BBC9-49D4-9332-FBF8C90046EE}"/>
              </a:ext>
            </a:extLst>
          </p:cNvPr>
          <p:cNvSpPr/>
          <p:nvPr/>
        </p:nvSpPr>
        <p:spPr>
          <a:xfrm>
            <a:off x="11494590" y="5876875"/>
            <a:ext cx="937549" cy="497712"/>
          </a:xfrm>
          <a:prstGeom prst="rect">
            <a:avLst/>
          </a:prstGeom>
          <a:solidFill>
            <a:schemeClr val="accent6">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677916-89FB-4E0C-9FD4-C20D7245B185}"/>
              </a:ext>
            </a:extLst>
          </p:cNvPr>
          <p:cNvSpPr/>
          <p:nvPr/>
        </p:nvSpPr>
        <p:spPr>
          <a:xfrm>
            <a:off x="4156241" y="321027"/>
            <a:ext cx="937549" cy="497712"/>
          </a:xfrm>
          <a:prstGeom prst="rect">
            <a:avLst/>
          </a:prstGeom>
          <a:solidFill>
            <a:schemeClr val="accent6">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891EE8-649D-474D-85EC-FA587A90A18D}"/>
              </a:ext>
            </a:extLst>
          </p:cNvPr>
          <p:cNvSpPr txBox="1"/>
          <p:nvPr/>
        </p:nvSpPr>
        <p:spPr>
          <a:xfrm>
            <a:off x="5270643" y="1530847"/>
            <a:ext cx="6563684" cy="1815882"/>
          </a:xfrm>
          <a:prstGeom prst="rect">
            <a:avLst/>
          </a:prstGeom>
          <a:noFill/>
        </p:spPr>
        <p:txBody>
          <a:bodyPr wrap="square" rtlCol="0">
            <a:spAutoFit/>
          </a:bodyPr>
          <a:lstStyle/>
          <a:p>
            <a:pPr algn="just" defTabSz="457200"/>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đâu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quê</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chưa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Hãy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tưởng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nếu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ngày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quê</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ảnh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kỉ</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niệm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nhớ</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sao</a:t>
            </a:r>
            <a:r>
              <a:rPr lang="en-US" sz="2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995800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BFC0760F-B7F4-4826-B22C-91A7E8B2E3D0}"/>
              </a:ext>
            </a:extLst>
          </p:cNvPr>
          <p:cNvSpPr txBox="1"/>
          <p:nvPr/>
        </p:nvSpPr>
        <p:spPr>
          <a:xfrm>
            <a:off x="3425845" y="1086026"/>
            <a:ext cx="4895764"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PHIẾU HỌC TẬP SỐ 2</a:t>
            </a:r>
          </a:p>
        </p:txBody>
      </p:sp>
      <p:sp>
        <p:nvSpPr>
          <p:cNvPr id="68" name="TextBox 67">
            <a:extLst>
              <a:ext uri="{FF2B5EF4-FFF2-40B4-BE49-F238E27FC236}">
                <a16:creationId xmlns:a16="http://schemas.microsoft.com/office/drawing/2014/main" id="{A20EC73E-2B39-4B0E-9DE3-27393CE84AE7}"/>
              </a:ext>
            </a:extLst>
          </p:cNvPr>
          <p:cNvSpPr txBox="1"/>
          <p:nvPr/>
        </p:nvSpPr>
        <p:spPr>
          <a:xfrm>
            <a:off x="3237918" y="1665204"/>
            <a:ext cx="5734262" cy="523220"/>
          </a:xfrm>
          <a:prstGeom prst="rect">
            <a:avLst/>
          </a:prstGeom>
          <a:noFill/>
        </p:spPr>
        <p:txBody>
          <a:bodyPr wrap="none" rtlCol="0">
            <a:spAutoFit/>
          </a:bodyPr>
          <a:lstStyle/>
          <a:p>
            <a:r>
              <a:rPr lang="en-US" sz="2800" i="1" dirty="0" err="1">
                <a:solidFill>
                  <a:prstClr val="black"/>
                </a:solidFill>
                <a:latin typeface="Times New Roman" panose="02020603050405020304" pitchFamily="18" charset="0"/>
                <a:cs typeface="Times New Roman" panose="02020603050405020304" pitchFamily="18" charset="0"/>
              </a:rPr>
              <a:t>Hoàn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thành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những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nội</a:t>
            </a:r>
            <a:r>
              <a:rPr lang="en-US" sz="2800" i="1" dirty="0">
                <a:solidFill>
                  <a:prstClr val="black"/>
                </a:solidFill>
                <a:latin typeface="Times New Roman" panose="02020603050405020304" pitchFamily="18" charset="0"/>
                <a:cs typeface="Times New Roman" panose="02020603050405020304" pitchFamily="18" charset="0"/>
              </a:rPr>
              <a:t> dung </a:t>
            </a:r>
            <a:r>
              <a:rPr lang="en-US" sz="2800" i="1" dirty="0" err="1">
                <a:solidFill>
                  <a:prstClr val="black"/>
                </a:solidFill>
                <a:latin typeface="Times New Roman" panose="02020603050405020304" pitchFamily="18" charset="0"/>
                <a:cs typeface="Times New Roman" panose="02020603050405020304" pitchFamily="18" charset="0"/>
              </a:rPr>
              <a:t>dưới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đây</a:t>
            </a:r>
            <a:r>
              <a:rPr lang="en-US" sz="2800" i="1" dirty="0">
                <a:solidFill>
                  <a:prstClr val="black"/>
                </a:solidFill>
                <a:latin typeface="Times New Roman" panose="02020603050405020304" pitchFamily="18" charset="0"/>
                <a:cs typeface="Times New Roman" panose="02020603050405020304" pitchFamily="18" charset="0"/>
              </a:rPr>
              <a:t>:</a:t>
            </a:r>
          </a:p>
        </p:txBody>
      </p:sp>
      <p:pic>
        <p:nvPicPr>
          <p:cNvPr id="77" name="Picture 76"/>
          <p:cNvPicPr>
            <a:picLocks noChangeAspect="1"/>
          </p:cNvPicPr>
          <p:nvPr/>
        </p:nvPicPr>
        <p:blipFill>
          <a:blip r:embed="rId2"/>
          <a:stretch>
            <a:fillRect/>
          </a:stretch>
        </p:blipFill>
        <p:spPr>
          <a:xfrm>
            <a:off x="10162227" y="452531"/>
            <a:ext cx="1963082" cy="1969179"/>
          </a:xfrm>
          <a:prstGeom prst="rect">
            <a:avLst/>
          </a:prstGeom>
        </p:spPr>
      </p:pic>
      <p:pic>
        <p:nvPicPr>
          <p:cNvPr id="78" name="Picture 77"/>
          <p:cNvPicPr>
            <a:picLocks noChangeAspect="1"/>
          </p:cNvPicPr>
          <p:nvPr/>
        </p:nvPicPr>
        <p:blipFill>
          <a:blip r:embed="rId3"/>
          <a:stretch>
            <a:fillRect/>
          </a:stretch>
        </p:blipFill>
        <p:spPr>
          <a:xfrm>
            <a:off x="505066" y="5150972"/>
            <a:ext cx="1774090" cy="1707028"/>
          </a:xfrm>
          <a:prstGeom prst="rect">
            <a:avLst/>
          </a:prstGeom>
        </p:spPr>
      </p:pic>
      <p:pic>
        <p:nvPicPr>
          <p:cNvPr id="79" name="Picture 78"/>
          <p:cNvPicPr>
            <a:picLocks noChangeAspect="1"/>
          </p:cNvPicPr>
          <p:nvPr/>
        </p:nvPicPr>
        <p:blipFill>
          <a:blip r:embed="rId4"/>
          <a:stretch>
            <a:fillRect/>
          </a:stretch>
        </p:blipFill>
        <p:spPr>
          <a:xfrm>
            <a:off x="9282960" y="4805081"/>
            <a:ext cx="2842349" cy="19515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16092954"/>
              </p:ext>
            </p:extLst>
          </p:nvPr>
        </p:nvGraphicFramePr>
        <p:xfrm>
          <a:off x="880095" y="2534918"/>
          <a:ext cx="10639552" cy="3148200"/>
        </p:xfrm>
        <a:graphic>
          <a:graphicData uri="http://schemas.openxmlformats.org/drawingml/2006/table">
            <a:tbl>
              <a:tblPr firstRow="1" bandRow="1">
                <a:tableStyleId>{5C22544A-7EE6-4342-B048-85BDC9FD1C3A}</a:tableStyleId>
              </a:tblPr>
              <a:tblGrid>
                <a:gridCol w="5319776">
                  <a:extLst>
                    <a:ext uri="{9D8B030D-6E8A-4147-A177-3AD203B41FA5}">
                      <a16:colId xmlns:a16="http://schemas.microsoft.com/office/drawing/2014/main" val="20000"/>
                    </a:ext>
                  </a:extLst>
                </a:gridCol>
                <a:gridCol w="5319776">
                  <a:extLst>
                    <a:ext uri="{9D8B030D-6E8A-4147-A177-3AD203B41FA5}">
                      <a16:colId xmlns:a16="http://schemas.microsoft.com/office/drawing/2014/main" val="20001"/>
                    </a:ext>
                  </a:extLst>
                </a:gridCol>
              </a:tblGrid>
              <a:tr h="979740">
                <a:tc>
                  <a:txBody>
                    <a:bodyPr/>
                    <a:lstStyle/>
                    <a:p>
                      <a:pPr algn="just"/>
                      <a:r>
                        <a:rPr lang="en-US" sz="2400" dirty="0" err="1">
                          <a:latin typeface="Times New Roman" panose="02020603050405020304" pitchFamily="18" charset="0"/>
                          <a:cs typeface="Times New Roman" panose="02020603050405020304" pitchFamily="18" charset="0"/>
                        </a:rPr>
                        <a:t>Âm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thanh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trưa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đã</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kỷ</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niệm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trong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tâm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hồn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người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cháu</a:t>
                      </a: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người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a:latin typeface="Times New Roman" panose="02020603050405020304" pitchFamily="18" charset="0"/>
                          <a:cs typeface="Times New Roman" panose="02020603050405020304" pitchFamily="18" charset="0"/>
                        </a:rPr>
                        <a:t>Tìm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chi </a:t>
                      </a:r>
                      <a:r>
                        <a:rPr lang="en-US" sz="2400" baseline="0" dirty="0" err="1">
                          <a:latin typeface="Times New Roman" panose="02020603050405020304" pitchFamily="18" charset="0"/>
                          <a:cs typeface="Times New Roman" panose="02020603050405020304" pitchFamily="18" charset="0"/>
                        </a:rPr>
                        <a:t>tiết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ảnh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khắc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họa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kỷ</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niệm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đó</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979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Kỉ</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niệm</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về</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ổ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trứng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con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gà</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mái</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mơ</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mái</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vàng</a:t>
                      </a: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endPar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10001"/>
                  </a:ext>
                </a:extLst>
              </a:tr>
              <a:tr h="979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Times New Roman" panose="02020603050405020304" pitchFamily="18" charset="0"/>
                        </a:rPr>
                        <a:t>Những kỉ niệm về bà</a:t>
                      </a:r>
                      <a:endParaRPr kumimoji="0" lang="en-US" alt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81381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5E9BEC-2C1A-4DD5-B705-6EDF7C282C1E}"/>
              </a:ext>
            </a:extLst>
          </p:cNvPr>
          <p:cNvSpPr txBox="1"/>
          <p:nvPr/>
        </p:nvSpPr>
        <p:spPr>
          <a:xfrm>
            <a:off x="370996" y="363577"/>
            <a:ext cx="9672841" cy="584775"/>
          </a:xfrm>
          <a:prstGeom prst="rect">
            <a:avLst/>
          </a:prstGeom>
          <a:noFill/>
        </p:spPr>
        <p:txBody>
          <a:bodyPr wrap="non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2. Những kỉ niệm tuổi thơ được tiếng gà trưa khơi dậy</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id="{35F2F0AA-6082-4F2D-8EC6-BE3F27BB619B}"/>
              </a:ext>
            </a:extLst>
          </p:cNvPr>
          <p:cNvSpPr>
            <a:spLocks noChangeArrowheads="1"/>
          </p:cNvSpPr>
          <p:nvPr/>
        </p:nvSpPr>
        <p:spPr bwMode="auto">
          <a:xfrm>
            <a:off x="336308" y="1505181"/>
            <a:ext cx="7188173" cy="523220"/>
          </a:xfrm>
          <a:prstGeom prst="rect">
            <a:avLst/>
          </a:prstGeom>
          <a:solidFill>
            <a:schemeClr val="accent4">
              <a:lumMod val="40000"/>
              <a:lumOff val="6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Kỉ</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niệm</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về</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ổ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trứng</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con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gà</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mái</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mơ</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mái</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vàng</a:t>
            </a:r>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350EA1E-18A8-42C3-936D-6BA573A50C4C}"/>
              </a:ext>
            </a:extLst>
          </p:cNvPr>
          <p:cNvSpPr>
            <a:spLocks noChangeArrowheads="1"/>
          </p:cNvSpPr>
          <p:nvPr/>
        </p:nvSpPr>
        <p:spPr bwMode="auto">
          <a:xfrm>
            <a:off x="413087" y="1875750"/>
            <a:ext cx="479433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Tiếng</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gà</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trưa</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Ổ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rơm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hồng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những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trứng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 name="Rectangle 5">
            <a:extLst>
              <a:ext uri="{FF2B5EF4-FFF2-40B4-BE49-F238E27FC236}">
                <a16:creationId xmlns:a16="http://schemas.microsoft.com/office/drawing/2014/main" id="{C24F2681-A8CC-45F1-895A-8C64FC6E00D3}"/>
              </a:ext>
            </a:extLst>
          </p:cNvPr>
          <p:cNvSpPr>
            <a:spLocks noChangeArrowheads="1"/>
          </p:cNvSpPr>
          <p:nvPr/>
        </p:nvSpPr>
        <p:spPr bwMode="auto">
          <a:xfrm>
            <a:off x="3173392" y="5569883"/>
            <a:ext cx="8690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r>
              <a:rPr lang="vi-VN" altLang="en-US" sz="2400" dirty="0">
                <a:latin typeface="Times New Roman" panose="02020603050405020304" pitchFamily="18" charset="0"/>
                <a:cs typeface="Times New Roman" panose="02020603050405020304" pitchFamily="18" charset="0"/>
                <a:sym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ảnh</a:t>
            </a:r>
            <a:r>
              <a:rPr lang="en-US" altLang="en-US" sz="2400" dirty="0">
                <a:latin typeface="Times New Roman" panose="02020603050405020304" pitchFamily="18" charset="0"/>
                <a:cs typeface="Times New Roman" panose="02020603050405020304" pitchFamily="18" charset="0"/>
              </a:rPr>
              <a:t> </a:t>
            </a:r>
            <a:r>
              <a:rPr lang="pt-BR" altLang="en-US" sz="2400" i="1" dirty="0">
                <a:latin typeface="Times New Roman" panose="02020603050405020304" pitchFamily="18" charset="0"/>
                <a:cs typeface="Times New Roman" panose="02020603050405020304" pitchFamily="18" charset="0"/>
                <a:sym typeface="Wingdings" panose="05000000000000000000" pitchFamily="2" charset="2"/>
              </a:rPr>
              <a:t>ổ trứng hồng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đàn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gà</a:t>
            </a:r>
            <a:r>
              <a:rPr lang="en-US" altLang="en-US" sz="2400" i="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đẹp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a:t>
            </a:r>
            <a:endParaRPr lang="en-US" altLang="en-US" sz="2400" dirty="0">
              <a:latin typeface="Times New Roman" panose="02020603050405020304" pitchFamily="18" charset="0"/>
              <a:cs typeface="Times New Roman" panose="02020603050405020304" pitchFamily="18" charset="0"/>
            </a:endParaRPr>
          </a:p>
        </p:txBody>
      </p:sp>
      <p:sp>
        <p:nvSpPr>
          <p:cNvPr id="7" name="TextBox 27">
            <a:extLst>
              <a:ext uri="{FF2B5EF4-FFF2-40B4-BE49-F238E27FC236}">
                <a16:creationId xmlns:a16="http://schemas.microsoft.com/office/drawing/2014/main" id="{D07E139E-A228-4C59-92A0-9F592599A590}"/>
              </a:ext>
            </a:extLst>
          </p:cNvPr>
          <p:cNvSpPr txBox="1">
            <a:spLocks noChangeArrowheads="1"/>
          </p:cNvSpPr>
          <p:nvPr/>
        </p:nvSpPr>
        <p:spPr bwMode="auto">
          <a:xfrm>
            <a:off x="3173392" y="6019984"/>
            <a:ext cx="86906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vi-VN"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vẻ</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đẹp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a:t>
            </a:r>
            <a:r>
              <a:rPr lang="en-US" altLang="en-US" sz="2400" dirty="0">
                <a:latin typeface="Times New Roman" panose="02020603050405020304" pitchFamily="18" charset="0"/>
                <a:cs typeface="Times New Roman" panose="02020603050405020304" pitchFamily="18" charset="0"/>
              </a:rPr>
              <a:t> </a:t>
            </a:r>
            <a:r>
              <a:rPr lang="pt-BR" altLang="en-US" sz="2400" dirty="0">
                <a:latin typeface="Times New Roman" panose="02020603050405020304" pitchFamily="18" charset="0"/>
                <a:cs typeface="Times New Roman" panose="02020603050405020304" pitchFamily="18" charset="0"/>
                <a:sym typeface="Wingdings" panose="05000000000000000000" pitchFamily="2" charset="2"/>
              </a:rPr>
              <a:t>mang niềm vui, hạnh phúc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quê</a:t>
            </a:r>
            <a:r>
              <a:rPr lang="en-US" altLang="en-US" sz="24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30F99F1-CDF1-4465-8B89-2E496EFCF5DE}"/>
              </a:ext>
            </a:extLst>
          </p:cNvPr>
          <p:cNvSpPr>
            <a:spLocks noChangeArrowheads="1"/>
          </p:cNvSpPr>
          <p:nvPr/>
        </p:nvSpPr>
        <p:spPr bwMode="auto">
          <a:xfrm>
            <a:off x="3173393" y="3837805"/>
            <a:ext cx="7579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vi-V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pt-BR"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Đảo trật tự từ (những trứng hồng) </a:t>
            </a: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a:t>
            </a:r>
            <a:r>
              <a:rPr kumimoji="0" lang="vi-V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Điệp</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lại</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từ</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này</a:t>
            </a:r>
            <a:r>
              <a:rPr lang="vi-VN" altLang="en-US" sz="2400" dirty="0">
                <a:latin typeface="Times New Roman" panose="02020603050405020304" pitchFamily="18" charset="0"/>
                <a:cs typeface="Times New Roman" panose="02020603050405020304" pitchFamily="18" charset="0"/>
                <a:sym typeface="Calibri" panose="020F0502020204030204" pitchFamily="34" charset="0"/>
              </a:rPr>
              <a:t>”</a:t>
            </a:r>
            <a:endPar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a:t>
            </a:r>
            <a:r>
              <a:rPr kumimoji="0" lang="vi-V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So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sánh</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lông</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óng</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như</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màu</a:t>
            </a:r>
            <a:r>
              <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kumimoji="0" lang="en-US" alt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Calibri" panose="020F0502020204030204" pitchFamily="34" charset="0"/>
              </a:rPr>
              <a:t>nắng</a:t>
            </a:r>
            <a:endParaRPr kumimoji="0" lang="pt-BR"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Liệt kê, </a:t>
            </a:r>
            <a:r>
              <a:rPr kumimoji="0" lang="vi-V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t>
            </a:r>
            <a:r>
              <a:rPr kumimoji="0" lang="pt-BR"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iêu tả màu sắc, tính chất</a:t>
            </a:r>
          </a:p>
        </p:txBody>
      </p:sp>
      <p:sp>
        <p:nvSpPr>
          <p:cNvPr id="9" name="Oval 8">
            <a:extLst>
              <a:ext uri="{FF2B5EF4-FFF2-40B4-BE49-F238E27FC236}">
                <a16:creationId xmlns:a16="http://schemas.microsoft.com/office/drawing/2014/main" id="{07D7B2C2-8D62-465E-AD66-5F7DB753B0B6}"/>
              </a:ext>
            </a:extLst>
          </p:cNvPr>
          <p:cNvSpPr/>
          <p:nvPr/>
        </p:nvSpPr>
        <p:spPr>
          <a:xfrm>
            <a:off x="485595" y="5719902"/>
            <a:ext cx="2687796" cy="982532"/>
          </a:xfrm>
          <a:custGeom>
            <a:avLst/>
            <a:gdLst>
              <a:gd name="connsiteX0" fmla="*/ 0 w 2001649"/>
              <a:gd name="connsiteY0" fmla="*/ 508628 h 1017256"/>
              <a:gd name="connsiteX1" fmla="*/ 1000825 w 2001649"/>
              <a:gd name="connsiteY1" fmla="*/ 0 h 1017256"/>
              <a:gd name="connsiteX2" fmla="*/ 2001650 w 2001649"/>
              <a:gd name="connsiteY2" fmla="*/ 508628 h 1017256"/>
              <a:gd name="connsiteX3" fmla="*/ 1000825 w 2001649"/>
              <a:gd name="connsiteY3" fmla="*/ 1017256 h 1017256"/>
              <a:gd name="connsiteX4" fmla="*/ 0 w 2001649"/>
              <a:gd name="connsiteY4" fmla="*/ 508628 h 1017256"/>
              <a:gd name="connsiteX0" fmla="*/ 14816 w 2016466"/>
              <a:gd name="connsiteY0" fmla="*/ 508628 h 820486"/>
              <a:gd name="connsiteX1" fmla="*/ 1015641 w 2016466"/>
              <a:gd name="connsiteY1" fmla="*/ 0 h 820486"/>
              <a:gd name="connsiteX2" fmla="*/ 2016466 w 2016466"/>
              <a:gd name="connsiteY2" fmla="*/ 508628 h 820486"/>
              <a:gd name="connsiteX3" fmla="*/ 633676 w 2016466"/>
              <a:gd name="connsiteY3" fmla="*/ 820486 h 820486"/>
              <a:gd name="connsiteX4" fmla="*/ 14816 w 2016466"/>
              <a:gd name="connsiteY4" fmla="*/ 508628 h 82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66" h="820486">
                <a:moveTo>
                  <a:pt x="14816" y="508628"/>
                </a:moveTo>
                <a:cubicBezTo>
                  <a:pt x="78477" y="371881"/>
                  <a:pt x="462901" y="0"/>
                  <a:pt x="1015641" y="0"/>
                </a:cubicBezTo>
                <a:cubicBezTo>
                  <a:pt x="1568381" y="0"/>
                  <a:pt x="2016466" y="227721"/>
                  <a:pt x="2016466" y="508628"/>
                </a:cubicBezTo>
                <a:cubicBezTo>
                  <a:pt x="2016466" y="789535"/>
                  <a:pt x="1186416" y="820486"/>
                  <a:pt x="633676" y="820486"/>
                </a:cubicBezTo>
                <a:cubicBezTo>
                  <a:pt x="80936" y="820486"/>
                  <a:pt x="-48845" y="645375"/>
                  <a:pt x="14816" y="508628"/>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Nội dung</a:t>
            </a:r>
            <a:endParaRPr lang="en-US" sz="2800" b="1" dirty="0">
              <a:solidFill>
                <a:schemeClr val="tx1"/>
              </a:solidFill>
              <a:latin typeface="+mj-lt"/>
            </a:endParaRPr>
          </a:p>
        </p:txBody>
      </p:sp>
      <p:sp>
        <p:nvSpPr>
          <p:cNvPr id="10" name="Oval 8">
            <a:extLst>
              <a:ext uri="{FF2B5EF4-FFF2-40B4-BE49-F238E27FC236}">
                <a16:creationId xmlns:a16="http://schemas.microsoft.com/office/drawing/2014/main" id="{1C72B693-F400-4C18-A2D1-20899CFD7FBB}"/>
              </a:ext>
            </a:extLst>
          </p:cNvPr>
          <p:cNvSpPr/>
          <p:nvPr/>
        </p:nvSpPr>
        <p:spPr>
          <a:xfrm>
            <a:off x="413087" y="4294297"/>
            <a:ext cx="2687796" cy="982532"/>
          </a:xfrm>
          <a:custGeom>
            <a:avLst/>
            <a:gdLst>
              <a:gd name="connsiteX0" fmla="*/ 0 w 2001649"/>
              <a:gd name="connsiteY0" fmla="*/ 508628 h 1017256"/>
              <a:gd name="connsiteX1" fmla="*/ 1000825 w 2001649"/>
              <a:gd name="connsiteY1" fmla="*/ 0 h 1017256"/>
              <a:gd name="connsiteX2" fmla="*/ 2001650 w 2001649"/>
              <a:gd name="connsiteY2" fmla="*/ 508628 h 1017256"/>
              <a:gd name="connsiteX3" fmla="*/ 1000825 w 2001649"/>
              <a:gd name="connsiteY3" fmla="*/ 1017256 h 1017256"/>
              <a:gd name="connsiteX4" fmla="*/ 0 w 2001649"/>
              <a:gd name="connsiteY4" fmla="*/ 508628 h 1017256"/>
              <a:gd name="connsiteX0" fmla="*/ 14816 w 2016466"/>
              <a:gd name="connsiteY0" fmla="*/ 508628 h 820486"/>
              <a:gd name="connsiteX1" fmla="*/ 1015641 w 2016466"/>
              <a:gd name="connsiteY1" fmla="*/ 0 h 820486"/>
              <a:gd name="connsiteX2" fmla="*/ 2016466 w 2016466"/>
              <a:gd name="connsiteY2" fmla="*/ 508628 h 820486"/>
              <a:gd name="connsiteX3" fmla="*/ 633676 w 2016466"/>
              <a:gd name="connsiteY3" fmla="*/ 820486 h 820486"/>
              <a:gd name="connsiteX4" fmla="*/ 14816 w 2016466"/>
              <a:gd name="connsiteY4" fmla="*/ 508628 h 820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66" h="820486">
                <a:moveTo>
                  <a:pt x="14816" y="508628"/>
                </a:moveTo>
                <a:cubicBezTo>
                  <a:pt x="78477" y="371881"/>
                  <a:pt x="462901" y="0"/>
                  <a:pt x="1015641" y="0"/>
                </a:cubicBezTo>
                <a:cubicBezTo>
                  <a:pt x="1568381" y="0"/>
                  <a:pt x="2016466" y="227721"/>
                  <a:pt x="2016466" y="508628"/>
                </a:cubicBezTo>
                <a:cubicBezTo>
                  <a:pt x="2016466" y="789535"/>
                  <a:pt x="1186416" y="820486"/>
                  <a:pt x="633676" y="820486"/>
                </a:cubicBezTo>
                <a:cubicBezTo>
                  <a:pt x="80936" y="820486"/>
                  <a:pt x="-48845" y="645375"/>
                  <a:pt x="14816" y="508628"/>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Nghệ thuật</a:t>
            </a:r>
            <a:endParaRPr lang="en-US" sz="2800" b="1" dirty="0">
              <a:solidFill>
                <a:schemeClr val="tx1"/>
              </a:solidFill>
              <a:latin typeface="+mj-lt"/>
            </a:endParaRPr>
          </a:p>
        </p:txBody>
      </p:sp>
      <p:sp>
        <p:nvSpPr>
          <p:cNvPr id="11" name="Rectangle 10">
            <a:extLst>
              <a:ext uri="{FF2B5EF4-FFF2-40B4-BE49-F238E27FC236}">
                <a16:creationId xmlns:a16="http://schemas.microsoft.com/office/drawing/2014/main" id="{4E11DFD6-E8AF-48AE-B13B-402E1F8A605A}"/>
              </a:ext>
            </a:extLst>
          </p:cNvPr>
          <p:cNvSpPr>
            <a:spLocks noChangeArrowheads="1"/>
          </p:cNvSpPr>
          <p:nvPr/>
        </p:nvSpPr>
        <p:spPr bwMode="auto">
          <a:xfrm>
            <a:off x="4289170" y="2149339"/>
            <a:ext cx="479433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Này</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con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gà</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mái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mơ</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Khắp</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mình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hoa</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đốm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trắng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2" name="Rectangle 11">
            <a:extLst>
              <a:ext uri="{FF2B5EF4-FFF2-40B4-BE49-F238E27FC236}">
                <a16:creationId xmlns:a16="http://schemas.microsoft.com/office/drawing/2014/main" id="{83622196-A7BC-4A23-9615-1302FB4E7503}"/>
              </a:ext>
            </a:extLst>
          </p:cNvPr>
          <p:cNvSpPr>
            <a:spLocks noChangeArrowheads="1"/>
          </p:cNvSpPr>
          <p:nvPr/>
        </p:nvSpPr>
        <p:spPr bwMode="auto">
          <a:xfrm>
            <a:off x="8355716" y="2492198"/>
            <a:ext cx="479433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Này</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con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gà</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mái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vàng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Lông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óng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như</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màu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rPr>
              <a:t>nắng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 name="Rectangle 12">
            <a:extLst>
              <a:ext uri="{FF2B5EF4-FFF2-40B4-BE49-F238E27FC236}">
                <a16:creationId xmlns:a16="http://schemas.microsoft.com/office/drawing/2014/main" id="{E8966731-0058-4DA4-AB15-FF9108D62E17}"/>
              </a:ext>
            </a:extLst>
          </p:cNvPr>
          <p:cNvSpPr/>
          <p:nvPr/>
        </p:nvSpPr>
        <p:spPr>
          <a:xfrm>
            <a:off x="413087" y="2974774"/>
            <a:ext cx="3645254" cy="17235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1DC63B-EDBE-4EE0-8BD0-892939B2AEFA}"/>
              </a:ext>
            </a:extLst>
          </p:cNvPr>
          <p:cNvSpPr/>
          <p:nvPr/>
        </p:nvSpPr>
        <p:spPr>
          <a:xfrm>
            <a:off x="4363576" y="3276656"/>
            <a:ext cx="3645254" cy="17235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46D0B2-DBB9-49D9-8089-3DF788398100}"/>
              </a:ext>
            </a:extLst>
          </p:cNvPr>
          <p:cNvSpPr/>
          <p:nvPr/>
        </p:nvSpPr>
        <p:spPr>
          <a:xfrm>
            <a:off x="8447227" y="3528590"/>
            <a:ext cx="3560888" cy="1428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0A9C14A-FFB7-4F4E-9950-2819E0517E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938179" y="2974313"/>
            <a:ext cx="2578985" cy="3067420"/>
          </a:xfrm>
          <a:prstGeom prst="rect">
            <a:avLst/>
          </a:prstGeom>
        </p:spPr>
      </p:pic>
      <p:pic>
        <p:nvPicPr>
          <p:cNvPr id="18" name="Picture 17">
            <a:extLst>
              <a:ext uri="{FF2B5EF4-FFF2-40B4-BE49-F238E27FC236}">
                <a16:creationId xmlns:a16="http://schemas.microsoft.com/office/drawing/2014/main" id="{87058BED-7171-4237-BFE8-E32AA3804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flipH="1">
            <a:off x="-216462" y="4722603"/>
            <a:ext cx="1772238" cy="1706242"/>
          </a:xfrm>
          <a:prstGeom prst="rect">
            <a:avLst/>
          </a:prstGeom>
        </p:spPr>
      </p:pic>
      <p:pic>
        <p:nvPicPr>
          <p:cNvPr id="19" name="Picture 18">
            <a:extLst>
              <a:ext uri="{FF2B5EF4-FFF2-40B4-BE49-F238E27FC236}">
                <a16:creationId xmlns:a16="http://schemas.microsoft.com/office/drawing/2014/main" id="{076DDC08-9CD0-4ECC-B9C7-8818D967A53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556" y1="16000" x2="39556" y2="18222"/>
                        <a14:foregroundMark x1="52000" y1="16000" x2="53778" y2="18222"/>
                        <a14:foregroundMark x1="60889" y1="16889" x2="60889" y2="21778"/>
                        <a14:foregroundMark x1="72444" y1="24889" x2="65333" y2="28889"/>
                        <a14:foregroundMark x1="80444" y1="33333" x2="73333" y2="39111"/>
                        <a14:foregroundMark x1="84889" y1="44889" x2="77333" y2="46222"/>
                        <a14:foregroundMark x1="82222" y1="57333" x2="67556" y2="51556"/>
                        <a14:foregroundMark x1="80444" y1="68889" x2="72000" y2="61333"/>
                        <a14:foregroundMark x1="72444" y1="76444" x2="67556" y2="70222"/>
                        <a14:foregroundMark x1="63111" y1="83556" x2="60889" y2="79556"/>
                        <a14:foregroundMark x1="52889" y1="89333" x2="50667" y2="80000"/>
                        <a14:foregroundMark x1="37333" y1="84000" x2="38222" y2="80000"/>
                        <a14:foregroundMark x1="26222" y1="77333" x2="33333" y2="77778"/>
                        <a14:foregroundMark x1="14667" y1="55111" x2="20889" y2="57333"/>
                        <a14:foregroundMark x1="12889" y1="42222" x2="20889" y2="47111"/>
                        <a14:foregroundMark x1="20000" y1="30222" x2="23111" y2="37778"/>
                        <a14:foregroundMark x1="28444" y1="20000" x2="30222" y2="28889"/>
                      </a14:backgroundRemoval>
                    </a14:imgEffect>
                  </a14:imgLayer>
                </a14:imgProps>
              </a:ext>
            </a:extLst>
          </a:blip>
          <a:stretch>
            <a:fillRect/>
          </a:stretch>
        </p:blipFill>
        <p:spPr>
          <a:xfrm>
            <a:off x="9626699" y="831879"/>
            <a:ext cx="1964328" cy="1964328"/>
          </a:xfrm>
          <a:prstGeom prst="rect">
            <a:avLst/>
          </a:prstGeom>
        </p:spPr>
      </p:pic>
      <p:pic>
        <p:nvPicPr>
          <p:cNvPr id="21" name="Picture 20"/>
          <p:cNvPicPr>
            <a:picLocks noChangeAspect="1"/>
          </p:cNvPicPr>
          <p:nvPr/>
        </p:nvPicPr>
        <p:blipFill>
          <a:blip r:embed="rId8"/>
          <a:stretch>
            <a:fillRect/>
          </a:stretch>
        </p:blipFill>
        <p:spPr>
          <a:xfrm>
            <a:off x="336308" y="1012766"/>
            <a:ext cx="10644539" cy="18290"/>
          </a:xfrm>
          <a:prstGeom prst="rect">
            <a:avLst/>
          </a:prstGeom>
        </p:spPr>
      </p:pic>
    </p:spTree>
    <p:extLst>
      <p:ext uri="{BB962C8B-B14F-4D97-AF65-F5344CB8AC3E}">
        <p14:creationId xmlns:p14="http://schemas.microsoft.com/office/powerpoint/2010/main" val="24457784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wipe(down)">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wipe(down)">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circle(in)">
                                      <p:cBhvr>
                                        <p:cTn id="62" dur="20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wipe(down)">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down)">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circle(in)">
                                      <p:cBhvr>
                                        <p:cTn id="77" dur="2000"/>
                                        <p:tgtEl>
                                          <p:spTgt spid="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7">
                                            <p:txEl>
                                              <p:pRg st="0" end="0"/>
                                            </p:txEl>
                                          </p:spTgt>
                                        </p:tgtEl>
                                        <p:attrNameLst>
                                          <p:attrName>style.visibility</p:attrName>
                                        </p:attrNameLst>
                                      </p:cBhvr>
                                      <p:to>
                                        <p:strVal val="visible"/>
                                      </p:to>
                                    </p:set>
                                    <p:animEffect transition="in" filter="wipe(down)">
                                      <p:cBhvr>
                                        <p:cTn id="8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animBg="1"/>
      <p:bldP spid="10" grpId="0" animBg="1"/>
      <p:bldP spid="11" grpId="0"/>
      <p:bldP spid="12" grpId="0"/>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FA9D9F-9824-4A6B-AEEE-5D3B72083297}"/>
              </a:ext>
            </a:extLst>
          </p:cNvPr>
          <p:cNvSpPr txBox="1"/>
          <p:nvPr/>
        </p:nvSpPr>
        <p:spPr>
          <a:xfrm>
            <a:off x="469251" y="117575"/>
            <a:ext cx="9672841" cy="584775"/>
          </a:xfrm>
          <a:prstGeom prst="rect">
            <a:avLst/>
          </a:prstGeom>
          <a:noFill/>
        </p:spPr>
        <p:txBody>
          <a:bodyPr wrap="non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2. Những kỉ niệm tuổi thơ được tiếng gà trưa khơi dậy</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id="{7A15E275-BE2F-442D-96E5-968D80CE61A1}"/>
              </a:ext>
            </a:extLst>
          </p:cNvPr>
          <p:cNvSpPr>
            <a:spLocks noChangeArrowheads="1"/>
          </p:cNvSpPr>
          <p:nvPr/>
        </p:nvSpPr>
        <p:spPr bwMode="auto">
          <a:xfrm>
            <a:off x="568297" y="1733556"/>
            <a:ext cx="3622105" cy="523220"/>
          </a:xfrm>
          <a:prstGeom prst="rect">
            <a:avLst/>
          </a:prstGeom>
          <a:solidFill>
            <a:schemeClr val="accent4">
              <a:lumMod val="40000"/>
              <a:lumOff val="6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Những kỉ niệm về bà</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00BE69B-B86E-461D-A465-2BB0909492B4}"/>
              </a:ext>
            </a:extLst>
          </p:cNvPr>
          <p:cNvSpPr>
            <a:spLocks noChangeArrowheads="1"/>
          </p:cNvSpPr>
          <p:nvPr/>
        </p:nvSpPr>
        <p:spPr bwMode="auto">
          <a:xfrm>
            <a:off x="469251" y="2069785"/>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6600FF"/>
                </a:solidFill>
                <a:effectLst/>
                <a:uLnTx/>
                <a:uFillTx/>
                <a:ea typeface="+mn-ea"/>
                <a:sym typeface="Times New Roman" panose="02020603050405020304" pitchFamily="18" charset="0"/>
              </a:rPr>
              <a:t>  </a:t>
            </a:r>
            <a:endParaRPr kumimoji="0" lang="en-US" altLang="en-US" sz="2000" b="1" i="0" u="none" strike="noStrike" kern="1200" cap="none" spc="0" normalizeH="0" baseline="0" noProof="0" dirty="0">
              <a:ln>
                <a:noFill/>
              </a:ln>
              <a:solidFill>
                <a:srgbClr val="6600FF"/>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Tiếng</a:t>
            </a:r>
            <a:r>
              <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trưa</a:t>
            </a:r>
            <a:endPar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Có</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tiếng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vẫn</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mắng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đẻ</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mày</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nhìn</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Rồi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sau</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này</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lang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mặt</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Cháu</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về</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lấy</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gương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soi</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Lòng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dại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thơ</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lo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lắng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Tiếng</a:t>
            </a:r>
            <a:r>
              <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trưa</a:t>
            </a:r>
            <a:endParaRPr kumimoji="0" lang="en-US"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Tay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khum</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soi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trứng</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Dành</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từng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quả</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chắt</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chiu</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Cho con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mái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ấp</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CC"/>
              </a:solidFill>
              <a:effectLst/>
              <a:uLnTx/>
              <a:uFillTx/>
              <a:ea typeface="+mn-ea"/>
              <a:sym typeface="Times New Roman" panose="02020603050405020304" pitchFamily="18" charset="0"/>
            </a:endParaRPr>
          </a:p>
        </p:txBody>
      </p:sp>
      <p:sp>
        <p:nvSpPr>
          <p:cNvPr id="6" name="Rectangle 5">
            <a:extLst>
              <a:ext uri="{FF2B5EF4-FFF2-40B4-BE49-F238E27FC236}">
                <a16:creationId xmlns:a16="http://schemas.microsoft.com/office/drawing/2014/main" id="{9269AEC3-DC97-41F0-985E-D426F3D45D32}"/>
              </a:ext>
            </a:extLst>
          </p:cNvPr>
          <p:cNvSpPr>
            <a:spLocks noChangeArrowheads="1"/>
          </p:cNvSpPr>
          <p:nvPr/>
        </p:nvSpPr>
        <p:spPr bwMode="auto">
          <a:xfrm>
            <a:off x="5913532" y="2542805"/>
            <a:ext cx="441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Cứ</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hàng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năm</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hàng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năm</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Khi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gió</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mùa</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đông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tới</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lo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đàn</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toi</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Mong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trời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đừng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sương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muối</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Để</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cuối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năm</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bán</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Cháu</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được</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quần</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áo</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mới</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Ôi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cái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quần</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chéo</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go</a:t>
            </a: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Ống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rộng</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dài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quét</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đất</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Ôi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cái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áo</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trúc</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bâu</a:t>
            </a:r>
            <a:endPar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spcBef>
                <a:spcPct val="0"/>
              </a:spcBef>
              <a:spcAft>
                <a:spcPct val="0"/>
              </a:spcAft>
              <a:buClrTx/>
              <a:buSzTx/>
              <a:buFontTx/>
              <a:buNone/>
              <a:tabLst/>
              <a:defRPr/>
            </a:pP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Đi</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qua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nghe</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sột</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soạt</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p>
          <a:p>
            <a:pPr marL="0" marR="0" lvl="0" indent="0" algn="l" defTabSz="914400" rtl="0" eaLnBrk="1" fontAlgn="base" latinLnBrk="0" hangingPunct="1">
              <a:spcBef>
                <a:spcPct val="0"/>
              </a:spcBef>
              <a:spcAft>
                <a:spcPct val="0"/>
              </a:spcAft>
              <a:buClrTx/>
              <a:buSzTx/>
              <a:buFontTx/>
              <a:buNone/>
              <a:tabLst/>
              <a:defRPr/>
            </a:pPr>
            <a:endParaRPr kumimoji="0" lang="en-US" altLang="en-US" sz="2400" i="0" u="none" strike="noStrike" kern="1200" cap="none" spc="0" normalizeH="0" baseline="0" noProof="0" dirty="0">
              <a:ln>
                <a:noFill/>
              </a:ln>
              <a:solidFill>
                <a:srgbClr val="0000CC"/>
              </a:solidFill>
              <a:effectLst/>
              <a:uLnTx/>
              <a:uFillTx/>
              <a:ea typeface="+mn-ea"/>
              <a:sym typeface="Times New Roman" panose="02020603050405020304" pitchFamily="18" charset="0"/>
            </a:endParaRPr>
          </a:p>
        </p:txBody>
      </p:sp>
      <p:sp>
        <p:nvSpPr>
          <p:cNvPr id="7" name="Right Brace 6">
            <a:extLst>
              <a:ext uri="{FF2B5EF4-FFF2-40B4-BE49-F238E27FC236}">
                <a16:creationId xmlns:a16="http://schemas.microsoft.com/office/drawing/2014/main" id="{F0F39533-A921-4C01-8702-64D079570F5B}"/>
              </a:ext>
            </a:extLst>
          </p:cNvPr>
          <p:cNvSpPr>
            <a:spLocks/>
          </p:cNvSpPr>
          <p:nvPr/>
        </p:nvSpPr>
        <p:spPr bwMode="auto">
          <a:xfrm>
            <a:off x="3390708" y="2481134"/>
            <a:ext cx="381000" cy="2141163"/>
          </a:xfrm>
          <a:prstGeom prst="rightBrace">
            <a:avLst>
              <a:gd name="adj1" fmla="val 7986"/>
              <a:gd name="adj2" fmla="val 50000"/>
            </a:avLst>
          </a:prstGeom>
          <a:noFill/>
          <a:ln w="25400">
            <a:solidFill>
              <a:srgbClr val="C0504D"/>
            </a:solidFill>
            <a:round/>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ysClr val="windowText" lastClr="000000"/>
              </a:solidFill>
              <a:effectLst/>
              <a:uLnTx/>
              <a:uFillTx/>
              <a:latin typeface="Century Schoolbook" panose="02040604050505020304" pitchFamily="18" charset="0"/>
              <a:ea typeface="+mn-ea"/>
              <a:cs typeface="+mn-cs"/>
              <a:sym typeface="Century Schoolbook" panose="02040604050505020304" pitchFamily="18" charset="0"/>
            </a:endParaRPr>
          </a:p>
        </p:txBody>
      </p:sp>
      <p:sp>
        <p:nvSpPr>
          <p:cNvPr id="8" name="Right Brace 7">
            <a:extLst>
              <a:ext uri="{FF2B5EF4-FFF2-40B4-BE49-F238E27FC236}">
                <a16:creationId xmlns:a16="http://schemas.microsoft.com/office/drawing/2014/main" id="{A3D6F7E4-8730-42F3-BA9C-13206D0C79A7}"/>
              </a:ext>
            </a:extLst>
          </p:cNvPr>
          <p:cNvSpPr>
            <a:spLocks/>
          </p:cNvSpPr>
          <p:nvPr/>
        </p:nvSpPr>
        <p:spPr bwMode="auto">
          <a:xfrm>
            <a:off x="9468625" y="5293454"/>
            <a:ext cx="381000" cy="1343985"/>
          </a:xfrm>
          <a:prstGeom prst="rightBrace">
            <a:avLst>
              <a:gd name="adj1" fmla="val 7986"/>
              <a:gd name="adj2" fmla="val 50000"/>
            </a:avLst>
          </a:prstGeom>
          <a:noFill/>
          <a:ln w="25400">
            <a:solidFill>
              <a:srgbClr val="C0504D"/>
            </a:solidFill>
            <a:round/>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entury Schoolbook" panose="02040604050505020304" pitchFamily="18" charset="0"/>
              <a:ea typeface="+mn-ea"/>
              <a:cs typeface="+mn-cs"/>
              <a:sym typeface="Century Schoolbook" panose="02040604050505020304" pitchFamily="18" charset="0"/>
            </a:endParaRPr>
          </a:p>
        </p:txBody>
      </p:sp>
      <p:sp>
        <p:nvSpPr>
          <p:cNvPr id="9" name="Right Brace 8">
            <a:extLst>
              <a:ext uri="{FF2B5EF4-FFF2-40B4-BE49-F238E27FC236}">
                <a16:creationId xmlns:a16="http://schemas.microsoft.com/office/drawing/2014/main" id="{3B0E938D-70B6-400E-A6A1-1E7747DA76C7}"/>
              </a:ext>
            </a:extLst>
          </p:cNvPr>
          <p:cNvSpPr>
            <a:spLocks/>
          </p:cNvSpPr>
          <p:nvPr/>
        </p:nvSpPr>
        <p:spPr bwMode="auto">
          <a:xfrm>
            <a:off x="9425771" y="2711555"/>
            <a:ext cx="457200" cy="1979750"/>
          </a:xfrm>
          <a:prstGeom prst="rightBrace">
            <a:avLst>
              <a:gd name="adj1" fmla="val 7988"/>
              <a:gd name="adj2" fmla="val 50000"/>
            </a:avLst>
          </a:prstGeom>
          <a:noFill/>
          <a:ln w="25400">
            <a:solidFill>
              <a:srgbClr val="C0504D"/>
            </a:solidFill>
            <a:round/>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entury Schoolbook" panose="02040604050505020304" pitchFamily="18" charset="0"/>
              <a:ea typeface="+mn-ea"/>
              <a:cs typeface="+mn-cs"/>
              <a:sym typeface="Century Schoolbook" panose="02040604050505020304" pitchFamily="18" charset="0"/>
            </a:endParaRPr>
          </a:p>
        </p:txBody>
      </p:sp>
      <p:sp>
        <p:nvSpPr>
          <p:cNvPr id="10" name="Right Brace 9">
            <a:extLst>
              <a:ext uri="{FF2B5EF4-FFF2-40B4-BE49-F238E27FC236}">
                <a16:creationId xmlns:a16="http://schemas.microsoft.com/office/drawing/2014/main" id="{01796DC9-D5A3-42CC-B51C-3CE8EE0F8BB7}"/>
              </a:ext>
            </a:extLst>
          </p:cNvPr>
          <p:cNvSpPr>
            <a:spLocks/>
          </p:cNvSpPr>
          <p:nvPr/>
        </p:nvSpPr>
        <p:spPr bwMode="auto">
          <a:xfrm>
            <a:off x="3418662" y="5158697"/>
            <a:ext cx="381000" cy="1613501"/>
          </a:xfrm>
          <a:prstGeom prst="rightBrace">
            <a:avLst>
              <a:gd name="adj1" fmla="val 8327"/>
              <a:gd name="adj2" fmla="val 51681"/>
            </a:avLst>
          </a:prstGeom>
          <a:noFill/>
          <a:ln w="25400">
            <a:solidFill>
              <a:srgbClr val="C0504D"/>
            </a:solidFill>
            <a:round/>
            <a:headEnd/>
            <a:tailEnd/>
          </a:ln>
          <a:extLst>
            <a:ext uri="{909E8E84-426E-40DD-AFC4-6F175D3DCCD1}">
              <a14:hiddenFill xmlns:a14="http://schemas.microsoft.com/office/drawing/2010/main">
                <a:solidFill>
                  <a:srgbClr val="FFFFFF"/>
                </a:solidFill>
              </a14:hiddenFill>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ysClr val="windowText" lastClr="000000"/>
              </a:solidFill>
              <a:effectLst/>
              <a:uLnTx/>
              <a:uFillTx/>
              <a:latin typeface="Century Schoolbook" panose="02040604050505020304" pitchFamily="18" charset="0"/>
              <a:ea typeface="+mn-ea"/>
              <a:cs typeface="+mn-cs"/>
              <a:sym typeface="Century Schoolbook" panose="02040604050505020304" pitchFamily="18" charset="0"/>
            </a:endParaRPr>
          </a:p>
        </p:txBody>
      </p:sp>
      <p:sp>
        <p:nvSpPr>
          <p:cNvPr id="11" name="TextBox 19">
            <a:extLst>
              <a:ext uri="{FF2B5EF4-FFF2-40B4-BE49-F238E27FC236}">
                <a16:creationId xmlns:a16="http://schemas.microsoft.com/office/drawing/2014/main" id="{2A1E1702-BC01-4089-8537-8A39BF9B3C60}"/>
              </a:ext>
            </a:extLst>
          </p:cNvPr>
          <p:cNvSpPr>
            <a:spLocks noChangeArrowheads="1"/>
          </p:cNvSpPr>
          <p:nvPr/>
        </p:nvSpPr>
        <p:spPr bwMode="auto">
          <a:xfrm>
            <a:off x="3827330" y="3243898"/>
            <a:ext cx="1621420" cy="769938"/>
          </a:xfrm>
          <a:prstGeom prst="rect">
            <a:avLst/>
          </a:prstGeom>
          <a:solidFill>
            <a:schemeClr val="accent6">
              <a:lumMod val="40000"/>
              <a:lumOff val="60000"/>
            </a:schemeClr>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Lời</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mắng</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yêu</a:t>
            </a:r>
            <a:endPar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2" name="TextBox 20">
            <a:extLst>
              <a:ext uri="{FF2B5EF4-FFF2-40B4-BE49-F238E27FC236}">
                <a16:creationId xmlns:a16="http://schemas.microsoft.com/office/drawing/2014/main" id="{C2952AD8-0A7E-49FA-A03F-8DDB27930E97}"/>
              </a:ext>
            </a:extLst>
          </p:cNvPr>
          <p:cNvSpPr>
            <a:spLocks noChangeArrowheads="1"/>
          </p:cNvSpPr>
          <p:nvPr/>
        </p:nvSpPr>
        <p:spPr bwMode="auto">
          <a:xfrm>
            <a:off x="3829633" y="5072896"/>
            <a:ext cx="1621420" cy="1785104"/>
          </a:xfrm>
          <a:prstGeom prst="rect">
            <a:avLst/>
          </a:prstGeom>
          <a:solidFill>
            <a:schemeClr val="accent6">
              <a:lumMod val="40000"/>
              <a:lumOff val="60000"/>
            </a:schemeClr>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Cách</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chăm</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chút</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chắt</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chiu</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từng</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quả</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trứng</a:t>
            </a:r>
            <a:endPar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3" name="TextBox 21">
            <a:extLst>
              <a:ext uri="{FF2B5EF4-FFF2-40B4-BE49-F238E27FC236}">
                <a16:creationId xmlns:a16="http://schemas.microsoft.com/office/drawing/2014/main" id="{4B04AFF9-7C3B-45E9-AD38-C8DA24E1B73D}"/>
              </a:ext>
            </a:extLst>
          </p:cNvPr>
          <p:cNvSpPr>
            <a:spLocks noChangeArrowheads="1"/>
          </p:cNvSpPr>
          <p:nvPr/>
        </p:nvSpPr>
        <p:spPr bwMode="auto">
          <a:xfrm>
            <a:off x="9882971" y="5206020"/>
            <a:ext cx="1621420" cy="1441450"/>
          </a:xfrm>
          <a:prstGeom prst="rect">
            <a:avLst/>
          </a:prstGeom>
          <a:solidFill>
            <a:schemeClr val="accent6">
              <a:lumMod val="40000"/>
              <a:lumOff val="60000"/>
            </a:schemeClr>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Niềm</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cảm</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thán</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vui</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của</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cháu</a:t>
            </a:r>
            <a:endPar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4" name="TextBox 22">
            <a:extLst>
              <a:ext uri="{FF2B5EF4-FFF2-40B4-BE49-F238E27FC236}">
                <a16:creationId xmlns:a16="http://schemas.microsoft.com/office/drawing/2014/main" id="{5988D315-7734-4598-9732-4EEF5ED90855}"/>
              </a:ext>
            </a:extLst>
          </p:cNvPr>
          <p:cNvSpPr>
            <a:spLocks noChangeArrowheads="1"/>
          </p:cNvSpPr>
          <p:nvPr/>
        </p:nvSpPr>
        <p:spPr bwMode="auto">
          <a:xfrm>
            <a:off x="9882971" y="2567647"/>
            <a:ext cx="1621420" cy="2123658"/>
          </a:xfrm>
          <a:prstGeom prst="rect">
            <a:avLst/>
          </a:prstGeom>
          <a:solidFill>
            <a:schemeClr val="accent6">
              <a:lumMod val="40000"/>
              <a:lumOff val="60000"/>
            </a:schemeClr>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Nỗi</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lo,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cầu</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mong</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của</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để</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cháu</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có</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quần</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áo</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mới</a:t>
            </a:r>
            <a:endPar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a:off x="728462" y="1039989"/>
            <a:ext cx="10644539" cy="18290"/>
          </a:xfrm>
          <a:prstGeom prst="rect">
            <a:avLst/>
          </a:prstGeom>
        </p:spPr>
      </p:pic>
    </p:spTree>
    <p:extLst>
      <p:ext uri="{BB962C8B-B14F-4D97-AF65-F5344CB8AC3E}">
        <p14:creationId xmlns:p14="http://schemas.microsoft.com/office/powerpoint/2010/main" val="4083808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anim calcmode="lin" valueType="num">
                                      <p:cBhvr>
                                        <p:cTn id="3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wipe(down)">
                                      <p:cBhvr>
                                        <p:cTn id="55" dur="500"/>
                                        <p:tgtEl>
                                          <p:spTgt spid="5">
                                            <p:txEl>
                                              <p:pRg st="8" end="8"/>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5">
                                            <p:txEl>
                                              <p:pRg st="9" end="9"/>
                                            </p:txEl>
                                          </p:spTgt>
                                        </p:tgtEl>
                                        <p:attrNameLst>
                                          <p:attrName>style.visibility</p:attrName>
                                        </p:attrNameLst>
                                      </p:cBhvr>
                                      <p:to>
                                        <p:strVal val="visible"/>
                                      </p:to>
                                    </p:set>
                                    <p:animEffect transition="in" filter="wipe(down)">
                                      <p:cBhvr>
                                        <p:cTn id="58" dur="500"/>
                                        <p:tgtEl>
                                          <p:spTgt spid="5">
                                            <p:txEl>
                                              <p:pRg st="9" end="9"/>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Effect transition="in" filter="wipe(down)">
                                      <p:cBhvr>
                                        <p:cTn id="61" dur="500"/>
                                        <p:tgtEl>
                                          <p:spTgt spid="5">
                                            <p:txEl>
                                              <p:pRg st="10" end="10"/>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5">
                                            <p:txEl>
                                              <p:pRg st="11" end="11"/>
                                            </p:txEl>
                                          </p:spTgt>
                                        </p:tgtEl>
                                        <p:attrNameLst>
                                          <p:attrName>style.visibility</p:attrName>
                                        </p:attrNameLst>
                                      </p:cBhvr>
                                      <p:to>
                                        <p:strVal val="visible"/>
                                      </p:to>
                                    </p:set>
                                    <p:animEffect transition="in" filter="wipe(down)">
                                      <p:cBhvr>
                                        <p:cTn id="64" dur="500"/>
                                        <p:tgtEl>
                                          <p:spTgt spid="5">
                                            <p:txEl>
                                              <p:pRg st="11" end="1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down)">
                                      <p:cBhvr>
                                        <p:cTn id="69" dur="500"/>
                                        <p:tgtEl>
                                          <p:spTgt spid="10"/>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wheel(1)">
                                      <p:cBhvr>
                                        <p:cTn id="77" dur="2000"/>
                                        <p:tgtEl>
                                          <p:spTgt spid="6">
                                            <p:txEl>
                                              <p:pRg st="0" end="0"/>
                                            </p:txEl>
                                          </p:spTgt>
                                        </p:tgtEl>
                                      </p:cBhvr>
                                    </p:animEffect>
                                  </p:childTnLst>
                                </p:cTn>
                              </p:par>
                              <p:par>
                                <p:cTn id="78" presetID="21" presetClass="entr" presetSubtype="1" fill="hold" nodeType="withEffect">
                                  <p:stCondLst>
                                    <p:cond delay="0"/>
                                  </p:stCondLst>
                                  <p:childTnLst>
                                    <p:set>
                                      <p:cBhvr>
                                        <p:cTn id="79" dur="1" fill="hold">
                                          <p:stCondLst>
                                            <p:cond delay="0"/>
                                          </p:stCondLst>
                                        </p:cTn>
                                        <p:tgtEl>
                                          <p:spTgt spid="6">
                                            <p:txEl>
                                              <p:pRg st="1" end="1"/>
                                            </p:txEl>
                                          </p:spTgt>
                                        </p:tgtEl>
                                        <p:attrNameLst>
                                          <p:attrName>style.visibility</p:attrName>
                                        </p:attrNameLst>
                                      </p:cBhvr>
                                      <p:to>
                                        <p:strVal val="visible"/>
                                      </p:to>
                                    </p:set>
                                    <p:animEffect transition="in" filter="wheel(1)">
                                      <p:cBhvr>
                                        <p:cTn id="80" dur="2000"/>
                                        <p:tgtEl>
                                          <p:spTgt spid="6">
                                            <p:txEl>
                                              <p:pRg st="1" end="1"/>
                                            </p:txEl>
                                          </p:spTgt>
                                        </p:tgtEl>
                                      </p:cBhvr>
                                    </p:animEffect>
                                  </p:childTnLst>
                                </p:cTn>
                              </p:par>
                              <p:par>
                                <p:cTn id="81" presetID="21" presetClass="entr" presetSubtype="1" fill="hold" nodeType="withEffect">
                                  <p:stCondLst>
                                    <p:cond delay="0"/>
                                  </p:stCondLst>
                                  <p:childTnLst>
                                    <p:set>
                                      <p:cBhvr>
                                        <p:cTn id="82" dur="1" fill="hold">
                                          <p:stCondLst>
                                            <p:cond delay="0"/>
                                          </p:stCondLst>
                                        </p:cTn>
                                        <p:tgtEl>
                                          <p:spTgt spid="6">
                                            <p:txEl>
                                              <p:pRg st="2" end="2"/>
                                            </p:txEl>
                                          </p:spTgt>
                                        </p:tgtEl>
                                        <p:attrNameLst>
                                          <p:attrName>style.visibility</p:attrName>
                                        </p:attrNameLst>
                                      </p:cBhvr>
                                      <p:to>
                                        <p:strVal val="visible"/>
                                      </p:to>
                                    </p:set>
                                    <p:animEffect transition="in" filter="wheel(1)">
                                      <p:cBhvr>
                                        <p:cTn id="83" dur="2000"/>
                                        <p:tgtEl>
                                          <p:spTgt spid="6">
                                            <p:txEl>
                                              <p:pRg st="2" end="2"/>
                                            </p:txEl>
                                          </p:spTgt>
                                        </p:tgtEl>
                                      </p:cBhvr>
                                    </p:animEffect>
                                  </p:childTnLst>
                                </p:cTn>
                              </p:par>
                              <p:par>
                                <p:cTn id="84" presetID="21" presetClass="entr" presetSubtype="1" fill="hold" nodeType="withEffect">
                                  <p:stCondLst>
                                    <p:cond delay="0"/>
                                  </p:stCondLst>
                                  <p:childTnLst>
                                    <p:set>
                                      <p:cBhvr>
                                        <p:cTn id="85" dur="1" fill="hold">
                                          <p:stCondLst>
                                            <p:cond delay="0"/>
                                          </p:stCondLst>
                                        </p:cTn>
                                        <p:tgtEl>
                                          <p:spTgt spid="6">
                                            <p:txEl>
                                              <p:pRg st="3" end="3"/>
                                            </p:txEl>
                                          </p:spTgt>
                                        </p:tgtEl>
                                        <p:attrNameLst>
                                          <p:attrName>style.visibility</p:attrName>
                                        </p:attrNameLst>
                                      </p:cBhvr>
                                      <p:to>
                                        <p:strVal val="visible"/>
                                      </p:to>
                                    </p:set>
                                    <p:animEffect transition="in" filter="wheel(1)">
                                      <p:cBhvr>
                                        <p:cTn id="86" dur="2000"/>
                                        <p:tgtEl>
                                          <p:spTgt spid="6">
                                            <p:txEl>
                                              <p:pRg st="3" end="3"/>
                                            </p:txEl>
                                          </p:spTgt>
                                        </p:tgtEl>
                                      </p:cBhvr>
                                    </p:animEffect>
                                  </p:childTnLst>
                                </p:cTn>
                              </p:par>
                              <p:par>
                                <p:cTn id="87" presetID="21" presetClass="entr" presetSubtype="1" fill="hold" nodeType="withEffect">
                                  <p:stCondLst>
                                    <p:cond delay="0"/>
                                  </p:stCondLst>
                                  <p:childTnLst>
                                    <p:set>
                                      <p:cBhvr>
                                        <p:cTn id="88" dur="1" fill="hold">
                                          <p:stCondLst>
                                            <p:cond delay="0"/>
                                          </p:stCondLst>
                                        </p:cTn>
                                        <p:tgtEl>
                                          <p:spTgt spid="6">
                                            <p:txEl>
                                              <p:pRg st="4" end="4"/>
                                            </p:txEl>
                                          </p:spTgt>
                                        </p:tgtEl>
                                        <p:attrNameLst>
                                          <p:attrName>style.visibility</p:attrName>
                                        </p:attrNameLst>
                                      </p:cBhvr>
                                      <p:to>
                                        <p:strVal val="visible"/>
                                      </p:to>
                                    </p:set>
                                    <p:animEffect transition="in" filter="wheel(1)">
                                      <p:cBhvr>
                                        <p:cTn id="89" dur="2000"/>
                                        <p:tgtEl>
                                          <p:spTgt spid="6">
                                            <p:txEl>
                                              <p:pRg st="4" end="4"/>
                                            </p:txEl>
                                          </p:spTgt>
                                        </p:tgtEl>
                                      </p:cBhvr>
                                    </p:animEffect>
                                  </p:childTnLst>
                                </p:cTn>
                              </p:par>
                              <p:par>
                                <p:cTn id="90" presetID="21" presetClass="entr" presetSubtype="1" fill="hold" nodeType="withEffect">
                                  <p:stCondLst>
                                    <p:cond delay="0"/>
                                  </p:stCondLst>
                                  <p:childTnLst>
                                    <p:set>
                                      <p:cBhvr>
                                        <p:cTn id="91" dur="1" fill="hold">
                                          <p:stCondLst>
                                            <p:cond delay="0"/>
                                          </p:stCondLst>
                                        </p:cTn>
                                        <p:tgtEl>
                                          <p:spTgt spid="6">
                                            <p:txEl>
                                              <p:pRg st="5" end="5"/>
                                            </p:txEl>
                                          </p:spTgt>
                                        </p:tgtEl>
                                        <p:attrNameLst>
                                          <p:attrName>style.visibility</p:attrName>
                                        </p:attrNameLst>
                                      </p:cBhvr>
                                      <p:to>
                                        <p:strVal val="visible"/>
                                      </p:to>
                                    </p:set>
                                    <p:animEffect transition="in" filter="wheel(1)">
                                      <p:cBhvr>
                                        <p:cTn id="92" dur="2000"/>
                                        <p:tgtEl>
                                          <p:spTgt spid="6">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heel(1)">
                                      <p:cBhvr>
                                        <p:cTn id="97" dur="20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heel(1)">
                                      <p:cBhvr>
                                        <p:cTn id="102" dur="20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6">
                                            <p:txEl>
                                              <p:pRg st="7" end="7"/>
                                            </p:txEl>
                                          </p:spTgt>
                                        </p:tgtEl>
                                        <p:attrNameLst>
                                          <p:attrName>style.visibility</p:attrName>
                                        </p:attrNameLst>
                                      </p:cBhvr>
                                      <p:to>
                                        <p:strVal val="visible"/>
                                      </p:to>
                                    </p:set>
                                    <p:animEffect transition="in" filter="wipe(down)">
                                      <p:cBhvr>
                                        <p:cTn id="107" dur="500"/>
                                        <p:tgtEl>
                                          <p:spTgt spid="6">
                                            <p:txEl>
                                              <p:pRg st="7" end="7"/>
                                            </p:txEl>
                                          </p:spTgt>
                                        </p:tgtEl>
                                      </p:cBhvr>
                                    </p:animEffect>
                                  </p:childTnLst>
                                </p:cTn>
                              </p:par>
                              <p:par>
                                <p:cTn id="108" presetID="22" presetClass="entr" presetSubtype="4" fill="hold" nodeType="withEffect">
                                  <p:stCondLst>
                                    <p:cond delay="0"/>
                                  </p:stCondLst>
                                  <p:childTnLst>
                                    <p:set>
                                      <p:cBhvr>
                                        <p:cTn id="109" dur="1" fill="hold">
                                          <p:stCondLst>
                                            <p:cond delay="0"/>
                                          </p:stCondLst>
                                        </p:cTn>
                                        <p:tgtEl>
                                          <p:spTgt spid="6">
                                            <p:txEl>
                                              <p:pRg st="8" end="8"/>
                                            </p:txEl>
                                          </p:spTgt>
                                        </p:tgtEl>
                                        <p:attrNameLst>
                                          <p:attrName>style.visibility</p:attrName>
                                        </p:attrNameLst>
                                      </p:cBhvr>
                                      <p:to>
                                        <p:strVal val="visible"/>
                                      </p:to>
                                    </p:set>
                                    <p:animEffect transition="in" filter="wipe(down)">
                                      <p:cBhvr>
                                        <p:cTn id="110" dur="500"/>
                                        <p:tgtEl>
                                          <p:spTgt spid="6">
                                            <p:txEl>
                                              <p:pRg st="8" end="8"/>
                                            </p:txEl>
                                          </p:spTgt>
                                        </p:tgtEl>
                                      </p:cBhvr>
                                    </p:animEffect>
                                  </p:childTnLst>
                                </p:cTn>
                              </p:par>
                              <p:par>
                                <p:cTn id="111" presetID="22" presetClass="entr" presetSubtype="4" fill="hold" nodeType="withEffect">
                                  <p:stCondLst>
                                    <p:cond delay="0"/>
                                  </p:stCondLst>
                                  <p:childTnLst>
                                    <p:set>
                                      <p:cBhvr>
                                        <p:cTn id="112" dur="1" fill="hold">
                                          <p:stCondLst>
                                            <p:cond delay="0"/>
                                          </p:stCondLst>
                                        </p:cTn>
                                        <p:tgtEl>
                                          <p:spTgt spid="6">
                                            <p:txEl>
                                              <p:pRg st="9" end="9"/>
                                            </p:txEl>
                                          </p:spTgt>
                                        </p:tgtEl>
                                        <p:attrNameLst>
                                          <p:attrName>style.visibility</p:attrName>
                                        </p:attrNameLst>
                                      </p:cBhvr>
                                      <p:to>
                                        <p:strVal val="visible"/>
                                      </p:to>
                                    </p:set>
                                    <p:animEffect transition="in" filter="wipe(down)">
                                      <p:cBhvr>
                                        <p:cTn id="113" dur="500"/>
                                        <p:tgtEl>
                                          <p:spTgt spid="6">
                                            <p:txEl>
                                              <p:pRg st="9" end="9"/>
                                            </p:txEl>
                                          </p:spTgt>
                                        </p:tgtEl>
                                      </p:cBhvr>
                                    </p:animEffect>
                                  </p:childTnLst>
                                </p:cTn>
                              </p:par>
                              <p:par>
                                <p:cTn id="114" presetID="22" presetClass="entr" presetSubtype="4" fill="hold" nodeType="withEffect">
                                  <p:stCondLst>
                                    <p:cond delay="0"/>
                                  </p:stCondLst>
                                  <p:childTnLst>
                                    <p:set>
                                      <p:cBhvr>
                                        <p:cTn id="115" dur="1" fill="hold">
                                          <p:stCondLst>
                                            <p:cond delay="0"/>
                                          </p:stCondLst>
                                        </p:cTn>
                                        <p:tgtEl>
                                          <p:spTgt spid="6">
                                            <p:txEl>
                                              <p:pRg st="10" end="10"/>
                                            </p:txEl>
                                          </p:spTgt>
                                        </p:tgtEl>
                                        <p:attrNameLst>
                                          <p:attrName>style.visibility</p:attrName>
                                        </p:attrNameLst>
                                      </p:cBhvr>
                                      <p:to>
                                        <p:strVal val="visible"/>
                                      </p:to>
                                    </p:set>
                                    <p:animEffect transition="in" filter="wipe(down)">
                                      <p:cBhvr>
                                        <p:cTn id="116" dur="500"/>
                                        <p:tgtEl>
                                          <p:spTgt spid="6">
                                            <p:txEl>
                                              <p:pRg st="10" end="1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wipe(down)">
                                      <p:cBhvr>
                                        <p:cTn id="121" dur="500"/>
                                        <p:tgtEl>
                                          <p:spTgt spid="8"/>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13"/>
                                        </p:tgtEl>
                                        <p:attrNameLst>
                                          <p:attrName>style.visibility</p:attrName>
                                        </p:attrNameLst>
                                      </p:cBhvr>
                                      <p:to>
                                        <p:strVal val="visible"/>
                                      </p:to>
                                    </p:set>
                                    <p:animEffect transition="in" filter="wipe(down)">
                                      <p:cBhvr>
                                        <p:cTn id="1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97C53E-BE97-493C-AD84-2C052CBDA61E}"/>
              </a:ext>
            </a:extLst>
          </p:cNvPr>
          <p:cNvPicPr>
            <a:picLocks noChangeAspect="1"/>
          </p:cNvPicPr>
          <p:nvPr/>
        </p:nvPicPr>
        <p:blipFill>
          <a:blip r:embed="rId2"/>
          <a:stretch>
            <a:fillRect/>
          </a:stretch>
        </p:blipFill>
        <p:spPr>
          <a:xfrm>
            <a:off x="215153" y="415164"/>
            <a:ext cx="11802879" cy="6370872"/>
          </a:xfrm>
          <a:prstGeom prst="rect">
            <a:avLst/>
          </a:prstGeom>
        </p:spPr>
      </p:pic>
      <p:sp>
        <p:nvSpPr>
          <p:cNvPr id="3" name="TextBox 2">
            <a:extLst>
              <a:ext uri="{FF2B5EF4-FFF2-40B4-BE49-F238E27FC236}">
                <a16:creationId xmlns:a16="http://schemas.microsoft.com/office/drawing/2014/main" id="{EA4AAD09-1AEC-4C3E-AE65-938A2002F199}"/>
              </a:ext>
            </a:extLst>
          </p:cNvPr>
          <p:cNvSpPr txBox="1"/>
          <p:nvPr/>
        </p:nvSpPr>
        <p:spPr>
          <a:xfrm>
            <a:off x="647957" y="1814388"/>
            <a:ext cx="9672841" cy="584775"/>
          </a:xfrm>
          <a:prstGeom prst="rect">
            <a:avLst/>
          </a:prstGeom>
          <a:noFill/>
        </p:spPr>
        <p:txBody>
          <a:bodyPr wrap="none" rtlCol="0">
            <a:spAutoFit/>
          </a:bodyPr>
          <a:lstStyle/>
          <a:p>
            <a:r>
              <a:rPr lang="vi-VN" sz="3200" b="1" dirty="0">
                <a:solidFill>
                  <a:srgbClr val="C00000"/>
                </a:solidFill>
                <a:latin typeface="Times New Roman" panose="02020603050405020304" pitchFamily="18" charset="0"/>
                <a:cs typeface="Times New Roman" panose="02020603050405020304" pitchFamily="18" charset="0"/>
              </a:rPr>
              <a:t>2. Những kỉ niệm tuổi thơ được tiếng gà trưa khơi dậy</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id="{82205B0B-E66C-47DD-92B4-E34F4A37A5C7}"/>
              </a:ext>
            </a:extLst>
          </p:cNvPr>
          <p:cNvSpPr>
            <a:spLocks noChangeArrowheads="1"/>
          </p:cNvSpPr>
          <p:nvPr/>
        </p:nvSpPr>
        <p:spPr bwMode="auto">
          <a:xfrm>
            <a:off x="733953" y="2358657"/>
            <a:ext cx="3622105" cy="523220"/>
          </a:xfrm>
          <a:prstGeom prst="rect">
            <a:avLst/>
          </a:prstGeom>
          <a:solidFill>
            <a:schemeClr val="accent4">
              <a:lumMod val="40000"/>
              <a:lumOff val="6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Những kỉ niệm về bà</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4975AEA-FAC0-411E-A15D-A337146D3C93}"/>
              </a:ext>
            </a:extLst>
          </p:cNvPr>
          <p:cNvSpPr/>
          <p:nvPr/>
        </p:nvSpPr>
        <p:spPr>
          <a:xfrm>
            <a:off x="647957" y="3142551"/>
            <a:ext cx="3087584" cy="553998"/>
          </a:xfrm>
          <a:prstGeom prst="rect">
            <a:avLst/>
          </a:prstGeom>
        </p:spPr>
        <p:txBody>
          <a:bodyPr wrap="square">
            <a:spAutoFit/>
          </a:bodyPr>
          <a:lstStyle/>
          <a:p>
            <a:pPr algn="ctr" defTabSz="457200"/>
            <a:r>
              <a:rPr lang="vi-VN" sz="3000" dirty="0">
                <a:solidFill>
                  <a:prstClr val="black"/>
                </a:solidFill>
                <a:latin typeface="Times New Roman" panose="02020603050405020304" pitchFamily="18" charset="0"/>
              </a:rPr>
              <a:t>Tiếng gà </a:t>
            </a:r>
            <a:r>
              <a:rPr lang="en-US" sz="3000" dirty="0" err="1">
                <a:solidFill>
                  <a:prstClr val="black"/>
                </a:solidFill>
                <a:latin typeface="Times New Roman" pitchFamily="18" charset="0"/>
                <a:cs typeface="Times New Roman" pitchFamily="18" charset="0"/>
              </a:rPr>
              <a:t>trưa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gợi</a:t>
            </a:r>
            <a:endParaRPr lang="en-US" sz="3000" dirty="0">
              <a:solidFill>
                <a:prstClr val="black"/>
              </a:solidFill>
              <a:latin typeface="Calibri Light"/>
            </a:endParaRPr>
          </a:p>
        </p:txBody>
      </p:sp>
      <p:sp>
        <p:nvSpPr>
          <p:cNvPr id="6" name="Rectangle 5">
            <a:extLst>
              <a:ext uri="{FF2B5EF4-FFF2-40B4-BE49-F238E27FC236}">
                <a16:creationId xmlns:a16="http://schemas.microsoft.com/office/drawing/2014/main" id="{02E4B50D-78E7-47CC-ADE1-54550C390B23}"/>
              </a:ext>
            </a:extLst>
          </p:cNvPr>
          <p:cNvSpPr/>
          <p:nvPr/>
        </p:nvSpPr>
        <p:spPr>
          <a:xfrm>
            <a:off x="4356058" y="2963928"/>
            <a:ext cx="3673917" cy="1015663"/>
          </a:xfrm>
          <a:prstGeom prst="rect">
            <a:avLst/>
          </a:prstGeom>
        </p:spPr>
        <p:txBody>
          <a:bodyPr wrap="square">
            <a:spAutoFit/>
          </a:bodyPr>
          <a:lstStyle/>
          <a:p>
            <a:pPr algn="ctr" defTabSz="457200"/>
            <a:r>
              <a:rPr lang="vi-VN" sz="3000" i="1" dirty="0">
                <a:solidFill>
                  <a:prstClr val="black"/>
                </a:solidFill>
                <a:latin typeface="Times New Roman" pitchFamily="18" charset="0"/>
                <a:cs typeface="Times New Roman" pitchFamily="18" charset="0"/>
              </a:rPr>
              <a:t>“Gà đẻ mà mày nhìn</a:t>
            </a:r>
          </a:p>
          <a:p>
            <a:pPr algn="ctr" defTabSz="457200"/>
            <a:r>
              <a:rPr lang="vi-VN" sz="3000" i="1" dirty="0">
                <a:solidFill>
                  <a:prstClr val="black"/>
                </a:solidFill>
                <a:latin typeface="Times New Roman" pitchFamily="18" charset="0"/>
                <a:cs typeface="Times New Roman" pitchFamily="18" charset="0"/>
              </a:rPr>
              <a:t>Rồi sau này lang mặt”</a:t>
            </a:r>
            <a:endParaRPr lang="en-US" sz="3000" i="1" dirty="0">
              <a:solidFill>
                <a:prstClr val="black"/>
              </a:solidFill>
              <a:latin typeface="Times New Roman" pitchFamily="18" charset="0"/>
              <a:cs typeface="Times New Roman" pitchFamily="18" charset="0"/>
            </a:endParaRPr>
          </a:p>
        </p:txBody>
      </p:sp>
      <p:cxnSp>
        <p:nvCxnSpPr>
          <p:cNvPr id="7" name="Straight Arrow Connector 6">
            <a:extLst>
              <a:ext uri="{FF2B5EF4-FFF2-40B4-BE49-F238E27FC236}">
                <a16:creationId xmlns:a16="http://schemas.microsoft.com/office/drawing/2014/main" id="{87BDBB2E-106A-4DE8-9FF8-8ABB059BCE79}"/>
              </a:ext>
            </a:extLst>
          </p:cNvPr>
          <p:cNvCxnSpPr>
            <a:cxnSpLocks/>
          </p:cNvCxnSpPr>
          <p:nvPr/>
        </p:nvCxnSpPr>
        <p:spPr>
          <a:xfrm flipV="1">
            <a:off x="3511151" y="3444667"/>
            <a:ext cx="844907" cy="1"/>
          </a:xfrm>
          <a:prstGeom prst="straightConnector1">
            <a:avLst/>
          </a:prstGeom>
          <a:noFill/>
          <a:ln w="38100" cap="flat" cmpd="sng" algn="ctr">
            <a:solidFill>
              <a:srgbClr val="4F81BD"/>
            </a:solidFill>
            <a:prstDash val="solid"/>
            <a:miter lim="800000"/>
            <a:tailEnd type="arrow"/>
          </a:ln>
          <a:effectLst/>
        </p:spPr>
      </p:cxnSp>
      <p:sp>
        <p:nvSpPr>
          <p:cNvPr id="8" name="Rectangle 7">
            <a:extLst>
              <a:ext uri="{FF2B5EF4-FFF2-40B4-BE49-F238E27FC236}">
                <a16:creationId xmlns:a16="http://schemas.microsoft.com/office/drawing/2014/main" id="{F061DDB7-D3F2-4556-A7EC-B1768D7731D2}"/>
              </a:ext>
            </a:extLst>
          </p:cNvPr>
          <p:cNvSpPr/>
          <p:nvPr/>
        </p:nvSpPr>
        <p:spPr>
          <a:xfrm>
            <a:off x="708591" y="3955247"/>
            <a:ext cx="6888484" cy="954107"/>
          </a:xfrm>
          <a:prstGeom prst="rect">
            <a:avLst/>
          </a:prstGeom>
        </p:spPr>
        <p:txBody>
          <a:bodyPr wrap="square">
            <a:spAutoFit/>
          </a:bodyPr>
          <a:lstStyle/>
          <a:p>
            <a:pPr algn="just" defTabSz="457200"/>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rPr>
              <a:t>Ngôn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ngữ</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gũi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đậm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quê</a:t>
            </a:r>
            <a:r>
              <a:rPr lang="en-US" sz="2800" dirty="0">
                <a:solidFill>
                  <a:prstClr val="black"/>
                </a:solidFill>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854C7255-3333-4689-A9F2-0B77DD2B0538}"/>
              </a:ext>
            </a:extLst>
          </p:cNvPr>
          <p:cNvSpPr/>
          <p:nvPr/>
        </p:nvSpPr>
        <p:spPr>
          <a:xfrm>
            <a:off x="752335" y="5215611"/>
            <a:ext cx="6888483" cy="954107"/>
          </a:xfrm>
          <a:prstGeom prst="rect">
            <a:avLst/>
          </a:prstGeom>
        </p:spPr>
        <p:txBody>
          <a:bodyPr wrap="square">
            <a:spAutoFit/>
          </a:bodyPr>
          <a:lstStyle/>
          <a:p>
            <a:pPr algn="just" defTabSz="457200"/>
            <a:r>
              <a:rPr lang="en-US" sz="2800" dirty="0">
                <a:solidFill>
                  <a:srgbClr val="FF0000"/>
                </a:solidFill>
                <a:latin typeface="Times New Roman" pitchFamily="18" charset="0"/>
                <a:cs typeface="Times New Roman" pitchFamily="18" charset="0"/>
                <a:sym typeface="Wingdings" pitchFamily="2" charset="2"/>
              </a:rPr>
              <a:t> </a:t>
            </a:r>
            <a:r>
              <a:rPr lang="vi-VN" sz="2800" dirty="0">
                <a:solidFill>
                  <a:srgbClr val="FF0000"/>
                </a:solidFill>
                <a:latin typeface="Times New Roman" pitchFamily="18" charset="0"/>
                <a:cs typeface="Times New Roman" pitchFamily="18" charset="0"/>
              </a:rPr>
              <a:t>Sự quan tâm, lo lắng của bà dành cho đứa cháu thơ dại</a:t>
            </a:r>
            <a:endParaRPr lang="en-US" sz="2800"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472E37D-B1F5-4643-8930-175B3833146C}"/>
              </a:ext>
            </a:extLst>
          </p:cNvPr>
          <p:cNvPicPr>
            <a:picLocks noChangeAspect="1"/>
          </p:cNvPicPr>
          <p:nvPr/>
        </p:nvPicPr>
        <p:blipFill>
          <a:blip r:embed="rId3"/>
          <a:stretch>
            <a:fillRect/>
          </a:stretch>
        </p:blipFill>
        <p:spPr>
          <a:xfrm>
            <a:off x="8340234" y="3578248"/>
            <a:ext cx="3772904" cy="2908433"/>
          </a:xfrm>
          <a:prstGeom prst="rect">
            <a:avLst/>
          </a:prstGeom>
        </p:spPr>
      </p:pic>
      <p:pic>
        <p:nvPicPr>
          <p:cNvPr id="18" name="Picture 17"/>
          <p:cNvPicPr>
            <a:picLocks noChangeAspect="1"/>
          </p:cNvPicPr>
          <p:nvPr/>
        </p:nvPicPr>
        <p:blipFill>
          <a:blip r:embed="rId4"/>
          <a:stretch>
            <a:fillRect/>
          </a:stretch>
        </p:blipFill>
        <p:spPr>
          <a:xfrm>
            <a:off x="867698" y="1061855"/>
            <a:ext cx="10650635" cy="18290"/>
          </a:xfrm>
          <a:prstGeom prst="rect">
            <a:avLst/>
          </a:prstGeom>
        </p:spPr>
      </p:pic>
    </p:spTree>
    <p:extLst>
      <p:ext uri="{BB962C8B-B14F-4D97-AF65-F5344CB8AC3E}">
        <p14:creationId xmlns:p14="http://schemas.microsoft.com/office/powerpoint/2010/main" val="1656896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9367BA-B8AA-4FD5-ACEA-044D521A1E8A}"/>
              </a:ext>
            </a:extLst>
          </p:cNvPr>
          <p:cNvGrpSpPr/>
          <p:nvPr/>
        </p:nvGrpSpPr>
        <p:grpSpPr>
          <a:xfrm>
            <a:off x="-156942" y="1719072"/>
            <a:ext cx="5268438" cy="5184648"/>
            <a:chOff x="-925975" y="0"/>
            <a:chExt cx="7326773" cy="6858000"/>
          </a:xfrm>
          <a:blipFill>
            <a:blip r:embed="rId2"/>
            <a:stretch>
              <a:fillRect/>
            </a:stretch>
          </a:blipFill>
        </p:grpSpPr>
        <p:sp>
          <p:nvSpPr>
            <p:cNvPr id="4" name="Parallelogram 3">
              <a:extLst>
                <a:ext uri="{FF2B5EF4-FFF2-40B4-BE49-F238E27FC236}">
                  <a16:creationId xmlns:a16="http://schemas.microsoft.com/office/drawing/2014/main" id="{1BD4E4CE-C1AF-41DE-BAC3-70C92D968950}"/>
                </a:ext>
              </a:extLst>
            </p:cNvPr>
            <p:cNvSpPr/>
            <p:nvPr/>
          </p:nvSpPr>
          <p:spPr>
            <a:xfrm>
              <a:off x="-925975"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arallelogram 4">
              <a:extLst>
                <a:ext uri="{FF2B5EF4-FFF2-40B4-BE49-F238E27FC236}">
                  <a16:creationId xmlns:a16="http://schemas.microsoft.com/office/drawing/2014/main" id="{57471D00-619A-4AD1-B8B3-8B9FC0D0A650}"/>
                </a:ext>
              </a:extLst>
            </p:cNvPr>
            <p:cNvSpPr/>
            <p:nvPr/>
          </p:nvSpPr>
          <p:spPr>
            <a:xfrm>
              <a:off x="775503"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arallelogram 5">
              <a:extLst>
                <a:ext uri="{FF2B5EF4-FFF2-40B4-BE49-F238E27FC236}">
                  <a16:creationId xmlns:a16="http://schemas.microsoft.com/office/drawing/2014/main" id="{41C889A6-7C30-4B3B-A134-0D99747519BB}"/>
                </a:ext>
              </a:extLst>
            </p:cNvPr>
            <p:cNvSpPr/>
            <p:nvPr/>
          </p:nvSpPr>
          <p:spPr>
            <a:xfrm>
              <a:off x="2476981"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4EFF79DD-216E-417D-951A-CF332045A409}"/>
                </a:ext>
              </a:extLst>
            </p:cNvPr>
            <p:cNvSpPr/>
            <p:nvPr/>
          </p:nvSpPr>
          <p:spPr>
            <a:xfrm>
              <a:off x="4178459"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E0C36ECC-4C47-4F9D-B3AB-547533B6DA64}"/>
              </a:ext>
            </a:extLst>
          </p:cNvPr>
          <p:cNvSpPr/>
          <p:nvPr/>
        </p:nvSpPr>
        <p:spPr>
          <a:xfrm>
            <a:off x="4736962" y="2965015"/>
            <a:ext cx="3087584" cy="461665"/>
          </a:xfrm>
          <a:prstGeom prst="rect">
            <a:avLst/>
          </a:prstGeom>
          <a:solidFill>
            <a:schemeClr val="bg1">
              <a:alpha val="78000"/>
            </a:schemeClr>
          </a:solidFill>
        </p:spPr>
        <p:txBody>
          <a:bodyPr wrap="square">
            <a:spAutoFit/>
          </a:bodyPr>
          <a:lstStyle/>
          <a:p>
            <a:pPr algn="ctr" defTabSz="457200"/>
            <a:r>
              <a:rPr lang="vi-VN" sz="2400" dirty="0">
                <a:solidFill>
                  <a:prstClr val="black"/>
                </a:solidFill>
                <a:latin typeface="Times New Roman" panose="02020603050405020304" pitchFamily="18" charset="0"/>
              </a:rPr>
              <a:t>Tiếng gà </a:t>
            </a:r>
            <a:r>
              <a:rPr lang="en-US" sz="2400" dirty="0" err="1">
                <a:solidFill>
                  <a:prstClr val="black"/>
                </a:solidFill>
                <a:latin typeface="Times New Roman" pitchFamily="18" charset="0"/>
                <a:cs typeface="Times New Roman" pitchFamily="18" charset="0"/>
              </a:rPr>
              <a:t>trưa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gợi</a:t>
            </a:r>
            <a:endParaRPr lang="en-US" sz="2400" dirty="0">
              <a:solidFill>
                <a:prstClr val="black"/>
              </a:solidFill>
              <a:latin typeface="Calibri Light"/>
            </a:endParaRPr>
          </a:p>
        </p:txBody>
      </p:sp>
      <p:sp>
        <p:nvSpPr>
          <p:cNvPr id="11" name="Rectangle 10">
            <a:extLst>
              <a:ext uri="{FF2B5EF4-FFF2-40B4-BE49-F238E27FC236}">
                <a16:creationId xmlns:a16="http://schemas.microsoft.com/office/drawing/2014/main" id="{FEE9ECC0-ADD5-40B2-B74B-909538875E30}"/>
              </a:ext>
            </a:extLst>
          </p:cNvPr>
          <p:cNvSpPr/>
          <p:nvPr/>
        </p:nvSpPr>
        <p:spPr>
          <a:xfrm>
            <a:off x="8869185" y="2575268"/>
            <a:ext cx="2499653" cy="1200329"/>
          </a:xfrm>
          <a:prstGeom prst="rect">
            <a:avLst/>
          </a:prstGeom>
          <a:solidFill>
            <a:schemeClr val="bg1"/>
          </a:solidFill>
        </p:spPr>
        <p:txBody>
          <a:bodyPr wrap="square">
            <a:spAutoFit/>
          </a:bodyPr>
          <a:lstStyle/>
          <a:p>
            <a:pPr algn="ctr" defTabSz="457200"/>
            <a:r>
              <a:rPr lang="en-US" sz="2400" dirty="0" err="1">
                <a:solidFill>
                  <a:prstClr val="black"/>
                </a:solidFill>
                <a:latin typeface="Times New Roman" pitchFamily="18" charset="0"/>
                <a:cs typeface="Times New Roman" pitchFamily="18" charset="0"/>
              </a:rPr>
              <a:t>Cách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chăm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chút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từng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hồng</a:t>
            </a:r>
            <a:endParaRPr lang="en-US" sz="2400" dirty="0">
              <a:solidFill>
                <a:prstClr val="black"/>
              </a:solidFill>
              <a:latin typeface="Times New Roman"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id="{A8D93C8D-2E0E-4548-8C59-5941BB307CC0}"/>
              </a:ext>
            </a:extLst>
          </p:cNvPr>
          <p:cNvCxnSpPr>
            <a:stCxn id="10" idx="3"/>
            <a:endCxn id="11" idx="1"/>
          </p:cNvCxnSpPr>
          <p:nvPr/>
        </p:nvCxnSpPr>
        <p:spPr>
          <a:xfrm flipV="1">
            <a:off x="7824546" y="3175433"/>
            <a:ext cx="1044639" cy="20415"/>
          </a:xfrm>
          <a:prstGeom prst="straightConnector1">
            <a:avLst/>
          </a:prstGeom>
          <a:noFill/>
          <a:ln w="38100" cap="flat" cmpd="sng" algn="ctr">
            <a:solidFill>
              <a:srgbClr val="4F81BD"/>
            </a:solidFill>
            <a:prstDash val="solid"/>
            <a:miter lim="800000"/>
            <a:tailEnd type="arrow"/>
          </a:ln>
          <a:effectLst/>
        </p:spPr>
      </p:cxnSp>
      <p:sp>
        <p:nvSpPr>
          <p:cNvPr id="15" name="Rectangle 14">
            <a:extLst>
              <a:ext uri="{FF2B5EF4-FFF2-40B4-BE49-F238E27FC236}">
                <a16:creationId xmlns:a16="http://schemas.microsoft.com/office/drawing/2014/main" id="{45533755-F028-4A4D-ACF3-2F23AE5E2E27}"/>
              </a:ext>
            </a:extLst>
          </p:cNvPr>
          <p:cNvSpPr/>
          <p:nvPr/>
        </p:nvSpPr>
        <p:spPr>
          <a:xfrm>
            <a:off x="4803919" y="3997539"/>
            <a:ext cx="7334994" cy="461665"/>
          </a:xfrm>
          <a:prstGeom prst="rect">
            <a:avLst/>
          </a:prstGeom>
          <a:solidFill>
            <a:schemeClr val="bg1">
              <a:alpha val="78000"/>
            </a:schemeClr>
          </a:solidFill>
        </p:spPr>
        <p:txBody>
          <a:bodyPr wrap="square">
            <a:spAutoFit/>
          </a:bodyPr>
          <a:lstStyle/>
          <a:p>
            <a:pPr algn="just" defTabSz="457200"/>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Động</a:t>
            </a:r>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từ</a:t>
            </a:r>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khum</a:t>
            </a:r>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soi</a:t>
            </a:r>
            <a:r>
              <a:rPr lang="en-US" sz="2400" dirty="0">
                <a:solidFill>
                  <a:prstClr val="black"/>
                </a:solidFill>
                <a:latin typeface="Times New Roman" pitchFamily="18" charset="0"/>
                <a:cs typeface="Times New Roman" pitchFamily="18" charset="0"/>
                <a:sym typeface="Wingdings" pitchFamily="2" charset="2"/>
              </a:rPr>
              <a:t>” + </a:t>
            </a:r>
            <a:r>
              <a:rPr lang="en-US" sz="2400" dirty="0" err="1">
                <a:solidFill>
                  <a:prstClr val="black"/>
                </a:solidFill>
                <a:latin typeface="Times New Roman" pitchFamily="18" charset="0"/>
                <a:cs typeface="Times New Roman" pitchFamily="18" charset="0"/>
                <a:sym typeface="Wingdings" pitchFamily="2" charset="2"/>
              </a:rPr>
              <a:t>Từ</a:t>
            </a:r>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láy</a:t>
            </a:r>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chắt</a:t>
            </a:r>
            <a:r>
              <a:rPr lang="en-US" sz="2400" dirty="0">
                <a:solidFill>
                  <a:prstClr val="black"/>
                </a:solidFill>
                <a:latin typeface="Times New Roman" pitchFamily="18" charset="0"/>
                <a:cs typeface="Times New Roman" pitchFamily="18" charset="0"/>
                <a:sym typeface="Wingdings" pitchFamily="2" charset="2"/>
              </a:rPr>
              <a:t> </a:t>
            </a:r>
            <a:r>
              <a:rPr lang="en-US" sz="2400" dirty="0" err="1">
                <a:solidFill>
                  <a:prstClr val="black"/>
                </a:solidFill>
                <a:latin typeface="Times New Roman" pitchFamily="18" charset="0"/>
                <a:cs typeface="Times New Roman" pitchFamily="18" charset="0"/>
                <a:sym typeface="Wingdings" pitchFamily="2" charset="2"/>
              </a:rPr>
              <a:t>chiu</a:t>
            </a:r>
            <a:r>
              <a:rPr lang="en-US" sz="2400" dirty="0">
                <a:solidFill>
                  <a:prstClr val="black"/>
                </a:solidFill>
                <a:latin typeface="Times New Roman" pitchFamily="18" charset="0"/>
                <a:cs typeface="Times New Roman" pitchFamily="18" charset="0"/>
                <a:sym typeface="Wingdings" pitchFamily="2" charset="2"/>
              </a:rPr>
              <a:t>”</a:t>
            </a:r>
            <a:endParaRPr lang="en-US" sz="2400" dirty="0">
              <a:solidFill>
                <a:prstClr val="black"/>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88F758A0-7865-410B-9E75-94D9B8DDB5B8}"/>
              </a:ext>
            </a:extLst>
          </p:cNvPr>
          <p:cNvSpPr/>
          <p:nvPr/>
        </p:nvSpPr>
        <p:spPr>
          <a:xfrm>
            <a:off x="5173787" y="5119985"/>
            <a:ext cx="6980539" cy="1200329"/>
          </a:xfrm>
          <a:prstGeom prst="rect">
            <a:avLst/>
          </a:prstGeom>
          <a:solidFill>
            <a:schemeClr val="bg1">
              <a:alpha val="78000"/>
            </a:schemeClr>
          </a:solidFill>
        </p:spPr>
        <p:txBody>
          <a:bodyPr wrap="square">
            <a:spAutoFit/>
          </a:bodyPr>
          <a:lstStyle/>
          <a:p>
            <a:pPr algn="just" defTabSz="4572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a:t>
            </a:r>
            <a:r>
              <a:rPr lang="en-US" sz="2400" i="1" dirty="0" err="1">
                <a:solidFill>
                  <a:srgbClr val="FF0000"/>
                </a:solidFill>
                <a:latin typeface="Times New Roman" pitchFamily="18" charset="0"/>
                <a:cs typeface="Times New Roman" pitchFamily="18" charset="0"/>
              </a:rPr>
              <a:t>gười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tần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tảo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khó</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chắt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chiu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từng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niềm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vui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trong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cuộc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sống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đầy</a:t>
            </a:r>
            <a:r>
              <a:rPr lang="en-US" sz="2400" i="1" dirty="0">
                <a:solidFill>
                  <a:srgbClr val="FF0000"/>
                </a:solidFill>
                <a:latin typeface="Times New Roman" pitchFamily="18" charset="0"/>
                <a:cs typeface="Times New Roman" pitchFamily="18" charset="0"/>
              </a:rPr>
              <a:t> lo </a:t>
            </a:r>
            <a:r>
              <a:rPr lang="en-US" sz="2400" i="1" dirty="0" err="1">
                <a:solidFill>
                  <a:srgbClr val="FF0000"/>
                </a:solidFill>
                <a:latin typeface="Times New Roman" pitchFamily="18" charset="0"/>
                <a:cs typeface="Times New Roman" pitchFamily="18" charset="0"/>
              </a:rPr>
              <a:t>toan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vất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vả</a:t>
            </a:r>
            <a:endParaRPr lang="en-US" sz="2400" i="1" dirty="0">
              <a:solidFill>
                <a:srgbClr val="FF0000"/>
              </a:solidFill>
              <a:latin typeface="Times New Roman" pitchFamily="18" charset="0"/>
              <a:cs typeface="Times New Roman" pitchFamily="18" charset="0"/>
            </a:endParaRPr>
          </a:p>
        </p:txBody>
      </p:sp>
      <p:sp>
        <p:nvSpPr>
          <p:cNvPr id="18" name="TextBox 14">
            <a:extLst>
              <a:ext uri="{FF2B5EF4-FFF2-40B4-BE49-F238E27FC236}">
                <a16:creationId xmlns:a16="http://schemas.microsoft.com/office/drawing/2014/main" id="{4FF55488-BAC0-45D5-B6DE-4952907FCA59}"/>
              </a:ext>
            </a:extLst>
          </p:cNvPr>
          <p:cNvSpPr>
            <a:spLocks noChangeArrowheads="1"/>
          </p:cNvSpPr>
          <p:nvPr/>
        </p:nvSpPr>
        <p:spPr bwMode="auto">
          <a:xfrm>
            <a:off x="5111496" y="1642514"/>
            <a:ext cx="4660121" cy="584775"/>
          </a:xfrm>
          <a:prstGeom prst="rect">
            <a:avLst/>
          </a:prstGeom>
          <a:solidFill>
            <a:schemeClr val="accent4">
              <a:lumMod val="40000"/>
              <a:lumOff val="6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3200" b="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3200" b="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Những kỉ niệm về bà</a:t>
            </a:r>
            <a:endParaRPr lang="en-US" altLang="en-US" sz="3200" b="1" dirty="0">
              <a:solidFill>
                <a:srgbClr val="00206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824470" y="1051939"/>
            <a:ext cx="10650635" cy="18290"/>
          </a:xfrm>
          <a:prstGeom prst="rect">
            <a:avLst/>
          </a:prstGeom>
        </p:spPr>
      </p:pic>
    </p:spTree>
    <p:extLst>
      <p:ext uri="{BB962C8B-B14F-4D97-AF65-F5344CB8AC3E}">
        <p14:creationId xmlns:p14="http://schemas.microsoft.com/office/powerpoint/2010/main" val="2910800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95C8D22C-82D4-442B-A7F1-2960B8F26171}"/>
              </a:ext>
            </a:extLst>
          </p:cNvPr>
          <p:cNvSpPr>
            <a:spLocks noGrp="1"/>
          </p:cNvSpPr>
          <p:nvPr/>
        </p:nvSpPr>
        <p:spPr>
          <a:xfrm>
            <a:off x="9981248" y="7892964"/>
            <a:ext cx="609600" cy="5207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891BD-75F3-4787-957E-B137BA6192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8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Rectangle 4">
            <a:extLst>
              <a:ext uri="{FF2B5EF4-FFF2-40B4-BE49-F238E27FC236}">
                <a16:creationId xmlns:a16="http://schemas.microsoft.com/office/drawing/2014/main" id="{D91269E5-9BB0-4917-9DF2-5D2B6733EBDF}"/>
              </a:ext>
            </a:extLst>
          </p:cNvPr>
          <p:cNvSpPr>
            <a:spLocks noChangeArrowheads="1"/>
          </p:cNvSpPr>
          <p:nvPr/>
        </p:nvSpPr>
        <p:spPr bwMode="auto">
          <a:xfrm>
            <a:off x="436634" y="891579"/>
            <a:ext cx="3886200" cy="2768258"/>
          </a:xfrm>
          <a:prstGeom prst="rect">
            <a:avLst/>
          </a:prstGeom>
          <a:noFill/>
          <a:ln w="9525">
            <a:solidFill>
              <a:schemeClr val="accent2">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20000"/>
              </a:lnSpc>
            </a:pP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Cứ</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hàng</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năm</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hàng</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năm</a:t>
            </a:r>
            <a:endPar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endParaRPr>
          </a:p>
          <a:p>
            <a:pPr>
              <a:lnSpc>
                <a:spcPct val="120000"/>
              </a:lnSpc>
            </a:pP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Khi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gió</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mùa</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đông</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tới</a:t>
            </a:r>
            <a:endPar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endParaRPr>
          </a:p>
          <a:p>
            <a:pPr>
              <a:lnSpc>
                <a:spcPct val="120000"/>
              </a:lnSpc>
            </a:pP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Bà</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lo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đàn</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gà</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toi</a:t>
            </a:r>
            <a:endPar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endParaRPr>
          </a:p>
          <a:p>
            <a:pPr>
              <a:lnSpc>
                <a:spcPct val="120000"/>
              </a:lnSpc>
            </a:pP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Mong</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trời</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đừng</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sương</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muối</a:t>
            </a:r>
            <a:endPar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endParaRPr>
          </a:p>
          <a:p>
            <a:pPr>
              <a:lnSpc>
                <a:spcPct val="120000"/>
              </a:lnSpc>
            </a:pP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Để</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cuối</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năm</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bán</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gà</a:t>
            </a:r>
            <a:endPar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endParaRPr>
          </a:p>
          <a:p>
            <a:pPr>
              <a:lnSpc>
                <a:spcPct val="140000"/>
              </a:lnSpc>
            </a:pP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Cháu</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được</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quần</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áo</a:t>
            </a:r>
            <a:r>
              <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sym typeface="Times New Roman" panose="02020603050405020304" pitchFamily="18" charset="0"/>
              </a:rPr>
              <a:t>mới</a:t>
            </a:r>
            <a:endParaRPr lang="en-US" altLang="en-US" sz="2400" i="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 name="TextBox 12">
            <a:extLst>
              <a:ext uri="{FF2B5EF4-FFF2-40B4-BE49-F238E27FC236}">
                <a16:creationId xmlns:a16="http://schemas.microsoft.com/office/drawing/2014/main" id="{E83B5377-EEF6-41C5-935E-8C50E2957F09}"/>
              </a:ext>
            </a:extLst>
          </p:cNvPr>
          <p:cNvSpPr>
            <a:spLocks noChangeArrowheads="1"/>
          </p:cNvSpPr>
          <p:nvPr/>
        </p:nvSpPr>
        <p:spPr bwMode="auto">
          <a:xfrm>
            <a:off x="6354866" y="4448950"/>
            <a:ext cx="4905222" cy="830997"/>
          </a:xfrm>
          <a:prstGeom prst="rect">
            <a:avLst/>
          </a:prstGeom>
          <a:solidFill>
            <a:schemeClr val="accent5">
              <a:lumMod val="40000"/>
              <a:lumOff val="6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Nỗi</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lo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vì</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niềm</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p>
          <a:p>
            <a:pPr algn="ct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nỗi</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lo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giản</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dị</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mà</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chân</a:t>
            </a:r>
            <a:r>
              <a:rPr lang="en-US" altLang="en-US" sz="2400"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sym typeface="Times New Roman" panose="02020603050405020304" pitchFamily="18" charset="0"/>
              </a:rPr>
              <a:t>thật</a:t>
            </a:r>
            <a:endParaRPr lang="en-US" altLang="en-US" sz="2400" dirty="0">
              <a:latin typeface="Times New Roman" panose="02020603050405020304" pitchFamily="18" charset="0"/>
              <a:cs typeface="Times New Roman" panose="02020603050405020304" pitchFamily="18" charset="0"/>
            </a:endParaRPr>
          </a:p>
        </p:txBody>
      </p:sp>
      <p:sp>
        <p:nvSpPr>
          <p:cNvPr id="8" name="Text Box 8">
            <a:extLst>
              <a:ext uri="{FF2B5EF4-FFF2-40B4-BE49-F238E27FC236}">
                <a16:creationId xmlns:a16="http://schemas.microsoft.com/office/drawing/2014/main" id="{80E4546B-FEF0-4248-8D7E-0CA4B9754ECA}"/>
              </a:ext>
            </a:extLst>
          </p:cNvPr>
          <p:cNvSpPr txBox="1">
            <a:spLocks noChangeArrowheads="1"/>
          </p:cNvSpPr>
          <p:nvPr/>
        </p:nvSpPr>
        <p:spPr bwMode="auto">
          <a:xfrm>
            <a:off x="622786" y="4448951"/>
            <a:ext cx="4833134" cy="830997"/>
          </a:xfrm>
          <a:prstGeom prst="rect">
            <a:avLst/>
          </a:prstGeom>
          <a:solidFill>
            <a:schemeClr val="accent5">
              <a:lumMod val="40000"/>
              <a:lumOff val="6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lo </a:t>
            </a:r>
            <a:r>
              <a:rPr lang="en-US" altLang="en-US" sz="2400" dirty="0" err="1">
                <a:latin typeface="Times New Roman" panose="02020603050405020304" pitchFamily="18" charset="0"/>
                <a:cs typeface="Times New Roman" panose="02020603050405020304" pitchFamily="18" charset="0"/>
              </a:rPr>
              <a:t>đàn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sương</a:t>
            </a:r>
            <a:endParaRPr lang="en-US" altLang="en-US" sz="2400" dirty="0">
              <a:latin typeface="Times New Roman" panose="02020603050405020304" pitchFamily="18" charset="0"/>
              <a:cs typeface="Times New Roman" panose="02020603050405020304" pitchFamily="18" charset="0"/>
            </a:endParaRPr>
          </a:p>
          <a:p>
            <a:pPr algn="ct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muối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hiện</a:t>
            </a:r>
            <a:endParaRPr lang="en-US" altLang="en-US"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1061BFF-3EC7-4447-86FC-1371815966DB}"/>
              </a:ext>
            </a:extLst>
          </p:cNvPr>
          <p:cNvSpPr>
            <a:spLocks noChangeArrowheads="1"/>
          </p:cNvSpPr>
          <p:nvPr/>
        </p:nvSpPr>
        <p:spPr bwMode="auto">
          <a:xfrm>
            <a:off x="1194995" y="5647663"/>
            <a:ext cx="9540239" cy="830997"/>
          </a:xfrm>
          <a:prstGeom prst="rect">
            <a:avLst/>
          </a:prstGeom>
          <a:solidFill>
            <a:schemeClr val="accent4">
              <a:lumMod val="60000"/>
              <a:lumOff val="40000"/>
            </a:scheme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Bà</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là</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người</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tần</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tảo</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chịu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thương</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chịu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khó</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thương</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yêu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cháu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tiêu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biểu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cho</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người</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phụ</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nữ</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Việt</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Nam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giàu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lòng</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nhân</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hậu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giàu</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đức</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 hi </a:t>
            </a:r>
            <a:r>
              <a:rPr lang="en-US" altLang="en-US" sz="2400" b="1" dirty="0" err="1">
                <a:solidFill>
                  <a:srgbClr val="C00000"/>
                </a:solidFill>
                <a:latin typeface="Times New Roman" panose="02020603050405020304" pitchFamily="18" charset="0"/>
                <a:cs typeface="Times New Roman" panose="02020603050405020304" pitchFamily="18" charset="0"/>
                <a:sym typeface="Calibri" panose="020F0502020204030204" pitchFamily="34" charset="0"/>
              </a:rPr>
              <a:t>sinh</a:t>
            </a:r>
            <a:r>
              <a:rPr lang="en-US" altLang="en-US" sz="2400" b="1" dirty="0">
                <a:solidFill>
                  <a:srgbClr val="C00000"/>
                </a:solidFill>
                <a:latin typeface="Times New Roman" panose="02020603050405020304" pitchFamily="18" charset="0"/>
                <a:cs typeface="Times New Roman" panose="02020603050405020304" pitchFamily="18" charset="0"/>
                <a:sym typeface="Calibri" panose="020F0502020204030204" pitchFamily="34" charset="0"/>
              </a:rPr>
              <a:t>.</a:t>
            </a:r>
            <a:endParaRPr lang="en-US" altLang="en-US" sz="2400" b="1" dirty="0">
              <a:solidFill>
                <a:srgbClr val="C00000"/>
              </a:solidFill>
              <a:latin typeface="Times New Roman" panose="02020603050405020304" pitchFamily="18" charset="0"/>
              <a:cs typeface="Times New Roman" panose="02020603050405020304" pitchFamily="18" charset="0"/>
              <a:sym typeface="Century Schoolbook" panose="02040604050505020304" pitchFamily="18" charset="0"/>
            </a:endParaRPr>
          </a:p>
        </p:txBody>
      </p:sp>
      <p:sp>
        <p:nvSpPr>
          <p:cNvPr id="10" name="Rectangle 9">
            <a:extLst>
              <a:ext uri="{FF2B5EF4-FFF2-40B4-BE49-F238E27FC236}">
                <a16:creationId xmlns:a16="http://schemas.microsoft.com/office/drawing/2014/main" id="{5C97392B-B200-44D9-BE85-7E735E89D7B2}"/>
              </a:ext>
            </a:extLst>
          </p:cNvPr>
          <p:cNvSpPr/>
          <p:nvPr/>
        </p:nvSpPr>
        <p:spPr>
          <a:xfrm>
            <a:off x="4876764" y="1197015"/>
            <a:ext cx="3087584" cy="553998"/>
          </a:xfrm>
          <a:prstGeom prst="rect">
            <a:avLst/>
          </a:prstGeom>
        </p:spPr>
        <p:txBody>
          <a:bodyPr wrap="square">
            <a:spAutoFit/>
          </a:bodyPr>
          <a:lstStyle/>
          <a:p>
            <a:pPr algn="ctr" defTabSz="457200"/>
            <a:r>
              <a:rPr lang="vi-VN" sz="3000" dirty="0">
                <a:solidFill>
                  <a:prstClr val="black"/>
                </a:solidFill>
                <a:latin typeface="Times New Roman" panose="02020603050405020304" pitchFamily="18" charset="0"/>
              </a:rPr>
              <a:t>Tiếng gà </a:t>
            </a:r>
            <a:r>
              <a:rPr lang="en-US" sz="3000" dirty="0" err="1">
                <a:solidFill>
                  <a:prstClr val="black"/>
                </a:solidFill>
                <a:latin typeface="Times New Roman" pitchFamily="18" charset="0"/>
                <a:cs typeface="Times New Roman" pitchFamily="18" charset="0"/>
              </a:rPr>
              <a:t>trưa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gợi</a:t>
            </a:r>
            <a:endParaRPr lang="en-US" sz="3000" dirty="0">
              <a:solidFill>
                <a:prstClr val="black"/>
              </a:solidFill>
              <a:latin typeface="Calibri Light"/>
            </a:endParaRPr>
          </a:p>
        </p:txBody>
      </p:sp>
      <p:sp>
        <p:nvSpPr>
          <p:cNvPr id="11" name="Rectangle 10">
            <a:extLst>
              <a:ext uri="{FF2B5EF4-FFF2-40B4-BE49-F238E27FC236}">
                <a16:creationId xmlns:a16="http://schemas.microsoft.com/office/drawing/2014/main" id="{2BB9AA86-303D-417F-9D1A-7FAF90B8CA0E}"/>
              </a:ext>
            </a:extLst>
          </p:cNvPr>
          <p:cNvSpPr/>
          <p:nvPr/>
        </p:nvSpPr>
        <p:spPr>
          <a:xfrm>
            <a:off x="9103358" y="980160"/>
            <a:ext cx="2365380" cy="1015663"/>
          </a:xfrm>
          <a:prstGeom prst="rect">
            <a:avLst/>
          </a:prstGeom>
        </p:spPr>
        <p:txBody>
          <a:bodyPr wrap="square">
            <a:spAutoFit/>
          </a:bodyPr>
          <a:lstStyle/>
          <a:p>
            <a:pPr algn="ctr" defTabSz="457200"/>
            <a:r>
              <a:rPr lang="en-US" sz="3000" dirty="0" err="1">
                <a:solidFill>
                  <a:prstClr val="black"/>
                </a:solidFill>
                <a:latin typeface="Times New Roman" pitchFamily="18" charset="0"/>
                <a:cs typeface="Times New Roman" pitchFamily="18" charset="0"/>
              </a:rPr>
              <a:t>Nỗi</a:t>
            </a:r>
            <a:r>
              <a:rPr lang="en-US" sz="3000" dirty="0">
                <a:solidFill>
                  <a:prstClr val="black"/>
                </a:solidFill>
                <a:latin typeface="Times New Roman" pitchFamily="18" charset="0"/>
                <a:cs typeface="Times New Roman" pitchFamily="18" charset="0"/>
              </a:rPr>
              <a:t> lo </a:t>
            </a:r>
            <a:r>
              <a:rPr lang="en-US" sz="3000" dirty="0" err="1">
                <a:solidFill>
                  <a:prstClr val="black"/>
                </a:solidFill>
                <a:latin typeface="Times New Roman" pitchFamily="18" charset="0"/>
                <a:cs typeface="Times New Roman" pitchFamily="18" charset="0"/>
              </a:rPr>
              <a:t>âu</a:t>
            </a:r>
            <a:endParaRPr lang="en-US" sz="3000" dirty="0">
              <a:solidFill>
                <a:prstClr val="black"/>
              </a:solidFill>
              <a:latin typeface="Times New Roman" pitchFamily="18" charset="0"/>
              <a:cs typeface="Times New Roman" pitchFamily="18" charset="0"/>
            </a:endParaRPr>
          </a:p>
          <a:p>
            <a:pPr algn="ctr" defTabSz="457200"/>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của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bà</a:t>
            </a:r>
            <a:endParaRPr lang="en-US" sz="3000" dirty="0">
              <a:solidFill>
                <a:prstClr val="black"/>
              </a:solidFill>
              <a:latin typeface="Times New Roman" pitchFamily="18" charset="0"/>
              <a:cs typeface="Times New Roman" pitchFamily="18" charset="0"/>
            </a:endParaRPr>
          </a:p>
        </p:txBody>
      </p:sp>
      <p:cxnSp>
        <p:nvCxnSpPr>
          <p:cNvPr id="12" name="Straight Arrow Connector 11">
            <a:extLst>
              <a:ext uri="{FF2B5EF4-FFF2-40B4-BE49-F238E27FC236}">
                <a16:creationId xmlns:a16="http://schemas.microsoft.com/office/drawing/2014/main" id="{CD42CF74-0F83-482D-AD32-585AECB8D90E}"/>
              </a:ext>
            </a:extLst>
          </p:cNvPr>
          <p:cNvCxnSpPr>
            <a:cxnSpLocks/>
            <a:stCxn id="10" idx="3"/>
            <a:endCxn id="11" idx="1"/>
          </p:cNvCxnSpPr>
          <p:nvPr/>
        </p:nvCxnSpPr>
        <p:spPr>
          <a:xfrm>
            <a:off x="7964348" y="1474014"/>
            <a:ext cx="1139010" cy="13978"/>
          </a:xfrm>
          <a:prstGeom prst="straightConnector1">
            <a:avLst/>
          </a:prstGeom>
          <a:noFill/>
          <a:ln w="38100" cap="flat" cmpd="sng" algn="ctr">
            <a:solidFill>
              <a:srgbClr val="4F81BD"/>
            </a:solidFill>
            <a:prstDash val="solid"/>
            <a:miter lim="800000"/>
            <a:tailEnd type="arrow"/>
          </a:ln>
          <a:effectLst/>
        </p:spPr>
      </p:cxnSp>
      <p:sp>
        <p:nvSpPr>
          <p:cNvPr id="13" name="Rectangle 12">
            <a:extLst>
              <a:ext uri="{FF2B5EF4-FFF2-40B4-BE49-F238E27FC236}">
                <a16:creationId xmlns:a16="http://schemas.microsoft.com/office/drawing/2014/main" id="{31B2F365-83FC-44C4-9027-4E50A3FBD4B6}"/>
              </a:ext>
            </a:extLst>
          </p:cNvPr>
          <p:cNvSpPr/>
          <p:nvPr/>
        </p:nvSpPr>
        <p:spPr>
          <a:xfrm>
            <a:off x="5017473" y="1772612"/>
            <a:ext cx="6374427" cy="553998"/>
          </a:xfrm>
          <a:prstGeom prst="rect">
            <a:avLst/>
          </a:prstGeom>
        </p:spPr>
        <p:txBody>
          <a:bodyPr wrap="square">
            <a:spAutoFit/>
          </a:bodyPr>
          <a:lstStyle/>
          <a:p>
            <a:pPr algn="just" defTabSz="457200"/>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Điệp</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ngữ</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hằng</a:t>
            </a:r>
            <a:r>
              <a:rPr lang="en-US" sz="3000" dirty="0">
                <a:solidFill>
                  <a:prstClr val="black"/>
                </a:solidFill>
                <a:latin typeface="Times New Roman" pitchFamily="18" charset="0"/>
                <a:cs typeface="Times New Roman" pitchFamily="18" charset="0"/>
                <a:sym typeface="Wingdings" pitchFamily="2" charset="2"/>
              </a:rPr>
              <a:t> </a:t>
            </a:r>
            <a:r>
              <a:rPr lang="en-US" sz="3000" dirty="0" err="1">
                <a:solidFill>
                  <a:prstClr val="black"/>
                </a:solidFill>
                <a:latin typeface="Times New Roman" pitchFamily="18" charset="0"/>
                <a:cs typeface="Times New Roman" pitchFamily="18" charset="0"/>
                <a:sym typeface="Wingdings" pitchFamily="2" charset="2"/>
              </a:rPr>
              <a:t>năm</a:t>
            </a:r>
            <a:r>
              <a:rPr lang="en-US" sz="3000" dirty="0">
                <a:solidFill>
                  <a:prstClr val="black"/>
                </a:solidFill>
                <a:latin typeface="Times New Roman" pitchFamily="18" charset="0"/>
                <a:cs typeface="Times New Roman" pitchFamily="18" charset="0"/>
                <a:sym typeface="Wingdings" pitchFamily="2" charset="2"/>
              </a:rPr>
              <a:t>”</a:t>
            </a:r>
            <a:endParaRPr lang="en-US" sz="3000" dirty="0">
              <a:solidFill>
                <a:prstClr val="black"/>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1532F96E-D1B7-4D40-B7B1-DBEE10F3BD72}"/>
              </a:ext>
            </a:extLst>
          </p:cNvPr>
          <p:cNvSpPr/>
          <p:nvPr/>
        </p:nvSpPr>
        <p:spPr>
          <a:xfrm>
            <a:off x="4876764" y="2228067"/>
            <a:ext cx="6672500" cy="954107"/>
          </a:xfrm>
          <a:prstGeom prst="rect">
            <a:avLst/>
          </a:prstGeom>
        </p:spPr>
        <p:txBody>
          <a:bodyPr wrap="square">
            <a:spAutoFit/>
          </a:bodyPr>
          <a:lstStyle/>
          <a:p>
            <a:pPr algn="just" defTabSz="457200"/>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Gợi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ra</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một</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quãng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thời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gian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dài</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triền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miên</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những</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nỗi</a:t>
            </a:r>
            <a:r>
              <a:rPr lang="en-US" sz="2800" i="1" dirty="0">
                <a:solidFill>
                  <a:srgbClr val="FF0000"/>
                </a:solidFill>
                <a:latin typeface="Times New Roman" pitchFamily="18" charset="0"/>
                <a:cs typeface="Times New Roman" pitchFamily="18" charset="0"/>
                <a:sym typeface="Wingdings" pitchFamily="2" charset="2"/>
              </a:rPr>
              <a:t> lo </a:t>
            </a:r>
            <a:r>
              <a:rPr lang="en-US" sz="2800" i="1" dirty="0" err="1">
                <a:solidFill>
                  <a:srgbClr val="FF0000"/>
                </a:solidFill>
                <a:latin typeface="Times New Roman" pitchFamily="18" charset="0"/>
                <a:cs typeface="Times New Roman" pitchFamily="18" charset="0"/>
                <a:sym typeface="Wingdings" pitchFamily="2" charset="2"/>
              </a:rPr>
              <a:t>âu</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của</a:t>
            </a:r>
            <a:r>
              <a:rPr lang="en-US" sz="2800" i="1" dirty="0">
                <a:solidFill>
                  <a:srgbClr val="FF0000"/>
                </a:solidFill>
                <a:latin typeface="Times New Roman" pitchFamily="18" charset="0"/>
                <a:cs typeface="Times New Roman" pitchFamily="18" charset="0"/>
                <a:sym typeface="Wingdings" pitchFamily="2" charset="2"/>
              </a:rPr>
              <a:t> </a:t>
            </a:r>
            <a:r>
              <a:rPr lang="en-US" sz="2800" i="1" dirty="0" err="1">
                <a:solidFill>
                  <a:srgbClr val="FF0000"/>
                </a:solidFill>
                <a:latin typeface="Times New Roman" pitchFamily="18" charset="0"/>
                <a:cs typeface="Times New Roman" pitchFamily="18" charset="0"/>
                <a:sym typeface="Wingdings" pitchFamily="2" charset="2"/>
              </a:rPr>
              <a:t>bà</a:t>
            </a:r>
            <a:endParaRPr lang="en-US" sz="2800" i="1" dirty="0">
              <a:solidFill>
                <a:srgbClr val="FF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2B981A08-0D82-4DFB-92EA-5A68B93254F2}"/>
              </a:ext>
            </a:extLst>
          </p:cNvPr>
          <p:cNvSpPr/>
          <p:nvPr/>
        </p:nvSpPr>
        <p:spPr>
          <a:xfrm>
            <a:off x="3717214" y="3845168"/>
            <a:ext cx="4495800" cy="461665"/>
          </a:xfrm>
          <a:prstGeom prst="rect">
            <a:avLst/>
          </a:prstGeom>
          <a:solidFill>
            <a:schemeClr val="accent4">
              <a:lumMod val="60000"/>
              <a:lumOff val="40000"/>
            </a:schemeClr>
          </a:solidFill>
        </p:spPr>
        <p:txBody>
          <a:bodyPr wrap="square">
            <a:spAutoFit/>
          </a:bodyPr>
          <a:lstStyle/>
          <a:p>
            <a:pPr algn="ctr" defTabSz="457200"/>
            <a:r>
              <a:rPr lang="en-US" sz="2400" b="1" dirty="0" err="1">
                <a:solidFill>
                  <a:srgbClr val="FF0000"/>
                </a:solidFill>
                <a:latin typeface="Times New Roman" pitchFamily="18" charset="0"/>
                <a:cs typeface="Times New Roman" pitchFamily="18" charset="0"/>
              </a:rPr>
              <a:t>Nỗi</a:t>
            </a:r>
            <a:r>
              <a:rPr lang="en-US" sz="2400" b="1" dirty="0">
                <a:solidFill>
                  <a:srgbClr val="FF0000"/>
                </a:solidFill>
                <a:latin typeface="Times New Roman" pitchFamily="18" charset="0"/>
                <a:cs typeface="Times New Roman" pitchFamily="18" charset="0"/>
              </a:rPr>
              <a:t> lo </a:t>
            </a:r>
            <a:r>
              <a:rPr lang="en-US" sz="2400" b="1" dirty="0" err="1">
                <a:solidFill>
                  <a:srgbClr val="FF0000"/>
                </a:solidFill>
                <a:latin typeface="Times New Roman" pitchFamily="18" charset="0"/>
                <a:cs typeface="Times New Roman" pitchFamily="18" charset="0"/>
              </a:rPr>
              <a:t>âu</a:t>
            </a:r>
            <a:r>
              <a:rPr lang="vi-VN"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a:t>
            </a:r>
            <a:endParaRPr lang="en-US" sz="2400" b="1" dirty="0">
              <a:solidFill>
                <a:srgbClr val="FF0000"/>
              </a:solidFill>
              <a:latin typeface="Times New Roman" pitchFamily="18" charset="0"/>
              <a:cs typeface="Times New Roman" pitchFamily="18" charset="0"/>
            </a:endParaRPr>
          </a:p>
        </p:txBody>
      </p:sp>
      <p:cxnSp>
        <p:nvCxnSpPr>
          <p:cNvPr id="20" name="Straight Arrow Connector 19">
            <a:extLst>
              <a:ext uri="{FF2B5EF4-FFF2-40B4-BE49-F238E27FC236}">
                <a16:creationId xmlns:a16="http://schemas.microsoft.com/office/drawing/2014/main" id="{22DF74A8-BB36-41D8-BD91-9684CAD49AB6}"/>
              </a:ext>
            </a:extLst>
          </p:cNvPr>
          <p:cNvCxnSpPr>
            <a:stCxn id="18" idx="2"/>
            <a:endCxn id="8" idx="0"/>
          </p:cNvCxnSpPr>
          <p:nvPr/>
        </p:nvCxnSpPr>
        <p:spPr>
          <a:xfrm flipH="1">
            <a:off x="3039353" y="4306833"/>
            <a:ext cx="2925761" cy="142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EAD53E4-78B5-4027-BC20-E908D346C3BD}"/>
              </a:ext>
            </a:extLst>
          </p:cNvPr>
          <p:cNvCxnSpPr>
            <a:stCxn id="18" idx="2"/>
            <a:endCxn id="6" idx="0"/>
          </p:cNvCxnSpPr>
          <p:nvPr/>
        </p:nvCxnSpPr>
        <p:spPr>
          <a:xfrm>
            <a:off x="5965114" y="4306833"/>
            <a:ext cx="2842363" cy="142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B515259-D36D-42CE-B3BC-E8AB3ECC2C20}"/>
              </a:ext>
            </a:extLst>
          </p:cNvPr>
          <p:cNvCxnSpPr>
            <a:cxnSpLocks/>
            <a:stCxn id="8" idx="2"/>
            <a:endCxn id="9" idx="0"/>
          </p:cNvCxnSpPr>
          <p:nvPr/>
        </p:nvCxnSpPr>
        <p:spPr>
          <a:xfrm>
            <a:off x="3039353" y="5279948"/>
            <a:ext cx="2925762" cy="367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A6B798F-F245-45CD-BB56-CD96EBAB13CE}"/>
              </a:ext>
            </a:extLst>
          </p:cNvPr>
          <p:cNvCxnSpPr>
            <a:cxnSpLocks/>
            <a:stCxn id="6" idx="2"/>
            <a:endCxn id="9" idx="0"/>
          </p:cNvCxnSpPr>
          <p:nvPr/>
        </p:nvCxnSpPr>
        <p:spPr>
          <a:xfrm flipH="1">
            <a:off x="5965115" y="5279947"/>
            <a:ext cx="2842362" cy="367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2"/>
          <a:stretch>
            <a:fillRect/>
          </a:stretch>
        </p:blipFill>
        <p:spPr>
          <a:xfrm>
            <a:off x="537599" y="882428"/>
            <a:ext cx="10650635" cy="18290"/>
          </a:xfrm>
          <a:prstGeom prst="rect">
            <a:avLst/>
          </a:prstGeom>
        </p:spPr>
      </p:pic>
    </p:spTree>
    <p:extLst>
      <p:ext uri="{BB962C8B-B14F-4D97-AF65-F5344CB8AC3E}">
        <p14:creationId xmlns:p14="http://schemas.microsoft.com/office/powerpoint/2010/main" val="1218024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ircle(in)">
                                      <p:cBhvr>
                                        <p:cTn id="52" dur="2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par>
                                <p:cTn id="58" presetID="6" presetClass="entr" presetSubtype="16"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circle(in)">
                                      <p:cBhvr>
                                        <p:cTn id="60" dur="2000"/>
                                        <p:tgtEl>
                                          <p:spTgt spid="29"/>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ircle(in)">
                                      <p:cBhvr>
                                        <p:cTn id="6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3" grpId="0"/>
      <p:bldP spid="14"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9AC4B3-A4B3-4C0B-918C-D7E3109EDA07}"/>
              </a:ext>
            </a:extLst>
          </p:cNvPr>
          <p:cNvPicPr>
            <a:picLocks noChangeAspect="1"/>
          </p:cNvPicPr>
          <p:nvPr/>
        </p:nvPicPr>
        <p:blipFill>
          <a:blip r:embed="rId2"/>
          <a:stretch>
            <a:fillRect/>
          </a:stretch>
        </p:blipFill>
        <p:spPr>
          <a:xfrm flipH="1">
            <a:off x="3591724" y="2757573"/>
            <a:ext cx="5583738" cy="3440760"/>
          </a:xfrm>
          <a:prstGeom prst="rect">
            <a:avLst/>
          </a:prstGeom>
        </p:spPr>
      </p:pic>
      <p:sp>
        <p:nvSpPr>
          <p:cNvPr id="3" name="TextBox 2">
            <a:extLst>
              <a:ext uri="{FF2B5EF4-FFF2-40B4-BE49-F238E27FC236}">
                <a16:creationId xmlns:a16="http://schemas.microsoft.com/office/drawing/2014/main" id="{038687BC-D84F-483B-B932-3E7D451395E7}"/>
              </a:ext>
            </a:extLst>
          </p:cNvPr>
          <p:cNvSpPr txBox="1"/>
          <p:nvPr/>
        </p:nvSpPr>
        <p:spPr>
          <a:xfrm>
            <a:off x="482503" y="306620"/>
            <a:ext cx="5120312" cy="523220"/>
          </a:xfrm>
          <a:prstGeom prst="rect">
            <a:avLst/>
          </a:prstGeom>
          <a:noFill/>
        </p:spPr>
        <p:txBody>
          <a:bodyPr wrap="non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3. Những suy tư về tiếng gà trưa</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Text Box 3">
            <a:extLst>
              <a:ext uri="{FF2B5EF4-FFF2-40B4-BE49-F238E27FC236}">
                <a16:creationId xmlns:a16="http://schemas.microsoft.com/office/drawing/2014/main" id="{C55E262E-5534-4414-A049-35DA854C9A01}"/>
              </a:ext>
            </a:extLst>
          </p:cNvPr>
          <p:cNvSpPr>
            <a:spLocks noChangeArrowheads="1"/>
          </p:cNvSpPr>
          <p:nvPr/>
        </p:nvSpPr>
        <p:spPr bwMode="auto">
          <a:xfrm>
            <a:off x="4956613" y="1445456"/>
            <a:ext cx="2590800" cy="523220"/>
          </a:xfrm>
          <a:prstGeom prst="rect">
            <a:avLst/>
          </a:prstGeom>
          <a:solidFill>
            <a:schemeClr val="accent4">
              <a:lumMod val="60000"/>
              <a:lumOff val="40000"/>
            </a:schemeClr>
          </a:solidFill>
          <a:ln>
            <a:noFill/>
          </a:ln>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800" b="1" dirty="0" err="1">
                <a:latin typeface="Times New Roman" panose="02020603050405020304" pitchFamily="18" charset="0"/>
                <a:cs typeface="Times New Roman" panose="02020603050405020304" pitchFamily="18" charset="0"/>
                <a:sym typeface="Times New Roman" panose="02020603050405020304" pitchFamily="18" charset="0"/>
              </a:rPr>
              <a:t>Tiếng</a:t>
            </a:r>
            <a:r>
              <a:rPr lang="en-US" altLang="en-US" sz="28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sym typeface="Times New Roman" panose="02020603050405020304" pitchFamily="18" charset="0"/>
              </a:rPr>
              <a:t>gà</a:t>
            </a:r>
            <a:r>
              <a:rPr lang="en-US" altLang="en-US" sz="28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sym typeface="Times New Roman" panose="02020603050405020304" pitchFamily="18" charset="0"/>
              </a:rPr>
              <a:t>trưa</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604F6E7-61BD-4359-AED3-2409075F716E}"/>
              </a:ext>
            </a:extLst>
          </p:cNvPr>
          <p:cNvSpPr>
            <a:spLocks noChangeArrowheads="1"/>
          </p:cNvSpPr>
          <p:nvPr/>
        </p:nvSpPr>
        <p:spPr bwMode="auto">
          <a:xfrm>
            <a:off x="673503" y="2379770"/>
            <a:ext cx="4205922" cy="813594"/>
          </a:xfrm>
          <a:prstGeom prst="rect">
            <a:avLst/>
          </a:prstGeom>
          <a:solidFill>
            <a:schemeClr val="accent6">
              <a:lumMod val="40000"/>
              <a:lumOff val="60000"/>
            </a:schemeClr>
          </a:solidFill>
          <a:ln w="9525">
            <a:no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Suy</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tư</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về</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hạnh</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phúc</a:t>
            </a:r>
            <a:endPar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0" name="Rectangle 9">
            <a:extLst>
              <a:ext uri="{FF2B5EF4-FFF2-40B4-BE49-F238E27FC236}">
                <a16:creationId xmlns:a16="http://schemas.microsoft.com/office/drawing/2014/main" id="{8D7D9A3C-EF8F-46F3-A568-8FC8BC7B28DB}"/>
              </a:ext>
            </a:extLst>
          </p:cNvPr>
          <p:cNvSpPr>
            <a:spLocks noChangeArrowheads="1"/>
          </p:cNvSpPr>
          <p:nvPr/>
        </p:nvSpPr>
        <p:spPr bwMode="auto">
          <a:xfrm>
            <a:off x="7282058" y="2485153"/>
            <a:ext cx="4753293" cy="813594"/>
          </a:xfrm>
          <a:prstGeom prst="rect">
            <a:avLst/>
          </a:prstGeom>
          <a:solidFill>
            <a:schemeClr val="accent6">
              <a:lumMod val="40000"/>
              <a:lumOff val="60000"/>
            </a:schemeClr>
          </a:solidFill>
          <a:ln w="9525">
            <a:no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Suy</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tư</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về</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mục</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đích</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chiến</a:t>
            </a:r>
            <a:r>
              <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đấu</a:t>
            </a:r>
            <a:endPar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531B4CE1-3C90-4A1B-8B7B-E2F8D9F6E887}"/>
              </a:ext>
            </a:extLst>
          </p:cNvPr>
          <p:cNvCxnSpPr>
            <a:stCxn id="4" idx="2"/>
            <a:endCxn id="7" idx="0"/>
          </p:cNvCxnSpPr>
          <p:nvPr/>
        </p:nvCxnSpPr>
        <p:spPr>
          <a:xfrm flipH="1">
            <a:off x="2776464" y="1968676"/>
            <a:ext cx="3475549" cy="411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F99BCE-D0B7-4FF5-927C-C577F7C347A3}"/>
              </a:ext>
            </a:extLst>
          </p:cNvPr>
          <p:cNvCxnSpPr>
            <a:stCxn id="4" idx="2"/>
            <a:endCxn id="10" idx="0"/>
          </p:cNvCxnSpPr>
          <p:nvPr/>
        </p:nvCxnSpPr>
        <p:spPr>
          <a:xfrm>
            <a:off x="6252013" y="1968676"/>
            <a:ext cx="3406692" cy="516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91E25FC-B74C-4663-9548-12F6C23BF8FB}"/>
              </a:ext>
            </a:extLst>
          </p:cNvPr>
          <p:cNvSpPr>
            <a:spLocks noChangeArrowheads="1"/>
          </p:cNvSpPr>
          <p:nvPr/>
        </p:nvSpPr>
        <p:spPr bwMode="auto">
          <a:xfrm>
            <a:off x="663808" y="3391076"/>
            <a:ext cx="4247238" cy="1569660"/>
          </a:xfrm>
          <a:prstGeom prst="rect">
            <a:avLst/>
          </a:prstGeom>
          <a:solidFill>
            <a:sysClr val="window" lastClr="FFFFFF">
              <a:alpha val="41000"/>
            </a:sysClr>
          </a:solidFill>
          <a:ln>
            <a:noFill/>
          </a:ln>
        </p:spPr>
        <p:txBody>
          <a:bodyPr wrap="square" anchor="ct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Tiếng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trưa</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Mang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bao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nhiêu</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hạnh</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phúc</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Đêm</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cháu</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về</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nằm</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mơ</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Giấc</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ngủ</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hồng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sắc</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trứng</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7" name="Rectangle 16">
            <a:extLst>
              <a:ext uri="{FF2B5EF4-FFF2-40B4-BE49-F238E27FC236}">
                <a16:creationId xmlns:a16="http://schemas.microsoft.com/office/drawing/2014/main" id="{56CE9DE1-5474-440E-8863-9A1D6BBB6472}"/>
              </a:ext>
            </a:extLst>
          </p:cNvPr>
          <p:cNvSpPr>
            <a:spLocks noChangeArrowheads="1"/>
          </p:cNvSpPr>
          <p:nvPr/>
        </p:nvSpPr>
        <p:spPr bwMode="auto">
          <a:xfrm>
            <a:off x="8451990" y="3364853"/>
            <a:ext cx="4509453" cy="2308324"/>
          </a:xfrm>
          <a:prstGeom prst="rect">
            <a:avLst/>
          </a:prstGeom>
          <a:solidFill>
            <a:sysClr val="window" lastClr="FFFFFF">
              <a:alpha val="41000"/>
            </a:sysClr>
          </a:solid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Cháu</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chiến</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đấu</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hôm</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nay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Vì</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lòng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yêu</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Tổ</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quốc</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Vì</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xóm</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làng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thân</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thuộc</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ơi</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cũng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vì</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bà</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Vì</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tiếng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gà</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cục</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tác</a:t>
            </a:r>
            <a:endPar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Ổ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trứng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hồng</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tuổi</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r>
              <a:rPr kumimoji="0" lang="en-US" altLang="en-US" sz="2400" i="1"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thơ</a:t>
            </a:r>
            <a:r>
              <a:rPr kumimoji="0" lang="en-US" altLang="en-US" sz="240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a:t>
            </a:r>
            <a:r>
              <a:rPr kumimoji="0" lang="en-US" alt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Times New Roman" panose="02020603050405020304" pitchFamily="18" charset="0"/>
              </a:rPr>
              <a:t> </a:t>
            </a:r>
          </a:p>
        </p:txBody>
      </p:sp>
      <p:pic>
        <p:nvPicPr>
          <p:cNvPr id="21" name="Picture 20"/>
          <p:cNvPicPr>
            <a:picLocks noChangeAspect="1"/>
          </p:cNvPicPr>
          <p:nvPr/>
        </p:nvPicPr>
        <p:blipFill>
          <a:blip r:embed="rId3"/>
          <a:stretch>
            <a:fillRect/>
          </a:stretch>
        </p:blipFill>
        <p:spPr>
          <a:xfrm>
            <a:off x="673503" y="979324"/>
            <a:ext cx="10650635" cy="18290"/>
          </a:xfrm>
          <a:prstGeom prst="rect">
            <a:avLst/>
          </a:prstGeom>
        </p:spPr>
      </p:pic>
    </p:spTree>
    <p:extLst>
      <p:ext uri="{BB962C8B-B14F-4D97-AF65-F5344CB8AC3E}">
        <p14:creationId xmlns:p14="http://schemas.microsoft.com/office/powerpoint/2010/main" val="1380650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2000"/>
                                        <p:tgtEl>
                                          <p:spTgt spid="1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heel(1)">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84199-4C23-4185-90E3-B3B78ABDD3D5}"/>
              </a:ext>
            </a:extLst>
          </p:cNvPr>
          <p:cNvSpPr txBox="1"/>
          <p:nvPr/>
        </p:nvSpPr>
        <p:spPr>
          <a:xfrm>
            <a:off x="919099" y="598435"/>
            <a:ext cx="5120312" cy="523220"/>
          </a:xfrm>
          <a:prstGeom prst="rect">
            <a:avLst/>
          </a:prstGeom>
          <a:solidFill>
            <a:schemeClr val="accent6">
              <a:lumMod val="40000"/>
              <a:lumOff val="60000"/>
            </a:schemeClr>
          </a:solidFill>
        </p:spPr>
        <p:txBody>
          <a:bodyPr wrap="non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3. Những suy tư về tiếng gà trưa</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00B0A7F-A460-440B-B185-A9D9821146A2}"/>
              </a:ext>
            </a:extLst>
          </p:cNvPr>
          <p:cNvSpPr txBox="1"/>
          <p:nvPr/>
        </p:nvSpPr>
        <p:spPr>
          <a:xfrm>
            <a:off x="755750" y="2275186"/>
            <a:ext cx="3607078" cy="461665"/>
          </a:xfrm>
          <a:prstGeom prst="rect">
            <a:avLst/>
          </a:prstGeom>
          <a:noFill/>
        </p:spPr>
        <p:txBody>
          <a:bodyPr wrap="square" rtlCol="0">
            <a:spAutoFit/>
          </a:bodyPr>
          <a:lstStyle/>
          <a:p>
            <a:r>
              <a:rPr lang="vi-VN" sz="2400" b="1" dirty="0">
                <a:solidFill>
                  <a:srgbClr val="002060"/>
                </a:solidFill>
                <a:latin typeface="Times New Roman" panose="02020603050405020304" pitchFamily="18" charset="0"/>
                <a:cs typeface="Times New Roman" panose="02020603050405020304" pitchFamily="18" charset="0"/>
              </a:rPr>
              <a:t>* Suy tư về hạnh phúc</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FDD98CC-798C-4865-AD21-6EE39B37C1F4}"/>
              </a:ext>
            </a:extLst>
          </p:cNvPr>
          <p:cNvSpPr>
            <a:spLocks noChangeArrowheads="1"/>
          </p:cNvSpPr>
          <p:nvPr/>
        </p:nvSpPr>
        <p:spPr bwMode="auto">
          <a:xfrm>
            <a:off x="4735851" y="2296671"/>
            <a:ext cx="434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Tiếng</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gà</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trưa</a:t>
            </a:r>
            <a:endPar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endParaRPr>
          </a:p>
          <a:p>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Mang</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bao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nhiêu</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hạnh</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phúc</a:t>
            </a:r>
            <a:endPar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endParaRPr>
          </a:p>
          <a:p>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Đêm</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cháu</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về</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nằm</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mơ</a:t>
            </a:r>
            <a:endPar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endParaRPr>
          </a:p>
          <a:p>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Giấc</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ngủ</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hồng</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sắc</a:t>
            </a:r>
            <a:r>
              <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i="1" dirty="0" err="1">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rPr>
              <a:t>trứng</a:t>
            </a:r>
            <a:endParaRPr lang="en-US" altLang="en-US" sz="2400" i="1" dirty="0">
              <a:solidFill>
                <a:srgbClr val="00206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 name="Text Box 8">
            <a:extLst>
              <a:ext uri="{FF2B5EF4-FFF2-40B4-BE49-F238E27FC236}">
                <a16:creationId xmlns:a16="http://schemas.microsoft.com/office/drawing/2014/main" id="{56059BC2-F850-4595-B00A-BC8658075E91}"/>
              </a:ext>
            </a:extLst>
          </p:cNvPr>
          <p:cNvSpPr>
            <a:spLocks noChangeArrowheads="1"/>
          </p:cNvSpPr>
          <p:nvPr/>
        </p:nvSpPr>
        <p:spPr bwMode="auto">
          <a:xfrm>
            <a:off x="2290103" y="5937158"/>
            <a:ext cx="9234897" cy="461665"/>
          </a:xfrm>
          <a:prstGeom prst="rect">
            <a:avLst/>
          </a:prstGeom>
          <a:solidFill>
            <a:srgbClr val="FFFFFF">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r>
              <a:rPr lang="vi-VN"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Suy</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tư</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về</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những</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điều</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tốt</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lành</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hạnh</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phúc</a:t>
            </a:r>
            <a:r>
              <a:rPr lang="en-US" altLang="en-US" sz="2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 Box 8">
            <a:extLst>
              <a:ext uri="{FF2B5EF4-FFF2-40B4-BE49-F238E27FC236}">
                <a16:creationId xmlns:a16="http://schemas.microsoft.com/office/drawing/2014/main" id="{9E779CF7-0A2E-48BD-9ED4-7159C2AB4DC9}"/>
              </a:ext>
            </a:extLst>
          </p:cNvPr>
          <p:cNvSpPr txBox="1">
            <a:spLocks noChangeArrowheads="1"/>
          </p:cNvSpPr>
          <p:nvPr/>
        </p:nvSpPr>
        <p:spPr bwMode="auto">
          <a:xfrm>
            <a:off x="3583403" y="4780721"/>
            <a:ext cx="86726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sz="2400" b="1" i="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Niềm</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hạnh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phúc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của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tuổi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thơ</a:t>
            </a:r>
            <a:r>
              <a:rPr lang="en-US" altLang="en-US" sz="2400" dirty="0">
                <a:solidFill>
                  <a:srgbClr val="0000CC"/>
                </a:solidFill>
                <a:latin typeface="Times New Roman" panose="02020603050405020304" pitchFamily="18" charset="0"/>
                <a:cs typeface="Times New Roman" panose="02020603050405020304" pitchFamily="18" charset="0"/>
              </a:rPr>
              <a:t> - ổ </a:t>
            </a:r>
            <a:r>
              <a:rPr lang="en-US" altLang="en-US" sz="2400" dirty="0" err="1">
                <a:solidFill>
                  <a:srgbClr val="0000CC"/>
                </a:solidFill>
                <a:latin typeface="Times New Roman" panose="02020603050405020304" pitchFamily="18" charset="0"/>
                <a:cs typeface="Times New Roman" panose="02020603050405020304" pitchFamily="18" charset="0"/>
              </a:rPr>
              <a:t>trứng</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giấc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mơ</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của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cháu</a:t>
            </a:r>
            <a:r>
              <a:rPr lang="en-US" altLang="en-US" sz="2400" dirty="0">
                <a:solidFill>
                  <a:srgbClr val="0000CC"/>
                </a:solidFill>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51A8D534-C915-465D-B66D-F866307EBCD5}"/>
              </a:ext>
            </a:extLst>
          </p:cNvPr>
          <p:cNvSpPr/>
          <p:nvPr/>
        </p:nvSpPr>
        <p:spPr>
          <a:xfrm>
            <a:off x="1434592" y="4762801"/>
            <a:ext cx="2249395" cy="461665"/>
          </a:xfrm>
          <a:prstGeom prst="rect">
            <a:avLst/>
          </a:prstGeom>
          <a:solidFill>
            <a:schemeClr val="accent2">
              <a:lumMod val="40000"/>
              <a:lumOff val="60000"/>
            </a:schemeClr>
          </a:solidFill>
        </p:spPr>
        <p:txBody>
          <a:bodyPr wrap="square">
            <a:spAutoFit/>
          </a:bodyPr>
          <a:lstStyle/>
          <a:p>
            <a:pPr algn="ctr" defTabSz="457200"/>
            <a:r>
              <a:rPr lang="vi-VN" sz="2400" dirty="0">
                <a:solidFill>
                  <a:prstClr val="black"/>
                </a:solidFill>
                <a:latin typeface="Times New Roman" panose="02020603050405020304" pitchFamily="18" charset="0"/>
              </a:rPr>
              <a:t>Tiếng gà </a:t>
            </a:r>
            <a:r>
              <a:rPr lang="en-US" sz="2400" dirty="0" err="1">
                <a:solidFill>
                  <a:prstClr val="black"/>
                </a:solidFill>
                <a:latin typeface="Times New Roman" pitchFamily="18" charset="0"/>
                <a:cs typeface="Times New Roman" pitchFamily="18" charset="0"/>
              </a:rPr>
              <a:t>trưa</a:t>
            </a:r>
            <a:endParaRPr lang="en-US" sz="2400" dirty="0">
              <a:solidFill>
                <a:prstClr val="black"/>
              </a:solidFill>
              <a:latin typeface="Calibri Light"/>
            </a:endParaRPr>
          </a:p>
        </p:txBody>
      </p:sp>
      <p:sp>
        <p:nvSpPr>
          <p:cNvPr id="10" name="Text Box 8">
            <a:extLst>
              <a:ext uri="{FF2B5EF4-FFF2-40B4-BE49-F238E27FC236}">
                <a16:creationId xmlns:a16="http://schemas.microsoft.com/office/drawing/2014/main" id="{357577F9-D00D-4970-B7C1-F08AFD0367AE}"/>
              </a:ext>
            </a:extLst>
          </p:cNvPr>
          <p:cNvSpPr txBox="1">
            <a:spLocks noChangeArrowheads="1"/>
          </p:cNvSpPr>
          <p:nvPr/>
        </p:nvSpPr>
        <p:spPr bwMode="auto">
          <a:xfrm>
            <a:off x="2102430" y="5465308"/>
            <a:ext cx="11318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vi-VN" altLang="en-US" sz="2400" b="1" i="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Ẩn dụ “g</a:t>
            </a:r>
            <a:r>
              <a:rPr lang="en-US" altLang="en-US" sz="2400" b="1" i="1" dirty="0" err="1">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iấc</a:t>
            </a:r>
            <a:r>
              <a:rPr lang="en-US" altLang="en-US" sz="2400" b="1" i="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ngủ</a:t>
            </a:r>
            <a:r>
              <a:rPr lang="en-US" altLang="en-US" sz="2400" b="1" i="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b="1" i="1" dirty="0" err="1">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hồng</a:t>
            </a:r>
            <a:r>
              <a:rPr lang="vi-VN" altLang="en-US" sz="2400" b="1" i="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sz="2400" b="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sz="2400" b="1" dirty="0">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giấc</a:t>
            </a:r>
            <a:r>
              <a:rPr lang="en-US" altLang="en-US" sz="2400" dirty="0">
                <a:solidFill>
                  <a:srgbClr val="0000CC"/>
                </a:solidFill>
                <a:latin typeface="Times New Roman" panose="02020603050405020304" pitchFamily="18" charset="0"/>
                <a:cs typeface="Times New Roman" panose="02020603050405020304" pitchFamily="18" charset="0"/>
              </a:rPr>
              <a:t> </a:t>
            </a:r>
            <a:r>
              <a:rPr lang="vi-VN" altLang="en-US" sz="2400" dirty="0">
                <a:solidFill>
                  <a:srgbClr val="0000CC"/>
                </a:solidFill>
                <a:latin typeface="Times New Roman" panose="02020603050405020304" pitchFamily="18" charset="0"/>
                <a:cs typeface="Times New Roman" panose="02020603050405020304" pitchFamily="18" charset="0"/>
              </a:rPr>
              <a:t>ngủ </a:t>
            </a:r>
            <a:r>
              <a:rPr lang="en-US" altLang="en-US" sz="2400" dirty="0" err="1">
                <a:solidFill>
                  <a:srgbClr val="0000CC"/>
                </a:solidFill>
                <a:latin typeface="Times New Roman" panose="02020603050405020304" pitchFamily="18" charset="0"/>
                <a:cs typeface="Times New Roman" panose="02020603050405020304" pitchFamily="18" charset="0"/>
              </a:rPr>
              <a:t>của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sự</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hạnh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phúc</a:t>
            </a:r>
            <a:r>
              <a:rPr lang="vi-VN"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thanh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bình</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9003420-C389-4B0E-AE12-B6CE15CC096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326120" y="1595866"/>
            <a:ext cx="3865880" cy="3865880"/>
          </a:xfrm>
          <a:prstGeom prst="rect">
            <a:avLst/>
          </a:prstGeom>
        </p:spPr>
      </p:pic>
      <p:pic>
        <p:nvPicPr>
          <p:cNvPr id="13" name="Picture 12">
            <a:extLst>
              <a:ext uri="{FF2B5EF4-FFF2-40B4-BE49-F238E27FC236}">
                <a16:creationId xmlns:a16="http://schemas.microsoft.com/office/drawing/2014/main" id="{103EEBED-DD0D-4C94-B7AA-ECECA188B0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flipH="1">
            <a:off x="195595" y="4991378"/>
            <a:ext cx="2040206" cy="1964231"/>
          </a:xfrm>
          <a:prstGeom prst="rect">
            <a:avLst/>
          </a:prstGeom>
        </p:spPr>
      </p:pic>
      <p:pic>
        <p:nvPicPr>
          <p:cNvPr id="15" name="Picture 14"/>
          <p:cNvPicPr>
            <a:picLocks noChangeAspect="1"/>
          </p:cNvPicPr>
          <p:nvPr/>
        </p:nvPicPr>
        <p:blipFill>
          <a:blip r:embed="rId6"/>
          <a:stretch>
            <a:fillRect/>
          </a:stretch>
        </p:blipFill>
        <p:spPr>
          <a:xfrm>
            <a:off x="867883" y="1336583"/>
            <a:ext cx="10656732" cy="18290"/>
          </a:xfrm>
          <a:prstGeom prst="rect">
            <a:avLst/>
          </a:prstGeom>
        </p:spPr>
      </p:pic>
    </p:spTree>
    <p:extLst>
      <p:ext uri="{BB962C8B-B14F-4D97-AF65-F5344CB8AC3E}">
        <p14:creationId xmlns:p14="http://schemas.microsoft.com/office/powerpoint/2010/main" val="1140097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1"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9F88D4-7C04-4037-ABB4-00D4BCAB7660}"/>
              </a:ext>
            </a:extLst>
          </p:cNvPr>
          <p:cNvSpPr txBox="1"/>
          <p:nvPr/>
        </p:nvSpPr>
        <p:spPr>
          <a:xfrm>
            <a:off x="345343" y="1011429"/>
            <a:ext cx="11797380" cy="830997"/>
          </a:xfrm>
          <a:prstGeom prst="rect">
            <a:avLst/>
          </a:prstGeom>
          <a:noFill/>
        </p:spPr>
        <p:txBody>
          <a:bodyPr wrap="square" rtlCol="0">
            <a:spAutoFit/>
          </a:bodyPr>
          <a:lstStyle/>
          <a:p>
            <a:pPr fontAlgn="base">
              <a:spcBef>
                <a:spcPct val="0"/>
              </a:spcBef>
              <a:spcAft>
                <a:spcPct val="0"/>
              </a:spcAft>
            </a:pP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Những</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hình</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ảnh</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nỗi</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nhớ</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về</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bà</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đã</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trở</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thành</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động</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lực</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để</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cháu</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vững</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tay</a:t>
            </a:r>
            <a:r>
              <a:rPr lang="en-US" sz="2400" dirty="0">
                <a:solidFill>
                  <a:srgbClr val="000000"/>
                </a:solidFill>
                <a:latin typeface="Times New Roman" panose="02020603050405020304" pitchFamily="18" charset="0"/>
              </a:rPr>
              <a:t> s</a:t>
            </a:r>
            <a:r>
              <a:rPr lang="vi-VN" sz="2400" dirty="0">
                <a:solidFill>
                  <a:srgbClr val="000000"/>
                </a:solidFill>
                <a:latin typeface="Times New Roman" panose="02020603050405020304" pitchFamily="18" charset="0"/>
              </a:rPr>
              <a:t>ú</a:t>
            </a:r>
            <a:r>
              <a:rPr lang="en-US" sz="2400" dirty="0">
                <a:solidFill>
                  <a:srgbClr val="000000"/>
                </a:solidFill>
                <a:latin typeface="Times New Roman" panose="02020603050405020304" pitchFamily="18" charset="0"/>
              </a:rPr>
              <a:t>ng </a:t>
            </a:r>
            <a:r>
              <a:rPr lang="en-US" sz="2400" dirty="0" err="1">
                <a:solidFill>
                  <a:srgbClr val="000000"/>
                </a:solidFill>
                <a:latin typeface="Times New Roman" panose="02020603050405020304" pitchFamily="18" charset="0"/>
              </a:rPr>
              <a:t>tiến</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lên</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chống</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lại</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kẻ</a:t>
            </a:r>
            <a:r>
              <a:rPr lang="en-US" sz="2400" dirty="0">
                <a:solidFill>
                  <a:srgbClr val="000000"/>
                </a:solidFill>
                <a:latin typeface="Times New Roman" panose="02020603050405020304" pitchFamily="18" charset="0"/>
              </a:rPr>
              <a:t> </a:t>
            </a:r>
            <a:r>
              <a:rPr lang="en-US" sz="2400" dirty="0" err="1">
                <a:solidFill>
                  <a:srgbClr val="000000"/>
                </a:solidFill>
                <a:latin typeface="Times New Roman" panose="02020603050405020304" pitchFamily="18" charset="0"/>
              </a:rPr>
              <a:t>thù</a:t>
            </a:r>
            <a:endParaRPr lang="en-US" sz="2400" dirty="0">
              <a:solidFill>
                <a:srgbClr val="000000"/>
              </a:solidFill>
              <a:latin typeface="Times New Roman" panose="02020603050405020304" pitchFamily="18" charset="0"/>
            </a:endParaRPr>
          </a:p>
        </p:txBody>
      </p:sp>
      <p:sp>
        <p:nvSpPr>
          <p:cNvPr id="4" name="TextBox 3">
            <a:extLst>
              <a:ext uri="{FF2B5EF4-FFF2-40B4-BE49-F238E27FC236}">
                <a16:creationId xmlns:a16="http://schemas.microsoft.com/office/drawing/2014/main" id="{717E2A11-B917-48FF-BA9C-FADEC83088F9}"/>
              </a:ext>
            </a:extLst>
          </p:cNvPr>
          <p:cNvSpPr txBox="1"/>
          <p:nvPr/>
        </p:nvSpPr>
        <p:spPr>
          <a:xfrm>
            <a:off x="347365" y="1919370"/>
            <a:ext cx="4154577" cy="523220"/>
          </a:xfrm>
          <a:prstGeom prst="rect">
            <a:avLst/>
          </a:prstGeom>
          <a:solidFill>
            <a:schemeClr val="accent4">
              <a:lumMod val="60000"/>
              <a:lumOff val="40000"/>
            </a:schemeClr>
          </a:solidFill>
        </p:spPr>
        <p:txBody>
          <a:bodyPr wrap="square" rtlCol="0">
            <a:spAutoFit/>
          </a:bodyPr>
          <a:lstStyle/>
          <a:p>
            <a:pPr fontAlgn="base">
              <a:spcBef>
                <a:spcPct val="0"/>
              </a:spcBef>
              <a:spcAft>
                <a:spcPct val="0"/>
              </a:spcAft>
            </a:pPr>
            <a:r>
              <a:rPr lang="en-US" sz="2800" b="1" dirty="0" err="1">
                <a:solidFill>
                  <a:srgbClr val="C00000"/>
                </a:solidFill>
                <a:latin typeface="Times New Roman" panose="02020603050405020304" pitchFamily="18" charset="0"/>
              </a:rPr>
              <a:t>Suy</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tư</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về</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cuộc</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chiến</a:t>
            </a:r>
            <a:r>
              <a:rPr lang="en-US" sz="2800" b="1" dirty="0">
                <a:solidFill>
                  <a:srgbClr val="C00000"/>
                </a:solidFill>
                <a:latin typeface="Times New Roman" panose="02020603050405020304" pitchFamily="18" charset="0"/>
              </a:rPr>
              <a:t> </a:t>
            </a:r>
            <a:r>
              <a:rPr lang="en-US" sz="2800" b="1" dirty="0" err="1">
                <a:solidFill>
                  <a:srgbClr val="C00000"/>
                </a:solidFill>
                <a:latin typeface="Times New Roman" panose="02020603050405020304" pitchFamily="18" charset="0"/>
              </a:rPr>
              <a:t>đấu</a:t>
            </a:r>
            <a:r>
              <a:rPr lang="en-US" sz="2800" b="1" dirty="0">
                <a:solidFill>
                  <a:srgbClr val="C00000"/>
                </a:solidFill>
                <a:latin typeface="Times New Roman" panose="02020603050405020304" pitchFamily="18" charset="0"/>
              </a:rPr>
              <a:t> </a:t>
            </a:r>
          </a:p>
        </p:txBody>
      </p:sp>
      <p:sp>
        <p:nvSpPr>
          <p:cNvPr id="5" name="TextBox 4">
            <a:extLst>
              <a:ext uri="{FF2B5EF4-FFF2-40B4-BE49-F238E27FC236}">
                <a16:creationId xmlns:a16="http://schemas.microsoft.com/office/drawing/2014/main" id="{31C162A5-AB5F-4FF5-8261-0FA466AA6E08}"/>
              </a:ext>
            </a:extLst>
          </p:cNvPr>
          <p:cNvSpPr txBox="1"/>
          <p:nvPr/>
        </p:nvSpPr>
        <p:spPr>
          <a:xfrm>
            <a:off x="205719" y="2826876"/>
            <a:ext cx="3966295" cy="4401205"/>
          </a:xfrm>
          <a:prstGeom prst="rect">
            <a:avLst/>
          </a:prstGeom>
          <a:noFill/>
        </p:spPr>
        <p:txBody>
          <a:bodyPr wrap="square" rtlCol="0">
            <a:spAutoFit/>
          </a:bodyPr>
          <a:lstStyle/>
          <a:p>
            <a:pPr algn="ctr" fontAlgn="base">
              <a:spcBef>
                <a:spcPct val="0"/>
              </a:spcBef>
              <a:spcAft>
                <a:spcPct val="0"/>
              </a:spcAft>
            </a:pPr>
            <a:r>
              <a:rPr lang="en-US" sz="2800" b="1" dirty="0" err="1">
                <a:solidFill>
                  <a:srgbClr val="000000"/>
                </a:solidFill>
                <a:latin typeface="Times New Roman" panose="02020603050405020304" pitchFamily="18" charset="0"/>
              </a:rPr>
              <a:t>Lòng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yêu</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Tổ</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quốc</a:t>
            </a:r>
            <a:endParaRPr lang="en-US" sz="2800" b="1" dirty="0">
              <a:solidFill>
                <a:srgbClr val="000000"/>
              </a:solidFill>
              <a:latin typeface="Times New Roman" panose="02020603050405020304" pitchFamily="18" charset="0"/>
            </a:endParaRPr>
          </a:p>
          <a:p>
            <a:pPr algn="ctr" fontAlgn="base">
              <a:spcBef>
                <a:spcPct val="0"/>
              </a:spcBef>
              <a:spcAft>
                <a:spcPct val="0"/>
              </a:spcAft>
            </a:pPr>
            <a:endParaRPr lang="vi-VN" sz="2800" b="1" dirty="0">
              <a:solidFill>
                <a:srgbClr val="000000"/>
              </a:solidFill>
              <a:latin typeface="Times New Roman" panose="02020603050405020304" pitchFamily="18" charset="0"/>
            </a:endParaRPr>
          </a:p>
          <a:p>
            <a:pPr algn="ctr" fontAlgn="base">
              <a:spcBef>
                <a:spcPct val="0"/>
              </a:spcBef>
              <a:spcAft>
                <a:spcPct val="0"/>
              </a:spcAft>
            </a:pPr>
            <a:r>
              <a:rPr lang="en-US" sz="2800" b="1" dirty="0" err="1">
                <a:solidFill>
                  <a:srgbClr val="000000"/>
                </a:solidFill>
                <a:latin typeface="Times New Roman" panose="02020603050405020304" pitchFamily="18" charset="0"/>
              </a:rPr>
              <a:t>Bà</a:t>
            </a:r>
            <a:endParaRPr lang="en-US" sz="2800" b="1" dirty="0">
              <a:solidFill>
                <a:srgbClr val="000000"/>
              </a:solidFill>
              <a:latin typeface="Times New Roman" panose="02020603050405020304" pitchFamily="18" charset="0"/>
            </a:endParaRPr>
          </a:p>
          <a:p>
            <a:pPr algn="ctr" fontAlgn="base">
              <a:spcBef>
                <a:spcPct val="0"/>
              </a:spcBef>
              <a:spcAft>
                <a:spcPct val="0"/>
              </a:spcAft>
            </a:pPr>
            <a:endParaRPr lang="vi-VN" sz="2800" b="1" dirty="0">
              <a:solidFill>
                <a:srgbClr val="000000"/>
              </a:solidFill>
              <a:latin typeface="Times New Roman" panose="02020603050405020304" pitchFamily="18" charset="0"/>
            </a:endParaRPr>
          </a:p>
          <a:p>
            <a:pPr algn="ctr" fontAlgn="base">
              <a:spcBef>
                <a:spcPct val="0"/>
              </a:spcBef>
              <a:spcAft>
                <a:spcPct val="0"/>
              </a:spcAft>
            </a:pPr>
            <a:r>
              <a:rPr lang="en-US" sz="2800" b="1" dirty="0" err="1">
                <a:solidFill>
                  <a:srgbClr val="000000"/>
                </a:solidFill>
                <a:latin typeface="Times New Roman" panose="02020603050405020304" pitchFamily="18" charset="0"/>
              </a:rPr>
              <a:t>Xóm</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làng</a:t>
            </a:r>
            <a:endParaRPr lang="en-US" sz="2800" b="1" dirty="0">
              <a:solidFill>
                <a:srgbClr val="000000"/>
              </a:solidFill>
              <a:latin typeface="Times New Roman" panose="02020603050405020304" pitchFamily="18" charset="0"/>
            </a:endParaRPr>
          </a:p>
          <a:p>
            <a:pPr algn="ctr" fontAlgn="base">
              <a:spcBef>
                <a:spcPct val="0"/>
              </a:spcBef>
              <a:spcAft>
                <a:spcPct val="0"/>
              </a:spcAft>
            </a:pPr>
            <a:endParaRPr lang="vi-VN" sz="2800" b="1" dirty="0">
              <a:solidFill>
                <a:srgbClr val="000000"/>
              </a:solidFill>
              <a:latin typeface="Times New Roman" panose="02020603050405020304" pitchFamily="18" charset="0"/>
            </a:endParaRPr>
          </a:p>
          <a:p>
            <a:pPr algn="ctr" fontAlgn="base">
              <a:spcBef>
                <a:spcPct val="0"/>
              </a:spcBef>
              <a:spcAft>
                <a:spcPct val="0"/>
              </a:spcAft>
            </a:pPr>
            <a:r>
              <a:rPr lang="en-US" sz="2800" b="1" dirty="0" err="1">
                <a:solidFill>
                  <a:srgbClr val="000000"/>
                </a:solidFill>
                <a:latin typeface="Times New Roman" panose="02020603050405020304" pitchFamily="18" charset="0"/>
              </a:rPr>
              <a:t>Tiếng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gà</a:t>
            </a:r>
            <a:endParaRPr lang="en-US" sz="2800" b="1" dirty="0">
              <a:solidFill>
                <a:srgbClr val="000000"/>
              </a:solidFill>
              <a:latin typeface="Times New Roman" panose="02020603050405020304" pitchFamily="18" charset="0"/>
            </a:endParaRPr>
          </a:p>
          <a:p>
            <a:pPr algn="ctr" fontAlgn="base">
              <a:spcBef>
                <a:spcPct val="0"/>
              </a:spcBef>
              <a:spcAft>
                <a:spcPct val="0"/>
              </a:spcAft>
            </a:pPr>
            <a:endParaRPr lang="vi-VN" sz="2800" b="1" dirty="0">
              <a:solidFill>
                <a:srgbClr val="000000"/>
              </a:solidFill>
              <a:latin typeface="Times New Roman" panose="02020603050405020304" pitchFamily="18" charset="0"/>
            </a:endParaRPr>
          </a:p>
          <a:p>
            <a:pPr algn="ctr" fontAlgn="base">
              <a:spcBef>
                <a:spcPct val="0"/>
              </a:spcBef>
              <a:spcAft>
                <a:spcPct val="0"/>
              </a:spcAft>
            </a:pPr>
            <a:r>
              <a:rPr lang="en-US" sz="2800" b="1" dirty="0">
                <a:solidFill>
                  <a:srgbClr val="000000"/>
                </a:solidFill>
                <a:latin typeface="Times New Roman" panose="02020603050405020304" pitchFamily="18" charset="0"/>
              </a:rPr>
              <a:t>Ổ </a:t>
            </a:r>
            <a:r>
              <a:rPr lang="en-US" sz="2800" b="1" dirty="0" err="1">
                <a:solidFill>
                  <a:srgbClr val="000000"/>
                </a:solidFill>
                <a:latin typeface="Times New Roman" panose="02020603050405020304" pitchFamily="18" charset="0"/>
              </a:rPr>
              <a:t>trứng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hồng</a:t>
            </a:r>
            <a:endParaRPr lang="en-US" sz="2800" b="1" dirty="0">
              <a:solidFill>
                <a:srgbClr val="000000"/>
              </a:solidFill>
              <a:latin typeface="Times New Roman" panose="02020603050405020304" pitchFamily="18" charset="0"/>
            </a:endParaRPr>
          </a:p>
          <a:p>
            <a:pPr algn="ctr" fontAlgn="base">
              <a:spcBef>
                <a:spcPct val="0"/>
              </a:spcBef>
              <a:spcAft>
                <a:spcPct val="0"/>
              </a:spcAft>
            </a:pPr>
            <a:endParaRPr lang="en-US" sz="2800" b="1" dirty="0">
              <a:solidFill>
                <a:srgbClr val="000000"/>
              </a:solidFill>
              <a:latin typeface="Times New Roman" panose="02020603050405020304" pitchFamily="18" charset="0"/>
            </a:endParaRPr>
          </a:p>
        </p:txBody>
      </p:sp>
      <p:sp>
        <p:nvSpPr>
          <p:cNvPr id="6" name="Arrow: Right 5">
            <a:extLst>
              <a:ext uri="{FF2B5EF4-FFF2-40B4-BE49-F238E27FC236}">
                <a16:creationId xmlns:a16="http://schemas.microsoft.com/office/drawing/2014/main" id="{33F5167B-A3E0-4576-BCD3-A250AABCA3E9}"/>
              </a:ext>
            </a:extLst>
          </p:cNvPr>
          <p:cNvSpPr/>
          <p:nvPr/>
        </p:nvSpPr>
        <p:spPr>
          <a:xfrm rot="5400000">
            <a:off x="2109959" y="2479026"/>
            <a:ext cx="323158" cy="50647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93C7C91-E399-4641-9343-30FDC9ABBD21}"/>
              </a:ext>
            </a:extLst>
          </p:cNvPr>
          <p:cNvSpPr/>
          <p:nvPr/>
        </p:nvSpPr>
        <p:spPr>
          <a:xfrm rot="5400000">
            <a:off x="2096751" y="3279526"/>
            <a:ext cx="323158" cy="50647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E2820AE-2193-4E48-AF21-2ACEF014BFD7}"/>
              </a:ext>
            </a:extLst>
          </p:cNvPr>
          <p:cNvSpPr/>
          <p:nvPr/>
        </p:nvSpPr>
        <p:spPr>
          <a:xfrm rot="5400000">
            <a:off x="2096751" y="4170945"/>
            <a:ext cx="323158" cy="50647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9076E3E-4C78-462B-84A8-742EDCD58791}"/>
              </a:ext>
            </a:extLst>
          </p:cNvPr>
          <p:cNvSpPr/>
          <p:nvPr/>
        </p:nvSpPr>
        <p:spPr>
          <a:xfrm rot="5400000">
            <a:off x="2128943" y="4983680"/>
            <a:ext cx="323158" cy="50647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EA7E089-6F48-4C70-AC68-0752B37C8CDC}"/>
              </a:ext>
            </a:extLst>
          </p:cNvPr>
          <p:cNvSpPr/>
          <p:nvPr/>
        </p:nvSpPr>
        <p:spPr>
          <a:xfrm rot="5400000">
            <a:off x="2124797" y="5827192"/>
            <a:ext cx="323158" cy="50647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D88C92-8841-4C58-9A4C-4E97F0D53B84}"/>
              </a:ext>
            </a:extLst>
          </p:cNvPr>
          <p:cNvSpPr txBox="1"/>
          <p:nvPr/>
        </p:nvSpPr>
        <p:spPr>
          <a:xfrm>
            <a:off x="7668627" y="1811609"/>
            <a:ext cx="3436883" cy="523220"/>
          </a:xfrm>
          <a:prstGeom prst="rect">
            <a:avLst/>
          </a:prstGeom>
          <a:solidFill>
            <a:schemeClr val="accent5">
              <a:lumMod val="20000"/>
              <a:lumOff val="80000"/>
            </a:schemeClr>
          </a:solidFill>
          <a:ln w="12700" cap="flat" cmpd="sng" algn="ctr">
            <a:no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Điệp</a:t>
            </a:r>
            <a:r>
              <a:rPr kumimoji="0" lang="en-US" sz="2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2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2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cxnSp>
        <p:nvCxnSpPr>
          <p:cNvPr id="12" name="Straight Arrow Connector 11">
            <a:extLst>
              <a:ext uri="{FF2B5EF4-FFF2-40B4-BE49-F238E27FC236}">
                <a16:creationId xmlns:a16="http://schemas.microsoft.com/office/drawing/2014/main" id="{BCBF6BA9-ED9F-4B00-A910-B157D01EBAE7}"/>
              </a:ext>
            </a:extLst>
          </p:cNvPr>
          <p:cNvCxnSpPr>
            <a:cxnSpLocks/>
          </p:cNvCxnSpPr>
          <p:nvPr/>
        </p:nvCxnSpPr>
        <p:spPr>
          <a:xfrm>
            <a:off x="9387069" y="2375795"/>
            <a:ext cx="7877" cy="518048"/>
          </a:xfrm>
          <a:prstGeom prst="straightConnector1">
            <a:avLst/>
          </a:prstGeom>
          <a:solidFill>
            <a:sysClr val="window" lastClr="FFFFFF"/>
          </a:solidFill>
          <a:ln w="57150" cap="flat" cmpd="sng" algn="ctr">
            <a:solidFill>
              <a:schemeClr val="tx1"/>
            </a:solidFill>
            <a:prstDash val="solid"/>
            <a:miter lim="800000"/>
            <a:tailEnd type="arrow"/>
          </a:ln>
          <a:effectLst/>
        </p:spPr>
      </p:cxnSp>
      <p:sp>
        <p:nvSpPr>
          <p:cNvPr id="13" name="TextBox 12">
            <a:extLst>
              <a:ext uri="{FF2B5EF4-FFF2-40B4-BE49-F238E27FC236}">
                <a16:creationId xmlns:a16="http://schemas.microsoft.com/office/drawing/2014/main" id="{FFFD90AD-E972-482A-9E40-D3FEB38417FD}"/>
              </a:ext>
            </a:extLst>
          </p:cNvPr>
          <p:cNvSpPr txBox="1"/>
          <p:nvPr/>
        </p:nvSpPr>
        <p:spPr>
          <a:xfrm>
            <a:off x="7458533" y="3012115"/>
            <a:ext cx="4527748" cy="1200329"/>
          </a:xfrm>
          <a:prstGeom prst="rect">
            <a:avLst/>
          </a:prstGeom>
          <a:solidFill>
            <a:schemeClr val="accent4">
              <a:lumMod val="20000"/>
              <a:lumOff val="80000"/>
            </a:schemeClr>
          </a:solidFill>
          <a:ln w="12700" cap="flat" cmpd="sng" algn="ctr">
            <a:no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Khẳng</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định</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niềm</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tin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chân</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lí</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đấu</a:t>
            </a:r>
            <a:r>
              <a:rPr kumimoji="0" lang="en-US" sz="24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Tổ</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quốc</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xóm</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làng</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tiếng</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gà</a:t>
            </a:r>
            <a:r>
              <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ổ </a:t>
            </a:r>
            <a:r>
              <a:rPr kumimoji="0" lang="en-US" sz="24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trứng</a:t>
            </a:r>
            <a:endParaRPr kumimoji="0" lang="en-US" sz="24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14" name="Straight Arrow Connector 13">
            <a:extLst>
              <a:ext uri="{FF2B5EF4-FFF2-40B4-BE49-F238E27FC236}">
                <a16:creationId xmlns:a16="http://schemas.microsoft.com/office/drawing/2014/main" id="{A9BEBFEC-12BB-4390-ABA7-C416F82511FE}"/>
              </a:ext>
            </a:extLst>
          </p:cNvPr>
          <p:cNvCxnSpPr>
            <a:cxnSpLocks/>
          </p:cNvCxnSpPr>
          <p:nvPr/>
        </p:nvCxnSpPr>
        <p:spPr>
          <a:xfrm>
            <a:off x="9387069" y="4535309"/>
            <a:ext cx="0" cy="656903"/>
          </a:xfrm>
          <a:prstGeom prst="straightConnector1">
            <a:avLst/>
          </a:prstGeom>
          <a:solidFill>
            <a:sysClr val="window" lastClr="FFFFFF"/>
          </a:solidFill>
          <a:ln w="57150" cap="flat" cmpd="sng" algn="ctr">
            <a:solidFill>
              <a:schemeClr val="tx1"/>
            </a:solidFill>
            <a:prstDash val="solid"/>
            <a:miter lim="800000"/>
            <a:tailEnd type="arrow"/>
          </a:ln>
          <a:effectLst/>
        </p:spPr>
      </p:cxnSp>
      <p:sp>
        <p:nvSpPr>
          <p:cNvPr id="15" name="TextBox 14">
            <a:extLst>
              <a:ext uri="{FF2B5EF4-FFF2-40B4-BE49-F238E27FC236}">
                <a16:creationId xmlns:a16="http://schemas.microsoft.com/office/drawing/2014/main" id="{CFA7CB99-0560-4F73-8845-4A780AB6C0EA}"/>
              </a:ext>
            </a:extLst>
          </p:cNvPr>
          <p:cNvSpPr txBox="1"/>
          <p:nvPr/>
        </p:nvSpPr>
        <p:spPr>
          <a:xfrm>
            <a:off x="7487280" y="5353996"/>
            <a:ext cx="4375232" cy="954107"/>
          </a:xfrm>
          <a:prstGeom prst="rect">
            <a:avLst/>
          </a:prstGeom>
          <a:solidFill>
            <a:schemeClr val="accent2">
              <a:lumMod val="20000"/>
              <a:lumOff val="80000"/>
            </a:schemeClr>
          </a:solidFill>
          <a:ln w="12700" cap="flat" cmpd="sng" algn="ctr">
            <a:noFill/>
            <a:prstDash val="solid"/>
            <a:miter lim="800000"/>
          </a:ln>
          <a:effectLst/>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cảm</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gia</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đình</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sâu</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sắc</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thêm</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yêu</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quê</a:t>
            </a:r>
            <a:r>
              <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hương</a:t>
            </a:r>
            <a:endParaRPr kumimoji="0" lang="en-US" sz="2800" b="0"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5" name="TextBox 24">
            <a:extLst>
              <a:ext uri="{FF2B5EF4-FFF2-40B4-BE49-F238E27FC236}">
                <a16:creationId xmlns:a16="http://schemas.microsoft.com/office/drawing/2014/main" id="{0B5C6483-9599-4987-9E22-2FC645B6F9A7}"/>
              </a:ext>
            </a:extLst>
          </p:cNvPr>
          <p:cNvSpPr txBox="1"/>
          <p:nvPr/>
        </p:nvSpPr>
        <p:spPr>
          <a:xfrm>
            <a:off x="4195383" y="4246003"/>
            <a:ext cx="3021981" cy="523220"/>
          </a:xfrm>
          <a:prstGeom prst="rect">
            <a:avLst/>
          </a:prstGeom>
          <a:solidFill>
            <a:schemeClr val="accent6">
              <a:lumMod val="60000"/>
              <a:lumOff val="40000"/>
            </a:schemeClr>
          </a:solidFill>
        </p:spPr>
        <p:txBody>
          <a:bodyPr wrap="none" rtlCol="0">
            <a:spAutoFit/>
          </a:bodyPr>
          <a:lstStyle/>
          <a:p>
            <a:r>
              <a:rPr lang="vi-VN" sz="2800" dirty="0">
                <a:latin typeface="Times New Roman" panose="02020603050405020304" pitchFamily="18" charset="0"/>
                <a:cs typeface="Times New Roman" panose="02020603050405020304" pitchFamily="18" charset="0"/>
              </a:rPr>
              <a:t>Mục đích chiến đấu</a:t>
            </a:r>
            <a:endParaRPr lang="en-US" sz="2800" dirty="0">
              <a:latin typeface="Times New Roman" panose="02020603050405020304" pitchFamily="18" charset="0"/>
              <a:cs typeface="Times New Roman" panose="02020603050405020304" pitchFamily="18" charset="0"/>
            </a:endParaRPr>
          </a:p>
        </p:txBody>
      </p:sp>
      <p:sp>
        <p:nvSpPr>
          <p:cNvPr id="26" name="Arrow: Right 25">
            <a:extLst>
              <a:ext uri="{FF2B5EF4-FFF2-40B4-BE49-F238E27FC236}">
                <a16:creationId xmlns:a16="http://schemas.microsoft.com/office/drawing/2014/main" id="{79CD98C8-D297-4D92-989E-AA20463E692D}"/>
              </a:ext>
            </a:extLst>
          </p:cNvPr>
          <p:cNvSpPr/>
          <p:nvPr/>
        </p:nvSpPr>
        <p:spPr>
          <a:xfrm rot="19277840">
            <a:off x="5848024" y="3466957"/>
            <a:ext cx="556735" cy="32315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2DC75E3B-3C4D-45A0-9501-FDAFC979C7F7}"/>
              </a:ext>
            </a:extLst>
          </p:cNvPr>
          <p:cNvSpPr/>
          <p:nvPr/>
        </p:nvSpPr>
        <p:spPr>
          <a:xfrm rot="13560239">
            <a:off x="4533169" y="3479292"/>
            <a:ext cx="556735" cy="32315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D1AAABEC-C493-4F1E-A321-2CFDB753D625}"/>
              </a:ext>
            </a:extLst>
          </p:cNvPr>
          <p:cNvSpPr/>
          <p:nvPr/>
        </p:nvSpPr>
        <p:spPr>
          <a:xfrm rot="2252693">
            <a:off x="5965666" y="4939706"/>
            <a:ext cx="556735" cy="32315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CA80916-49B8-4183-8A31-65414D303CCA}"/>
              </a:ext>
            </a:extLst>
          </p:cNvPr>
          <p:cNvSpPr/>
          <p:nvPr/>
        </p:nvSpPr>
        <p:spPr>
          <a:xfrm rot="7937878">
            <a:off x="4578038" y="4922281"/>
            <a:ext cx="556735" cy="32315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stretch>
            <a:fillRect/>
          </a:stretch>
        </p:blipFill>
        <p:spPr>
          <a:xfrm>
            <a:off x="664002" y="933624"/>
            <a:ext cx="10662828" cy="18290"/>
          </a:xfrm>
          <a:prstGeom prst="rect">
            <a:avLst/>
          </a:prstGeom>
        </p:spPr>
      </p:pic>
    </p:spTree>
    <p:extLst>
      <p:ext uri="{BB962C8B-B14F-4D97-AF65-F5344CB8AC3E}">
        <p14:creationId xmlns:p14="http://schemas.microsoft.com/office/powerpoint/2010/main" val="501333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barn(inVertical)">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Effect transition="in" filter="wipe(down)">
                                      <p:cBhvr>
                                        <p:cTn id="52" dur="5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wipe(down)">
                                      <p:cBhvr>
                                        <p:cTn id="62" dur="500"/>
                                        <p:tgtEl>
                                          <p:spTgt spid="5">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circle(in)">
                                      <p:cBhvr>
                                        <p:cTn id="72" dur="2000"/>
                                        <p:tgtEl>
                                          <p:spTgt spid="27"/>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circle(in)">
                                      <p:cBhvr>
                                        <p:cTn id="75" dur="2000"/>
                                        <p:tgtEl>
                                          <p:spTgt spid="26"/>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circle(in)">
                                      <p:cBhvr>
                                        <p:cTn id="78" dur="2000"/>
                                        <p:tgtEl>
                                          <p:spTgt spid="28"/>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circle(in)">
                                      <p:cBhvr>
                                        <p:cTn id="81" dur="20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heel(1)">
                                      <p:cBhvr>
                                        <p:cTn id="86" dur="20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circle(in)">
                                      <p:cBhvr>
                                        <p:cTn id="91" dur="2000"/>
                                        <p:tgtEl>
                                          <p:spTgt spid="12"/>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circle(in)">
                                      <p:cBhvr>
                                        <p:cTn id="94" dur="20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heel(1)">
                                      <p:cBhvr>
                                        <p:cTn id="99" dur="2000"/>
                                        <p:tgtEl>
                                          <p:spTgt spid="14"/>
                                        </p:tgtEl>
                                      </p:cBhvr>
                                    </p:animEffect>
                                  </p:childTnLst>
                                </p:cTn>
                              </p:par>
                              <p:par>
                                <p:cTn id="100" presetID="21" presetClass="entr" presetSubtype="1"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wheel(1)">
                                      <p:cBhvr>
                                        <p:cTn id="10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P spid="10" grpId="0" animBg="1"/>
      <p:bldP spid="11" grpId="0" animBg="1"/>
      <p:bldP spid="13" grpId="0" animBg="1"/>
      <p:bldP spid="15" grpId="0" animBg="1"/>
      <p:bldP spid="25" grpId="0" animBg="1"/>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0A9879B-EB5C-CC88-E06A-810FB82FEEC3}"/>
              </a:ext>
            </a:extLst>
          </p:cNvPr>
          <p:cNvSpPr txBox="1"/>
          <p:nvPr/>
        </p:nvSpPr>
        <p:spPr>
          <a:xfrm>
            <a:off x="877570" y="1918645"/>
            <a:ext cx="7396480" cy="3902030"/>
          </a:xfrm>
          <a:prstGeom prst="rect">
            <a:avLst/>
          </a:prstGeom>
          <a:noFill/>
        </p:spPr>
        <p:txBody>
          <a:bodyPr wrap="square">
            <a:spAutoFit/>
          </a:bodyPr>
          <a:lstStyle/>
          <a:p>
            <a:pPr marL="457200" indent="-457200" algn="just">
              <a:lnSpc>
                <a:spcPct val="150000"/>
              </a:lnSpc>
              <a:buFont typeface="Wingdings" pitchFamily="2" charset="2"/>
              <a:buChar char="§"/>
            </a:pPr>
            <a:r>
              <a:rPr lang="vi-VN" sz="2800" dirty="0">
                <a:solidFill>
                  <a:schemeClr val="bg1"/>
                </a:solidFill>
                <a:effectLst/>
                <a:latin typeface="Times New Roman" panose="02020603050405020304" pitchFamily="18" charset="0"/>
                <a:ea typeface="Times New Roman" panose="02020603050405020304" pitchFamily="18" charset="0"/>
              </a:rPr>
              <a:t>Xác định số khổ, vần và nhịp của bài thơ.</a:t>
            </a:r>
            <a:endParaRPr lang="en-VN" sz="2800" dirty="0">
              <a:solidFill>
                <a:schemeClr val="bg1"/>
              </a:solidFill>
              <a:effectLst/>
              <a:latin typeface="Times New Roman" panose="02020603050405020304" pitchFamily="18" charset="0"/>
              <a:ea typeface="Times New Roman" panose="02020603050405020304" pitchFamily="18" charset="0"/>
            </a:endParaRPr>
          </a:p>
          <a:p>
            <a:pPr marL="457200" indent="-457200" algn="just">
              <a:lnSpc>
                <a:spcPct val="150000"/>
              </a:lnSpc>
              <a:buFont typeface="Wingdings" pitchFamily="2" charset="2"/>
              <a:buChar char="§"/>
            </a:pPr>
            <a:r>
              <a:rPr lang="vi-VN" sz="2800" dirty="0">
                <a:solidFill>
                  <a:schemeClr val="bg1"/>
                </a:solidFill>
                <a:effectLst/>
                <a:latin typeface="Times New Roman" panose="02020603050405020304" pitchFamily="18" charset="0"/>
                <a:ea typeface="Times New Roman" panose="02020603050405020304" pitchFamily="18" charset="0"/>
              </a:rPr>
              <a:t>Xác định bài thơ viết về ai và về điều gì, ai là người đang bày tỏ tình cảm, cảm xúc, suy nghĩ trong bài thơ.</a:t>
            </a:r>
            <a:endParaRPr lang="en-VN" sz="2800" dirty="0">
              <a:solidFill>
                <a:schemeClr val="bg1"/>
              </a:solidFill>
              <a:effectLst/>
              <a:latin typeface="Times New Roman" panose="02020603050405020304" pitchFamily="18" charset="0"/>
              <a:ea typeface="Times New Roman" panose="02020603050405020304" pitchFamily="18" charset="0"/>
            </a:endParaRPr>
          </a:p>
          <a:p>
            <a:pPr marL="457200" indent="-457200">
              <a:lnSpc>
                <a:spcPct val="150000"/>
              </a:lnSpc>
              <a:buFont typeface="Wingdings" pitchFamily="2" charset="2"/>
              <a:buChar char="§"/>
            </a:pPr>
            <a:r>
              <a:rPr lang="vi-VN" sz="2800" dirty="0">
                <a:solidFill>
                  <a:schemeClr val="bg1"/>
                </a:solidFill>
                <a:effectLst/>
                <a:latin typeface="Times New Roman" panose="02020603050405020304" pitchFamily="18" charset="0"/>
                <a:ea typeface="Times New Roman" panose="02020603050405020304" pitchFamily="18" charset="0"/>
              </a:rPr>
              <a:t>Bài thơ có những từ ngữ và biện pháp nghệ thuật nào đặc sắc? Tác dụng của chúng là gì?</a:t>
            </a:r>
            <a:r>
              <a:rPr lang="en-VN" sz="2800" dirty="0">
                <a:solidFill>
                  <a:schemeClr val="bg1"/>
                </a:solidFill>
                <a:effectLst/>
              </a:rPr>
              <a:t> </a:t>
            </a:r>
            <a:endParaRPr lang="en-VN" sz="2800" dirty="0">
              <a:solidFill>
                <a:schemeClr val="bg1"/>
              </a:solidFill>
            </a:endParaRPr>
          </a:p>
        </p:txBody>
      </p:sp>
      <p:pic>
        <p:nvPicPr>
          <p:cNvPr id="11" name="Picture 10" descr="A picture containing toy, doll&#10;&#10;Description automatically generated">
            <a:extLst>
              <a:ext uri="{FF2B5EF4-FFF2-40B4-BE49-F238E27FC236}">
                <a16:creationId xmlns:a16="http://schemas.microsoft.com/office/drawing/2014/main" id="{CAA3DF30-8B7C-711A-CD14-339C10401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742" y="1918645"/>
            <a:ext cx="5322188" cy="5322188"/>
          </a:xfrm>
          <a:prstGeom prst="rect">
            <a:avLst/>
          </a:prstGeom>
        </p:spPr>
      </p:pic>
      <p:sp>
        <p:nvSpPr>
          <p:cNvPr id="2" name="TextBox 1">
            <a:extLst>
              <a:ext uri="{FF2B5EF4-FFF2-40B4-BE49-F238E27FC236}">
                <a16:creationId xmlns:a16="http://schemas.microsoft.com/office/drawing/2014/main" id="{7209DEAC-D384-02A6-3ACC-B8B466A7009D}"/>
              </a:ext>
            </a:extLst>
          </p:cNvPr>
          <p:cNvSpPr txBox="1"/>
          <p:nvPr/>
        </p:nvSpPr>
        <p:spPr>
          <a:xfrm>
            <a:off x="1250066" y="983848"/>
            <a:ext cx="9595412" cy="584775"/>
          </a:xfrm>
          <a:prstGeom prst="rect">
            <a:avLst/>
          </a:prstGeom>
          <a:noFill/>
        </p:spPr>
        <p:txBody>
          <a:bodyPr wrap="square" rtlCol="0">
            <a:spAutoFit/>
          </a:bodyPr>
          <a:lstStyle/>
          <a:p>
            <a:r>
              <a:rPr lang="en-SG" sz="3200" b="1">
                <a:solidFill>
                  <a:schemeClr val="bg1"/>
                </a:solidFill>
                <a:effectLst>
                  <a:outerShdw blurRad="38100" dist="38100" dir="2700000" algn="tl">
                    <a:srgbClr val="000000">
                      <a:alpha val="43137"/>
                    </a:srgbClr>
                  </a:outerShdw>
                </a:effectLst>
                <a:latin typeface="UTM Androgyne" panose="02040603050506020204" pitchFamily="18" charset="0"/>
              </a:rPr>
              <a:t>4. Cách đọc văn bản thơ bốn chữ, năm chữ:</a:t>
            </a:r>
          </a:p>
        </p:txBody>
      </p:sp>
    </p:spTree>
    <p:extLst>
      <p:ext uri="{BB962C8B-B14F-4D97-AF65-F5344CB8AC3E}">
        <p14:creationId xmlns:p14="http://schemas.microsoft.com/office/powerpoint/2010/main" val="72295816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A1D44C-230B-580E-0902-85F4B9C239DD}"/>
              </a:ext>
            </a:extLst>
          </p:cNvPr>
          <p:cNvGrpSpPr/>
          <p:nvPr/>
        </p:nvGrpSpPr>
        <p:grpSpPr>
          <a:xfrm>
            <a:off x="5584371" y="1563383"/>
            <a:ext cx="1023257" cy="869858"/>
            <a:chOff x="5834743" y="1446425"/>
            <a:chExt cx="1023257" cy="869858"/>
          </a:xfrm>
        </p:grpSpPr>
        <p:sp>
          <p:nvSpPr>
            <p:cNvPr id="6" name="矩形: 圆角 5">
              <a:extLst>
                <a:ext uri="{FF2B5EF4-FFF2-40B4-BE49-F238E27FC236}">
                  <a16:creationId xmlns:a16="http://schemas.microsoft.com/office/drawing/2014/main" id="{76FE6ECB-88A0-4B7F-9BD3-7FA5CA7C0D98}"/>
                </a:ext>
              </a:extLst>
            </p:cNvPr>
            <p:cNvSpPr/>
            <p:nvPr/>
          </p:nvSpPr>
          <p:spPr>
            <a:xfrm>
              <a:off x="5834743" y="1486406"/>
              <a:ext cx="1023257" cy="8298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1C9A0EEC-D92E-4C74-AE8E-0DCDFEEF13B7}"/>
                </a:ext>
              </a:extLst>
            </p:cNvPr>
            <p:cNvSpPr txBox="1"/>
            <p:nvPr/>
          </p:nvSpPr>
          <p:spPr>
            <a:xfrm>
              <a:off x="6100028" y="1446425"/>
              <a:ext cx="423514" cy="830997"/>
            </a:xfrm>
            <a:prstGeom prst="rect">
              <a:avLst/>
            </a:prstGeom>
            <a:noFill/>
          </p:spPr>
          <p:txBody>
            <a:bodyPr vert="horz" wrap="none" rtlCol="0">
              <a:spAutoFit/>
            </a:bodyPr>
            <a:lstStyle/>
            <a:p>
              <a:r>
                <a:rPr lang="en-US" altLang="zh-CN"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rPr>
                <a:t>I</a:t>
              </a:r>
              <a:endParaRPr lang="zh-CN" altLang="en-US" sz="4800" b="1" dirty="0">
                <a:solidFill>
                  <a:srgbClr val="0C7392"/>
                </a:solidFill>
                <a:latin typeface="Times New Roman" panose="02020603050405020304" pitchFamily="18" charset="0"/>
                <a:ea typeface="字魂57号-创细黑" panose="00000500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AC637BA-7CC4-E112-38BB-3C59A89FA73F}"/>
              </a:ext>
            </a:extLst>
          </p:cNvPr>
          <p:cNvSpPr txBox="1"/>
          <p:nvPr/>
        </p:nvSpPr>
        <p:spPr>
          <a:xfrm>
            <a:off x="9792586" y="5050465"/>
            <a:ext cx="184731" cy="369332"/>
          </a:xfrm>
          <a:prstGeom prst="rect">
            <a:avLst/>
          </a:prstGeom>
          <a:noFill/>
        </p:spPr>
        <p:txBody>
          <a:bodyPr wrap="none" rtlCol="0">
            <a:spAutoFit/>
          </a:bodyPr>
          <a:lstStyle/>
          <a:p>
            <a:endParaRPr lang="en-VN" dirty="0"/>
          </a:p>
        </p:txBody>
      </p:sp>
      <p:pic>
        <p:nvPicPr>
          <p:cNvPr id="51" name="Picture 50" descr="Text&#10;&#10;Description automatically generated">
            <a:extLst>
              <a:ext uri="{FF2B5EF4-FFF2-40B4-BE49-F238E27FC236}">
                <a16:creationId xmlns:a16="http://schemas.microsoft.com/office/drawing/2014/main" id="{9FD2CB8E-3A72-01F5-1E14-75DDF81AF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683" y="2985597"/>
            <a:ext cx="7772400" cy="2269039"/>
          </a:xfrm>
          <a:prstGeom prst="rect">
            <a:avLst/>
          </a:prstGeom>
        </p:spPr>
      </p:pic>
    </p:spTree>
    <p:extLst>
      <p:ext uri="{BB962C8B-B14F-4D97-AF65-F5344CB8AC3E}">
        <p14:creationId xmlns:p14="http://schemas.microsoft.com/office/powerpoint/2010/main" val="16240019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CEBF600-F0E2-4BA4-810F-C5D1E268F0EF}"/>
              </a:ext>
            </a:extLst>
          </p:cNvPr>
          <p:cNvSpPr/>
          <p:nvPr/>
        </p:nvSpPr>
        <p:spPr>
          <a:xfrm>
            <a:off x="162046" y="289367"/>
            <a:ext cx="11794602" cy="63545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Truyện cổ tích Bà cháu - câu chuyện cảm động về tình cảm gia đình">
            <a:extLst>
              <a:ext uri="{FF2B5EF4-FFF2-40B4-BE49-F238E27FC236}">
                <a16:creationId xmlns:a16="http://schemas.microsoft.com/office/drawing/2014/main" id="{B4AF4E5B-080D-4AE6-954A-FD10882FD4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48" t="4292" r="3478" b="5718"/>
          <a:stretch/>
        </p:blipFill>
        <p:spPr bwMode="auto">
          <a:xfrm>
            <a:off x="394022" y="1780086"/>
            <a:ext cx="4886642" cy="4090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37077" y="1273530"/>
            <a:ext cx="10644539" cy="18290"/>
          </a:xfrm>
          <a:prstGeom prst="rect">
            <a:avLst/>
          </a:prstGeom>
        </p:spPr>
      </p:pic>
      <p:pic>
        <p:nvPicPr>
          <p:cNvPr id="8" name="Picture 7"/>
          <p:cNvPicPr>
            <a:picLocks noChangeAspect="1"/>
          </p:cNvPicPr>
          <p:nvPr/>
        </p:nvPicPr>
        <p:blipFill>
          <a:blip r:embed="rId4"/>
          <a:stretch>
            <a:fillRect/>
          </a:stretch>
        </p:blipFill>
        <p:spPr>
          <a:xfrm>
            <a:off x="3809196" y="382712"/>
            <a:ext cx="4702525" cy="975427"/>
          </a:xfrm>
          <a:prstGeom prst="rect">
            <a:avLst/>
          </a:prstGeom>
        </p:spPr>
      </p:pic>
      <p:sp>
        <p:nvSpPr>
          <p:cNvPr id="12" name="TextBox 11">
            <a:extLst>
              <a:ext uri="{FF2B5EF4-FFF2-40B4-BE49-F238E27FC236}">
                <a16:creationId xmlns:a16="http://schemas.microsoft.com/office/drawing/2014/main" id="{727D69BF-6750-44D8-AB54-31FC5527E666}"/>
              </a:ext>
            </a:extLst>
          </p:cNvPr>
          <p:cNvSpPr txBox="1"/>
          <p:nvPr/>
        </p:nvSpPr>
        <p:spPr>
          <a:xfrm>
            <a:off x="5465852" y="2135714"/>
            <a:ext cx="6091739" cy="3727174"/>
          </a:xfrm>
          <a:prstGeom prst="rect">
            <a:avLst/>
          </a:prstGeom>
          <a:solidFill>
            <a:srgbClr val="E8EED4">
              <a:alpha val="66000"/>
            </a:srgbClr>
          </a:solidFill>
        </p:spPr>
        <p:txBody>
          <a:bodyPr wrap="square">
            <a:spAutoFit/>
          </a:bodyPr>
          <a:lstStyle/>
          <a:p>
            <a:pPr marL="0" marR="0">
              <a:lnSpc>
                <a:spcPct val="115000"/>
              </a:lnSpc>
              <a:spcBef>
                <a:spcPts val="600"/>
              </a:spcBef>
              <a:spcAft>
                <a:spcPts val="600"/>
              </a:spcAft>
              <a:tabLst>
                <a:tab pos="57150" algn="l"/>
              </a:tabLs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ts val="18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điệp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ẩn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Tiếng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trưa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đã</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khơi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gợi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những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kỉ</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niệm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tuổi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thơ</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tình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cảm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bà</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Tình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cảm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đình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đã</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góp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phần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làm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cho</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tình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cảm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yêu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nước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trở</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nên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sâu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sắc</a:t>
            </a: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134713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wipe(left)">
                                      <p:cBhvr>
                                        <p:cTn id="16" dur="5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wipe(left)">
                                      <p:cBhvr>
                                        <p:cTn id="21" dur="5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wipe(left)">
                                      <p:cBhvr>
                                        <p:cTn id="26" dur="500"/>
                                        <p:tgtEl>
                                          <p:spTgt spid="1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wipe(left)">
                                      <p:cBhvr>
                                        <p:cTn id="31"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002">
            <a:extLst>
              <a:ext uri="{FF2B5EF4-FFF2-40B4-BE49-F238E27FC236}">
                <a16:creationId xmlns:a16="http://schemas.microsoft.com/office/drawing/2014/main" id="{776D4300-B9E7-4643-8858-D324AC8D0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958" y="2688767"/>
            <a:ext cx="2509838"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image003">
            <a:extLst>
              <a:ext uri="{FF2B5EF4-FFF2-40B4-BE49-F238E27FC236}">
                <a16:creationId xmlns:a16="http://schemas.microsoft.com/office/drawing/2014/main" id="{3135E9EF-C4E1-4BD9-91EF-2333B1310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301" y="1800023"/>
            <a:ext cx="2559586" cy="149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image004">
            <a:extLst>
              <a:ext uri="{FF2B5EF4-FFF2-40B4-BE49-F238E27FC236}">
                <a16:creationId xmlns:a16="http://schemas.microsoft.com/office/drawing/2014/main" id="{9C70D633-94EF-4884-A8E7-807F1A9D2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536" y="2579127"/>
            <a:ext cx="2357602"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mage005">
            <a:extLst>
              <a:ext uri="{FF2B5EF4-FFF2-40B4-BE49-F238E27FC236}">
                <a16:creationId xmlns:a16="http://schemas.microsoft.com/office/drawing/2014/main" id="{F84978FD-A6BE-4B66-95EA-82CCCF0E9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1736" y="2657224"/>
            <a:ext cx="2503990" cy="114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image006">
            <a:extLst>
              <a:ext uri="{FF2B5EF4-FFF2-40B4-BE49-F238E27FC236}">
                <a16:creationId xmlns:a16="http://schemas.microsoft.com/office/drawing/2014/main" id="{EDD32B8C-30EF-4187-BA7E-DF04833A4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3864" y="2653379"/>
            <a:ext cx="2164271" cy="173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image007">
            <a:extLst>
              <a:ext uri="{FF2B5EF4-FFF2-40B4-BE49-F238E27FC236}">
                <a16:creationId xmlns:a16="http://schemas.microsoft.com/office/drawing/2014/main" id="{92E9A9EE-E113-4290-AD7B-F69879704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8814" y="1924258"/>
            <a:ext cx="3996182" cy="154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image008">
            <a:extLst>
              <a:ext uri="{FF2B5EF4-FFF2-40B4-BE49-F238E27FC236}">
                <a16:creationId xmlns:a16="http://schemas.microsoft.com/office/drawing/2014/main" id="{9DB41F59-1703-4333-BE7E-CCBD77A2D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5802" y="2673107"/>
            <a:ext cx="4188699" cy="74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image009">
            <a:extLst>
              <a:ext uri="{FF2B5EF4-FFF2-40B4-BE49-F238E27FC236}">
                <a16:creationId xmlns:a16="http://schemas.microsoft.com/office/drawing/2014/main" id="{8D292492-6577-4EF8-8A2F-460026B37F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0769" y="2883467"/>
            <a:ext cx="3714750" cy="89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image010">
            <a:extLst>
              <a:ext uri="{FF2B5EF4-FFF2-40B4-BE49-F238E27FC236}">
                <a16:creationId xmlns:a16="http://schemas.microsoft.com/office/drawing/2014/main" id="{21D27056-6584-4843-A810-2AD6EE0E45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4014" y="3680288"/>
            <a:ext cx="3079750" cy="22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image011">
            <a:extLst>
              <a:ext uri="{FF2B5EF4-FFF2-40B4-BE49-F238E27FC236}">
                <a16:creationId xmlns:a16="http://schemas.microsoft.com/office/drawing/2014/main" id="{1CC34638-49FE-4322-B1A2-682F9639E9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0233" y="4260081"/>
            <a:ext cx="1905263" cy="160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image012">
            <a:extLst>
              <a:ext uri="{FF2B5EF4-FFF2-40B4-BE49-F238E27FC236}">
                <a16:creationId xmlns:a16="http://schemas.microsoft.com/office/drawing/2014/main" id="{37F88D12-41A9-40A7-BEAB-85E110CCC2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2295" y="5225963"/>
            <a:ext cx="2249219"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image013">
            <a:extLst>
              <a:ext uri="{FF2B5EF4-FFF2-40B4-BE49-F238E27FC236}">
                <a16:creationId xmlns:a16="http://schemas.microsoft.com/office/drawing/2014/main" id="{D6F18708-6F7B-4825-9031-C58F91E936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6415" y="5298581"/>
            <a:ext cx="2472897" cy="106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8" descr="image001">
            <a:extLst>
              <a:ext uri="{FF2B5EF4-FFF2-40B4-BE49-F238E27FC236}">
                <a16:creationId xmlns:a16="http://schemas.microsoft.com/office/drawing/2014/main" id="{5EDFB1DC-F821-4741-9712-26B606832C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0496" y="3204038"/>
            <a:ext cx="2371030" cy="140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9D67AF1A-9345-4960-9F92-7118927F6E48}"/>
              </a:ext>
            </a:extLst>
          </p:cNvPr>
          <p:cNvSpPr txBox="1"/>
          <p:nvPr/>
        </p:nvSpPr>
        <p:spPr>
          <a:xfrm>
            <a:off x="2951427" y="377142"/>
            <a:ext cx="5149167" cy="769441"/>
          </a:xfrm>
          <a:prstGeom prst="rect">
            <a:avLst/>
          </a:prstGeom>
          <a:noFill/>
        </p:spPr>
        <p:txBody>
          <a:bodyPr wrap="none" rtlCol="0">
            <a:spAutoFit/>
          </a:bodyPr>
          <a:lstStyle/>
          <a:p>
            <a:r>
              <a:rPr lang="vi-VN" sz="4400" b="1" dirty="0">
                <a:solidFill>
                  <a:srgbClr val="FF0000"/>
                </a:solidFill>
                <a:latin typeface="+mj-lt"/>
              </a:rPr>
              <a:t>Sơ đồ tư duy bài học</a:t>
            </a:r>
            <a:endParaRPr lang="en-US" sz="4400" b="1" dirty="0">
              <a:solidFill>
                <a:srgbClr val="FF0000"/>
              </a:solidFill>
              <a:latin typeface="+mj-lt"/>
            </a:endParaRPr>
          </a:p>
        </p:txBody>
      </p:sp>
      <p:sp>
        <p:nvSpPr>
          <p:cNvPr id="17" name="Rectangle: Rounded Corners 16">
            <a:extLst>
              <a:ext uri="{FF2B5EF4-FFF2-40B4-BE49-F238E27FC236}">
                <a16:creationId xmlns:a16="http://schemas.microsoft.com/office/drawing/2014/main" id="{0F6EB678-054A-4C66-91C7-2F1DAE5C59B0}"/>
              </a:ext>
            </a:extLst>
          </p:cNvPr>
          <p:cNvSpPr/>
          <p:nvPr/>
        </p:nvSpPr>
        <p:spPr>
          <a:xfrm>
            <a:off x="162046" y="289367"/>
            <a:ext cx="11794602" cy="63545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15"/>
          <a:stretch>
            <a:fillRect/>
          </a:stretch>
        </p:blipFill>
        <p:spPr>
          <a:xfrm>
            <a:off x="737077" y="1202025"/>
            <a:ext cx="10644539" cy="18290"/>
          </a:xfrm>
          <a:prstGeom prst="rect">
            <a:avLst/>
          </a:prstGeom>
        </p:spPr>
      </p:pic>
    </p:spTree>
    <p:extLst>
      <p:ext uri="{BB962C8B-B14F-4D97-AF65-F5344CB8AC3E}">
        <p14:creationId xmlns:p14="http://schemas.microsoft.com/office/powerpoint/2010/main" val="1422754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5" action="ppaction://hlinksldjump"/>
          </p:cNvPr>
          <p:cNvPicPr>
            <a:picLocks noChangeAspect="1"/>
          </p:cNvPicPr>
          <p:nvPr/>
        </p:nvPicPr>
        <p:blipFill>
          <a:blip r:embed="rId16" cstate="print"/>
          <a:stretch>
            <a:fillRect/>
          </a:stretch>
        </p:blipFill>
        <p:spPr>
          <a:xfrm>
            <a:off x="8046909" y="1936426"/>
            <a:ext cx="1139686" cy="773391"/>
          </a:xfrm>
          <a:prstGeom prst="rect">
            <a:avLst/>
          </a:prstGeom>
        </p:spPr>
      </p:pic>
      <p:pic>
        <p:nvPicPr>
          <p:cNvPr id="34" name="Picture 33" descr="152.png">
            <a:hlinkClick r:id="rId17" action="ppaction://hlinksldjump"/>
          </p:cNvPr>
          <p:cNvPicPr>
            <a:picLocks noChangeAspect="1"/>
          </p:cNvPicPr>
          <p:nvPr/>
        </p:nvPicPr>
        <p:blipFill>
          <a:blip r:embed="rId16" cstate="print"/>
          <a:stretch>
            <a:fillRect/>
          </a:stretch>
        </p:blipFill>
        <p:spPr>
          <a:xfrm>
            <a:off x="5108712" y="4977166"/>
            <a:ext cx="1139686" cy="773391"/>
          </a:xfrm>
          <a:prstGeom prst="rect">
            <a:avLst/>
          </a:prstGeom>
        </p:spPr>
      </p:pic>
      <p:pic>
        <p:nvPicPr>
          <p:cNvPr id="35" name="Picture 34" descr="152.png"/>
          <p:cNvPicPr>
            <a:picLocks noChangeAspect="1"/>
          </p:cNvPicPr>
          <p:nvPr/>
        </p:nvPicPr>
        <p:blipFill>
          <a:blip r:embed="rId16" cstate="print"/>
          <a:stretch>
            <a:fillRect/>
          </a:stretch>
        </p:blipFill>
        <p:spPr>
          <a:xfrm>
            <a:off x="7448878" y="3027575"/>
            <a:ext cx="1139686" cy="773391"/>
          </a:xfrm>
          <a:prstGeom prst="rect">
            <a:avLst/>
          </a:prstGeom>
        </p:spPr>
      </p:pic>
      <p:pic>
        <p:nvPicPr>
          <p:cNvPr id="36" name="Picture 35" descr="152.png">
            <a:hlinkClick r:id="rId18" action="ppaction://hlinksldjump"/>
          </p:cNvPr>
          <p:cNvPicPr>
            <a:picLocks noChangeAspect="1"/>
          </p:cNvPicPr>
          <p:nvPr/>
        </p:nvPicPr>
        <p:blipFill>
          <a:blip r:embed="rId16"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19"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0" action="ppaction://hlinksldjump"/>
          </p:cNvPr>
          <p:cNvPicPr>
            <a:picLocks noChangeAspect="1"/>
          </p:cNvPicPr>
          <p:nvPr/>
        </p:nvPicPr>
        <p:blipFill>
          <a:blip r:embed="rId16"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1"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2" cstate="print"/>
          <a:stretch>
            <a:fillRect/>
          </a:stretch>
        </p:blipFill>
        <p:spPr>
          <a:xfrm>
            <a:off x="12192000" y="4837042"/>
            <a:ext cx="1809585" cy="1775791"/>
          </a:xfrm>
          <a:prstGeom prst="rect">
            <a:avLst/>
          </a:prstGeom>
        </p:spPr>
      </p:pic>
    </p:spTree>
    <p:extLst>
      <p:ext uri="{BB962C8B-B14F-4D97-AF65-F5344CB8AC3E}">
        <p14:creationId xmlns:p14="http://schemas.microsoft.com/office/powerpoint/2010/main" val="195279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35243" y="1047408"/>
            <a:ext cx="3352572"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Thể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chủ</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yếu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dụng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109248" y="4086995"/>
            <a:ext cx="2309280"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Năm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chữ</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80C6CF-1C80-F546-9762-B69D5B10EDF6}"/>
              </a:ext>
            </a:extLst>
          </p:cNvPr>
          <p:cNvSpPr txBox="1"/>
          <p:nvPr/>
        </p:nvSpPr>
        <p:spPr>
          <a:xfrm>
            <a:off x="5263888" y="1047408"/>
            <a:ext cx="4789673" cy="1846655"/>
          </a:xfrm>
          <a:prstGeom prst="rect">
            <a:avLst/>
          </a:prstGeom>
          <a:noFill/>
        </p:spPr>
        <p:txBody>
          <a:bodyPr wrap="square" lIns="121917" tIns="60958" rIns="121917" bIns="60958" rtlCol="0">
            <a:spAutoFit/>
          </a:bodyPr>
          <a:lstStyle/>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Bốn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chữ</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Năm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chữ</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Tự</a:t>
            </a:r>
            <a:r>
              <a:rPr lang="en-US" sz="2800" b="1" dirty="0">
                <a:solidFill>
                  <a:schemeClr val="bg1"/>
                </a:solidFill>
                <a:latin typeface="Times New Roman" panose="02020603050405020304" pitchFamily="18" charset="0"/>
                <a:cs typeface="Times New Roman" panose="02020603050405020304" pitchFamily="18" charset="0"/>
              </a:rPr>
              <a:t> do </a:t>
            </a: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Lục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1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247A2A-B4B7-1640-9E60-85BB7F2006E4}"/>
              </a:ext>
            </a:extLst>
          </p:cNvPr>
          <p:cNvSpPr txBox="1"/>
          <p:nvPr/>
        </p:nvSpPr>
        <p:spPr>
          <a:xfrm>
            <a:off x="1532043" y="1510212"/>
            <a:ext cx="3352572" cy="984881"/>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gieo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vần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044CAE2-419F-DF4D-B307-5D44CA9F012B}"/>
              </a:ext>
            </a:extLst>
          </p:cNvPr>
          <p:cNvSpPr txBox="1"/>
          <p:nvPr/>
        </p:nvSpPr>
        <p:spPr>
          <a:xfrm>
            <a:off x="3798390" y="3863833"/>
            <a:ext cx="2415655"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Vần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chân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A25A97D-1FDA-3949-AB04-EFE303414E43}"/>
              </a:ext>
            </a:extLst>
          </p:cNvPr>
          <p:cNvSpPr txBox="1"/>
          <p:nvPr/>
        </p:nvSpPr>
        <p:spPr>
          <a:xfrm>
            <a:off x="5087815" y="1139740"/>
            <a:ext cx="5310327" cy="1661989"/>
          </a:xfrm>
          <a:prstGeom prst="rect">
            <a:avLst/>
          </a:prstGeom>
          <a:noFill/>
        </p:spPr>
        <p:txBody>
          <a:bodyPr wrap="square" lIns="121917" tIns="60958" rIns="121917" bIns="60958" rtlCol="0">
            <a:spAutoFit/>
          </a:bodyPr>
          <a:lstStyle/>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chân</a:t>
            </a:r>
            <a:endParaRPr lang="en-US" sz="25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lưng</a:t>
            </a:r>
            <a:endParaRPr lang="en-US" sz="25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liền</a:t>
            </a:r>
            <a:endParaRPr lang="en-US" sz="25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500" b="1" dirty="0" err="1">
                <a:solidFill>
                  <a:schemeClr val="bg1"/>
                </a:solidFill>
                <a:latin typeface="Times New Roman" panose="02020603050405020304" pitchFamily="18" charset="0"/>
                <a:cs typeface="Times New Roman" panose="02020603050405020304" pitchFamily="18" charset="0"/>
              </a:rPr>
              <a:t>Vần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hỗn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hợp</a:t>
            </a:r>
            <a:endParaRPr lang="en-US" sz="25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74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DBE01E-C898-F646-B34D-83E41991D307}"/>
              </a:ext>
            </a:extLst>
          </p:cNvPr>
          <p:cNvSpPr txBox="1"/>
          <p:nvPr/>
        </p:nvSpPr>
        <p:spPr>
          <a:xfrm>
            <a:off x="1369482" y="1092202"/>
            <a:ext cx="3669877"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Các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thường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ngắt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theo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loại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nhịp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F8B81BBB-7228-DE42-96AB-748AAB67EB94}"/>
              </a:ext>
            </a:extLst>
          </p:cNvPr>
          <p:cNvSpPr txBox="1"/>
          <p:nvPr/>
        </p:nvSpPr>
        <p:spPr>
          <a:xfrm>
            <a:off x="5039359" y="1092202"/>
            <a:ext cx="5709138" cy="1846655"/>
          </a:xfrm>
          <a:prstGeom prst="rect">
            <a:avLst/>
          </a:prstGeom>
          <a:noFill/>
        </p:spPr>
        <p:txBody>
          <a:bodyPr wrap="square" lIns="121917" tIns="60958" rIns="121917" bIns="60958" rtlCol="0">
            <a:spAutoFit/>
          </a:bodyPr>
          <a:lstStyle/>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2/3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1/2/2</a:t>
            </a:r>
          </a:p>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2/3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3/2</a:t>
            </a:r>
          </a:p>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2/2/1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3/3</a:t>
            </a:r>
          </a:p>
          <a:p>
            <a:pPr marL="514350" indent="-514350" algn="just">
              <a:buAutoNum type="alphaUcPeriod"/>
            </a:pPr>
            <a:r>
              <a:rPr lang="en-US" sz="2800" b="1" dirty="0">
                <a:solidFill>
                  <a:schemeClr val="bg1"/>
                </a:solidFill>
                <a:latin typeface="Times New Roman" panose="02020603050405020304" pitchFamily="18" charset="0"/>
                <a:cs typeface="Times New Roman" panose="02020603050405020304" pitchFamily="18" charset="0"/>
              </a:rPr>
              <a:t>3/2 </a:t>
            </a:r>
            <a:r>
              <a:rPr lang="en-US" sz="2800" b="1" dirty="0" err="1">
                <a:solidFill>
                  <a:schemeClr val="bg1"/>
                </a:solidFill>
                <a:latin typeface="Times New Roman" panose="02020603050405020304" pitchFamily="18" charset="0"/>
                <a:cs typeface="Times New Roman" panose="02020603050405020304" pitchFamily="18" charset="0"/>
              </a:rPr>
              <a:t>hoặc</a:t>
            </a:r>
            <a:r>
              <a:rPr lang="en-US" sz="2800" b="1" dirty="0">
                <a:solidFill>
                  <a:schemeClr val="bg1"/>
                </a:solidFill>
                <a:latin typeface="Times New Roman" panose="02020603050405020304" pitchFamily="18" charset="0"/>
                <a:cs typeface="Times New Roman" panose="02020603050405020304" pitchFamily="18" charset="0"/>
              </a:rPr>
              <a:t> 1/2/2</a:t>
            </a:r>
          </a:p>
        </p:txBody>
      </p:sp>
      <p:sp>
        <p:nvSpPr>
          <p:cNvPr id="2" name="TextBox 1">
            <a:extLst>
              <a:ext uri="{FF2B5EF4-FFF2-40B4-BE49-F238E27FC236}">
                <a16:creationId xmlns:a16="http://schemas.microsoft.com/office/drawing/2014/main" id="{78B37C36-4D76-1C1F-8B99-C998F1CBD031}"/>
              </a:ext>
            </a:extLst>
          </p:cNvPr>
          <p:cNvSpPr txBox="1"/>
          <p:nvPr/>
        </p:nvSpPr>
        <p:spPr>
          <a:xfrm>
            <a:off x="3798390" y="3863833"/>
            <a:ext cx="2799799"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B. 2/3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3/2</a:t>
            </a:r>
          </a:p>
        </p:txBody>
      </p:sp>
    </p:spTree>
    <p:extLst>
      <p:ext uri="{BB962C8B-B14F-4D97-AF65-F5344CB8AC3E}">
        <p14:creationId xmlns:p14="http://schemas.microsoft.com/office/powerpoint/2010/main" val="225736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369482" y="1092202"/>
            <a:ext cx="3669877" cy="1846655"/>
          </a:xfrm>
          <a:prstGeom prst="rect">
            <a:avLst/>
          </a:prstGeom>
          <a:noFill/>
        </p:spPr>
        <p:txBody>
          <a:bodyPr wrap="square" lIns="121917" tIns="60958" rIns="121917" bIns="60958"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Ai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tỏ</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suy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nghĩ</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5039359" y="1092202"/>
            <a:ext cx="5709138" cy="1846655"/>
          </a:xfrm>
          <a:prstGeom prst="rect">
            <a:avLst/>
          </a:prstGeom>
          <a:noFill/>
        </p:spPr>
        <p:txBody>
          <a:bodyPr wrap="square" lIns="121917" tIns="60958" rIns="121917" bIns="60958" rtlCol="0">
            <a:spAutoFit/>
          </a:bodyPr>
          <a:lstStyle/>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Tổ</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cháu</a:t>
            </a:r>
            <a:endParaRPr lang="en-US" sz="2800" b="1" dirty="0">
              <a:solidFill>
                <a:schemeClr val="bg1"/>
              </a:solidFill>
              <a:latin typeface="Times New Roman" panose="02020603050405020304" pitchFamily="18" charset="0"/>
              <a:cs typeface="Times New Roman" panose="02020603050405020304" pitchFamily="18" charset="0"/>
            </a:endParaRPr>
          </a:p>
          <a:p>
            <a:pPr marL="514350" indent="-514350" algn="just">
              <a:buAutoNum type="alphaUcPeriod"/>
            </a:pPr>
            <a:r>
              <a:rPr lang="en-US" sz="2800" b="1" dirty="0" err="1">
                <a:solidFill>
                  <a:schemeClr val="bg1"/>
                </a:solidFill>
                <a:latin typeface="Times New Roman" panose="02020603050405020304" pitchFamily="18" charset="0"/>
                <a:cs typeface="Times New Roman" panose="02020603050405020304" pitchFamily="18" charset="0"/>
              </a:rPr>
              <a:t>Tiếng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trưa</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798390" y="3863833"/>
            <a:ext cx="2783769" cy="615549"/>
          </a:xfrm>
          <a:prstGeom prst="rect">
            <a:avLst/>
          </a:prstGeom>
          <a:noFill/>
        </p:spPr>
        <p:txBody>
          <a:bodyPr wrap="none" lIns="121917" tIns="60958" rIns="121917" bIns="60958"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cháu</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24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369483" y="1092202"/>
            <a:ext cx="2897717"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chủ</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tình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gì</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4267200" y="1092202"/>
            <a:ext cx="6705600" cy="1892822"/>
          </a:xfrm>
          <a:prstGeom prst="rect">
            <a:avLst/>
          </a:prstGeom>
          <a:noFill/>
        </p:spPr>
        <p:txBody>
          <a:bodyPr wrap="square" lIns="121917" tIns="60958" rIns="121917" bIns="60958" rtlCol="0">
            <a:spAutoFit/>
          </a:bodyPr>
          <a:lstStyle/>
          <a:p>
            <a:r>
              <a:rPr lang="vi-VN" sz="2300" dirty="0">
                <a:solidFill>
                  <a:schemeClr val="bg1"/>
                </a:solidFill>
                <a:latin typeface="Times New Roman" panose="02020603050405020304" pitchFamily="18" charset="0"/>
                <a:cs typeface="Times New Roman" panose="02020603050405020304" pitchFamily="18" charset="0"/>
              </a:rPr>
              <a:t>A. Nhớ về những năm tháng tuổi thơ với nhiều kỉ niệm đẹp</a:t>
            </a:r>
            <a:endParaRPr lang="en-VN" sz="2300" dirty="0">
              <a:solidFill>
                <a:schemeClr val="bg1"/>
              </a:solidFill>
              <a:latin typeface="Times New Roman" panose="02020603050405020304" pitchFamily="18" charset="0"/>
              <a:cs typeface="Times New Roman" panose="02020603050405020304" pitchFamily="18" charset="0"/>
            </a:endParaRPr>
          </a:p>
          <a:p>
            <a:r>
              <a:rPr lang="vi-VN" sz="2300" dirty="0">
                <a:solidFill>
                  <a:schemeClr val="bg1"/>
                </a:solidFill>
                <a:latin typeface="Times New Roman" panose="02020603050405020304" pitchFamily="18" charset="0"/>
                <a:cs typeface="Times New Roman" panose="02020603050405020304" pitchFamily="18" charset="0"/>
              </a:rPr>
              <a:t>B. Thương bà đã già nhưng vẫn còn cơ cực, đắng cay</a:t>
            </a:r>
            <a:endParaRPr lang="en-VN" sz="2300" dirty="0">
              <a:solidFill>
                <a:schemeClr val="bg1"/>
              </a:solidFill>
              <a:latin typeface="Times New Roman" panose="02020603050405020304" pitchFamily="18" charset="0"/>
              <a:cs typeface="Times New Roman" panose="02020603050405020304" pitchFamily="18" charset="0"/>
            </a:endParaRPr>
          </a:p>
          <a:p>
            <a:r>
              <a:rPr lang="vi-VN" sz="2300" dirty="0">
                <a:solidFill>
                  <a:schemeClr val="bg1"/>
                </a:solidFill>
                <a:latin typeface="Times New Roman" panose="02020603050405020304" pitchFamily="18" charset="0"/>
                <a:cs typeface="Times New Roman" panose="02020603050405020304" pitchFamily="18" charset="0"/>
              </a:rPr>
              <a:t>C. Nhớ bà và biết ơn những điều bà đã làm cho mình</a:t>
            </a:r>
            <a:endParaRPr lang="en-VN" sz="2300" dirty="0">
              <a:solidFill>
                <a:schemeClr val="bg1"/>
              </a:solidFill>
              <a:latin typeface="Times New Roman" panose="02020603050405020304" pitchFamily="18" charset="0"/>
              <a:cs typeface="Times New Roman" panose="02020603050405020304" pitchFamily="18" charset="0"/>
            </a:endParaRPr>
          </a:p>
          <a:p>
            <a:r>
              <a:rPr lang="vi-VN" sz="2300" dirty="0">
                <a:solidFill>
                  <a:schemeClr val="bg1"/>
                </a:solidFill>
                <a:latin typeface="Times New Roman" panose="02020603050405020304" pitchFamily="18" charset="0"/>
                <a:cs typeface="Times New Roman" panose="02020603050405020304" pitchFamily="18" charset="0"/>
              </a:rPr>
              <a:t>D. Yêu bà, yêu Tổ quốc và xóm làng thân thuộc</a:t>
            </a:r>
            <a:endParaRPr lang="en-VN" sz="23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493590" y="3492500"/>
            <a:ext cx="4471850" cy="1600434"/>
          </a:xfrm>
          <a:prstGeom prst="rect">
            <a:avLst/>
          </a:prstGeom>
          <a:noFill/>
        </p:spPr>
        <p:txBody>
          <a:bodyPr wrap="square" lIns="121917" tIns="60958" rIns="121917" bIns="60958"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C. </a:t>
            </a:r>
            <a:r>
              <a:rPr lang="en-US" sz="3200" b="1" dirty="0" err="1">
                <a:solidFill>
                  <a:srgbClr val="0000FF"/>
                </a:solidFill>
                <a:latin typeface="Times New Roman" panose="02020603050405020304" pitchFamily="18" charset="0"/>
                <a:cs typeface="Times New Roman" panose="02020603050405020304" pitchFamily="18" charset="0"/>
              </a:rPr>
              <a:t>Nhớ</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mình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63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0" y="1092202"/>
            <a:ext cx="3271519"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nhân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trữ</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tình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4490718" y="1092202"/>
            <a:ext cx="6482081" cy="1846655"/>
          </a:xfrm>
          <a:prstGeom prst="rect">
            <a:avLst/>
          </a:prstGeom>
          <a:noFill/>
        </p:spPr>
        <p:txBody>
          <a:bodyPr wrap="square" lIns="121917" tIns="60958" rIns="121917" bIns="60958" rtlCol="0">
            <a:spAutoFit/>
          </a:bodyPr>
          <a:lstStyle/>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Tiếng gà trưa</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Gió mùa đông tới</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Trời đổ sương muối</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Giấc mơ của người cháu</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615549"/>
          </a:xfrm>
          <a:prstGeom prst="rect">
            <a:avLst/>
          </a:prstGeom>
          <a:noFill/>
        </p:spPr>
        <p:txBody>
          <a:bodyPr wrap="square" lIns="121917" tIns="60958" rIns="121917" bIns="60958"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Tiếng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trưa</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0" y="1092202"/>
            <a:ext cx="3271519" cy="1846655"/>
          </a:xfrm>
          <a:prstGeom prst="rect">
            <a:avLst/>
          </a:prstGeom>
          <a:noFill/>
        </p:spPr>
        <p:txBody>
          <a:bodyPr wrap="square" lIns="121917" tIns="60958" rIns="121917" bIns="60958"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đúng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A4E1198-E556-3A99-0F0F-EE494D656D27}"/>
              </a:ext>
            </a:extLst>
          </p:cNvPr>
          <p:cNvSpPr txBox="1"/>
          <p:nvPr/>
        </p:nvSpPr>
        <p:spPr>
          <a:xfrm>
            <a:off x="4490718" y="1092202"/>
            <a:ext cx="6482081" cy="1846655"/>
          </a:xfrm>
          <a:prstGeom prst="rect">
            <a:avLst/>
          </a:prstGeom>
          <a:noFill/>
        </p:spPr>
        <p:txBody>
          <a:bodyPr wrap="square" lIns="121917" tIns="60958" rIns="121917" bIns="60958" rtlCol="0">
            <a:spAutoFit/>
          </a:bodyPr>
          <a:lstStyle/>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là người chắt chiu</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là người thương cháu</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dành cho cháu những gì tốt đẹp nhất</a:t>
            </a:r>
          </a:p>
          <a:p>
            <a:pPr marL="457200" indent="-457200">
              <a:buAutoNum type="alphaUcPeriod"/>
            </a:pPr>
            <a:r>
              <a:rPr lang="vi-VN" sz="2800" dirty="0">
                <a:solidFill>
                  <a:schemeClr val="bg1"/>
                </a:solidFill>
                <a:latin typeface="Times New Roman" panose="02020603050405020304" pitchFamily="18" charset="0"/>
                <a:cs typeface="Times New Roman" panose="02020603050405020304" pitchFamily="18" charset="0"/>
              </a:rPr>
              <a:t>Bà phải trải qua nhiều gian nan, vất vả</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1107992"/>
          </a:xfrm>
          <a:prstGeom prst="rect">
            <a:avLst/>
          </a:prstGeom>
          <a:noFill/>
        </p:spPr>
        <p:txBody>
          <a:bodyPr wrap="square" lIns="121917" tIns="60958" rIns="121917" bIns="60958"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D. </a:t>
            </a:r>
            <a:r>
              <a:rPr lang="en-US" sz="3200" b="1" dirty="0" err="1">
                <a:solidFill>
                  <a:srgbClr val="0000FF"/>
                </a:solidFill>
                <a:latin typeface="Times New Roman" panose="02020603050405020304" pitchFamily="18" charset="0"/>
                <a:cs typeface="Times New Roman" panose="02020603050405020304" pitchFamily="18" charset="0"/>
              </a:rPr>
              <a:t>Bà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phải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trải</a:t>
            </a:r>
            <a:r>
              <a:rPr lang="en-US" sz="3200" b="1" dirty="0">
                <a:solidFill>
                  <a:srgbClr val="0000FF"/>
                </a:solidFill>
                <a:latin typeface="Times New Roman" panose="02020603050405020304" pitchFamily="18" charset="0"/>
                <a:cs typeface="Times New Roman" panose="02020603050405020304" pitchFamily="18" charset="0"/>
              </a:rPr>
              <a:t> qua </a:t>
            </a:r>
            <a:r>
              <a:rPr lang="en-US" sz="3200" b="1" dirty="0" err="1">
                <a:solidFill>
                  <a:srgbClr val="0000FF"/>
                </a:solidFill>
                <a:latin typeface="Times New Roman" panose="02020603050405020304" pitchFamily="18" charset="0"/>
                <a:cs typeface="Times New Roman" panose="02020603050405020304" pitchFamily="18" charset="0"/>
              </a:rPr>
              <a:t>nhiều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gian</a:t>
            </a:r>
            <a:r>
              <a:rPr lang="en-US" sz="3200" b="1" dirty="0">
                <a:solidFill>
                  <a:srgbClr val="0000FF"/>
                </a:solidFill>
                <a:latin typeface="Times New Roman" panose="02020603050405020304" pitchFamily="18" charset="0"/>
                <a:cs typeface="Times New Roman" panose="02020603050405020304" pitchFamily="18" charset="0"/>
              </a:rPr>
              <a:t> nan, </a:t>
            </a:r>
            <a:r>
              <a:rPr lang="en-US" sz="3200" b="1" dirty="0" err="1">
                <a:solidFill>
                  <a:srgbClr val="0000FF"/>
                </a:solidFill>
                <a:latin typeface="Times New Roman" panose="02020603050405020304" pitchFamily="18" charset="0"/>
                <a:cs typeface="Times New Roman" panose="02020603050405020304" pitchFamily="18" charset="0"/>
              </a:rPr>
              <a:t>vất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vả</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84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4E288F-4050-41FC-8753-E6B7115343B9}"/>
              </a:ext>
            </a:extLst>
          </p:cNvPr>
          <p:cNvPicPr>
            <a:picLocks noChangeAspect="1"/>
          </p:cNvPicPr>
          <p:nvPr/>
        </p:nvPicPr>
        <p:blipFill>
          <a:blip r:embed="rId2"/>
          <a:stretch>
            <a:fillRect/>
          </a:stretch>
        </p:blipFill>
        <p:spPr>
          <a:xfrm>
            <a:off x="1847278" y="186946"/>
            <a:ext cx="2901948" cy="1182727"/>
          </a:xfrm>
          <a:prstGeom prst="rect">
            <a:avLst/>
          </a:prstGeom>
        </p:spPr>
      </p:pic>
      <p:sp>
        <p:nvSpPr>
          <p:cNvPr id="8" name="TextBox 7">
            <a:extLst>
              <a:ext uri="{FF2B5EF4-FFF2-40B4-BE49-F238E27FC236}">
                <a16:creationId xmlns:a16="http://schemas.microsoft.com/office/drawing/2014/main" id="{A323B288-5A9A-483D-96EF-F2F76D8D036C}"/>
              </a:ext>
            </a:extLst>
          </p:cNvPr>
          <p:cNvSpPr txBox="1"/>
          <p:nvPr/>
        </p:nvSpPr>
        <p:spPr>
          <a:xfrm>
            <a:off x="2034267" y="6013977"/>
            <a:ext cx="2173993"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Xuân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Quỳnh</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Rectangle 8">
            <a:extLst>
              <a:ext uri="{FF2B5EF4-FFF2-40B4-BE49-F238E27FC236}">
                <a16:creationId xmlns:a16="http://schemas.microsoft.com/office/drawing/2014/main" id="{40F4426D-2BE3-45DA-8BA0-F4C9C964B9E8}"/>
              </a:ext>
            </a:extLst>
          </p:cNvPr>
          <p:cNvSpPr/>
          <p:nvPr/>
        </p:nvSpPr>
        <p:spPr>
          <a:xfrm>
            <a:off x="4749226" y="1190066"/>
            <a:ext cx="7168796" cy="6246863"/>
          </a:xfrm>
          <a:prstGeom prst="rect">
            <a:avLst/>
          </a:prstGeom>
          <a:noFill/>
          <a:ln w="9525">
            <a:noFill/>
          </a:ln>
        </p:spPr>
        <p:txBody>
          <a:bodyPr anchor="t"/>
          <a:lstStyle/>
          <a:p>
            <a:pPr marL="342900" indent="-342900" algn="just" fontAlgn="base">
              <a:spcBef>
                <a:spcPct val="20000"/>
              </a:spcBef>
              <a:spcAft>
                <a:spcPct val="0"/>
              </a:spcAft>
            </a:pPr>
            <a:r>
              <a:rPr lang="en-US" altLang="zh-CN" sz="2400" dirty="0">
                <a:solidFill>
                  <a:srgbClr val="FF0000"/>
                </a:solidFill>
                <a:latin typeface="Times New Roman" panose="02020603050405020304" pitchFamily="18" charset="0"/>
              </a:rPr>
              <a:t>    </a:t>
            </a:r>
          </a:p>
          <a:p>
            <a:pPr marL="342900" indent="-342900" algn="just" fontAlgn="base">
              <a:spcBef>
                <a:spcPct val="20000"/>
              </a:spcBef>
              <a:spcAft>
                <a:spcPct val="0"/>
              </a:spcAft>
            </a:pPr>
            <a:r>
              <a:rPr lang="en-US" altLang="zh-CN" sz="2400" dirty="0">
                <a:solidFill>
                  <a:srgbClr val="000000"/>
                </a:solidFill>
                <a:latin typeface="Times New Roman" panose="02020603050405020304" pitchFamily="18" charset="0"/>
              </a:rPr>
              <a:t>    - Xuân </a:t>
            </a:r>
            <a:r>
              <a:rPr lang="en-US" altLang="zh-CN" sz="2400" dirty="0" err="1">
                <a:solidFill>
                  <a:srgbClr val="000000"/>
                </a:solidFill>
                <a:latin typeface="Times New Roman" panose="02020603050405020304" pitchFamily="18" charset="0"/>
              </a:rPr>
              <a:t>Quỳnh</a:t>
            </a:r>
            <a:r>
              <a:rPr lang="en-US" altLang="zh-CN" sz="2400" dirty="0">
                <a:solidFill>
                  <a:srgbClr val="000000"/>
                </a:solidFill>
                <a:latin typeface="Times New Roman" panose="02020603050405020304" pitchFamily="18" charset="0"/>
              </a:rPr>
              <a:t> (1942 – 1988) </a:t>
            </a:r>
          </a:p>
          <a:p>
            <a:pPr marL="342900" indent="-342900" algn="just" fontAlgn="base">
              <a:spcBef>
                <a:spcPct val="20000"/>
              </a:spcBef>
              <a:spcAft>
                <a:spcPct val="0"/>
              </a:spcAft>
            </a:pPr>
            <a:r>
              <a:rPr lang="en-US" altLang="zh-CN" sz="2400" dirty="0">
                <a:solidFill>
                  <a:srgbClr val="000000"/>
                </a:solidFill>
                <a:latin typeface="Times New Roman" panose="02020603050405020304" pitchFamily="18" charset="0"/>
              </a:rPr>
              <a:t>    - </a:t>
            </a:r>
            <a:r>
              <a:rPr lang="en-US" altLang="zh-CN" sz="2400" dirty="0" err="1">
                <a:solidFill>
                  <a:srgbClr val="000000"/>
                </a:solidFill>
                <a:latin typeface="Times New Roman" panose="02020603050405020304" pitchFamily="18" charset="0"/>
              </a:rPr>
              <a:t>Quê</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tỉnh</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Hà</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Tây</a:t>
            </a:r>
            <a:r>
              <a:rPr lang="en-US" altLang="zh-CN" sz="2400" dirty="0">
                <a:solidFill>
                  <a:srgbClr val="000000"/>
                </a:solidFill>
                <a:latin typeface="Times New Roman" panose="02020603050405020304" pitchFamily="18" charset="0"/>
              </a:rPr>
              <a:t> (nay </a:t>
            </a:r>
            <a:r>
              <a:rPr lang="en-US" altLang="zh-CN" sz="2400" dirty="0" err="1">
                <a:solidFill>
                  <a:srgbClr val="000000"/>
                </a:solidFill>
                <a:latin typeface="Times New Roman" panose="02020603050405020304" pitchFamily="18" charset="0"/>
              </a:rPr>
              <a:t>là</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Hà</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Nội</a:t>
            </a:r>
            <a:r>
              <a:rPr lang="en-US" altLang="zh-CN" sz="2400" dirty="0">
                <a:solidFill>
                  <a:srgbClr val="000000"/>
                </a:solidFill>
                <a:latin typeface="Times New Roman" panose="02020603050405020304" pitchFamily="18" charset="0"/>
              </a:rPr>
              <a:t>).</a:t>
            </a:r>
          </a:p>
          <a:p>
            <a:pPr marL="342900" indent="-342900" algn="just" fontAlgn="base">
              <a:spcBef>
                <a:spcPct val="20000"/>
              </a:spcBef>
              <a:spcAft>
                <a:spcPct val="0"/>
              </a:spcAft>
            </a:pPr>
            <a:r>
              <a:rPr lang="en-US" altLang="zh-CN" sz="2400" dirty="0">
                <a:solidFill>
                  <a:srgbClr val="000000"/>
                </a:solidFill>
                <a:latin typeface="Times New Roman" panose="02020603050405020304" pitchFamily="18" charset="0"/>
              </a:rPr>
              <a:t>    - </a:t>
            </a:r>
            <a:r>
              <a:rPr lang="en-US" altLang="zh-CN" sz="2400" dirty="0" err="1">
                <a:solidFill>
                  <a:srgbClr val="000000"/>
                </a:solidFill>
                <a:latin typeface="Times New Roman" panose="02020603050405020304" pitchFamily="18" charset="0"/>
              </a:rPr>
              <a:t>Là</a:t>
            </a:r>
            <a:r>
              <a:rPr lang="en-US" altLang="zh-CN" sz="2400" dirty="0">
                <a:solidFill>
                  <a:srgbClr val="000000"/>
                </a:solidFill>
                <a:latin typeface="Times New Roman" panose="02020603050405020304" pitchFamily="18" charset="0"/>
              </a:rPr>
              <a:t> nhà </a:t>
            </a:r>
            <a:r>
              <a:rPr lang="en-US" altLang="zh-CN" sz="2400" dirty="0" err="1">
                <a:solidFill>
                  <a:srgbClr val="000000"/>
                </a:solidFill>
                <a:latin typeface="Times New Roman" panose="02020603050405020304" pitchFamily="18" charset="0"/>
              </a:rPr>
              <a:t>thơ</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nữ</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xuất</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sắc</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trong</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nền</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thơ</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hiện</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đại</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Việt</a:t>
            </a:r>
            <a:r>
              <a:rPr lang="en-US" altLang="zh-CN" sz="2400" dirty="0">
                <a:solidFill>
                  <a:srgbClr val="000000"/>
                </a:solidFill>
                <a:latin typeface="Times New Roman" panose="02020603050405020304" pitchFamily="18" charset="0"/>
              </a:rPr>
              <a:t> Nam.</a:t>
            </a:r>
          </a:p>
          <a:p>
            <a:pPr marL="342900" indent="-342900" algn="just" fontAlgn="base">
              <a:spcBef>
                <a:spcPct val="20000"/>
              </a:spcBef>
              <a:spcAft>
                <a:spcPct val="0"/>
              </a:spcAft>
            </a:pPr>
            <a:r>
              <a:rPr lang="en-US" altLang="zh-CN" sz="2400" dirty="0">
                <a:solidFill>
                  <a:srgbClr val="000000"/>
                </a:solidFill>
                <a:latin typeface="Times New Roman" panose="02020603050405020304" pitchFamily="18" charset="0"/>
              </a:rPr>
              <a:t>    - Thơ Xuân Quỳnh giản dị, tinh tế mà sâu sắc, biểu lộ những rung cảm và khát vọng chân thành, </a:t>
            </a:r>
            <a:r>
              <a:rPr lang="en-US" altLang="zh-CN" sz="2400" dirty="0" err="1">
                <a:solidFill>
                  <a:srgbClr val="000000"/>
                </a:solidFill>
                <a:latin typeface="Times New Roman" panose="02020603050405020304" pitchFamily="18" charset="0"/>
              </a:rPr>
              <a:t>tha</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thiết</a:t>
            </a:r>
            <a:r>
              <a:rPr lang="en-US" altLang="zh-CN" sz="2400" dirty="0">
                <a:solidFill>
                  <a:srgbClr val="000000"/>
                </a:solidFill>
                <a:latin typeface="Times New Roman" panose="02020603050405020304" pitchFamily="18" charset="0"/>
              </a:rPr>
              <a:t>.</a:t>
            </a:r>
          </a:p>
          <a:p>
            <a:pPr marL="342900" indent="-342900" algn="just" fontAlgn="base">
              <a:spcBef>
                <a:spcPct val="20000"/>
              </a:spcBef>
              <a:spcAft>
                <a:spcPct val="0"/>
              </a:spcAft>
            </a:pPr>
            <a:r>
              <a:rPr lang="en-US" altLang="zh-CN" sz="2400" dirty="0">
                <a:solidFill>
                  <a:srgbClr val="000000"/>
                </a:solidFill>
                <a:latin typeface="Times New Roman" panose="02020603050405020304" pitchFamily="18" charset="0"/>
              </a:rPr>
              <a:t>    - </a:t>
            </a:r>
            <a:r>
              <a:rPr lang="en-US" altLang="zh-CN" sz="2400" dirty="0" err="1">
                <a:solidFill>
                  <a:srgbClr val="000000"/>
                </a:solidFill>
                <a:latin typeface="Times New Roman" panose="02020603050405020304" pitchFamily="18" charset="0"/>
              </a:rPr>
              <a:t>Năm</a:t>
            </a:r>
            <a:r>
              <a:rPr lang="en-US" altLang="zh-CN" sz="2400" dirty="0">
                <a:solidFill>
                  <a:srgbClr val="000000"/>
                </a:solidFill>
                <a:latin typeface="Times New Roman" panose="02020603050405020304" pitchFamily="18" charset="0"/>
              </a:rPr>
              <a:t> 2017, </a:t>
            </a:r>
            <a:r>
              <a:rPr lang="en-US" altLang="zh-CN" sz="2400" dirty="0" err="1">
                <a:solidFill>
                  <a:srgbClr val="000000"/>
                </a:solidFill>
                <a:latin typeface="Times New Roman" panose="02020603050405020304" pitchFamily="18" charset="0"/>
              </a:rPr>
              <a:t>Xuân</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Quỳnh</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được</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Nhà</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nước</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tặng</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Giải</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thưởng</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Hồ</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Chí</a:t>
            </a:r>
            <a:r>
              <a:rPr lang="en-US" altLang="zh-CN" sz="2400" dirty="0">
                <a:solidFill>
                  <a:srgbClr val="000000"/>
                </a:solidFill>
                <a:latin typeface="Times New Roman" panose="02020603050405020304" pitchFamily="18" charset="0"/>
              </a:rPr>
              <a:t> Minh </a:t>
            </a:r>
            <a:r>
              <a:rPr lang="en-US" altLang="zh-CN" sz="2400" dirty="0" err="1">
                <a:solidFill>
                  <a:srgbClr val="000000"/>
                </a:solidFill>
                <a:latin typeface="Times New Roman" panose="02020603050405020304" pitchFamily="18" charset="0"/>
              </a:rPr>
              <a:t>về</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văn</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học</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nghệ</a:t>
            </a:r>
            <a:r>
              <a:rPr lang="en-US" altLang="zh-CN" sz="2400" dirty="0">
                <a:solidFill>
                  <a:srgbClr val="000000"/>
                </a:solidFill>
                <a:latin typeface="Times New Roman" panose="02020603050405020304" pitchFamily="18" charset="0"/>
              </a:rPr>
              <a:t> </a:t>
            </a:r>
            <a:r>
              <a:rPr lang="en-US" altLang="zh-CN" sz="2400" dirty="0" err="1">
                <a:solidFill>
                  <a:srgbClr val="000000"/>
                </a:solidFill>
                <a:latin typeface="Times New Roman" panose="02020603050405020304" pitchFamily="18" charset="0"/>
              </a:rPr>
              <a:t>thuật</a:t>
            </a:r>
            <a:r>
              <a:rPr lang="en-US" altLang="zh-CN" sz="2400" dirty="0">
                <a:solidFill>
                  <a:srgbClr val="000000"/>
                </a:solidFill>
                <a:latin typeface="Times New Roman" panose="02020603050405020304" pitchFamily="18" charset="0"/>
              </a:rPr>
              <a:t>.</a:t>
            </a:r>
          </a:p>
          <a:p>
            <a:pPr marL="342900" indent="-342900" algn="just" fontAlgn="base">
              <a:spcBef>
                <a:spcPct val="20000"/>
              </a:spcBef>
              <a:spcAft>
                <a:spcPct val="0"/>
              </a:spcAft>
              <a:buClr>
                <a:srgbClr val="000000"/>
              </a:buClr>
              <a:buFont typeface="Times New Roman" panose="02020603050405020304" pitchFamily="18" charset="0"/>
              <a:buNone/>
            </a:pPr>
            <a:r>
              <a:rPr lang="en-US" altLang="zh-CN" sz="2400" dirty="0">
                <a:solidFill>
                  <a:srgbClr val="000000"/>
                </a:solidFill>
                <a:latin typeface="Times New Roman" panose="02020603050405020304" pitchFamily="18" charset="0"/>
              </a:rPr>
              <a:t>          </a:t>
            </a:r>
          </a:p>
        </p:txBody>
      </p:sp>
      <p:pic>
        <p:nvPicPr>
          <p:cNvPr id="19" name="Picture 2" descr="Logo màu Xanh sóng Gió mực nước Biển - sóng đường cong png tải về - Miễn  phí trong suốt Màu Xanh png Tải về.">
            <a:extLst>
              <a:ext uri="{FF2B5EF4-FFF2-40B4-BE49-F238E27FC236}">
                <a16:creationId xmlns:a16="http://schemas.microsoft.com/office/drawing/2014/main" id="{4146B532-87AE-4AA3-BCD5-9466E15148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10413519" y="5993289"/>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go màu Xanh sóng Gió mực nước Biển - sóng đường cong png tải về - Miễn  phí trong suốt Màu Xanh png Tải về.">
            <a:extLst>
              <a:ext uri="{FF2B5EF4-FFF2-40B4-BE49-F238E27FC236}">
                <a16:creationId xmlns:a16="http://schemas.microsoft.com/office/drawing/2014/main" id="{A7155EA6-6CD2-4316-A594-9A11985671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8792178" y="5993287"/>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go màu Xanh sóng Gió mực nước Biển - sóng đường cong png tải về - Miễn  phí trong suốt Màu Xanh png Tải về.">
            <a:extLst>
              <a:ext uri="{FF2B5EF4-FFF2-40B4-BE49-F238E27FC236}">
                <a16:creationId xmlns:a16="http://schemas.microsoft.com/office/drawing/2014/main" id="{2CF5C3A6-33E3-4CF5-A08F-E52731A0B3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9626917" y="5981126"/>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ogo màu Xanh sóng Gió mực nước Biển - sóng đường cong png tải về - Miễn  phí trong suốt Màu Xanh png Tải về.">
            <a:extLst>
              <a:ext uri="{FF2B5EF4-FFF2-40B4-BE49-F238E27FC236}">
                <a16:creationId xmlns:a16="http://schemas.microsoft.com/office/drawing/2014/main" id="{C59D20B5-67B4-4355-AAE9-FD47F97E0E7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7899512" y="5943085"/>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ogo màu Xanh sóng Gió mực nước Biển - sóng đường cong png tải về - Miễn  phí trong suốt Màu Xanh png Tải về.">
            <a:extLst>
              <a:ext uri="{FF2B5EF4-FFF2-40B4-BE49-F238E27FC236}">
                <a16:creationId xmlns:a16="http://schemas.microsoft.com/office/drawing/2014/main" id="{8E907B61-97D7-4E3A-BD69-6DDA261997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7054421" y="5968187"/>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go màu Xanh sóng Gió mực nước Biển - sóng đường cong png tải về - Miễn  phí trong suốt Màu Xanh png Tải về.">
            <a:extLst>
              <a:ext uri="{FF2B5EF4-FFF2-40B4-BE49-F238E27FC236}">
                <a16:creationId xmlns:a16="http://schemas.microsoft.com/office/drawing/2014/main" id="{3ABED383-C37B-4642-9A86-838836D3F3A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6078719" y="5917708"/>
            <a:ext cx="1343387" cy="7463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go màu Xanh sóng Gió mực nước Biển - sóng đường cong png tải về - Miễn  phí trong suốt Màu Xanh png Tải về.">
            <a:extLst>
              <a:ext uri="{FF2B5EF4-FFF2-40B4-BE49-F238E27FC236}">
                <a16:creationId xmlns:a16="http://schemas.microsoft.com/office/drawing/2014/main" id="{3B977065-33A2-4D20-AE4A-26E2034EC5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0000" l="8667" r="99222">
                        <a14:foregroundMark x1="18667" y1="10600" x2="30111" y2="7600"/>
                        <a14:foregroundMark x1="30111" y1="7600" x2="36889" y2="18600"/>
                        <a14:foregroundMark x1="36889" y1="18600" x2="38889" y2="31000"/>
                        <a14:foregroundMark x1="38889" y1="31000" x2="39111" y2="31200"/>
                        <a14:foregroundMark x1="21556" y1="2000" x2="28222" y2="3600"/>
                        <a14:foregroundMark x1="8556" y1="26600" x2="8667" y2="48800"/>
                        <a14:foregroundMark x1="8667" y1="48800" x2="8778" y2="49200"/>
                        <a14:foregroundMark x1="89111" y1="56000" x2="94778" y2="62000"/>
                        <a14:foregroundMark x1="94778" y1="62000" x2="98333" y2="69800"/>
                        <a14:foregroundMark x1="98333" y1="69800" x2="99222" y2="77000"/>
                      </a14:backgroundRemoval>
                    </a14:imgEffect>
                  </a14:imgLayer>
                </a14:imgProps>
              </a:ext>
              <a:ext uri="{28A0092B-C50C-407E-A947-70E740481C1C}">
                <a14:useLocalDpi xmlns:a14="http://schemas.microsoft.com/office/drawing/2010/main" val="0"/>
              </a:ext>
            </a:extLst>
          </a:blip>
          <a:srcRect/>
          <a:stretch>
            <a:fillRect/>
          </a:stretch>
        </p:blipFill>
        <p:spPr bwMode="auto">
          <a:xfrm rot="9615275">
            <a:off x="5287435" y="5917708"/>
            <a:ext cx="1343387" cy="74632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497106" y="1075765"/>
            <a:ext cx="10627799" cy="4548"/>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1C3045C-C4EC-42FC-9C9C-9113DCF7E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1984" y="2015913"/>
            <a:ext cx="2891610" cy="4033357"/>
          </a:xfrm>
          <a:prstGeom prst="rect">
            <a:avLst/>
          </a:prstGeom>
        </p:spPr>
      </p:pic>
    </p:spTree>
    <p:extLst>
      <p:ext uri="{BB962C8B-B14F-4D97-AF65-F5344CB8AC3E}">
        <p14:creationId xmlns:p14="http://schemas.microsoft.com/office/powerpoint/2010/main" val="1341776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circle(in)">
                                      <p:cBhvr>
                                        <p:cTn id="36" dur="2000"/>
                                        <p:tgtEl>
                                          <p:spTgt spid="1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circle(in)">
                                      <p:cBhvr>
                                        <p:cTn id="41" dur="2000"/>
                                        <p:tgtEl>
                                          <p:spTgt spid="10">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circle(in)">
                                      <p:cBhvr>
                                        <p:cTn id="46" dur="2000"/>
                                        <p:tgtEl>
                                          <p:spTgt spid="10">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Effect transition="in" filter="circle(in)">
                                      <p:cBhvr>
                                        <p:cTn id="51" dur="2000"/>
                                        <p:tgtEl>
                                          <p:spTgt spid="1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circle(in)">
                                      <p:cBhvr>
                                        <p:cTn id="56"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1" y="1092202"/>
            <a:ext cx="2194560" cy="1723545"/>
          </a:xfrm>
          <a:prstGeom prst="rect">
            <a:avLst/>
          </a:prstGeom>
          <a:noFill/>
        </p:spPr>
        <p:txBody>
          <a:bodyPr wrap="square" lIns="121917" tIns="60958" rIns="121917" bIns="60958" rtlCol="0">
            <a:spAutoFit/>
          </a:bodyPr>
          <a:lstStyle/>
          <a:p>
            <a:pPr algn="ctr"/>
            <a:r>
              <a:rPr lang="vi-VN" sz="2600" dirty="0">
                <a:solidFill>
                  <a:schemeClr val="bg1"/>
                </a:solidFill>
                <a:latin typeface="Times New Roman" panose="02020603050405020304" pitchFamily="18" charset="0"/>
                <a:cs typeface="Times New Roman" panose="02020603050405020304" pitchFamily="18" charset="0"/>
              </a:rPr>
              <a:t>Các dòng thơ nào không sử dụng phép điệp cấu trúc?</a:t>
            </a:r>
            <a:endParaRPr lang="en-VN" sz="26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4E1198-E556-3A99-0F0F-EE494D656D27}"/>
              </a:ext>
            </a:extLst>
          </p:cNvPr>
          <p:cNvSpPr txBox="1"/>
          <p:nvPr/>
        </p:nvSpPr>
        <p:spPr>
          <a:xfrm>
            <a:off x="3413762" y="1092202"/>
            <a:ext cx="7559038" cy="1877433"/>
          </a:xfrm>
          <a:prstGeom prst="rect">
            <a:avLst/>
          </a:prstGeom>
          <a:noFill/>
        </p:spPr>
        <p:txBody>
          <a:bodyPr wrap="square" lIns="121917" tIns="60958" rIns="121917" bIns="60958" rtlCol="0">
            <a:spAutoFit/>
          </a:bodyPr>
          <a:lstStyle/>
          <a:p>
            <a:pPr marL="457200" lvl="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Nghe xao động nắng trưa / Nghe bàn chân đỡ mỏi / Nghe gọi về tuổi thơ</a:t>
            </a:r>
            <a:endParaRPr lang="en-VN" sz="1900" dirty="0">
              <a:solidFill>
                <a:schemeClr val="bg1"/>
              </a:solidFill>
              <a:latin typeface="Times New Roman" panose="02020603050405020304" pitchFamily="18" charset="0"/>
              <a:cs typeface="Times New Roman" panose="02020603050405020304" pitchFamily="18" charset="0"/>
            </a:endParaRPr>
          </a:p>
          <a:p>
            <a:pPr marL="457200" lvl="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Này con gà mái mơ / Này còn gà mái vàng</a:t>
            </a:r>
            <a:endParaRPr lang="en-VN" sz="1900" dirty="0">
              <a:solidFill>
                <a:schemeClr val="bg1"/>
              </a:solidFill>
              <a:latin typeface="Times New Roman" panose="02020603050405020304" pitchFamily="18" charset="0"/>
              <a:cs typeface="Times New Roman" panose="02020603050405020304" pitchFamily="18" charset="0"/>
            </a:endParaRPr>
          </a:p>
          <a:p>
            <a:pPr marL="457200" lvl="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Ôi cái quần chéo go / Ống rộng dài quét đất / Cái áo cánh trúc bâu / Đi qua nghe sột soạt</a:t>
            </a:r>
          </a:p>
          <a:p>
            <a:pPr marL="457200" indent="-457200">
              <a:buFont typeface="+mj-lt"/>
              <a:buAutoNum type="alphaUcPeriod"/>
            </a:pPr>
            <a:r>
              <a:rPr lang="vi-VN" sz="1900" dirty="0">
                <a:solidFill>
                  <a:schemeClr val="bg1"/>
                </a:solidFill>
                <a:latin typeface="Times New Roman" panose="02020603050405020304" pitchFamily="18" charset="0"/>
                <a:cs typeface="Times New Roman" panose="02020603050405020304" pitchFamily="18" charset="0"/>
              </a:rPr>
              <a:t>Vì lòng yêu Tổ quốc / Vì xóm làng thân thuộc/… Vì tiếng gà cục tác</a:t>
            </a:r>
            <a:endParaRPr lang="en-VN" sz="19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615549"/>
          </a:xfrm>
          <a:prstGeom prst="rect">
            <a:avLst/>
          </a:prstGeom>
          <a:noFill/>
        </p:spPr>
        <p:txBody>
          <a:bodyPr wrap="square" lIns="121917" tIns="60958" rIns="121917" bIns="60958"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Đáp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án</a:t>
            </a:r>
            <a:r>
              <a:rPr lang="en-US" sz="3200" b="1" dirty="0">
                <a:solidFill>
                  <a:srgbClr val="0000FF"/>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38762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306AD-A315-0216-085E-78782658F7F1}"/>
              </a:ext>
            </a:extLst>
          </p:cNvPr>
          <p:cNvSpPr txBox="1"/>
          <p:nvPr/>
        </p:nvSpPr>
        <p:spPr>
          <a:xfrm>
            <a:off x="1219200" y="999868"/>
            <a:ext cx="3007360" cy="1969766"/>
          </a:xfrm>
          <a:prstGeom prst="rect">
            <a:avLst/>
          </a:prstGeom>
          <a:noFill/>
        </p:spPr>
        <p:txBody>
          <a:bodyPr wrap="square" lIns="121917" tIns="60958" rIns="121917" bIns="60958"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Ngoài việc khơi gợi ở bạn đọc những tình cảm tương tự tình cảm của người cháu dành cho bà, bài thơ còn khơi gợi ở chúng ta điều gì?</a:t>
            </a:r>
            <a:endParaRPr lang="en-VN" sz="20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A4E1198-E556-3A99-0F0F-EE494D656D27}"/>
              </a:ext>
            </a:extLst>
          </p:cNvPr>
          <p:cNvSpPr txBox="1"/>
          <p:nvPr/>
        </p:nvSpPr>
        <p:spPr>
          <a:xfrm>
            <a:off x="4632960" y="1092202"/>
            <a:ext cx="6339840" cy="1969766"/>
          </a:xfrm>
          <a:prstGeom prst="rect">
            <a:avLst/>
          </a:prstGeom>
          <a:noFill/>
        </p:spPr>
        <p:txBody>
          <a:bodyPr wrap="square" lIns="121917" tIns="60958" rIns="121917" bIns="60958" rtlCol="0">
            <a:spAutoFit/>
          </a:bodyPr>
          <a:lstStyle/>
          <a:p>
            <a:pPr marL="342900" lvl="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Nên thường xuyên về thăm người thân trong gia đình</a:t>
            </a:r>
            <a:endParaRPr lang="en-VN" sz="2000" dirty="0">
              <a:solidFill>
                <a:schemeClr val="bg1"/>
              </a:solidFill>
              <a:latin typeface="Times New Roman" panose="02020603050405020304" pitchFamily="18" charset="0"/>
              <a:cs typeface="Times New Roman" panose="02020603050405020304" pitchFamily="18" charset="0"/>
            </a:endParaRPr>
          </a:p>
          <a:p>
            <a:pPr marL="342900" lvl="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Luôn tỏ lòng biết ơn đối với những người thân của mình</a:t>
            </a:r>
            <a:endParaRPr lang="en-VN" sz="2000" dirty="0">
              <a:solidFill>
                <a:schemeClr val="bg1"/>
              </a:solidFill>
              <a:latin typeface="Times New Roman" panose="02020603050405020304" pitchFamily="18" charset="0"/>
              <a:cs typeface="Times New Roman" panose="02020603050405020304" pitchFamily="18" charset="0"/>
            </a:endParaRPr>
          </a:p>
          <a:p>
            <a:pPr marL="342900" lvl="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Coi người thân trong gia đình là điểm tựa tinh thần của mình</a:t>
            </a:r>
            <a:endParaRPr lang="en-VN" sz="2000" dirty="0">
              <a:solidFill>
                <a:schemeClr val="bg1"/>
              </a:solidFill>
              <a:latin typeface="Times New Roman" panose="02020603050405020304" pitchFamily="18" charset="0"/>
              <a:cs typeface="Times New Roman" panose="02020603050405020304" pitchFamily="18" charset="0"/>
            </a:endParaRPr>
          </a:p>
          <a:p>
            <a:pPr marL="342900" indent="-342900">
              <a:buFont typeface="+mj-lt"/>
              <a:buAutoNum type="alphaUcPeriod"/>
            </a:pPr>
            <a:r>
              <a:rPr lang="vi-VN" sz="2000" dirty="0">
                <a:solidFill>
                  <a:schemeClr val="bg1"/>
                </a:solidFill>
                <a:latin typeface="Times New Roman" panose="02020603050405020304" pitchFamily="18" charset="0"/>
                <a:cs typeface="Times New Roman" panose="02020603050405020304" pitchFamily="18" charset="0"/>
              </a:rPr>
              <a:t>Luôn trân trọng những giây phút được sống bên người thân.</a:t>
            </a:r>
            <a:r>
              <a:rPr lang="en-VN" sz="2000" dirty="0">
                <a:solidFill>
                  <a:schemeClr val="bg1"/>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E7011742-742A-2342-D0BD-FF4896A17B59}"/>
              </a:ext>
            </a:extLst>
          </p:cNvPr>
          <p:cNvSpPr txBox="1"/>
          <p:nvPr/>
        </p:nvSpPr>
        <p:spPr>
          <a:xfrm>
            <a:off x="3259908" y="3908627"/>
            <a:ext cx="4471850" cy="615549"/>
          </a:xfrm>
          <a:prstGeom prst="rect">
            <a:avLst/>
          </a:prstGeom>
          <a:noFill/>
        </p:spPr>
        <p:txBody>
          <a:bodyPr wrap="square" lIns="121917" tIns="60958" rIns="121917" bIns="60958"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Đáp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án</a:t>
            </a:r>
            <a:r>
              <a:rPr lang="en-US" sz="3200" b="1" dirty="0">
                <a:solidFill>
                  <a:srgbClr val="0000FF"/>
                </a:solidFill>
                <a:latin typeface="Times New Roman" panose="02020603050405020304" pitchFamily="18" charset="0"/>
                <a:cs typeface="Times New Roman" panose="02020603050405020304" pitchFamily="18" charset="0"/>
              </a:rPr>
              <a:t>: C</a:t>
            </a:r>
          </a:p>
        </p:txBody>
      </p:sp>
    </p:spTree>
    <p:extLst>
      <p:ext uri="{BB962C8B-B14F-4D97-AF65-F5344CB8AC3E}">
        <p14:creationId xmlns:p14="http://schemas.microsoft.com/office/powerpoint/2010/main" val="3530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F545-72F3-4AC0-98EB-3E0B785A14BA}"/>
              </a:ext>
            </a:extLst>
          </p:cNvPr>
          <p:cNvSpPr>
            <a:spLocks noGrp="1"/>
          </p:cNvSpPr>
          <p:nvPr>
            <p:ph type="title"/>
          </p:nvPr>
        </p:nvSpPr>
        <p:spPr>
          <a:xfrm>
            <a:off x="1266142" y="289367"/>
            <a:ext cx="10642278" cy="1143000"/>
          </a:xfrm>
        </p:spPr>
        <p:txBody>
          <a:bodyPr>
            <a:noAutofit/>
          </a:bodyPr>
          <a:lstStyle/>
          <a:p>
            <a:r>
              <a:rPr lang="vi-VN" sz="3200" b="1" dirty="0">
                <a:solidFill>
                  <a:srgbClr val="FF0000"/>
                </a:solidFill>
              </a:rPr>
              <a:t>SƯU TẦM THƠ, CA DAO VIẾT VỀ TÌNH BÀ - CHÁU</a:t>
            </a:r>
            <a:endParaRPr lang="en-US" sz="3200" b="1" dirty="0">
              <a:solidFill>
                <a:srgbClr val="FF0000"/>
              </a:solidFill>
            </a:endParaRPr>
          </a:p>
        </p:txBody>
      </p:sp>
      <p:sp>
        <p:nvSpPr>
          <p:cNvPr id="3" name="Content Placeholder 2">
            <a:extLst>
              <a:ext uri="{FF2B5EF4-FFF2-40B4-BE49-F238E27FC236}">
                <a16:creationId xmlns:a16="http://schemas.microsoft.com/office/drawing/2014/main" id="{AB50AEA1-F432-41A5-89B7-F6C4774BB6CF}"/>
              </a:ext>
            </a:extLst>
          </p:cNvPr>
          <p:cNvSpPr txBox="1">
            <a:spLocks/>
          </p:cNvSpPr>
          <p:nvPr/>
        </p:nvSpPr>
        <p:spPr bwMode="auto">
          <a:xfrm>
            <a:off x="0" y="1409700"/>
            <a:ext cx="6175094"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E0281A"/>
                </a:solidFill>
                <a:effectLst/>
                <a:uLnTx/>
                <a:uFillTx/>
                <a:latin typeface="Times New Roman" panose="02020603050405020304" pitchFamily="18" charset="0"/>
                <a:cs typeface="Times New Roman" panose="02020603050405020304" pitchFamily="18" charset="0"/>
              </a:rPr>
              <a:t>“Tay bà quạt mát không rời.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E0281A"/>
                </a:solidFill>
                <a:effectLst/>
                <a:uLnTx/>
                <a:uFillTx/>
                <a:latin typeface="Times New Roman" panose="02020603050405020304" pitchFamily="18" charset="0"/>
                <a:cs typeface="Times New Roman" panose="02020603050405020304" pitchFamily="18" charset="0"/>
              </a:rPr>
              <a:t>Cháu yêu, yêu nhất trên đời Bà thôi.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E0281A"/>
                </a:solidFill>
                <a:effectLst/>
                <a:uLnTx/>
                <a:uFillTx/>
                <a:latin typeface="Times New Roman" panose="02020603050405020304" pitchFamily="18" charset="0"/>
                <a:cs typeface="Times New Roman" panose="02020603050405020304" pitchFamily="18" charset="0"/>
              </a:rPr>
              <a:t>Gió xưa bà quạt lâu rồi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E0281A"/>
                </a:solidFill>
                <a:effectLst/>
                <a:uLnTx/>
                <a:uFillTx/>
                <a:latin typeface="Times New Roman" panose="02020603050405020304" pitchFamily="18" charset="0"/>
                <a:cs typeface="Times New Roman" panose="02020603050405020304" pitchFamily="18" charset="0"/>
              </a:rPr>
              <a:t>Mãi trong ký ức không thôi nồng nàn.”</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vi-VN" sz="1800" b="0" i="1" u="none" strike="noStrike" kern="0" cap="none" spc="0" normalizeH="0" baseline="0" noProof="0" dirty="0">
                <a:ln>
                  <a:noFill/>
                </a:ln>
                <a:solidFill>
                  <a:srgbClr val="E0281A"/>
                </a:solidFill>
                <a:effectLst/>
                <a:uLnTx/>
                <a:uFillTx/>
                <a:latin typeface="Times New Roman" panose="02020603050405020304" pitchFamily="18" charset="0"/>
                <a:cs typeface="Times New Roman" panose="02020603050405020304" pitchFamily="18" charset="0"/>
              </a:rPr>
              <a:t>(Hoàng Quỳnh Mai)</a:t>
            </a:r>
            <a:endParaRPr kumimoji="0" lang="en-US" sz="1800" b="0" i="1" u="none" strike="noStrike" kern="0" cap="none" spc="0" normalizeH="0" baseline="0" noProof="0" dirty="0">
              <a:ln>
                <a:noFill/>
              </a:ln>
              <a:solidFill>
                <a:srgbClr val="E0281A"/>
              </a:solidFill>
              <a:effectLst/>
              <a:uLnTx/>
              <a:uFillTx/>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B41FDE3B-D9A6-477A-8F44-5DE7BD579760}"/>
              </a:ext>
            </a:extLst>
          </p:cNvPr>
          <p:cNvSpPr txBox="1">
            <a:spLocks/>
          </p:cNvSpPr>
          <p:nvPr/>
        </p:nvSpPr>
        <p:spPr bwMode="auto">
          <a:xfrm>
            <a:off x="4327003" y="3952754"/>
            <a:ext cx="7315200" cy="24943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A1654B"/>
                </a:solidFill>
                <a:effectLst/>
                <a:uLnTx/>
                <a:uFillTx/>
                <a:latin typeface="Times New Roman" panose="02020603050405020304" pitchFamily="18" charset="0"/>
                <a:cs typeface="Times New Roman" panose="02020603050405020304" pitchFamily="18" charset="0"/>
              </a:rPr>
              <a:t>“Những ngày con bé ngây thơ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A1654B"/>
                </a:solidFill>
                <a:effectLst/>
                <a:uLnTx/>
                <a:uFillTx/>
                <a:latin typeface="Times New Roman" panose="02020603050405020304" pitchFamily="18" charset="0"/>
                <a:cs typeface="Times New Roman" panose="02020603050405020304" pitchFamily="18" charset="0"/>
              </a:rPr>
              <a:t>Ngoại ru câu hát ầu ơ ngọt ngào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A1654B"/>
                </a:solidFill>
                <a:effectLst/>
                <a:uLnTx/>
                <a:uFillTx/>
                <a:latin typeface="Times New Roman" panose="02020603050405020304" pitchFamily="18" charset="0"/>
                <a:cs typeface="Times New Roman" panose="02020603050405020304" pitchFamily="18" charset="0"/>
              </a:rPr>
              <a:t>Dừa xanh gió mát rì rào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2400" b="0" i="1" u="none" strike="noStrike" kern="0" cap="none" spc="0" normalizeH="0" baseline="0" noProof="0" dirty="0">
                <a:ln>
                  <a:noFill/>
                </a:ln>
                <a:solidFill>
                  <a:srgbClr val="A1654B"/>
                </a:solidFill>
                <a:effectLst/>
                <a:uLnTx/>
                <a:uFillTx/>
                <a:latin typeface="Times New Roman" panose="02020603050405020304" pitchFamily="18" charset="0"/>
                <a:cs typeface="Times New Roman" panose="02020603050405020304" pitchFamily="18" charset="0"/>
              </a:rPr>
              <a:t>Tuổi thơ bên ngoại đời nào con quên.”</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vi-VN" sz="2000" b="0" i="1" u="none" strike="noStrike" kern="0" cap="none" spc="0" normalizeH="0" baseline="0" noProof="0" dirty="0">
                <a:ln>
                  <a:noFill/>
                </a:ln>
                <a:solidFill>
                  <a:srgbClr val="A1654B"/>
                </a:solidFill>
                <a:effectLst/>
                <a:uLnTx/>
                <a:uFillTx/>
                <a:latin typeface="Times New Roman" panose="02020603050405020304" pitchFamily="18" charset="0"/>
                <a:cs typeface="Times New Roman" panose="02020603050405020304" pitchFamily="18" charset="0"/>
              </a:rPr>
              <a:t>(Hương Hà)</a:t>
            </a:r>
            <a:endParaRPr kumimoji="0" lang="en-US" sz="2000" b="0" i="1" u="none" strike="noStrike" kern="0" cap="none" spc="0" normalizeH="0" baseline="0" noProof="0" dirty="0">
              <a:ln>
                <a:noFill/>
              </a:ln>
              <a:solidFill>
                <a:srgbClr val="A1654B"/>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90D691C6-DF17-408C-B7CB-6F50618D545F}"/>
              </a:ext>
            </a:extLst>
          </p:cNvPr>
          <p:cNvSpPr/>
          <p:nvPr/>
        </p:nvSpPr>
        <p:spPr>
          <a:xfrm>
            <a:off x="162046" y="289367"/>
            <a:ext cx="11794602" cy="63545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63E7ED-2BB8-4A0D-A9B7-59F13A15C600}"/>
              </a:ext>
            </a:extLst>
          </p:cNvPr>
          <p:cNvPicPr>
            <a:picLocks noChangeAspect="1"/>
          </p:cNvPicPr>
          <p:nvPr/>
        </p:nvPicPr>
        <p:blipFill>
          <a:blip r:embed="rId2"/>
          <a:stretch>
            <a:fillRect/>
          </a:stretch>
        </p:blipFill>
        <p:spPr>
          <a:xfrm>
            <a:off x="996412" y="3812999"/>
            <a:ext cx="2881107" cy="2411215"/>
          </a:xfrm>
          <a:prstGeom prst="rect">
            <a:avLst/>
          </a:prstGeom>
        </p:spPr>
      </p:pic>
    </p:spTree>
    <p:extLst>
      <p:ext uri="{BB962C8B-B14F-4D97-AF65-F5344CB8AC3E}">
        <p14:creationId xmlns:p14="http://schemas.microsoft.com/office/powerpoint/2010/main" val="1401484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22CA7B-C406-47A2-9D74-C099EEFC0428}"/>
              </a:ext>
            </a:extLst>
          </p:cNvPr>
          <p:cNvPicPr>
            <a:picLocks noChangeAspect="1"/>
          </p:cNvPicPr>
          <p:nvPr/>
        </p:nvPicPr>
        <p:blipFill>
          <a:blip r:embed="rId2"/>
          <a:stretch>
            <a:fillRect/>
          </a:stretch>
        </p:blipFill>
        <p:spPr>
          <a:xfrm>
            <a:off x="141135" y="299094"/>
            <a:ext cx="11909730" cy="6858000"/>
          </a:xfrm>
          <a:prstGeom prst="rect">
            <a:avLst/>
          </a:prstGeom>
        </p:spPr>
      </p:pic>
      <p:sp>
        <p:nvSpPr>
          <p:cNvPr id="6" name="TextBox 5">
            <a:extLst>
              <a:ext uri="{FF2B5EF4-FFF2-40B4-BE49-F238E27FC236}">
                <a16:creationId xmlns:a16="http://schemas.microsoft.com/office/drawing/2014/main" id="{5DF6BE13-94A7-4EC3-972E-F4A63066BA8F}"/>
              </a:ext>
            </a:extLst>
          </p:cNvPr>
          <p:cNvSpPr txBox="1"/>
          <p:nvPr/>
        </p:nvSpPr>
        <p:spPr>
          <a:xfrm>
            <a:off x="766397" y="2075638"/>
            <a:ext cx="8408255" cy="907749"/>
          </a:xfrm>
          <a:prstGeom prst="rect">
            <a:avLst/>
          </a:prstGeom>
          <a:noFill/>
        </p:spPr>
        <p:txBody>
          <a:bodyPr wrap="square">
            <a:spAutoFit/>
          </a:bodyPr>
          <a:lstStyle/>
          <a:p>
            <a:pPr>
              <a:lnSpc>
                <a:spcPct val="115000"/>
              </a:lnSpc>
              <a:spcAft>
                <a:spcPts val="0"/>
              </a:spcAf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Quỳnh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919645" y="1525899"/>
            <a:ext cx="10644539" cy="18290"/>
          </a:xfrm>
          <a:prstGeom prst="rect">
            <a:avLst/>
          </a:prstGeom>
        </p:spPr>
      </p:pic>
    </p:spTree>
    <p:extLst>
      <p:ext uri="{BB962C8B-B14F-4D97-AF65-F5344CB8AC3E}">
        <p14:creationId xmlns:p14="http://schemas.microsoft.com/office/powerpoint/2010/main" val="2164153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2D74E6-5FB5-501A-2F5B-F8304D0EC6DD}"/>
              </a:ext>
            </a:extLst>
          </p:cNvPr>
          <p:cNvSpPr txBox="1"/>
          <p:nvPr/>
        </p:nvSpPr>
        <p:spPr>
          <a:xfrm>
            <a:off x="711200" y="1828800"/>
            <a:ext cx="7416800" cy="3697166"/>
          </a:xfrm>
          <a:prstGeom prst="rect">
            <a:avLst/>
          </a:prstGeom>
          <a:noFill/>
        </p:spPr>
        <p:txBody>
          <a:bodyPr wrap="square">
            <a:spAutoFit/>
          </a:bodyPr>
          <a:lstStyle/>
          <a:p>
            <a:pPr algn="ctr">
              <a:lnSpc>
                <a:spcPct val="150000"/>
              </a:lnSpc>
            </a:pPr>
            <a:r>
              <a:rPr lang="vi-VN" sz="3200" dirty="0">
                <a:solidFill>
                  <a:schemeClr val="bg1"/>
                </a:solidFill>
                <a:effectLst/>
                <a:latin typeface="Times New Roman" panose="02020603050405020304" pitchFamily="18" charset="0"/>
                <a:ea typeface="Times New Roman" panose="02020603050405020304" pitchFamily="18" charset="0"/>
              </a:rPr>
              <a:t>Theo em, vì sao chúng ta luôn nghĩ về những người thân trong gia đình mỗi khi xa nhà hoặc gặp khó khăn? Hãy viết một bức thư gửi cho người thân ở nơi xa để bày tỏ tình cảm của em. </a:t>
            </a:r>
            <a:endParaRPr lang="en-VN" sz="3200" dirty="0">
              <a:solidFill>
                <a:schemeClr val="bg1"/>
              </a:solidFill>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4D923D32-828E-F72F-5CAC-1F0144AEB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160" y="1640840"/>
            <a:ext cx="6096000" cy="6096000"/>
          </a:xfrm>
          <a:prstGeom prst="rect">
            <a:avLst/>
          </a:prstGeom>
        </p:spPr>
      </p:pic>
    </p:spTree>
    <p:extLst>
      <p:ext uri="{BB962C8B-B14F-4D97-AF65-F5344CB8AC3E}">
        <p14:creationId xmlns:p14="http://schemas.microsoft.com/office/powerpoint/2010/main" val="295651821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14B0C5-0AF1-4D09-B6B1-11A57FC75161}"/>
              </a:ext>
            </a:extLst>
          </p:cNvPr>
          <p:cNvPicPr>
            <a:picLocks noChangeAspect="1"/>
          </p:cNvPicPr>
          <p:nvPr/>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0283A7-BC7A-42E5-8102-BB2D73C7970C}"/>
              </a:ext>
            </a:extLst>
          </p:cNvPr>
          <p:cNvPicPr>
            <a:picLocks noChangeAspect="1"/>
          </p:cNvPicPr>
          <p:nvPr/>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5" name="图片 4">
            <a:extLst>
              <a:ext uri="{FF2B5EF4-FFF2-40B4-BE49-F238E27FC236}">
                <a16:creationId xmlns:a16="http://schemas.microsoft.com/office/drawing/2014/main" id="{1B6019DC-0AED-438F-B086-26AD966D3E3E}"/>
              </a:ext>
            </a:extLst>
          </p:cNvPr>
          <p:cNvPicPr>
            <a:picLocks noChangeAspect="1"/>
          </p:cNvPicPr>
          <p:nvPr/>
        </p:nvPicPr>
        <p:blipFill rotWithShape="1">
          <a:blip r:embed="rId4">
            <a:extLst>
              <a:ext uri="{28A0092B-C50C-407E-A947-70E740481C1C}">
                <a14:useLocalDpi xmlns:a14="http://schemas.microsoft.com/office/drawing/2010/main" val="0"/>
              </a:ext>
            </a:extLst>
          </a:blip>
          <a:srcRect l="27542" t="20350" r="28329" b="56500"/>
          <a:stretch/>
        </p:blipFill>
        <p:spPr>
          <a:xfrm>
            <a:off x="5943600" y="4106874"/>
            <a:ext cx="2969457" cy="2336920"/>
          </a:xfrm>
          <a:prstGeom prst="rect">
            <a:avLst/>
          </a:prstGeom>
        </p:spPr>
      </p:pic>
      <p:grpSp>
        <p:nvGrpSpPr>
          <p:cNvPr id="6" name="组合 5">
            <a:extLst>
              <a:ext uri="{FF2B5EF4-FFF2-40B4-BE49-F238E27FC236}">
                <a16:creationId xmlns:a16="http://schemas.microsoft.com/office/drawing/2014/main" id="{E6B6E8A2-C063-401B-A72F-E55E36409532}"/>
              </a:ext>
            </a:extLst>
          </p:cNvPr>
          <p:cNvGrpSpPr/>
          <p:nvPr/>
        </p:nvGrpSpPr>
        <p:grpSpPr>
          <a:xfrm>
            <a:off x="1143216" y="708790"/>
            <a:ext cx="8067459" cy="5633344"/>
            <a:chOff x="1143216" y="708790"/>
            <a:chExt cx="8067459" cy="5633344"/>
          </a:xfrm>
        </p:grpSpPr>
        <p:pic>
          <p:nvPicPr>
            <p:cNvPr id="7" name="图片 6">
              <a:extLst>
                <a:ext uri="{FF2B5EF4-FFF2-40B4-BE49-F238E27FC236}">
                  <a16:creationId xmlns:a16="http://schemas.microsoft.com/office/drawing/2014/main" id="{2A767288-B27B-478C-8DC3-3545C7606CA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D4BEB7F-639D-4EDC-9D45-8F0CDBE0271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587C1FB8-415E-4985-A96D-33D0A9F617D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0" name="图片 9">
            <a:extLst>
              <a:ext uri="{FF2B5EF4-FFF2-40B4-BE49-F238E27FC236}">
                <a16:creationId xmlns:a16="http://schemas.microsoft.com/office/drawing/2014/main" id="{BC29F0F0-BF68-4D63-8053-FA7D383A49B8}"/>
              </a:ext>
            </a:extLst>
          </p:cNvPr>
          <p:cNvPicPr>
            <a:picLocks noChangeAspect="1"/>
          </p:cNvPicPr>
          <p:nvPr/>
        </p:nvPicPr>
        <p:blipFill rotWithShape="1">
          <a:blip r:embed="rId7">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pic>
        <p:nvPicPr>
          <p:cNvPr id="13" name="Picture 12" descr="Graphical user interface, application&#10;&#10;Description automatically generated with medium confidence">
            <a:extLst>
              <a:ext uri="{FF2B5EF4-FFF2-40B4-BE49-F238E27FC236}">
                <a16:creationId xmlns:a16="http://schemas.microsoft.com/office/drawing/2014/main" id="{23952D4E-8E45-0BF5-ACD3-8C8938C962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67" y="3084826"/>
            <a:ext cx="6413500" cy="4191000"/>
          </a:xfrm>
          <a:prstGeom prst="rect">
            <a:avLst/>
          </a:prstGeom>
        </p:spPr>
      </p:pic>
    </p:spTree>
    <p:extLst>
      <p:ext uri="{BB962C8B-B14F-4D97-AF65-F5344CB8AC3E}">
        <p14:creationId xmlns:p14="http://schemas.microsoft.com/office/powerpoint/2010/main" val="322156800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89BE2-45D5-4000-9743-65889B523069}"/>
              </a:ext>
            </a:extLst>
          </p:cNvPr>
          <p:cNvPicPr>
            <a:picLocks noChangeAspect="1"/>
          </p:cNvPicPr>
          <p:nvPr/>
        </p:nvPicPr>
        <p:blipFill>
          <a:blip r:embed="rId2"/>
          <a:stretch>
            <a:fillRect/>
          </a:stretch>
        </p:blipFill>
        <p:spPr>
          <a:xfrm>
            <a:off x="164417" y="829627"/>
            <a:ext cx="4558054" cy="559228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45362D4-EED5-42A6-881C-BD4799A46FC1}"/>
              </a:ext>
            </a:extLst>
          </p:cNvPr>
          <p:cNvPicPr>
            <a:picLocks noChangeAspect="1"/>
          </p:cNvPicPr>
          <p:nvPr/>
        </p:nvPicPr>
        <p:blipFill>
          <a:blip r:embed="rId3"/>
          <a:stretch>
            <a:fillRect/>
          </a:stretch>
        </p:blipFill>
        <p:spPr>
          <a:xfrm>
            <a:off x="3083704" y="70609"/>
            <a:ext cx="7645047" cy="1518036"/>
          </a:xfrm>
          <a:prstGeom prst="rect">
            <a:avLst/>
          </a:prstGeom>
        </p:spPr>
      </p:pic>
      <p:pic>
        <p:nvPicPr>
          <p:cNvPr id="8" name="Picture 7">
            <a:extLst>
              <a:ext uri="{FF2B5EF4-FFF2-40B4-BE49-F238E27FC236}">
                <a16:creationId xmlns:a16="http://schemas.microsoft.com/office/drawing/2014/main" id="{C6F61E05-92DB-490D-953F-775501AF2F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216822" y="1470319"/>
            <a:ext cx="4558054" cy="455805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787BC28-B887-4150-AB56-8A3A71768993}"/>
              </a:ext>
            </a:extLst>
          </p:cNvPr>
          <p:cNvPicPr>
            <a:picLocks noChangeAspect="1"/>
          </p:cNvPicPr>
          <p:nvPr/>
        </p:nvPicPr>
        <p:blipFill>
          <a:blip r:embed="rId6"/>
          <a:stretch>
            <a:fillRect/>
          </a:stretch>
        </p:blipFill>
        <p:spPr>
          <a:xfrm>
            <a:off x="7725061" y="2116815"/>
            <a:ext cx="4365865" cy="4365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1189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9367BA-B8AA-4FD5-ACEA-044D521A1E8A}"/>
              </a:ext>
            </a:extLst>
          </p:cNvPr>
          <p:cNvGrpSpPr/>
          <p:nvPr/>
        </p:nvGrpSpPr>
        <p:grpSpPr>
          <a:xfrm>
            <a:off x="-1042517" y="0"/>
            <a:ext cx="7326773" cy="6858000"/>
            <a:chOff x="-925975" y="0"/>
            <a:chExt cx="7326773" cy="6858000"/>
          </a:xfrm>
          <a:blipFill>
            <a:blip r:embed="rId2"/>
            <a:stretch>
              <a:fillRect/>
            </a:stretch>
          </a:blipFill>
        </p:grpSpPr>
        <p:sp>
          <p:nvSpPr>
            <p:cNvPr id="4" name="Parallelogram 3">
              <a:extLst>
                <a:ext uri="{FF2B5EF4-FFF2-40B4-BE49-F238E27FC236}">
                  <a16:creationId xmlns:a16="http://schemas.microsoft.com/office/drawing/2014/main" id="{1BD4E4CE-C1AF-41DE-BAC3-70C92D968950}"/>
                </a:ext>
              </a:extLst>
            </p:cNvPr>
            <p:cNvSpPr/>
            <p:nvPr/>
          </p:nvSpPr>
          <p:spPr>
            <a:xfrm>
              <a:off x="-925975"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57471D00-619A-4AD1-B8B3-8B9FC0D0A650}"/>
                </a:ext>
              </a:extLst>
            </p:cNvPr>
            <p:cNvSpPr/>
            <p:nvPr/>
          </p:nvSpPr>
          <p:spPr>
            <a:xfrm>
              <a:off x="775503"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1C889A6-7C30-4B3B-A134-0D99747519BB}"/>
                </a:ext>
              </a:extLst>
            </p:cNvPr>
            <p:cNvSpPr/>
            <p:nvPr/>
          </p:nvSpPr>
          <p:spPr>
            <a:xfrm>
              <a:off x="2476981"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EFF79DD-216E-417D-951A-CF332045A409}"/>
                </a:ext>
              </a:extLst>
            </p:cNvPr>
            <p:cNvSpPr/>
            <p:nvPr/>
          </p:nvSpPr>
          <p:spPr>
            <a:xfrm>
              <a:off x="4178459" y="0"/>
              <a:ext cx="2222339" cy="685800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Box 9">
            <a:extLst>
              <a:ext uri="{FF2B5EF4-FFF2-40B4-BE49-F238E27FC236}">
                <a16:creationId xmlns:a16="http://schemas.microsoft.com/office/drawing/2014/main" id="{40ABE3B4-1B88-4337-8068-EA38152DE9BD}"/>
              </a:ext>
            </a:extLst>
          </p:cNvPr>
          <p:cNvSpPr txBox="1">
            <a:spLocks noChangeArrowheads="1"/>
          </p:cNvSpPr>
          <p:nvPr/>
        </p:nvSpPr>
        <p:spPr bwMode="auto">
          <a:xfrm>
            <a:off x="6308408" y="2255482"/>
            <a:ext cx="5181600" cy="37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10000"/>
              </a:lnSpc>
              <a:spcBef>
                <a:spcPct val="0"/>
              </a:spcBef>
              <a:spcAft>
                <a:spcPct val="0"/>
              </a:spcAft>
              <a:buClrTx/>
              <a:buSzTx/>
              <a:buFontTx/>
              <a:buNone/>
              <a:tabLst/>
              <a:defRPr/>
            </a:pPr>
            <a:r>
              <a:rPr kumimoji="0" lang="en-US" altLang="en-US" sz="2400" b="1" i="0" u="none" strike="noStrike" kern="0" cap="none" spc="0" normalizeH="0" baseline="0" noProof="0" dirty="0" err="1">
                <a:ln>
                  <a:noFill/>
                </a:ln>
                <a:solidFill>
                  <a:srgbClr val="C00000"/>
                </a:solidFill>
                <a:effectLst/>
                <a:uLnTx/>
                <a:uFillTx/>
              </a:rPr>
              <a:t>Hướng</a:t>
            </a:r>
            <a:r>
              <a:rPr kumimoji="0" lang="en-US" altLang="en-US" sz="2400" b="1" i="0" u="none" strike="noStrike" kern="0" cap="none" spc="0" normalizeH="0" noProof="0" dirty="0">
                <a:ln>
                  <a:noFill/>
                </a:ln>
                <a:solidFill>
                  <a:srgbClr val="C00000"/>
                </a:solidFill>
                <a:effectLst/>
                <a:uLnTx/>
                <a:uFillTx/>
              </a:rPr>
              <a:t> </a:t>
            </a:r>
            <a:r>
              <a:rPr kumimoji="0" lang="en-US" altLang="en-US" sz="2400" b="1" i="0" u="none" strike="noStrike" kern="0" cap="none" spc="0" normalizeH="0" noProof="0" dirty="0" err="1">
                <a:ln>
                  <a:noFill/>
                </a:ln>
                <a:solidFill>
                  <a:srgbClr val="C00000"/>
                </a:solidFill>
                <a:effectLst/>
                <a:uLnTx/>
                <a:uFillTx/>
              </a:rPr>
              <a:t>dẫn</a:t>
            </a:r>
            <a:r>
              <a:rPr kumimoji="0" lang="en-US" altLang="en-US" sz="2400" b="1" i="0" u="none" strike="noStrike" kern="0" cap="none" spc="0" normalizeH="0" noProof="0" dirty="0">
                <a:ln>
                  <a:noFill/>
                </a:ln>
                <a:solidFill>
                  <a:srgbClr val="C00000"/>
                </a:solidFill>
                <a:effectLst/>
                <a:uLnTx/>
                <a:uFillTx/>
              </a:rPr>
              <a:t> </a:t>
            </a:r>
            <a:r>
              <a:rPr kumimoji="0" lang="en-US" altLang="en-US" sz="2400" b="1" i="0" u="none" strike="noStrike" kern="0" cap="none" spc="0" normalizeH="0" noProof="0" dirty="0" err="1">
                <a:ln>
                  <a:noFill/>
                </a:ln>
                <a:solidFill>
                  <a:srgbClr val="C00000"/>
                </a:solidFill>
                <a:effectLst/>
                <a:uLnTx/>
                <a:uFillTx/>
              </a:rPr>
              <a:t>đọc</a:t>
            </a:r>
            <a:r>
              <a:rPr lang="en-US" altLang="en-US" sz="2400" b="1" kern="0" dirty="0">
                <a:solidFill>
                  <a:srgbClr val="C00000"/>
                </a:solidFill>
              </a:rPr>
              <a:t>:</a:t>
            </a:r>
          </a:p>
          <a:p>
            <a:pPr marL="0" marR="0" lvl="0" indent="0" algn="just" defTabSz="914400" eaLnBrk="1" fontAlgn="base" latinLnBrk="0" hangingPunct="1">
              <a:lnSpc>
                <a:spcPct val="11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C00000"/>
                </a:solidFill>
                <a:effectLst/>
                <a:uLnTx/>
                <a:uFillTx/>
              </a:rPr>
              <a:t> </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0" strike="noStrike" kern="0" cap="none" spc="0" normalizeH="0" baseline="0" noProof="0" dirty="0" err="1">
                <a:ln>
                  <a:noFill/>
                </a:ln>
                <a:solidFill>
                  <a:srgbClr val="002060"/>
                </a:solidFill>
                <a:effectLst/>
                <a:uLnTx/>
                <a:uFillTx/>
                <a:cs typeface="Times New Roman" panose="02020603050405020304" pitchFamily="18" charset="0"/>
              </a:rPr>
              <a:t>Giọng</a:t>
            </a:r>
            <a:r>
              <a:rPr kumimoji="0" lang="en-US" altLang="en-US" sz="2400" b="1" i="0"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0" strike="noStrike" kern="0" cap="none" spc="0" normalizeH="0" baseline="0" noProof="0" dirty="0" err="1">
                <a:ln>
                  <a:noFill/>
                </a:ln>
                <a:solidFill>
                  <a:srgbClr val="002060"/>
                </a:solidFill>
                <a:effectLst/>
                <a:uLnTx/>
                <a:uFillTx/>
                <a:cs typeface="Times New Roman" panose="02020603050405020304" pitchFamily="18" charset="0"/>
              </a:rPr>
              <a:t>đọc</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Vui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hồ</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hởi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phân</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biệt</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lời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mắng</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yêu</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của</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bà</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với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lời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kể</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tả</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trữ</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tình</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của</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nhà</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thơ</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trong</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vai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anh</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bộ</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đội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đang</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nhớ</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nhà</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nhớ</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bà</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nhớ</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quê</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a:t>
            </a:r>
          </a:p>
          <a:p>
            <a:pPr marL="0" marR="0" lvl="0" indent="0" algn="just" defTabSz="914400" eaLnBrk="1" fontAlgn="base" latinLnBrk="0" hangingPunct="1">
              <a:lnSpc>
                <a:spcPct val="11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a:t>
            </a:r>
            <a:r>
              <a:rPr kumimoji="0" lang="en-US" altLang="en-US" sz="2400" b="1" i="0"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0" strike="noStrike" kern="0" cap="none" spc="0" normalizeH="0" baseline="0" noProof="0" dirty="0" err="1">
                <a:ln>
                  <a:noFill/>
                </a:ln>
                <a:solidFill>
                  <a:srgbClr val="002060"/>
                </a:solidFill>
                <a:effectLst/>
                <a:uLnTx/>
                <a:uFillTx/>
                <a:cs typeface="Times New Roman" panose="02020603050405020304" pitchFamily="18" charset="0"/>
              </a:rPr>
              <a:t>Nhịp</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3/2, 2/3, 1/2/2;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Nhấn</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mạnh</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vào</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các</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từ</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ngữ</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câu</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thơ</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được</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lặp</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lại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trong</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bài</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1" u="none" strike="noStrike" kern="0" cap="none" spc="0" normalizeH="0" baseline="0" noProof="0" dirty="0">
                <a:ln>
                  <a:noFill/>
                </a:ln>
                <a:solidFill>
                  <a:srgbClr val="002060"/>
                </a:solidFill>
                <a:effectLst/>
                <a:uLnTx/>
                <a:uFillTx/>
                <a:cs typeface="Times New Roman" panose="02020603050405020304" pitchFamily="18" charset="0"/>
              </a:rPr>
              <a:t>Nghe</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ở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khổ</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1;</a:t>
            </a:r>
            <a:r>
              <a:rPr kumimoji="0" lang="en-US" altLang="en-US" sz="2400" b="1" i="1"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1" u="none" strike="noStrike" kern="0" cap="none" spc="0" normalizeH="0" baseline="0" noProof="0" dirty="0" err="1">
                <a:ln>
                  <a:noFill/>
                </a:ln>
                <a:solidFill>
                  <a:srgbClr val="002060"/>
                </a:solidFill>
                <a:effectLst/>
                <a:uLnTx/>
                <a:uFillTx/>
                <a:cs typeface="Times New Roman" panose="02020603050405020304" pitchFamily="18" charset="0"/>
              </a:rPr>
              <a:t>Tiếng</a:t>
            </a:r>
            <a:r>
              <a:rPr kumimoji="0" lang="en-US" altLang="en-US" sz="2400" b="1" i="1"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1" u="none" strike="noStrike" kern="0" cap="none" spc="0" normalizeH="0" baseline="0" noProof="0" dirty="0" err="1">
                <a:ln>
                  <a:noFill/>
                </a:ln>
                <a:solidFill>
                  <a:srgbClr val="002060"/>
                </a:solidFill>
                <a:effectLst/>
                <a:uLnTx/>
                <a:uFillTx/>
                <a:cs typeface="Times New Roman" panose="02020603050405020304" pitchFamily="18" charset="0"/>
              </a:rPr>
              <a:t>gà</a:t>
            </a:r>
            <a:r>
              <a:rPr kumimoji="0" lang="en-US" altLang="en-US" sz="2400" b="1" i="1"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1" i="1" u="none" strike="noStrike" kern="0" cap="none" spc="0" normalizeH="0" baseline="0" noProof="0" dirty="0" err="1">
                <a:ln>
                  <a:noFill/>
                </a:ln>
                <a:solidFill>
                  <a:srgbClr val="002060"/>
                </a:solidFill>
                <a:effectLst/>
                <a:uLnTx/>
                <a:uFillTx/>
                <a:cs typeface="Times New Roman" panose="02020603050405020304" pitchFamily="18" charset="0"/>
              </a:rPr>
              <a:t>trưa</a:t>
            </a:r>
            <a:r>
              <a:rPr kumimoji="0" lang="en-US" altLang="en-US" sz="2400" b="1" i="1"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ở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đầu</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các</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a:t>
            </a:r>
            <a:r>
              <a:rPr kumimoji="0" lang="en-US" altLang="en-US" sz="2400" b="0" i="0" u="none" strike="noStrike" kern="0" cap="none" spc="0" normalizeH="0" baseline="0" noProof="0" dirty="0" err="1">
                <a:ln>
                  <a:noFill/>
                </a:ln>
                <a:solidFill>
                  <a:srgbClr val="002060"/>
                </a:solidFill>
                <a:effectLst/>
                <a:uLnTx/>
                <a:uFillTx/>
                <a:cs typeface="Times New Roman" panose="02020603050405020304" pitchFamily="18" charset="0"/>
              </a:rPr>
              <a:t>khổ</a:t>
            </a:r>
            <a:r>
              <a:rPr kumimoji="0" lang="en-US" altLang="en-US" sz="2400" b="0" i="0" u="none" strike="noStrike" kern="0" cap="none" spc="0" normalizeH="0" baseline="0" noProof="0" dirty="0">
                <a:ln>
                  <a:noFill/>
                </a:ln>
                <a:solidFill>
                  <a:srgbClr val="002060"/>
                </a:solidFill>
                <a:effectLst/>
                <a:uLnTx/>
                <a:uFillTx/>
                <a:cs typeface="Times New Roman" panose="02020603050405020304" pitchFamily="18" charset="0"/>
              </a:rPr>
              <a:t> 2, 3, 4, 7.</a:t>
            </a:r>
            <a:endParaRPr kumimoji="0" lang="en-US" altLang="en-US" sz="2400" b="1" i="0" u="none" strike="noStrike" kern="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69669660-4EC7-4431-97D6-9C6D43DD348B}"/>
              </a:ext>
            </a:extLst>
          </p:cNvPr>
          <p:cNvPicPr>
            <a:picLocks noChangeAspect="1"/>
          </p:cNvPicPr>
          <p:nvPr/>
        </p:nvPicPr>
        <p:blipFill>
          <a:blip r:embed="rId3"/>
          <a:stretch>
            <a:fillRect/>
          </a:stretch>
        </p:blipFill>
        <p:spPr>
          <a:xfrm>
            <a:off x="6287860" y="1398445"/>
            <a:ext cx="3084843" cy="1154004"/>
          </a:xfrm>
          <a:prstGeom prst="rect">
            <a:avLst/>
          </a:prstGeom>
        </p:spPr>
      </p:pic>
      <p:pic>
        <p:nvPicPr>
          <p:cNvPr id="15" name="Picture 14"/>
          <p:cNvPicPr>
            <a:picLocks noChangeAspect="1"/>
          </p:cNvPicPr>
          <p:nvPr/>
        </p:nvPicPr>
        <p:blipFill>
          <a:blip r:embed="rId4"/>
          <a:stretch>
            <a:fillRect/>
          </a:stretch>
        </p:blipFill>
        <p:spPr>
          <a:xfrm>
            <a:off x="486859" y="990134"/>
            <a:ext cx="10644539" cy="18290"/>
          </a:xfrm>
          <a:prstGeom prst="rect">
            <a:avLst/>
          </a:prstGeom>
        </p:spPr>
      </p:pic>
    </p:spTree>
    <p:extLst>
      <p:ext uri="{BB962C8B-B14F-4D97-AF65-F5344CB8AC3E}">
        <p14:creationId xmlns:p14="http://schemas.microsoft.com/office/powerpoint/2010/main" val="1990744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circle(in)">
                                      <p:cBhvr>
                                        <p:cTn id="12" dur="2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circle(in)">
                                      <p:cBhvr>
                                        <p:cTn id="17" dur="2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heel(1)">
                                      <p:cBhvr>
                                        <p:cTn id="22"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E2CB0E-7769-3F94-3CA1-EB127E15C60B}"/>
              </a:ext>
            </a:extLst>
          </p:cNvPr>
          <p:cNvSpPr/>
          <p:nvPr/>
        </p:nvSpPr>
        <p:spPr>
          <a:xfrm>
            <a:off x="865379" y="1518793"/>
            <a:ext cx="3527945" cy="4616648"/>
          </a:xfrm>
          <a:prstGeom prst="rect">
            <a:avLst/>
          </a:prstGeom>
        </p:spPr>
        <p:txBody>
          <a:bodyPr wrap="square">
            <a:spAutoFit/>
          </a:bodyPr>
          <a:lstStyle/>
          <a:p>
            <a:r>
              <a:rPr lang="vi-VN" sz="2100" dirty="0">
                <a:solidFill>
                  <a:schemeClr val="bg1"/>
                </a:solidFill>
                <a:latin typeface="Times New Roman" panose="02020603050405020304" pitchFamily="18" charset="0"/>
                <a:cs typeface="Times New Roman" panose="02020603050405020304" pitchFamily="18" charset="0"/>
              </a:rPr>
              <a:t>Trên đường hành quân xa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Dừng chân bên xóm nhỏ</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Tiếng gà ai nhảy ổ:</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“Cục... cục tác cục ta”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Nghe xao động nắng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Nghe bàn chân đỡ mỏi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Nghe gọi về tuổi thơ</a:t>
            </a:r>
            <a:br>
              <a:rPr lang="vi-VN" sz="2100" dirty="0">
                <a:solidFill>
                  <a:schemeClr val="bg1"/>
                </a:solidFill>
                <a:latin typeface="Times New Roman" panose="02020603050405020304" pitchFamily="18" charset="0"/>
                <a:cs typeface="Times New Roman" panose="02020603050405020304" pitchFamily="18" charset="0"/>
              </a:rPr>
            </a:b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Ổ rơm hồng những trứng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Này con gà mái mơ</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Khắp mình hoa đốm trắng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Này con gà mái vàng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Lông óng như màu nắng</a:t>
            </a:r>
            <a:endParaRPr lang="en-US" sz="21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C053CDF-EFFB-4AA7-4960-DDB596AB1267}"/>
              </a:ext>
            </a:extLst>
          </p:cNvPr>
          <p:cNvSpPr/>
          <p:nvPr/>
        </p:nvSpPr>
        <p:spPr>
          <a:xfrm>
            <a:off x="7798677" y="384165"/>
            <a:ext cx="3925614" cy="6232475"/>
          </a:xfrm>
          <a:prstGeom prst="rect">
            <a:avLst/>
          </a:prstGeom>
        </p:spPr>
        <p:txBody>
          <a:bodyPr wrap="square">
            <a:spAutoFit/>
          </a:bodyPr>
          <a:lstStyle/>
          <a:p>
            <a:r>
              <a:rPr lang="vi-VN" sz="2100" dirty="0">
                <a:solidFill>
                  <a:schemeClr val="bg1"/>
                </a:solidFill>
                <a:latin typeface="Times New Roman" panose="02020603050405020304" pitchFamily="18" charset="0"/>
                <a:cs typeface="Times New Roman" panose="02020603050405020304" pitchFamily="18" charset="0"/>
              </a:rPr>
              <a:t>Mong trời đừng sương muối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Để cuối năm bán gà</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Cháu được quần áo mới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Ôi cái quần chéo go</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Ống rộng dài quét đất</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Cái áo cánh chúc bâu</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Đi qua nghe sột soạt </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Mang bao nhiêu hạnh phúc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Đêm cháu về nằm mơ</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Giấc ngủ hồng sắc trứng</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Cháu chiến đấu hôm nay</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Vì lòng yêu Tổ quốc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Vì xóm làng thân thuộc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Bà ơi, cũng vì bà</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Vì tiếng gà cục tác</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Ổ trứng hồng tuổi thơ</a:t>
            </a:r>
            <a:endParaRPr lang="en-US" sz="2100"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65D67D2-EBE3-2665-6948-E5F86DE70FF1}"/>
              </a:ext>
            </a:extLst>
          </p:cNvPr>
          <p:cNvSpPr/>
          <p:nvPr/>
        </p:nvSpPr>
        <p:spPr>
          <a:xfrm>
            <a:off x="4113940" y="1534021"/>
            <a:ext cx="3432488" cy="4939814"/>
          </a:xfrm>
          <a:prstGeom prst="rect">
            <a:avLst/>
          </a:prstGeom>
        </p:spPr>
        <p:txBody>
          <a:bodyPr wrap="square">
            <a:spAutoFit/>
          </a:bodyPr>
          <a:lstStyle/>
          <a:p>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Có tiếng bà vẫn mắng: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 Gà đẻ mà mày nhìn</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Rồi sau này lang mặt!</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Cháu về lấy gương soi</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Lòng dại thơ lo lắng</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Tiếng gà trưa</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Tay bà khum soi trứng</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Dành từng quả chắt chiu</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Cho con gà mái ấp</a:t>
            </a:r>
            <a:endParaRPr lang="en-US" sz="2100" dirty="0">
              <a:solidFill>
                <a:schemeClr val="bg1"/>
              </a:solidFill>
              <a:latin typeface="Times New Roman" panose="02020603050405020304" pitchFamily="18" charset="0"/>
              <a:cs typeface="Times New Roman" panose="02020603050405020304" pitchFamily="18" charset="0"/>
            </a:endParaRPr>
          </a:p>
          <a:p>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Cứ hàng năm hàng năm</a:t>
            </a:r>
            <a:br>
              <a:rPr lang="vi-VN" sz="2100" dirty="0">
                <a:solidFill>
                  <a:schemeClr val="bg1"/>
                </a:solidFill>
                <a:latin typeface="Times New Roman" panose="02020603050405020304" pitchFamily="18" charset="0"/>
                <a:cs typeface="Times New Roman" panose="02020603050405020304" pitchFamily="18" charset="0"/>
              </a:rPr>
            </a:br>
            <a:r>
              <a:rPr lang="vi-VN" sz="2100" dirty="0">
                <a:solidFill>
                  <a:schemeClr val="bg1"/>
                </a:solidFill>
                <a:latin typeface="Times New Roman" panose="02020603050405020304" pitchFamily="18" charset="0"/>
                <a:cs typeface="Times New Roman" panose="02020603050405020304" pitchFamily="18" charset="0"/>
              </a:rPr>
              <a:t>Khi gió mùa đông tới</a:t>
            </a:r>
            <a:endParaRPr lang="en-US" sz="2100" dirty="0">
              <a:solidFill>
                <a:schemeClr val="bg1"/>
              </a:solidFill>
              <a:latin typeface="Times New Roman" panose="02020603050405020304" pitchFamily="18" charset="0"/>
              <a:cs typeface="Times New Roman" panose="02020603050405020304" pitchFamily="18" charset="0"/>
            </a:endParaRPr>
          </a:p>
          <a:p>
            <a:r>
              <a:rPr lang="vi-VN" sz="2100" dirty="0">
                <a:solidFill>
                  <a:schemeClr val="bg1"/>
                </a:solidFill>
                <a:latin typeface="Times New Roman" panose="02020603050405020304" pitchFamily="18" charset="0"/>
                <a:cs typeface="Times New Roman" panose="02020603050405020304" pitchFamily="18" charset="0"/>
              </a:rPr>
              <a:t>Bà lo đàn gà toi</a:t>
            </a:r>
            <a:endParaRPr lang="en-US" sz="21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Logo&#10;&#10;Description automatically generated with low confidence">
            <a:extLst>
              <a:ext uri="{FF2B5EF4-FFF2-40B4-BE49-F238E27FC236}">
                <a16:creationId xmlns:a16="http://schemas.microsoft.com/office/drawing/2014/main" id="{D0BC713D-D3F2-EC1A-E168-1579609E7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914" y="516499"/>
            <a:ext cx="4192051" cy="1327799"/>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88B0DA84-CB31-F93E-AAA8-4C9403BAC9E1}"/>
              </a:ext>
            </a:extLst>
          </p:cNvPr>
          <p:cNvPicPr>
            <a:picLocks noChangeAspect="1"/>
          </p:cNvPicPr>
          <p:nvPr/>
        </p:nvPicPr>
        <p:blipFill rotWithShape="1">
          <a:blip r:embed="rId3">
            <a:extLst>
              <a:ext uri="{28A0092B-C50C-407E-A947-70E740481C1C}">
                <a14:useLocalDpi xmlns:a14="http://schemas.microsoft.com/office/drawing/2010/main" val="0"/>
              </a:ext>
            </a:extLst>
          </a:blip>
          <a:srcRect b="5602"/>
          <a:stretch/>
        </p:blipFill>
        <p:spPr>
          <a:xfrm>
            <a:off x="10347109" y="4624551"/>
            <a:ext cx="1959023" cy="1849284"/>
          </a:xfrm>
          <a:prstGeom prst="rect">
            <a:avLst/>
          </a:prstGeom>
        </p:spPr>
      </p:pic>
      <p:pic>
        <p:nvPicPr>
          <p:cNvPr id="9" name="Picture 8" descr="—Pngtree—mujixiadan_2769499.png">
            <a:extLst>
              <a:ext uri="{FF2B5EF4-FFF2-40B4-BE49-F238E27FC236}">
                <a16:creationId xmlns:a16="http://schemas.microsoft.com/office/drawing/2014/main" id="{B82F3F08-1DFB-1F12-294A-62492AD3F736}"/>
              </a:ext>
            </a:extLst>
          </p:cNvPr>
          <p:cNvPicPr>
            <a:picLocks noChangeAspect="1"/>
          </p:cNvPicPr>
          <p:nvPr/>
        </p:nvPicPr>
        <p:blipFill>
          <a:blip r:embed="rId4" cstate="print"/>
          <a:stretch>
            <a:fillRect/>
          </a:stretch>
        </p:blipFill>
        <p:spPr>
          <a:xfrm flipH="1">
            <a:off x="855821" y="316015"/>
            <a:ext cx="1441478" cy="1403263"/>
          </a:xfrm>
          <a:prstGeom prst="rect">
            <a:avLst/>
          </a:prstGeom>
        </p:spPr>
      </p:pic>
    </p:spTree>
    <p:extLst>
      <p:ext uri="{BB962C8B-B14F-4D97-AF65-F5344CB8AC3E}">
        <p14:creationId xmlns:p14="http://schemas.microsoft.com/office/powerpoint/2010/main" val="40438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5841EB-9CA4-4F26-A855-88299E4A0C0E}"/>
              </a:ext>
            </a:extLst>
          </p:cNvPr>
          <p:cNvSpPr/>
          <p:nvPr/>
        </p:nvSpPr>
        <p:spPr>
          <a:xfrm>
            <a:off x="3889774" y="1572455"/>
            <a:ext cx="4085863" cy="1620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164183-3309-4249-AE15-BD8A2EAD68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729962" y="2940954"/>
            <a:ext cx="3171985" cy="3171985"/>
          </a:xfrm>
          <a:prstGeom prst="rect">
            <a:avLst/>
          </a:prstGeom>
        </p:spPr>
      </p:pic>
      <p:sp>
        <p:nvSpPr>
          <p:cNvPr id="14" name="Freeform 1">
            <a:extLst>
              <a:ext uri="{FF2B5EF4-FFF2-40B4-BE49-F238E27FC236}">
                <a16:creationId xmlns:a16="http://schemas.microsoft.com/office/drawing/2014/main" id="{4EE62383-F502-4032-A183-ADB1B1DBC789}"/>
              </a:ext>
            </a:extLst>
          </p:cNvPr>
          <p:cNvSpPr/>
          <p:nvPr/>
        </p:nvSpPr>
        <p:spPr>
          <a:xfrm>
            <a:off x="521644" y="1936295"/>
            <a:ext cx="4593654" cy="1788584"/>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Text Box 15">
            <a:extLst>
              <a:ext uri="{FF2B5EF4-FFF2-40B4-BE49-F238E27FC236}">
                <a16:creationId xmlns:a16="http://schemas.microsoft.com/office/drawing/2014/main" id="{36BC8F48-ECDB-4A28-8479-FD66D69EA808}"/>
              </a:ext>
            </a:extLst>
          </p:cNvPr>
          <p:cNvSpPr txBox="1">
            <a:spLocks noChangeArrowheads="1"/>
          </p:cNvSpPr>
          <p:nvPr/>
        </p:nvSpPr>
        <p:spPr bwMode="auto">
          <a:xfrm>
            <a:off x="1249241" y="2339884"/>
            <a:ext cx="38645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Gà</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mái</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mơ</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Gà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mái</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lông</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màu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hoa</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mơ</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vàng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nhạt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xen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lẫn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đốm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trắng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a:t>
            </a:r>
          </a:p>
        </p:txBody>
      </p:sp>
      <p:sp>
        <p:nvSpPr>
          <p:cNvPr id="15" name="Freeform 2">
            <a:extLst>
              <a:ext uri="{FF2B5EF4-FFF2-40B4-BE49-F238E27FC236}">
                <a16:creationId xmlns:a16="http://schemas.microsoft.com/office/drawing/2014/main" id="{872128DB-E033-40C1-B8A4-D6EBA26CAE50}"/>
              </a:ext>
            </a:extLst>
          </p:cNvPr>
          <p:cNvSpPr/>
          <p:nvPr/>
        </p:nvSpPr>
        <p:spPr>
          <a:xfrm>
            <a:off x="5458144" y="1788196"/>
            <a:ext cx="5034987" cy="2060194"/>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xt Box 15">
            <a:extLst>
              <a:ext uri="{FF2B5EF4-FFF2-40B4-BE49-F238E27FC236}">
                <a16:creationId xmlns:a16="http://schemas.microsoft.com/office/drawing/2014/main" id="{2286A320-BFD2-43B0-A8A5-E34DBAD2F37A}"/>
              </a:ext>
            </a:extLst>
          </p:cNvPr>
          <p:cNvSpPr txBox="1">
            <a:spLocks noChangeArrowheads="1"/>
          </p:cNvSpPr>
          <p:nvPr/>
        </p:nvSpPr>
        <p:spPr bwMode="auto">
          <a:xfrm>
            <a:off x="6146926" y="2497899"/>
            <a:ext cx="41143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Chắt</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chiu</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Dành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dụm,tiết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kiệm</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từng</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chút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kiên</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trì</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a:t>
            </a:r>
            <a:endParaRPr kumimoji="0" lang="en-US" altLang="en-US" sz="2800" b="0" i="0" u="none" strike="noStrike" kern="0" cap="none" spc="0" normalizeH="0" baseline="0" noProof="0" dirty="0">
              <a:ln>
                <a:noFill/>
              </a:ln>
              <a:solidFill>
                <a:srgbClr val="0000FF"/>
              </a:solidFill>
              <a:effectLst/>
              <a:uLnTx/>
              <a:uFillTx/>
              <a:latin typeface="Times New Roman" panose="02020603050405020304" pitchFamily="18" charset="0"/>
            </a:endParaRPr>
          </a:p>
        </p:txBody>
      </p:sp>
      <p:sp>
        <p:nvSpPr>
          <p:cNvPr id="16" name="Freeform 5">
            <a:extLst>
              <a:ext uri="{FF2B5EF4-FFF2-40B4-BE49-F238E27FC236}">
                <a16:creationId xmlns:a16="http://schemas.microsoft.com/office/drawing/2014/main" id="{FFE726A1-DD3A-48F9-B08F-F75A25A742A8}"/>
              </a:ext>
            </a:extLst>
          </p:cNvPr>
          <p:cNvSpPr/>
          <p:nvPr/>
        </p:nvSpPr>
        <p:spPr>
          <a:xfrm>
            <a:off x="420075" y="4403753"/>
            <a:ext cx="4135918" cy="2161641"/>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xt Box 15">
            <a:extLst>
              <a:ext uri="{FF2B5EF4-FFF2-40B4-BE49-F238E27FC236}">
                <a16:creationId xmlns:a16="http://schemas.microsoft.com/office/drawing/2014/main" id="{A60313CF-320E-42C1-BA77-47B8B1F9BFA1}"/>
              </a:ext>
            </a:extLst>
          </p:cNvPr>
          <p:cNvSpPr txBox="1">
            <a:spLocks noChangeArrowheads="1"/>
          </p:cNvSpPr>
          <p:nvPr/>
        </p:nvSpPr>
        <p:spPr bwMode="auto">
          <a:xfrm>
            <a:off x="521644" y="5438055"/>
            <a:ext cx="40667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Gà</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rgbClr val="000000"/>
                </a:solidFill>
                <a:effectLst/>
                <a:uLnTx/>
                <a:uFillTx/>
                <a:latin typeface="Times New Roman" panose="02020603050405020304" pitchFamily="18" charset="0"/>
              </a:rPr>
              <a:t>toi</a:t>
            </a:r>
            <a:r>
              <a:rPr kumimoji="0" lang="en-US" altLang="en-US" sz="2800" b="1" i="1"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Gà</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dây</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chết</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vì</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các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bệnh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các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dịch</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khác</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rgbClr val="000000"/>
                </a:solidFill>
                <a:effectLst/>
                <a:uLnTx/>
                <a:uFillTx/>
                <a:latin typeface="Times New Roman" panose="02020603050405020304" pitchFamily="18" charset="0"/>
              </a:rPr>
              <a:t>nhau</a:t>
            </a:r>
            <a:r>
              <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rPr>
              <a:t>.</a:t>
            </a:r>
          </a:p>
        </p:txBody>
      </p:sp>
      <p:sp>
        <p:nvSpPr>
          <p:cNvPr id="17" name="Freeform 6">
            <a:extLst>
              <a:ext uri="{FF2B5EF4-FFF2-40B4-BE49-F238E27FC236}">
                <a16:creationId xmlns:a16="http://schemas.microsoft.com/office/drawing/2014/main" id="{71F084AE-7252-4D61-810A-6251E91F40AB}"/>
              </a:ext>
            </a:extLst>
          </p:cNvPr>
          <p:cNvSpPr/>
          <p:nvPr/>
        </p:nvSpPr>
        <p:spPr>
          <a:xfrm>
            <a:off x="5789716" y="4346394"/>
            <a:ext cx="5951751" cy="2276357"/>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Text Box 15">
            <a:extLst>
              <a:ext uri="{FF2B5EF4-FFF2-40B4-BE49-F238E27FC236}">
                <a16:creationId xmlns:a16="http://schemas.microsoft.com/office/drawing/2014/main" id="{86257E89-BB7F-409A-A745-E994ADBACC87}"/>
              </a:ext>
            </a:extLst>
          </p:cNvPr>
          <p:cNvSpPr txBox="1">
            <a:spLocks noChangeArrowheads="1"/>
          </p:cNvSpPr>
          <p:nvPr/>
        </p:nvSpPr>
        <p:spPr bwMode="auto">
          <a:xfrm>
            <a:off x="6178893" y="5024951"/>
            <a:ext cx="556257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err="1">
                <a:ln>
                  <a:noFill/>
                </a:ln>
                <a:solidFill>
                  <a:schemeClr val="bg1"/>
                </a:solidFill>
                <a:effectLst/>
                <a:uLnTx/>
                <a:uFillTx/>
                <a:latin typeface="Times New Roman" panose="02020603050405020304" pitchFamily="18" charset="0"/>
              </a:rPr>
              <a:t>Chéo</a:t>
            </a:r>
            <a:r>
              <a:rPr kumimoji="0" lang="en-US" altLang="en-US" sz="2800" b="1" i="1"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1" i="1" u="none" strike="noStrike" kern="0" cap="none" spc="0" normalizeH="0" baseline="0" noProof="0" dirty="0" err="1">
                <a:ln>
                  <a:noFill/>
                </a:ln>
                <a:solidFill>
                  <a:schemeClr val="bg1"/>
                </a:solidFill>
                <a:effectLst/>
                <a:uLnTx/>
                <a:uFillTx/>
                <a:latin typeface="Times New Roman" panose="02020603050405020304" pitchFamily="18" charset="0"/>
              </a:rPr>
              <a:t>go:</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Vải</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dày</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trên</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mặt</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vải</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có</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những</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đường</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dệt</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chéo</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song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song</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với</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nhau</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theo</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bề</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ngang</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khổ</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 </a:t>
            </a:r>
            <a:r>
              <a:rPr kumimoji="0" lang="en-US" altLang="en-US" sz="2800" b="0" i="0" u="none" strike="noStrike" kern="0" cap="none" spc="0" normalizeH="0" baseline="0" noProof="0" dirty="0" err="1">
                <a:ln>
                  <a:noFill/>
                </a:ln>
                <a:solidFill>
                  <a:schemeClr val="bg1"/>
                </a:solidFill>
                <a:effectLst/>
                <a:uLnTx/>
                <a:uFillTx/>
                <a:latin typeface="Times New Roman" panose="02020603050405020304" pitchFamily="18" charset="0"/>
              </a:rPr>
              <a:t>vải</a:t>
            </a:r>
            <a:r>
              <a:rPr kumimoji="0" lang="en-US" altLang="en-US" sz="2800" b="0" i="0" u="none" strike="noStrike" kern="0" cap="none" spc="0" normalizeH="0" baseline="0" noProof="0" dirty="0">
                <a:ln>
                  <a:noFill/>
                </a:ln>
                <a:solidFill>
                  <a:schemeClr val="bg1"/>
                </a:solidFill>
                <a:effectLst/>
                <a:uLnTx/>
                <a:uFillTx/>
                <a:latin typeface="Times New Roman" panose="02020603050405020304" pitchFamily="18" charset="0"/>
              </a:rPr>
              <a:t>.</a:t>
            </a:r>
          </a:p>
        </p:txBody>
      </p:sp>
    </p:spTree>
    <p:extLst>
      <p:ext uri="{BB962C8B-B14F-4D97-AF65-F5344CB8AC3E}">
        <p14:creationId xmlns:p14="http://schemas.microsoft.com/office/powerpoint/2010/main" val="4224355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heel(1)">
                                      <p:cBhvr>
                                        <p:cTn id="36" dur="2000"/>
                                        <p:tgtEl>
                                          <p:spTgt spid="17"/>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heel(1)">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8" grpId="0"/>
      <p:bldP spid="15" grpId="0" animBg="1"/>
      <p:bldP spid="9" grpId="0"/>
      <p:bldP spid="16" grpId="0" animBg="1"/>
      <p:bldP spid="11" grpId="0"/>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4A405C-1D91-43EB-84BD-CD412D4F182F}"/>
              </a:ext>
            </a:extLst>
          </p:cNvPr>
          <p:cNvSpPr/>
          <p:nvPr/>
        </p:nvSpPr>
        <p:spPr>
          <a:xfrm>
            <a:off x="127322" y="196770"/>
            <a:ext cx="11956648" cy="6363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922571D-84A2-4C9F-ADB3-2C7AC8DC4523}"/>
              </a:ext>
            </a:extLst>
          </p:cNvPr>
          <p:cNvPicPr>
            <a:picLocks noChangeAspect="1"/>
          </p:cNvPicPr>
          <p:nvPr/>
        </p:nvPicPr>
        <p:blipFill>
          <a:blip r:embed="rId2"/>
          <a:stretch>
            <a:fillRect/>
          </a:stretch>
        </p:blipFill>
        <p:spPr>
          <a:xfrm>
            <a:off x="519574" y="3130996"/>
            <a:ext cx="3651000" cy="2246769"/>
          </a:xfrm>
          <a:prstGeom prst="rect">
            <a:avLst/>
          </a:prstGeom>
        </p:spPr>
      </p:pic>
      <p:sp>
        <p:nvSpPr>
          <p:cNvPr id="3" name="Text Box 15">
            <a:extLst>
              <a:ext uri="{FF2B5EF4-FFF2-40B4-BE49-F238E27FC236}">
                <a16:creationId xmlns:a16="http://schemas.microsoft.com/office/drawing/2014/main" id="{452B3B51-EC51-4258-9C06-BFF65FDB8C6D}"/>
              </a:ext>
            </a:extLst>
          </p:cNvPr>
          <p:cNvSpPr txBox="1">
            <a:spLocks noChangeArrowheads="1"/>
          </p:cNvSpPr>
          <p:nvPr/>
        </p:nvSpPr>
        <p:spPr bwMode="auto">
          <a:xfrm>
            <a:off x="1875363" y="1351767"/>
            <a:ext cx="99938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Times New Roman" panose="02020603050405020304" pitchFamily="18" charset="0"/>
              </a:rPr>
              <a:t>Lang </a:t>
            </a:r>
            <a:r>
              <a:rPr kumimoji="0" lang="en-US" altLang="en-US" sz="2400" b="1" i="1" u="none" strike="noStrike" kern="0" cap="none" spc="0" normalizeH="0" baseline="0" noProof="0" dirty="0" err="1">
                <a:ln>
                  <a:noFill/>
                </a:ln>
                <a:solidFill>
                  <a:srgbClr val="FF0000"/>
                </a:solidFill>
                <a:effectLst/>
                <a:uLnTx/>
                <a:uFillTx/>
                <a:latin typeface="Times New Roman" panose="02020603050405020304" pitchFamily="18" charset="0"/>
              </a:rPr>
              <a:t>mặt</a:t>
            </a:r>
            <a:r>
              <a:rPr kumimoji="0" lang="en-US" altLang="en-US" sz="24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Da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mặt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những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đám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trắng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loang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lổ</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do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bệnh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lang ben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bệnh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ngoài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da, do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một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thứ</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nấm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gây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ra).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Trong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dân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gian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lưu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truyền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quan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niệm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cho</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rằng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nhìn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gà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đẻ</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sẽ</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bị</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lang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mặt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a:t>
            </a:r>
          </a:p>
        </p:txBody>
      </p:sp>
      <p:sp>
        <p:nvSpPr>
          <p:cNvPr id="4" name="Rectangle 3">
            <a:extLst>
              <a:ext uri="{FF2B5EF4-FFF2-40B4-BE49-F238E27FC236}">
                <a16:creationId xmlns:a16="http://schemas.microsoft.com/office/drawing/2014/main" id="{2AFF9E14-5246-416A-BC96-F955DFD6EA3B}"/>
              </a:ext>
            </a:extLst>
          </p:cNvPr>
          <p:cNvSpPr/>
          <p:nvPr/>
        </p:nvSpPr>
        <p:spPr>
          <a:xfrm>
            <a:off x="4267802" y="923942"/>
            <a:ext cx="4085863" cy="1620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 Box 15">
            <a:extLst>
              <a:ext uri="{FF2B5EF4-FFF2-40B4-BE49-F238E27FC236}">
                <a16:creationId xmlns:a16="http://schemas.microsoft.com/office/drawing/2014/main" id="{F2138D8F-CCB9-48C9-8D03-BFF94D3C7014}"/>
              </a:ext>
            </a:extLst>
          </p:cNvPr>
          <p:cNvSpPr txBox="1">
            <a:spLocks noChangeArrowheads="1"/>
          </p:cNvSpPr>
          <p:nvPr/>
        </p:nvSpPr>
        <p:spPr bwMode="auto">
          <a:xfrm>
            <a:off x="8267449" y="4510113"/>
            <a:ext cx="36792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400" b="1" i="1" u="none" strike="noStrike" kern="0" cap="none" spc="0" normalizeH="0" baseline="0" noProof="0" dirty="0" err="1">
                <a:ln>
                  <a:noFill/>
                </a:ln>
                <a:solidFill>
                  <a:srgbClr val="FF0000"/>
                </a:solidFill>
                <a:effectLst/>
                <a:uLnTx/>
                <a:uFillTx/>
                <a:latin typeface="Times New Roman" panose="02020603050405020304" pitchFamily="18" charset="0"/>
              </a:rPr>
              <a:t>Trúc</a:t>
            </a:r>
            <a:r>
              <a:rPr kumimoji="0" lang="en-US" altLang="en-US" sz="24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1" i="1" u="none" strike="noStrike" kern="0" cap="none" spc="0" normalizeH="0" baseline="0" noProof="0" dirty="0" err="1">
                <a:ln>
                  <a:noFill/>
                </a:ln>
                <a:solidFill>
                  <a:srgbClr val="FF0000"/>
                </a:solidFill>
                <a:effectLst/>
                <a:uLnTx/>
                <a:uFillTx/>
                <a:latin typeface="Times New Roman" panose="02020603050405020304" pitchFamily="18" charset="0"/>
              </a:rPr>
              <a:t>bâu</a:t>
            </a:r>
            <a:r>
              <a:rPr kumimoji="0" lang="en-US" altLang="en-US" sz="24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Vải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trắng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dày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dệt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bằng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sợi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bông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thông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thường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a:t>
            </a:r>
          </a:p>
        </p:txBody>
      </p:sp>
      <p:pic>
        <p:nvPicPr>
          <p:cNvPr id="7" name="Picture 6">
            <a:extLst>
              <a:ext uri="{FF2B5EF4-FFF2-40B4-BE49-F238E27FC236}">
                <a16:creationId xmlns:a16="http://schemas.microsoft.com/office/drawing/2014/main" id="{E4B20008-C0F4-4BC9-B864-B0529783AF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349" y="971743"/>
            <a:ext cx="2204977" cy="2204977"/>
          </a:xfrm>
          <a:prstGeom prst="rect">
            <a:avLst/>
          </a:prstGeom>
        </p:spPr>
      </p:pic>
      <p:sp>
        <p:nvSpPr>
          <p:cNvPr id="8" name="Text Box 15">
            <a:extLst>
              <a:ext uri="{FF2B5EF4-FFF2-40B4-BE49-F238E27FC236}">
                <a16:creationId xmlns:a16="http://schemas.microsoft.com/office/drawing/2014/main" id="{84B8B071-B037-4245-B468-785FE5E80026}"/>
              </a:ext>
            </a:extLst>
          </p:cNvPr>
          <p:cNvSpPr txBox="1">
            <a:spLocks noChangeArrowheads="1"/>
          </p:cNvSpPr>
          <p:nvPr/>
        </p:nvSpPr>
        <p:spPr bwMode="auto">
          <a:xfrm>
            <a:off x="806655" y="4581167"/>
            <a:ext cx="5501082" cy="1569660"/>
          </a:xfrm>
          <a:prstGeom prst="rect">
            <a:avLst/>
          </a:prstGeom>
          <a:solidFill>
            <a:schemeClr val="accent2">
              <a:lumMod val="20000"/>
              <a:lumOff val="80000"/>
              <a:alpha val="66000"/>
            </a:scheme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400" b="1" i="1" u="none" strike="noStrike" kern="0" cap="none" spc="0" normalizeH="0" baseline="0" noProof="0" dirty="0" err="1">
                <a:ln>
                  <a:noFill/>
                </a:ln>
                <a:solidFill>
                  <a:srgbClr val="FF0000"/>
                </a:solidFill>
                <a:effectLst/>
                <a:uLnTx/>
                <a:uFillTx/>
                <a:latin typeface="Times New Roman" panose="02020603050405020304" pitchFamily="18" charset="0"/>
              </a:rPr>
              <a:t>Sương</a:t>
            </a:r>
            <a:r>
              <a:rPr kumimoji="0" lang="en-US" altLang="en-US" sz="24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1" i="1" u="none" strike="noStrike" kern="0" cap="none" spc="0" normalizeH="0" baseline="0" noProof="0" dirty="0" err="1">
                <a:ln>
                  <a:noFill/>
                </a:ln>
                <a:solidFill>
                  <a:srgbClr val="FF0000"/>
                </a:solidFill>
                <a:effectLst/>
                <a:uLnTx/>
                <a:uFillTx/>
                <a:latin typeface="Times New Roman" panose="02020603050405020304" pitchFamily="18" charset="0"/>
              </a:rPr>
              <a:t>muối</a:t>
            </a:r>
            <a:r>
              <a:rPr kumimoji="0" lang="en-US" altLang="en-US" sz="2400" b="1" i="1"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Sương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đọng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thành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những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hạt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băng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trắng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xóa</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phủ</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trên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mặt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và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cây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cỏ</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trông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như</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muối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chỉ</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xuất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hiện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khi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thời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tiết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rất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lạnh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có</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hại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đối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cây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cối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và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loài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rPr>
              <a:t>vật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rPr>
              <a:t>.</a:t>
            </a:r>
          </a:p>
        </p:txBody>
      </p:sp>
      <p:pic>
        <p:nvPicPr>
          <p:cNvPr id="10" name="Picture 9">
            <a:extLst>
              <a:ext uri="{FF2B5EF4-FFF2-40B4-BE49-F238E27FC236}">
                <a16:creationId xmlns:a16="http://schemas.microsoft.com/office/drawing/2014/main" id="{5AA93B7F-AAEB-41EB-8E5B-3FC7C6547DA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0" b="89945" l="10000" r="90000">
                        <a14:foregroundMark x1="29375" y1="9834" x2="39063" y2="11823"/>
                        <a14:foregroundMark x1="34844" y1="6630" x2="39063" y2="7072"/>
                        <a14:foregroundMark x1="64844" y1="57348" x2="67813" y2="58564"/>
                        <a14:foregroundMark x1="67969" y1="58564" x2="67969" y2="59227"/>
                        <a14:foregroundMark x1="23594" y1="58895" x2="28594" y2="59227"/>
                      </a14:backgroundRemoval>
                    </a14:imgEffect>
                  </a14:imgLayer>
                </a14:imgProps>
              </a:ext>
            </a:extLst>
          </a:blip>
          <a:stretch>
            <a:fillRect/>
          </a:stretch>
        </p:blipFill>
        <p:spPr>
          <a:xfrm>
            <a:off x="6399221" y="2607933"/>
            <a:ext cx="2795199" cy="3952587"/>
          </a:xfrm>
          <a:prstGeom prst="rect">
            <a:avLst/>
          </a:prstGeom>
        </p:spPr>
      </p:pic>
    </p:spTree>
    <p:extLst>
      <p:ext uri="{BB962C8B-B14F-4D97-AF65-F5344CB8AC3E}">
        <p14:creationId xmlns:p14="http://schemas.microsoft.com/office/powerpoint/2010/main" val="3460404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3&quot;/&gt;&lt;property id=&quot;20307&quot; value=&quot;257&quot;/&gt;&lt;/object&gt;&lt;object type=&quot;3&quot; unique_id=&quot;10005&quot;&gt;&lt;property id=&quot;20148&quot; value=&quot;5&quot;/&gt;&lt;property id=&quot;20300&quot; value=&quot;Slide 4&quot;/&gt;&lt;property id=&quot;20307&quot; value=&quot;258&quot;/&gt;&lt;/object&gt;&lt;object type=&quot;3&quot; unique_id=&quot;10006&quot;&gt;&lt;property id=&quot;20148&quot; value=&quot;5&quot;/&gt;&lt;property id=&quot;20300&quot; value=&quot;Slide 5&quot;/&gt;&lt;property id=&quot;20307&quot; value=&quot;259&quot;/&gt;&lt;/object&gt;&lt;object type=&quot;3&quot; unique_id=&quot;10007&quot;&gt;&lt;property id=&quot;20148&quot; value=&quot;5&quot;/&gt;&lt;property id=&quot;20300&quot; value=&quot;Slide 6&quot;/&gt;&lt;property id=&quot;20307&quot; value=&quot;260&quot;/&gt;&lt;/object&gt;&lt;object type=&quot;3&quot; unique_id=&quot;10008&quot;&gt;&lt;property id=&quot;20148&quot; value=&quot;5&quot;/&gt;&lt;property id=&quot;20300&quot; value=&quot;Slide 7&quot;/&gt;&lt;property id=&quot;20307&quot; value=&quot;261&quot;/&gt;&lt;/object&gt;&lt;object type=&quot;3&quot; unique_id=&quot;10009&quot;&gt;&lt;property id=&quot;20148&quot; value=&quot;5&quot;/&gt;&lt;property id=&quot;20300&quot; value=&quot;Slide 8&quot;/&gt;&lt;property id=&quot;20307&quot; value=&quot;262&quot;/&gt;&lt;/object&gt;&lt;object type=&quot;3&quot; unique_id=&quot;10010&quot;&gt;&lt;property id=&quot;20148&quot; value=&quot;5&quot;/&gt;&lt;property id=&quot;20300&quot; value=&quot;Slide 9&quot;/&gt;&lt;property id=&quot;20307&quot; value=&quot;271&quot;/&gt;&lt;/object&gt;&lt;object type=&quot;3&quot; unique_id=&quot;10011&quot;&gt;&lt;property id=&quot;20148&quot; value=&quot;5&quot;/&gt;&lt;property id=&quot;20300&quot; value=&quot;Slide 10&quot;/&gt;&lt;property id=&quot;20307&quot; value=&quot;276&quot;/&gt;&lt;/object&gt;&lt;object type=&quot;3&quot; unique_id=&quot;10012&quot;&gt;&lt;property id=&quot;20148&quot; value=&quot;5&quot;/&gt;&lt;property id=&quot;20300&quot; value=&quot;Slide 11&quot;/&gt;&lt;property id=&quot;20307&quot; value=&quot;277&quot;/&gt;&lt;/object&gt;&lt;object type=&quot;3&quot; unique_id=&quot;10013&quot;&gt;&lt;property id=&quot;20148&quot; value=&quot;5&quot;/&gt;&lt;property id=&quot;20300&quot; value=&quot;Slide 13&quot;/&gt;&lt;property id=&quot;20307&quot; value=&quot;272&quot;/&gt;&lt;/object&gt;&lt;object type=&quot;3&quot; unique_id=&quot;10014&quot;&gt;&lt;property id=&quot;20148&quot; value=&quot;5&quot;/&gt;&lt;property id=&quot;20300&quot; value=&quot;Slide 14&quot;/&gt;&lt;property id=&quot;20307&quot; value=&quot;273&quot;/&gt;&lt;/object&gt;&lt;object type=&quot;3&quot; unique_id=&quot;10015&quot;&gt;&lt;property id=&quot;20148&quot; value=&quot;5&quot;/&gt;&lt;property id=&quot;20300&quot; value=&quot;Slide 15&quot;/&gt;&lt;property id=&quot;20307&quot; value=&quot;470&quot;/&gt;&lt;/object&gt;&lt;object type=&quot;3&quot; unique_id=&quot;10017&quot;&gt;&lt;property id=&quot;20148&quot; value=&quot;5&quot;/&gt;&lt;property id=&quot;20300&quot; value=&quot;Slide 17&quot;/&gt;&lt;property id=&quot;20307&quot; value=&quot;274&quot;/&gt;&lt;/object&gt;&lt;object type=&quot;3&quot; unique_id=&quot;10018&quot;&gt;&lt;property id=&quot;20148&quot; value=&quot;5&quot;/&gt;&lt;property id=&quot;20300&quot; value=&quot;Slide 18&quot;/&gt;&lt;property id=&quot;20307&quot; value=&quot;475&quot;/&gt;&lt;/object&gt;&lt;object type=&quot;3&quot; unique_id=&quot;10019&quot;&gt;&lt;property id=&quot;20148&quot; value=&quot;5&quot;/&gt;&lt;property id=&quot;20300&quot; value=&quot;Slide 19&quot;/&gt;&lt;property id=&quot;20307&quot; value=&quot;478&quot;/&gt;&lt;/object&gt;&lt;object type=&quot;3&quot; unique_id=&quot;10020&quot;&gt;&lt;property id=&quot;20148&quot; value=&quot;5&quot;/&gt;&lt;property id=&quot;20300&quot; value=&quot;Slide 20&quot;/&gt;&lt;property id=&quot;20307&quot; value=&quot;476&quot;/&gt;&lt;/object&gt;&lt;object type=&quot;3&quot; unique_id=&quot;10021&quot;&gt;&lt;property id=&quot;20148&quot; value=&quot;5&quot;/&gt;&lt;property id=&quot;20300&quot; value=&quot;Slide 24&quot;/&gt;&lt;property id=&quot;20307&quot; value=&quot;477&quot;/&gt;&lt;/object&gt;&lt;object type=&quot;3&quot; unique_id=&quot;10022&quot;&gt;&lt;property id=&quot;20148&quot; value=&quot;5&quot;/&gt;&lt;property id=&quot;20300&quot; value=&quot;Slide 25&quot;/&gt;&lt;property id=&quot;20307&quot; value=&quot;479&quot;/&gt;&lt;/object&gt;&lt;object type=&quot;3&quot; unique_id=&quot;10023&quot;&gt;&lt;property id=&quot;20148&quot; value=&quot;5&quot;/&gt;&lt;property id=&quot;20300&quot; value=&quot;Slide 26&quot;/&gt;&lt;property id=&quot;20307&quot; value=&quot;480&quot;/&gt;&lt;/object&gt;&lt;object type=&quot;3&quot; unique_id=&quot;10024&quot;&gt;&lt;property id=&quot;20148&quot; value=&quot;5&quot;/&gt;&lt;property id=&quot;20300&quot; value=&quot;Slide 27&quot;/&gt;&lt;property id=&quot;20307&quot; value=&quot;482&quot;/&gt;&lt;/object&gt;&lt;object type=&quot;3&quot; unique_id=&quot;10025&quot;&gt;&lt;property id=&quot;20148&quot; value=&quot;5&quot;/&gt;&lt;property id=&quot;20300&quot; value=&quot;Slide 28&quot;/&gt;&lt;property id=&quot;20307&quot; value=&quot;481&quot;/&gt;&lt;/object&gt;&lt;object type=&quot;3&quot; unique_id=&quot;10026&quot;&gt;&lt;property id=&quot;20148&quot; value=&quot;5&quot;/&gt;&lt;property id=&quot;20300&quot; value=&quot;Slide 29&quot;/&gt;&lt;property id=&quot;20307&quot; value=&quot;483&quot;/&gt;&lt;/object&gt;&lt;object type=&quot;3&quot; unique_id=&quot;10027&quot;&gt;&lt;property id=&quot;20148&quot; value=&quot;5&quot;/&gt;&lt;property id=&quot;20300&quot; value=&quot;Slide 30&quot;/&gt;&lt;property id=&quot;20307&quot; value=&quot;484&quot;/&gt;&lt;/object&gt;&lt;object type=&quot;3&quot; unique_id=&quot;10028&quot;&gt;&lt;property id=&quot;20148&quot; value=&quot;5&quot;/&gt;&lt;property id=&quot;20300&quot; value=&quot;Slide 31&quot;/&gt;&lt;property id=&quot;20307&quot; value=&quot;485&quot;/&gt;&lt;/object&gt;&lt;object type=&quot;3&quot; unique_id=&quot;10030&quot;&gt;&lt;property id=&quot;20148&quot; value=&quot;5&quot;/&gt;&lt;property id=&quot;20300&quot; value=&quot;Slide 33&quot;/&gt;&lt;property id=&quot;20307&quot; value=&quot;486&quot;/&gt;&lt;/object&gt;&lt;object type=&quot;3&quot; unique_id=&quot;10031&quot;&gt;&lt;property id=&quot;20148&quot; value=&quot;5&quot;/&gt;&lt;property id=&quot;20300&quot; value=&quot;Slide 34 - &amp;quot;SƯU TẦM THƠ, CA DAO VIẾT VỀ TÌNH BÀ - CHÁU&amp;quot;&quot;/&gt;&lt;property id=&quot;20307&quot; value=&quot;488&quot;/&gt;&lt;/object&gt;&lt;object type=&quot;3&quot; unique_id=&quot;10032&quot;&gt;&lt;property id=&quot;20148&quot; value=&quot;5&quot;/&gt;&lt;property id=&quot;20300&quot; value=&quot;Slide 35&quot;/&gt;&lt;property id=&quot;20307&quot; value=&quot;489&quot;/&gt;&lt;/object&gt;&lt;object type=&quot;3&quot; unique_id=&quot;10536&quot;&gt;&lt;property id=&quot;20148&quot; value=&quot;5&quot;/&gt;&lt;property id=&quot;20300&quot; value=&quot;Slide 2&quot;/&gt;&lt;property id=&quot;20307&quot; value=&quot;490&quot;/&gt;&lt;/object&gt;&lt;object type=&quot;3&quot; unique_id=&quot;10769&quot;&gt;&lt;property id=&quot;20148&quot; value=&quot;5&quot;/&gt;&lt;property id=&quot;20300&quot; value=&quot;Slide 12&quot;/&gt;&lt;property id=&quot;20307&quot; value=&quot;492&quot;/&gt;&lt;/object&gt;&lt;object type=&quot;3&quot; unique_id=&quot;11113&quot;&gt;&lt;property id=&quot;20148&quot; value=&quot;5&quot;/&gt;&lt;property id=&quot;20300&quot; value=&quot;Slide 16&quot;/&gt;&lt;property id=&quot;20307&quot; value=&quot;493&quot;/&gt;&lt;/object&gt;&lt;object type=&quot;3&quot; unique_id=&quot;11217&quot;&gt;&lt;property id=&quot;20148&quot; value=&quot;5&quot;/&gt;&lt;property id=&quot;20300&quot; value=&quot;Slide 22&quot;/&gt;&lt;property id=&quot;20307&quot; value=&quot;496&quot;/&gt;&lt;/object&gt;&lt;object type=&quot;3&quot; unique_id=&quot;11393&quot;&gt;&lt;property id=&quot;20148&quot; value=&quot;5&quot;/&gt;&lt;property id=&quot;20300&quot; value=&quot;Slide 23&quot;/&gt;&lt;property id=&quot;20307&quot; value=&quot;497&quot;/&gt;&lt;/object&gt;&lt;object type=&quot;3&quot; unique_id=&quot;11754&quot;&gt;&lt;property id=&quot;20148&quot; value=&quot;5&quot;/&gt;&lt;property id=&quot;20300&quot; value=&quot;Slide 21&quot;/&gt;&lt;property id=&quot;20307&quot; value=&quot;498&quot;/&gt;&lt;/object&gt;&lt;object type=&quot;3&quot; unique_id=&quot;12199&quot;&gt;&lt;property id=&quot;20148&quot; value=&quot;5&quot;/&gt;&lt;property id=&quot;20300&quot; value=&quot;Slide 32&quot;/&gt;&lt;property id=&quot;20307&quot; value=&quot;499&quot;/&gt;&lt;/object&gt;&lt;/object&gt;&lt;object type=&quot;8&quot; unique_id=&quot;10064&quot;&gt;&lt;/object&gt;&lt;/object&gt;&lt;/database&gt;"/>
  <p:tag name="SECTOMILLISECCONVERTED"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1598</TotalTime>
  <Words>2981</Words>
  <Application>Microsoft Office PowerPoint</Application>
  <PresentationFormat>Widescreen</PresentationFormat>
  <Paragraphs>326</Paragraphs>
  <Slides>45</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Calibri Light</vt:lpstr>
      <vt:lpstr>Century Gothic</vt:lpstr>
      <vt:lpstr>Century Schoolbook</vt:lpstr>
      <vt:lpstr>Tahoma</vt:lpstr>
      <vt:lpstr>Times New Roman</vt:lpstr>
      <vt:lpstr>UTM Androgyne</vt:lpstr>
      <vt:lpstr>UTM Azuki</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SƯU TẦM THƠ, CA DAO VIẾT VỀ TÌNH BÀ - CHÁU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thuy an tran</cp:lastModifiedBy>
  <cp:revision>80</cp:revision>
  <dcterms:created xsi:type="dcterms:W3CDTF">2021-08-13T09:49:37Z</dcterms:created>
  <dcterms:modified xsi:type="dcterms:W3CDTF">2023-10-15T05:11:15Z</dcterms:modified>
</cp:coreProperties>
</file>