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9"/>
  </p:notesMasterIdLst>
  <p:sldIdLst>
    <p:sldId id="18847" r:id="rId2"/>
    <p:sldId id="346" r:id="rId3"/>
    <p:sldId id="479" r:id="rId4"/>
    <p:sldId id="480" r:id="rId5"/>
    <p:sldId id="477" r:id="rId6"/>
    <p:sldId id="478" r:id="rId7"/>
    <p:sldId id="482" r:id="rId8"/>
    <p:sldId id="484" r:id="rId9"/>
    <p:sldId id="444" r:id="rId10"/>
    <p:sldId id="18848" r:id="rId11"/>
    <p:sldId id="331" r:id="rId12"/>
    <p:sldId id="18849" r:id="rId13"/>
    <p:sldId id="447" r:id="rId14"/>
    <p:sldId id="491" r:id="rId15"/>
    <p:sldId id="420" r:id="rId16"/>
    <p:sldId id="456" r:id="rId17"/>
    <p:sldId id="405" r:id="rId18"/>
  </p:sldIdLst>
  <p:sldSz cx="9144000" cy="5143500" type="screen16x9"/>
  <p:notesSz cx="6815138" cy="9942513"/>
  <p:custShowLst>
    <p:custShow name="自定义放映 1" id="0">
      <p:sldLst>
        <p:sld r:id="rId3"/>
        <p:sld r:id="rId18"/>
        <p:sld r:id="rId16"/>
      </p:sldLst>
    </p:custShow>
  </p:custShow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">
          <p15:clr>
            <a:srgbClr val="A4A3A4"/>
          </p15:clr>
        </p15:guide>
        <p15:guide id="2" pos="29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9FF33"/>
    <a:srgbClr val="FF6600"/>
    <a:srgbClr val="810505"/>
    <a:srgbClr val="911D84"/>
    <a:srgbClr val="460E76"/>
    <a:srgbClr val="942BD7"/>
    <a:srgbClr val="3F216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7" autoAdjust="0"/>
    <p:restoredTop sz="94650"/>
  </p:normalViewPr>
  <p:slideViewPr>
    <p:cSldViewPr snapToObjects="1">
      <p:cViewPr varScale="1">
        <p:scale>
          <a:sx n="68" d="100"/>
          <a:sy n="68" d="100"/>
        </p:scale>
        <p:origin x="1432" y="60"/>
      </p:cViewPr>
      <p:guideLst>
        <p:guide orient="horz" pos="1348"/>
        <p:guide pos="29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3350" y="819150"/>
            <a:ext cx="63658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00" y="4770438"/>
            <a:ext cx="5745163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/>
              <a:t>单击此处编辑母版文本样式</a:t>
            </a:r>
          </a:p>
          <a:p>
            <a:pPr lvl="1"/>
            <a:r>
              <a:rPr lang="zh-CN" noProof="0"/>
              <a:t>第二级</a:t>
            </a:r>
          </a:p>
          <a:p>
            <a:pPr lvl="2"/>
            <a:r>
              <a:rPr lang="zh-CN" noProof="0"/>
              <a:t>第三级</a:t>
            </a:r>
          </a:p>
          <a:p>
            <a:pPr lvl="3"/>
            <a:r>
              <a:rPr lang="zh-CN" noProof="0"/>
              <a:t>第四级</a:t>
            </a:r>
          </a:p>
          <a:p>
            <a:pPr lvl="4"/>
            <a:r>
              <a:rPr lang="zh-CN" noProof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59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59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5625"/>
            <a:ext cx="29559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A816FC9-FBD7-4DFF-A1F6-EE8EB7C97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52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839D25E-4383-439D-9DAC-0573E3D31B53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3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55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99EE5A-CBCB-4B7D-8172-0AF0F32480DD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58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4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5C9F05-7B9C-484C-8B23-6069D5FD3721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31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792209-2E51-4CC3-8A2C-3FB6775806CA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7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792209-2E51-4CC3-8A2C-3FB6775806CA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23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792209-2E51-4CC3-8A2C-3FB6775806CA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350" y="819150"/>
            <a:ext cx="6365875" cy="3581400"/>
          </a:xfrm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792209-2E51-4CC3-8A2C-3FB6775806CA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20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2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CC290F26-F9B6-4AB7-8254-4130C5DBD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ABCE2AFB-FCD9-4A03-A9A7-7B5B3D40E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02375A8E-ECBD-4019-B9AC-0AD782D63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80C03DC1-C751-48E6-9DD8-FE83CA3B7159}" type="slidenum">
              <a:rPr lang="zh-CN" altLang="en-US">
                <a:ea typeface="SimSun" panose="02010600030101010101" pitchFamily="2" charset="-122"/>
              </a:rPr>
              <a:pPr/>
              <a:t>11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32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483767"/>
      </p:ext>
    </p:extLst>
  </p:cSld>
  <p:clrMapOvr>
    <a:masterClrMapping/>
  </p:clrMapOvr>
  <p:transition spd="slow" advTm="4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380947"/>
      </p:ext>
    </p:extLst>
  </p:cSld>
  <p:clrMapOvr>
    <a:masterClrMapping/>
  </p:clrMapOvr>
  <p:transition spd="slow" advTm="4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740"/>
            <a:ext cx="2057400" cy="438912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740"/>
            <a:ext cx="6019800" cy="43891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4679359"/>
      </p:ext>
    </p:extLst>
  </p:cSld>
  <p:clrMapOvr>
    <a:masterClrMapping/>
  </p:clrMapOvr>
  <p:transition spd="slow" advTm="4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145363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6022087"/>
      </p:ext>
    </p:extLst>
  </p:cSld>
  <p:clrMapOvr>
    <a:masterClrMapping/>
  </p:clrMapOvr>
  <p:transition spd="slow" advTm="4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4699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273"/>
            <a:ext cx="7772400" cy="11244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7543632"/>
      </p:ext>
    </p:extLst>
  </p:cSld>
  <p:clrMapOvr>
    <a:masterClrMapping/>
  </p:clrMapOvr>
  <p:transition spd="slow" advTm="4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71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71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6471112"/>
      </p:ext>
    </p:extLst>
  </p:cSld>
  <p:clrMapOvr>
    <a:masterClrMapping/>
  </p:clrMapOvr>
  <p:transition spd="slow" advTm="4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73"/>
            <a:ext cx="4040188" cy="4800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33"/>
            <a:ext cx="4040188" cy="29632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573"/>
            <a:ext cx="4041775" cy="4800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33"/>
            <a:ext cx="4041775" cy="29632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7480519"/>
      </p:ext>
    </p:extLst>
  </p:cSld>
  <p:clrMapOvr>
    <a:masterClrMapping/>
  </p:clrMapOvr>
  <p:transition spd="slow" advTm="4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82805950"/>
      </p:ext>
    </p:extLst>
  </p:cSld>
  <p:clrMapOvr>
    <a:masterClrMapping/>
  </p:clrMapOvr>
  <p:transition spd="slow" advTm="4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989853"/>
      </p:ext>
    </p:extLst>
  </p:cSld>
  <p:clrMapOvr>
    <a:masterClrMapping/>
  </p:clrMapOvr>
  <p:transition spd="slow" advTm="4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312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312"/>
            <a:ext cx="5111750" cy="439054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5849"/>
            <a:ext cx="3008313" cy="3519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16625130"/>
      </p:ext>
    </p:extLst>
  </p:cSld>
  <p:clrMapOvr>
    <a:masterClrMapping/>
  </p:clrMapOvr>
  <p:transition spd="slow" advTm="4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7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058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18"/>
            <a:ext cx="5486400" cy="602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1513569"/>
      </p:ext>
    </p:extLst>
  </p:cSld>
  <p:clrMapOvr>
    <a:masterClrMapping/>
  </p:clrMapOvr>
  <p:transition spd="slow" advTm="4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 advTm="4000">
    <p:comb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135813" y="1185379"/>
            <a:ext cx="49680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</a:t>
            </a:r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7</a:t>
            </a:r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THƠ (Thơ bốn chữ, năm chữ)</a:t>
            </a:r>
            <a:endParaRPr lang="en-US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11128" y="2563458"/>
            <a:ext cx="2635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THÚY AN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462352"/>
            <a:ext cx="387798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p:transition spd="slow" advTm="400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6">
            <a:extLst>
              <a:ext uri="{FF2B5EF4-FFF2-40B4-BE49-F238E27FC236}">
                <a16:creationId xmlns:a16="http://schemas.microsoft.com/office/drawing/2014/main" id="{A6A0BF72-6219-E7E2-5198-70355149FDBD}"/>
              </a:ext>
            </a:extLst>
          </p:cNvPr>
          <p:cNvGrpSpPr/>
          <p:nvPr/>
        </p:nvGrpSpPr>
        <p:grpSpPr>
          <a:xfrm>
            <a:off x="171279" y="-318160"/>
            <a:ext cx="8801441" cy="1346712"/>
            <a:chOff x="1076416" y="346942"/>
            <a:chExt cx="6391929" cy="1756448"/>
          </a:xfrm>
        </p:grpSpPr>
        <p:pic>
          <p:nvPicPr>
            <p:cNvPr id="3" name="Picture 2" descr="C:\Users\Thinkpad\Desktop\PNG\1_0001_图层-6.png">
              <a:extLst>
                <a:ext uri="{FF2B5EF4-FFF2-40B4-BE49-F238E27FC236}">
                  <a16:creationId xmlns:a16="http://schemas.microsoft.com/office/drawing/2014/main" id="{191C4540-C17C-2EFB-8859-834BC8C53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416" y="346942"/>
              <a:ext cx="6391929" cy="1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48">
              <a:extLst>
                <a:ext uri="{FF2B5EF4-FFF2-40B4-BE49-F238E27FC236}">
                  <a16:creationId xmlns:a16="http://schemas.microsoft.com/office/drawing/2014/main" id="{3A31673A-61C6-5D5D-6FAB-6BAD99DCD2F9}"/>
                </a:ext>
              </a:extLst>
            </p:cNvPr>
            <p:cNvSpPr/>
            <p:nvPr/>
          </p:nvSpPr>
          <p:spPr>
            <a:xfrm>
              <a:off x="2021212" y="805963"/>
              <a:ext cx="3426354" cy="757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SG" altLang="zh-CN" sz="2800" b="1" i="0">
                  <a:solidFill>
                    <a:schemeClr val="bg1"/>
                  </a:solidFill>
                  <a:latin typeface="Times New Roman" panose="02020603050405020304" pitchFamily="18" charset="0"/>
                  <a:ea typeface="方正古隶简体" pitchFamily="65" charset="-122"/>
                  <a:cs typeface="Times New Roman" panose="02020603050405020304" pitchFamily="18" charset="0"/>
                </a:rPr>
                <a:t>1. Hình ảnh ông đồ thời đắc ý</a:t>
              </a:r>
              <a:endParaRPr lang="zh-CN" altLang="en-US" sz="2800" b="1" i="0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272" descr="28">
            <a:extLst>
              <a:ext uri="{FF2B5EF4-FFF2-40B4-BE49-F238E27FC236}">
                <a16:creationId xmlns:a16="http://schemas.microsoft.com/office/drawing/2014/main" id="{22521687-5DB7-2160-83BD-5510CE7C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2" y="-318160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C49DC7-471B-D9ED-E579-A5C56DA0F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599872"/>
              </p:ext>
            </p:extLst>
          </p:nvPr>
        </p:nvGraphicFramePr>
        <p:xfrm>
          <a:off x="453434" y="858529"/>
          <a:ext cx="8439047" cy="40139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64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97197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)?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ntn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)?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9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Bối cảnh  xuất hiện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ảnh ông  đồ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gian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44880" algn="ctr"/>
                        </a:tabLs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 việc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 năng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62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u="sng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N.xét: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N.xét</a:t>
                      </a:r>
                      <a:r>
                        <a:rPr lang="en-US" sz="2400" u="sng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211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3827E-6 L 0.54601 0.00462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6">
            <a:extLst>
              <a:ext uri="{FF2B5EF4-FFF2-40B4-BE49-F238E27FC236}">
                <a16:creationId xmlns:a16="http://schemas.microsoft.com/office/drawing/2014/main" id="{538EC5E0-4B60-4E5F-B277-0F703EBCE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107" y="123478"/>
            <a:ext cx="2912269" cy="24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indent="3476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dirty="0">
              <a:latin typeface="Dancing Script" pitchFamily="2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AAFB1-A81F-4C52-8B3F-4C9FB6F0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634" y="796952"/>
            <a:ext cx="2037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Dịp tết đến xuân về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E4C2A-E623-407B-81AE-09B70D1FA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634" y="1117829"/>
            <a:ext cx="3108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Bên hè phố đông người qua lại.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ACE4E5-EBC2-42FD-A939-80E5456A1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440" y="2295001"/>
            <a:ext cx="5628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 sz="1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việc: 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Viết câu đố </a:t>
            </a:r>
          </a:p>
          <a:p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=&gt; phong tục ngày tết ở nước ta xưa.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C8AA61-8D2E-4DC9-8257-E65814D2D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8734" y="2854632"/>
            <a:ext cx="56886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 sz="1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Tài năng: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Nét chữ đẹp như phượng múa rồng bay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CF09E3-8CE7-4210-8833-7E5BC528F533}"/>
              </a:ext>
            </a:extLst>
          </p:cNvPr>
          <p:cNvSpPr/>
          <p:nvPr/>
        </p:nvSpPr>
        <p:spPr>
          <a:xfrm>
            <a:off x="467544" y="1501134"/>
            <a:ext cx="8505176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NT: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Cặp từ “ mỗi…lại…” </a:t>
            </a:r>
          </a:p>
          <a:p>
            <a:pPr>
              <a:defRPr/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           hình ảnh sóng đôi “ hoa đào” – “ ông đồ”</a:t>
            </a:r>
          </a:p>
          <a:p>
            <a:pPr>
              <a:defRPr/>
            </a:pPr>
            <a:r>
              <a:rPr lang="en-US" sz="160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Ông đồ xuất hiện không chỉ một năm mà hàng năm như một quy luật </a:t>
            </a:r>
          </a:p>
        </p:txBody>
      </p:sp>
      <p:sp>
        <p:nvSpPr>
          <p:cNvPr id="21504" name="Rectangle 21503">
            <a:extLst>
              <a:ext uri="{FF2B5EF4-FFF2-40B4-BE49-F238E27FC236}">
                <a16:creationId xmlns:a16="http://schemas.microsoft.com/office/drawing/2014/main" id="{74F5C597-F3C9-4FD5-8930-FCCAE0279F03}"/>
              </a:ext>
            </a:extLst>
          </p:cNvPr>
          <p:cNvSpPr/>
          <p:nvPr/>
        </p:nvSpPr>
        <p:spPr>
          <a:xfrm>
            <a:off x="465816" y="3476370"/>
            <a:ext cx="850517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NT: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), so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…),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bay) =&gt;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" name="组合 46">
            <a:extLst>
              <a:ext uri="{FF2B5EF4-FFF2-40B4-BE49-F238E27FC236}">
                <a16:creationId xmlns:a16="http://schemas.microsoft.com/office/drawing/2014/main" id="{7B2CAFF5-3FA9-CB58-2E1C-D1FFF39D2309}"/>
              </a:ext>
            </a:extLst>
          </p:cNvPr>
          <p:cNvGrpSpPr/>
          <p:nvPr/>
        </p:nvGrpSpPr>
        <p:grpSpPr>
          <a:xfrm>
            <a:off x="171279" y="-318160"/>
            <a:ext cx="8801441" cy="1346712"/>
            <a:chOff x="1076416" y="346942"/>
            <a:chExt cx="6391929" cy="1756448"/>
          </a:xfrm>
        </p:grpSpPr>
        <p:pic>
          <p:nvPicPr>
            <p:cNvPr id="4" name="Picture 3" descr="C:\Users\Thinkpad\Desktop\PNG\1_0001_图层-6.png">
              <a:extLst>
                <a:ext uri="{FF2B5EF4-FFF2-40B4-BE49-F238E27FC236}">
                  <a16:creationId xmlns:a16="http://schemas.microsoft.com/office/drawing/2014/main" id="{3BC531DA-279B-AB59-65E4-2C296D10B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416" y="346942"/>
              <a:ext cx="6391929" cy="1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8">
              <a:extLst>
                <a:ext uri="{FF2B5EF4-FFF2-40B4-BE49-F238E27FC236}">
                  <a16:creationId xmlns:a16="http://schemas.microsoft.com/office/drawing/2014/main" id="{1FFCD276-2323-B6BE-5788-094935D4AC39}"/>
                </a:ext>
              </a:extLst>
            </p:cNvPr>
            <p:cNvSpPr/>
            <p:nvPr/>
          </p:nvSpPr>
          <p:spPr>
            <a:xfrm>
              <a:off x="2021212" y="805963"/>
              <a:ext cx="3426354" cy="757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SG" altLang="zh-CN" sz="2800" b="1" i="0">
                  <a:solidFill>
                    <a:schemeClr val="bg1"/>
                  </a:solidFill>
                  <a:latin typeface="Times New Roman" panose="02020603050405020304" pitchFamily="18" charset="0"/>
                  <a:ea typeface="方正古隶简体" pitchFamily="65" charset="-122"/>
                  <a:cs typeface="Times New Roman" panose="02020603050405020304" pitchFamily="18" charset="0"/>
                </a:rPr>
                <a:t>1. Hình ảnh ông đồ thời đắc ý</a:t>
              </a:r>
              <a:endParaRPr lang="zh-CN" altLang="en-US" sz="2800" b="1" i="0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72" descr="28">
            <a:extLst>
              <a:ext uri="{FF2B5EF4-FFF2-40B4-BE49-F238E27FC236}">
                <a16:creationId xmlns:a16="http://schemas.microsoft.com/office/drawing/2014/main" id="{05A9A421-601A-387B-DCB6-90B9F6EB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2" y="-318160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31C673-2B6A-D2FB-A167-BC0C88068E01}"/>
              </a:ext>
            </a:extLst>
          </p:cNvPr>
          <p:cNvSpPr txBox="1"/>
          <p:nvPr/>
        </p:nvSpPr>
        <p:spPr>
          <a:xfrm>
            <a:off x="198194" y="851073"/>
            <a:ext cx="264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Bối cảnh xuất hiện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BF1B9-393A-4B1C-0583-1C17ED21F758}"/>
              </a:ext>
            </a:extLst>
          </p:cNvPr>
          <p:cNvSpPr txBox="1"/>
          <p:nvPr/>
        </p:nvSpPr>
        <p:spPr>
          <a:xfrm>
            <a:off x="198194" y="2525281"/>
            <a:ext cx="3279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- Hình ảnh ông Đồ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D8C7F-4414-B212-DDB8-098F37CF4283}"/>
              </a:ext>
            </a:extLst>
          </p:cNvPr>
          <p:cNvSpPr txBox="1"/>
          <p:nvPr/>
        </p:nvSpPr>
        <p:spPr>
          <a:xfrm>
            <a:off x="171279" y="4110439"/>
            <a:ext cx="8649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Ông đồ là hình ảnh không thể thiếu, là </a:t>
            </a:r>
            <a:r>
              <a:rPr lang="en-US" sz="18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 tâm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sự chú ý, là đối tượng của sự ngưỡng mộ.</a:t>
            </a:r>
            <a:endParaRPr lang="en-SG" sz="16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Ông đồ thời đắc ý khi các nhà Nho </a:t>
            </a:r>
            <a:r>
              <a:rPr lang="en-US" sz="1800" b="1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coi trọng, ngưỡng mộ vì tài năng, học vấn</a:t>
            </a:r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16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2" grpId="0"/>
      <p:bldP spid="31" grpId="0" animBg="1"/>
      <p:bldP spid="21504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7">
            <a:extLst>
              <a:ext uri="{FF2B5EF4-FFF2-40B4-BE49-F238E27FC236}">
                <a16:creationId xmlns:a16="http://schemas.microsoft.com/office/drawing/2014/main" id="{4912925D-4A4A-853F-DE20-68B673E15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488950"/>
            <a:ext cx="2863850" cy="1273175"/>
          </a:xfrm>
          <a:prstGeom prst="ellipse">
            <a:avLst/>
          </a:prstGeom>
          <a:solidFill>
            <a:srgbClr val="4F81BD"/>
          </a:solidFill>
          <a:ln w="127000" cmpd="dbl">
            <a:solidFill>
              <a:srgbClr val="4F81B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endParaRPr lang="en-US" alt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3">
            <a:extLst>
              <a:ext uri="{FF2B5EF4-FFF2-40B4-BE49-F238E27FC236}">
                <a16:creationId xmlns:a16="http://schemas.microsoft.com/office/drawing/2014/main" id="{5DEBAA28-6DF3-859C-8171-717B0670B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2100" y="2027238"/>
            <a:ext cx="2425700" cy="1031875"/>
          </a:xfrm>
          <a:prstGeom prst="ellipse">
            <a:avLst/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22">
            <a:extLst>
              <a:ext uri="{FF2B5EF4-FFF2-40B4-BE49-F238E27FC236}">
                <a16:creationId xmlns:a16="http://schemas.microsoft.com/office/drawing/2014/main" id="{B59ECD8B-6F76-7DE2-FE3F-887F7326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25" y="1906588"/>
            <a:ext cx="2320925" cy="1035050"/>
          </a:xfrm>
          <a:prstGeom prst="ellipse">
            <a:avLst/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5" name="AutoShape 21">
            <a:extLst>
              <a:ext uri="{FF2B5EF4-FFF2-40B4-BE49-F238E27FC236}">
                <a16:creationId xmlns:a16="http://schemas.microsoft.com/office/drawing/2014/main" id="{0B81B3FE-1060-29A4-FC7B-DACBC3110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7" y="3321050"/>
            <a:ext cx="3114675" cy="1395609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127000" cmpd="dbl">
            <a:solidFill>
              <a:srgbClr val="4F81B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4">
            <a:extLst>
              <a:ext uri="{FF2B5EF4-FFF2-40B4-BE49-F238E27FC236}">
                <a16:creationId xmlns:a16="http://schemas.microsoft.com/office/drawing/2014/main" id="{A1D90AC5-98AB-42F7-F991-8A64A1F021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325" y="1104900"/>
            <a:ext cx="2238375" cy="976313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73C62A72-7FC3-85F2-7AD9-AF5D56799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4550" y="1104900"/>
            <a:ext cx="2090737" cy="80168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AutoShape 20">
            <a:extLst>
              <a:ext uri="{FF2B5EF4-FFF2-40B4-BE49-F238E27FC236}">
                <a16:creationId xmlns:a16="http://schemas.microsoft.com/office/drawing/2014/main" id="{20338BE4-6EAA-D3E9-7120-FA861FD95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7" y="3086100"/>
            <a:ext cx="1987550" cy="77787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20A7BAE3-D60B-41D5-B8B3-FFA63366D3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2510" y="2941638"/>
            <a:ext cx="1997076" cy="103505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AutoShape 18">
            <a:extLst>
              <a:ext uri="{FF2B5EF4-FFF2-40B4-BE49-F238E27FC236}">
                <a16:creationId xmlns:a16="http://schemas.microsoft.com/office/drawing/2014/main" id="{2CAC559A-4147-A521-1511-95E3F6917C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500" y="1702728"/>
            <a:ext cx="46037" cy="158750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699BB41-BF2D-6788-B1BA-B9787EFB4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7" y="709613"/>
            <a:ext cx="229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1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ÔNG ĐỒ LÀ TRUNG TÂM CỦA KHÔNG GIAN TẾT</a:t>
            </a:r>
            <a:endParaRPr lang="en-US" altLang="en-US" sz="16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B80485F-3BDC-3A7A-D900-354BEBA82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0" y="2084388"/>
            <a:ext cx="199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THẾ                      ( Người thuê viết)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35DEFC0D-DACF-E3C3-9CD7-2488CD81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2205038"/>
            <a:ext cx="1895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          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 Hoa đào)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BDDB5451-0D3D-45F1-80E1-37B145AE1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7" y="3339922"/>
            <a:ext cx="3187702" cy="12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AFADC-B576-60E9-9304-41EFBC5E6829}"/>
              </a:ext>
            </a:extLst>
          </p:cNvPr>
          <p:cNvSpPr txBox="1"/>
          <p:nvPr/>
        </p:nvSpPr>
        <p:spPr>
          <a:xfrm>
            <a:off x="1073150" y="1125538"/>
            <a:ext cx="1081087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Hòa hợp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D0020D-CB0D-9352-E06A-24136B8F1E5C}"/>
              </a:ext>
            </a:extLst>
          </p:cNvPr>
          <p:cNvSpPr txBox="1"/>
          <p:nvPr/>
        </p:nvSpPr>
        <p:spPr>
          <a:xfrm>
            <a:off x="6783387" y="1093788"/>
            <a:ext cx="1101725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Hòa hợp</a:t>
            </a:r>
          </a:p>
        </p:txBody>
      </p:sp>
    </p:spTree>
    <p:extLst>
      <p:ext uri="{BB962C8B-B14F-4D97-AF65-F5344CB8AC3E}">
        <p14:creationId xmlns:p14="http://schemas.microsoft.com/office/powerpoint/2010/main" val="318276178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1601941" y="300049"/>
            <a:ext cx="6912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 Bài thơ “Ông đồ” là của tác giả nào?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367556" y="1931144"/>
            <a:ext cx="8524919" cy="12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1464729" y="2320831"/>
            <a:ext cx="389850" cy="510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方正古隶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74801" y="2280342"/>
            <a:ext cx="389850" cy="510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rPr>
              <a:t>B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方正古隶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218326" y="2280342"/>
            <a:ext cx="389850" cy="510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rPr>
              <a:t>C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方正古隶简体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1463478" y="1308488"/>
            <a:ext cx="0" cy="1060724"/>
          </a:xfrm>
          <a:prstGeom prst="line">
            <a:avLst/>
          </a:prstGeom>
          <a:noFill/>
          <a:ln w="9525" cap="flat" cmpd="sng" algn="ctr">
            <a:solidFill>
              <a:srgbClr val="888888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463478" y="1196043"/>
            <a:ext cx="2484898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vi-V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NGUYỄN BÍNH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4175718" y="1246967"/>
            <a:ext cx="0" cy="1060724"/>
          </a:xfrm>
          <a:prstGeom prst="line">
            <a:avLst/>
          </a:prstGeom>
          <a:noFill/>
          <a:ln w="9525" cap="flat" cmpd="sng" algn="ctr">
            <a:solidFill>
              <a:srgbClr val="888888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175718" y="1134522"/>
            <a:ext cx="2076912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vi-V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XUÂN DIỆU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2759622" y="2906751"/>
            <a:ext cx="0" cy="1060724"/>
          </a:xfrm>
          <a:prstGeom prst="line">
            <a:avLst/>
          </a:prstGeom>
          <a:noFill/>
          <a:ln w="9525" cap="flat" cmpd="sng" algn="ctr">
            <a:solidFill>
              <a:srgbClr val="888888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759622" y="3138425"/>
            <a:ext cx="2707537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vi-V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VŨ ĐÌNH LIÊN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040986"/>
            <a:ext cx="2722716" cy="2173354"/>
          </a:xfrm>
          <a:prstGeom prst="rect">
            <a:avLst/>
          </a:prstGeom>
        </p:spPr>
      </p:pic>
      <p:sp>
        <p:nvSpPr>
          <p:cNvPr id="3" name="矩形 38">
            <a:extLst>
              <a:ext uri="{FF2B5EF4-FFF2-40B4-BE49-F238E27FC236}">
                <a16:creationId xmlns:a16="http://schemas.microsoft.com/office/drawing/2014/main" id="{6F851074-5BBC-0AA0-E123-6CCD40EC031C}"/>
              </a:ext>
            </a:extLst>
          </p:cNvPr>
          <p:cNvSpPr/>
          <p:nvPr/>
        </p:nvSpPr>
        <p:spPr>
          <a:xfrm>
            <a:off x="5694501" y="2280342"/>
            <a:ext cx="407484" cy="510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rPr>
              <a:t>D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方正古隶简体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44">
            <a:extLst>
              <a:ext uri="{FF2B5EF4-FFF2-40B4-BE49-F238E27FC236}">
                <a16:creationId xmlns:a16="http://schemas.microsoft.com/office/drawing/2014/main" id="{70F7C369-71A9-523E-9304-BE21F29F8422}"/>
              </a:ext>
            </a:extLst>
          </p:cNvPr>
          <p:cNvCxnSpPr/>
          <p:nvPr/>
        </p:nvCxnSpPr>
        <p:spPr>
          <a:xfrm>
            <a:off x="5679322" y="2906751"/>
            <a:ext cx="0" cy="1060724"/>
          </a:xfrm>
          <a:prstGeom prst="line">
            <a:avLst/>
          </a:prstGeom>
          <a:noFill/>
          <a:ln w="9525" cap="flat" cmpd="sng" algn="ctr">
            <a:solidFill>
              <a:srgbClr val="888888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013299-B0DD-63AC-8715-332B00A0A363}"/>
              </a:ext>
            </a:extLst>
          </p:cNvPr>
          <p:cNvSpPr txBox="1"/>
          <p:nvPr/>
        </p:nvSpPr>
        <p:spPr>
          <a:xfrm>
            <a:off x="5679322" y="3138425"/>
            <a:ext cx="2707537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vi-V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THẾ LỮ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F8331-BC73-2A5A-C54D-D7E7A48D384E}"/>
              </a:ext>
            </a:extLst>
          </p:cNvPr>
          <p:cNvSpPr txBox="1"/>
          <p:nvPr/>
        </p:nvSpPr>
        <p:spPr>
          <a:xfrm>
            <a:off x="2757724" y="3138425"/>
            <a:ext cx="2707537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VŨ ĐÌNH LIÊN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35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5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35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3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85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2" grpId="0"/>
      <p:bldP spid="44" grpId="0"/>
      <p:bldP spid="46" grpId="0"/>
      <p:bldP spid="3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835971" y="300563"/>
            <a:ext cx="637442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 Bài thơ “Ông đồ” làm theo thể thơ nào?</a:t>
            </a:r>
            <a:endParaRPr lang="en-VN" sz="23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>
            <a:off x="784303" y="2909277"/>
            <a:ext cx="7625637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300">
              <a:ln>
                <a:solidFill>
                  <a:srgbClr val="FFD347"/>
                </a:solidFill>
              </a:ln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Thinkpad\Desktop\PNG\1_0003_渐变映射-2-副本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60" y="850960"/>
            <a:ext cx="1791565" cy="17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76" y="2770500"/>
            <a:ext cx="313190" cy="2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Line 16"/>
          <p:cNvSpPr>
            <a:spLocks noChangeShapeType="1"/>
          </p:cNvSpPr>
          <p:nvPr/>
        </p:nvSpPr>
        <p:spPr bwMode="auto">
          <a:xfrm flipH="1">
            <a:off x="2667327" y="1505479"/>
            <a:ext cx="0" cy="140379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0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2703139" y="1196403"/>
            <a:ext cx="72241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vi-VN" altLang="zh-CN" sz="2300" b="1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rPr>
              <a:t>B</a:t>
            </a:r>
            <a:endParaRPr lang="zh-CN" altLang="en-US" sz="2300" b="1" dirty="0">
              <a:solidFill>
                <a:schemeClr val="bg1"/>
              </a:solidFill>
              <a:latin typeface="Times New Roman" panose="02020603050405020304" pitchFamily="18" charset="0"/>
              <a:ea typeface="方正宋黑简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TextBox 57"/>
          <p:cNvSpPr txBox="1">
            <a:spLocks noChangeArrowheads="1"/>
          </p:cNvSpPr>
          <p:nvPr/>
        </p:nvSpPr>
        <p:spPr bwMode="auto">
          <a:xfrm>
            <a:off x="2744778" y="1417799"/>
            <a:ext cx="1237629" cy="10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tabLst>
                <a:tab pos="101600" algn="l"/>
              </a:tabLst>
              <a:defRPr sz="1050" b="1" spc="-150">
                <a:solidFill>
                  <a:schemeClr val="bg1"/>
                </a:solidFill>
                <a:latin typeface="楷体" pitchFamily="49" charset="-122"/>
                <a:ea typeface="楷体" pitchFamily="49" charset="-122"/>
              </a:defRPr>
            </a:lvl1pPr>
            <a:lvl2pPr marL="742950" indent="-28575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8" descr="C:\Users\Thinkpad\Desktop\PNG\1_0003_渐变映射-2-副本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90" y="850960"/>
            <a:ext cx="1791565" cy="17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06" y="2770500"/>
            <a:ext cx="313190" cy="2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Line 16"/>
          <p:cNvSpPr>
            <a:spLocks noChangeShapeType="1"/>
          </p:cNvSpPr>
          <p:nvPr/>
        </p:nvSpPr>
        <p:spPr bwMode="auto">
          <a:xfrm flipH="1">
            <a:off x="5196257" y="1505479"/>
            <a:ext cx="0" cy="1403798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0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TextBox 57"/>
          <p:cNvSpPr txBox="1">
            <a:spLocks noChangeArrowheads="1"/>
          </p:cNvSpPr>
          <p:nvPr/>
        </p:nvSpPr>
        <p:spPr bwMode="auto">
          <a:xfrm>
            <a:off x="5247940" y="1158644"/>
            <a:ext cx="85209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方正宋黑简体" pitchFamily="2" charset="-122"/>
                <a:ea typeface="方正宋黑简体" pitchFamily="2" charset="-122"/>
              </a:defRPr>
            </a:lvl1pPr>
            <a:lvl2pPr marL="742950" indent="-285750" eaLnBrk="0" hangingPunct="0"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57"/>
          <p:cNvSpPr txBox="1">
            <a:spLocks noChangeArrowheads="1"/>
          </p:cNvSpPr>
          <p:nvPr/>
        </p:nvSpPr>
        <p:spPr bwMode="auto">
          <a:xfrm>
            <a:off x="5248009" y="1481195"/>
            <a:ext cx="1412943" cy="10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tabLst>
                <a:tab pos="101600" algn="l"/>
              </a:tabLst>
              <a:defRPr sz="1400" b="1" spc="-150">
                <a:solidFill>
                  <a:schemeClr val="bg1"/>
                </a:solidFill>
                <a:latin typeface="楷体" pitchFamily="49" charset="-122"/>
                <a:ea typeface="楷体" pitchFamily="49" charset="-122"/>
              </a:defRPr>
            </a:lvl1pPr>
            <a:lvl2pPr marL="742950" indent="-28575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8" descr="C:\Users\Thinkpad\Desktop\PNG\1_0003_渐变映射-2-副本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94" y="2983688"/>
            <a:ext cx="1791565" cy="17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10" y="2789431"/>
            <a:ext cx="313190" cy="2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Line 16"/>
          <p:cNvSpPr>
            <a:spLocks noChangeShapeType="1"/>
          </p:cNvSpPr>
          <p:nvPr/>
        </p:nvSpPr>
        <p:spPr bwMode="auto">
          <a:xfrm flipH="1">
            <a:off x="1402861" y="2928207"/>
            <a:ext cx="0" cy="57772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0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7"/>
          <p:cNvSpPr txBox="1">
            <a:spLocks noChangeArrowheads="1"/>
          </p:cNvSpPr>
          <p:nvPr/>
        </p:nvSpPr>
        <p:spPr bwMode="auto">
          <a:xfrm>
            <a:off x="1438674" y="3329130"/>
            <a:ext cx="82907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方正宋黑简体" pitchFamily="2" charset="-122"/>
                <a:ea typeface="方正宋黑简体" pitchFamily="2" charset="-122"/>
              </a:defRPr>
            </a:lvl1pPr>
            <a:lvl2pPr marL="742950" indent="-285750" eaLnBrk="0" hangingPunct="0"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1454616" y="3663911"/>
            <a:ext cx="1412943" cy="5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tabLst>
                <a:tab pos="101600" algn="l"/>
              </a:tabLst>
              <a:defRPr sz="1400" b="1" spc="-150">
                <a:solidFill>
                  <a:schemeClr val="bg1"/>
                </a:solidFill>
                <a:latin typeface="楷体" pitchFamily="49" charset="-122"/>
                <a:ea typeface="楷体" pitchFamily="49" charset="-122"/>
              </a:defRPr>
            </a:lvl1pPr>
            <a:lvl2pPr marL="742950" indent="-28575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tự do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8" descr="C:\Users\Thinkpad\Desktop\PNG\1_0003_渐变映射-2-副本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25" y="2983688"/>
            <a:ext cx="1791565" cy="17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41" y="2789431"/>
            <a:ext cx="313190" cy="2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Line 16"/>
          <p:cNvSpPr>
            <a:spLocks noChangeShapeType="1"/>
          </p:cNvSpPr>
          <p:nvPr/>
        </p:nvSpPr>
        <p:spPr bwMode="auto">
          <a:xfrm flipH="1">
            <a:off x="3931792" y="2928207"/>
            <a:ext cx="0" cy="57772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0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TextBox 57"/>
          <p:cNvSpPr txBox="1">
            <a:spLocks noChangeArrowheads="1"/>
          </p:cNvSpPr>
          <p:nvPr/>
        </p:nvSpPr>
        <p:spPr bwMode="auto">
          <a:xfrm>
            <a:off x="3967604" y="3329130"/>
            <a:ext cx="82041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方正宋黑简体" pitchFamily="2" charset="-122"/>
                <a:ea typeface="方正宋黑简体" pitchFamily="2" charset="-122"/>
              </a:defRPr>
            </a:lvl1pPr>
            <a:lvl2pPr marL="742950" indent="-285750" eaLnBrk="0" hangingPunct="0"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7"/>
          <p:cNvSpPr txBox="1">
            <a:spLocks noChangeArrowheads="1"/>
          </p:cNvSpPr>
          <p:nvPr/>
        </p:nvSpPr>
        <p:spPr bwMode="auto">
          <a:xfrm>
            <a:off x="3982407" y="3615706"/>
            <a:ext cx="1412943" cy="10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tabLst>
                <a:tab pos="101600" algn="l"/>
              </a:tabLst>
              <a:defRPr sz="1400" b="1" spc="-150">
                <a:solidFill>
                  <a:schemeClr val="bg1"/>
                </a:solidFill>
                <a:latin typeface="楷体" pitchFamily="49" charset="-122"/>
                <a:ea typeface="楷体" pitchFamily="49" charset="-122"/>
              </a:defRPr>
            </a:lvl1pPr>
            <a:lvl2pPr marL="742950" indent="-28575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</a:tabLst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vi-VN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năm chữ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62" y="-72177"/>
            <a:ext cx="2844424" cy="18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95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9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5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45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9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95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2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C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0" grpId="0" animBg="1"/>
      <p:bldP spid="41" grpId="0"/>
      <p:bldP spid="42" grpId="0"/>
      <p:bldP spid="45" grpId="0" animBg="1"/>
      <p:bldP spid="46" grpId="0"/>
      <p:bldP spid="47" grpId="0"/>
      <p:bldP spid="50" grpId="0" animBg="1"/>
      <p:bldP spid="51" grpId="0"/>
      <p:bldP spid="52" grpId="0"/>
      <p:bldP spid="55" grpId="0" animBg="1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2101692"/>
            <a:ext cx="3309938" cy="208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52" y="710993"/>
            <a:ext cx="2054225" cy="16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64" y="2564082"/>
            <a:ext cx="2057400" cy="165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32" y="810378"/>
            <a:ext cx="2057400" cy="165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753264" y="1140936"/>
            <a:ext cx="1219200" cy="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40" tIns="40820" rIns="81640" bIns="40820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Hoa đào</a:t>
            </a:r>
            <a:endParaRPr lang="en-VN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076864" y="3117008"/>
            <a:ext cx="1219200" cy="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40" tIns="40820" rIns="81640" bIns="40820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Lá vàng</a:t>
            </a:r>
            <a:endParaRPr lang="en-VN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541734" y="1302378"/>
            <a:ext cx="1219200" cy="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40" tIns="40820" rIns="81640" bIns="40820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Mực tàu</a:t>
            </a:r>
            <a:endParaRPr lang="en-VN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8" descr="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5808">
            <a:off x="3674558" y="2023855"/>
            <a:ext cx="11715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7313">
            <a:off x="4400921" y="3571570"/>
            <a:ext cx="1303338" cy="7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64" y="1206057"/>
            <a:ext cx="10758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1093756" y="54317"/>
            <a:ext cx="741682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 Hình ảnh nào lặp lại trong khổ thơ đầu và khổ thơ cuối của bài thơ “Ông đồ”?</a:t>
            </a:r>
            <a:endParaRPr lang="en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681" y="123478"/>
            <a:ext cx="3312768" cy="5190331"/>
          </a:xfrm>
          <a:prstGeom prst="rect">
            <a:avLst/>
          </a:prstGeom>
        </p:spPr>
      </p:pic>
      <p:pic>
        <p:nvPicPr>
          <p:cNvPr id="2" name="Picture 6" descr="61">
            <a:extLst>
              <a:ext uri="{FF2B5EF4-FFF2-40B4-BE49-F238E27FC236}">
                <a16:creationId xmlns:a16="http://schemas.microsoft.com/office/drawing/2014/main" id="{AA293A8D-A87D-7C1D-2518-B1375480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64" y="2932509"/>
            <a:ext cx="2057400" cy="165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FEF6EAA7-5382-1EAD-CBF4-8009A9DC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566" y="3424509"/>
            <a:ext cx="1219200" cy="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40" tIns="40820" rIns="81640" bIns="40820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Giấy đỏ</a:t>
            </a:r>
            <a:endParaRPr lang="en-VN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9">
            <a:extLst>
              <a:ext uri="{FF2B5EF4-FFF2-40B4-BE49-F238E27FC236}">
                <a16:creationId xmlns:a16="http://schemas.microsoft.com/office/drawing/2014/main" id="{EA477F2B-D553-EFAB-CCF8-37E5B247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8497">
            <a:off x="7239627" y="2374354"/>
            <a:ext cx="11715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0BB7C391-28AA-F174-329D-0B4E44D4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633" y="1144188"/>
            <a:ext cx="1219200" cy="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40" tIns="40820" rIns="81640" bIns="40820">
            <a:spAutoFit/>
          </a:bodyPr>
          <a:lstStyle>
            <a:lvl1pPr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15975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Hoa đào</a:t>
            </a:r>
            <a:endParaRPr lang="en-VN" sz="2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937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956742" y="143875"/>
            <a:ext cx="6984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vi-VN" sz="2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 Bài thơ sáng tác năm nào?</a:t>
            </a:r>
            <a:endParaRPr lang="en-VN" sz="28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C:\Users\Thinkpad\Desktop\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2" b="35393"/>
          <a:stretch/>
        </p:blipFill>
        <p:spPr bwMode="auto">
          <a:xfrm>
            <a:off x="132318" y="1798105"/>
            <a:ext cx="8495928" cy="15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6179131" y="1956926"/>
            <a:ext cx="1599107" cy="1391339"/>
            <a:chOff x="6165151" y="2023478"/>
            <a:chExt cx="1599107" cy="1391339"/>
          </a:xfrm>
        </p:grpSpPr>
        <p:pic>
          <p:nvPicPr>
            <p:cNvPr id="39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2186">
              <a:off x="6269035" y="1919594"/>
              <a:ext cx="1391339" cy="159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6460738" y="2522085"/>
              <a:ext cx="1162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defRPr>
              </a:lvl1pPr>
            </a:lstStyle>
            <a:p>
              <a:r>
                <a:rPr lang="vi-VN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676534" y="1127232"/>
            <a:ext cx="1584840" cy="606652"/>
            <a:chOff x="1361330" y="1123458"/>
            <a:chExt cx="1584840" cy="606652"/>
          </a:xfrm>
        </p:grpSpPr>
        <p:sp>
          <p:nvSpPr>
            <p:cNvPr id="42" name="矩形标注 41"/>
            <p:cNvSpPr/>
            <p:nvPr/>
          </p:nvSpPr>
          <p:spPr>
            <a:xfrm>
              <a:off x="1361330" y="1684391"/>
              <a:ext cx="1584840" cy="45719"/>
            </a:xfrm>
            <a:prstGeom prst="wedgeRectCallout">
              <a:avLst>
                <a:gd name="adj1" fmla="val -23398"/>
                <a:gd name="adj2" fmla="val 403291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1428402" y="1123458"/>
              <a:ext cx="1475159" cy="5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altLang="zh-CN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1935</a:t>
              </a:r>
              <a:endParaRPr lang="zh-CN" altLang="en-US" sz="28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829873" y="1127232"/>
            <a:ext cx="1584840" cy="606652"/>
            <a:chOff x="4751345" y="1097852"/>
            <a:chExt cx="1584840" cy="606652"/>
          </a:xfrm>
        </p:grpSpPr>
        <p:sp>
          <p:nvSpPr>
            <p:cNvPr id="45" name="矩形标注 44"/>
            <p:cNvSpPr/>
            <p:nvPr/>
          </p:nvSpPr>
          <p:spPr>
            <a:xfrm>
              <a:off x="4751345" y="1658785"/>
              <a:ext cx="1584840" cy="45719"/>
            </a:xfrm>
            <a:prstGeom prst="wedgeRectCallout">
              <a:avLst>
                <a:gd name="adj1" fmla="val -23398"/>
                <a:gd name="adj2" fmla="val 403291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4818417" y="1097852"/>
              <a:ext cx="1475159" cy="5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altLang="zh-CN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1937</a:t>
              </a:r>
              <a:endParaRPr lang="zh-CN" altLang="en-US" sz="28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45276" y="3504556"/>
            <a:ext cx="1584840" cy="585855"/>
            <a:chOff x="1361330" y="1103207"/>
            <a:chExt cx="1584840" cy="585855"/>
          </a:xfrm>
        </p:grpSpPr>
        <p:sp>
          <p:nvSpPr>
            <p:cNvPr id="48" name="矩形标注 47"/>
            <p:cNvSpPr/>
            <p:nvPr/>
          </p:nvSpPr>
          <p:spPr>
            <a:xfrm flipV="1">
              <a:off x="1361330" y="1103207"/>
              <a:ext cx="1584840" cy="45719"/>
            </a:xfrm>
            <a:prstGeom prst="wedgeRectCallout">
              <a:avLst>
                <a:gd name="adj1" fmla="val -23398"/>
                <a:gd name="adj2" fmla="val 403291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1428402" y="1123458"/>
              <a:ext cx="1475159" cy="5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altLang="zh-CN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1936</a:t>
              </a:r>
              <a:endParaRPr lang="zh-CN" altLang="en-US" sz="28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356678" y="3504556"/>
            <a:ext cx="1584840" cy="585855"/>
            <a:chOff x="1361330" y="1103207"/>
            <a:chExt cx="1584840" cy="585855"/>
          </a:xfrm>
        </p:grpSpPr>
        <p:sp>
          <p:nvSpPr>
            <p:cNvPr id="51" name="矩形标注 50"/>
            <p:cNvSpPr/>
            <p:nvPr/>
          </p:nvSpPr>
          <p:spPr>
            <a:xfrm flipV="1">
              <a:off x="1361330" y="1103207"/>
              <a:ext cx="1584840" cy="45719"/>
            </a:xfrm>
            <a:prstGeom prst="wedgeRectCallout">
              <a:avLst>
                <a:gd name="adj1" fmla="val -23398"/>
                <a:gd name="adj2" fmla="val 403291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28"/>
            <p:cNvSpPr>
              <a:spLocks noChangeArrowheads="1"/>
            </p:cNvSpPr>
            <p:nvPr/>
          </p:nvSpPr>
          <p:spPr bwMode="auto">
            <a:xfrm>
              <a:off x="1428402" y="1123458"/>
              <a:ext cx="1475159" cy="5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altLang="zh-CN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1938</a:t>
              </a:r>
              <a:endParaRPr lang="zh-CN" altLang="en-US" sz="28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663972" y="1956926"/>
            <a:ext cx="1599107" cy="1391339"/>
            <a:chOff x="6165151" y="2023478"/>
            <a:chExt cx="1599107" cy="1391339"/>
          </a:xfrm>
        </p:grpSpPr>
        <p:pic>
          <p:nvPicPr>
            <p:cNvPr id="54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2186">
              <a:off x="6269035" y="1919594"/>
              <a:ext cx="1391339" cy="159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6460738" y="2522085"/>
              <a:ext cx="1162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defRPr>
              </a:lvl1pPr>
            </a:lstStyle>
            <a:p>
              <a:r>
                <a:rPr lang="vi-VN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148812" y="1956926"/>
            <a:ext cx="1599107" cy="1391339"/>
            <a:chOff x="6165151" y="2023478"/>
            <a:chExt cx="1599107" cy="1391339"/>
          </a:xfrm>
        </p:grpSpPr>
        <p:pic>
          <p:nvPicPr>
            <p:cNvPr id="57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2186">
              <a:off x="6269035" y="1919594"/>
              <a:ext cx="1391339" cy="159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 Box 9"/>
            <p:cNvSpPr txBox="1">
              <a:spLocks noChangeArrowheads="1"/>
            </p:cNvSpPr>
            <p:nvPr/>
          </p:nvSpPr>
          <p:spPr bwMode="auto">
            <a:xfrm>
              <a:off x="6460738" y="2522085"/>
              <a:ext cx="1162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defRPr>
              </a:lvl1pPr>
            </a:lstStyle>
            <a:p>
              <a:r>
                <a:rPr lang="vi-VN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633652" y="1956926"/>
            <a:ext cx="1599107" cy="1391339"/>
            <a:chOff x="6165151" y="2023478"/>
            <a:chExt cx="1599107" cy="1391339"/>
          </a:xfrm>
        </p:grpSpPr>
        <p:pic>
          <p:nvPicPr>
            <p:cNvPr id="60" name="Picture 2" descr="C:\Users\Thinkpad\Desktop\PNG\1_0003_渐变映射-2-副本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2186">
              <a:off x="6269035" y="1919594"/>
              <a:ext cx="1391339" cy="159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 Box 9"/>
            <p:cNvSpPr txBox="1">
              <a:spLocks noChangeArrowheads="1"/>
            </p:cNvSpPr>
            <p:nvPr/>
          </p:nvSpPr>
          <p:spPr bwMode="auto">
            <a:xfrm>
              <a:off x="6460738" y="2522085"/>
              <a:ext cx="1162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defRPr>
              </a:lvl1pPr>
            </a:lstStyle>
            <a:p>
              <a:r>
                <a:rPr lang="vi-VN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B37E37D-D34B-4513-C60C-F13D61359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538" y="3219822"/>
            <a:ext cx="3456937" cy="2103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A176DD-7D26-8AE9-0B61-5E9A6AF28FFD}"/>
              </a:ext>
            </a:extLst>
          </p:cNvPr>
          <p:cNvSpPr/>
          <p:nvPr/>
        </p:nvSpPr>
        <p:spPr bwMode="auto">
          <a:xfrm>
            <a:off x="3203420" y="3570526"/>
            <a:ext cx="1176862" cy="61960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VN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09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4"/>
          <p:cNvGrpSpPr>
            <a:grpSpLocks/>
          </p:cNvGrpSpPr>
          <p:nvPr/>
        </p:nvGrpSpPr>
        <p:grpSpPr bwMode="auto">
          <a:xfrm>
            <a:off x="684213" y="3699034"/>
            <a:ext cx="1701800" cy="1319157"/>
            <a:chOff x="0" y="0"/>
            <a:chExt cx="1701800" cy="1464860"/>
          </a:xfrm>
        </p:grpSpPr>
        <p:sp>
          <p:nvSpPr>
            <p:cNvPr id="10268" name="Line 58"/>
            <p:cNvSpPr>
              <a:spLocks noChangeShapeType="1"/>
            </p:cNvSpPr>
            <p:nvPr/>
          </p:nvSpPr>
          <p:spPr bwMode="auto">
            <a:xfrm>
              <a:off x="868362" y="0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9" name="Line 59"/>
            <p:cNvSpPr>
              <a:spLocks noChangeShapeType="1"/>
            </p:cNvSpPr>
            <p:nvPr/>
          </p:nvSpPr>
          <p:spPr bwMode="auto">
            <a:xfrm flipH="1">
              <a:off x="112712" y="344488"/>
              <a:ext cx="14954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70" name="Text Box 60"/>
            <p:cNvSpPr txBox="1">
              <a:spLocks noChangeArrowheads="1"/>
            </p:cNvSpPr>
            <p:nvPr/>
          </p:nvSpPr>
          <p:spPr bwMode="auto">
            <a:xfrm>
              <a:off x="0" y="398462"/>
              <a:ext cx="1701800" cy="1066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20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 đồ rất tài hoa</a:t>
              </a:r>
              <a:endParaRPr lang="en-VN" sz="2000" i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032502" y="972671"/>
            <a:ext cx="2321841" cy="1340476"/>
            <a:chOff x="-468311" y="124591"/>
            <a:chExt cx="2321841" cy="1488309"/>
          </a:xfrm>
        </p:grpSpPr>
        <p:sp>
          <p:nvSpPr>
            <p:cNvPr id="10265" name="Line 65"/>
            <p:cNvSpPr>
              <a:spLocks noChangeShapeType="1"/>
            </p:cNvSpPr>
            <p:nvPr/>
          </p:nvSpPr>
          <p:spPr bwMode="auto">
            <a:xfrm>
              <a:off x="863600" y="1277937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6" name="Line 66"/>
            <p:cNvSpPr>
              <a:spLocks noChangeShapeType="1"/>
            </p:cNvSpPr>
            <p:nvPr/>
          </p:nvSpPr>
          <p:spPr bwMode="auto">
            <a:xfrm flipH="1">
              <a:off x="0" y="1276350"/>
              <a:ext cx="16319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7" name="Text Box 67"/>
            <p:cNvSpPr txBox="1">
              <a:spLocks noChangeArrowheads="1"/>
            </p:cNvSpPr>
            <p:nvPr/>
          </p:nvSpPr>
          <p:spPr bwMode="auto">
            <a:xfrm>
              <a:off x="-468311" y="124591"/>
              <a:ext cx="2321841" cy="106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20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 đồ có nét chữ bình thường</a:t>
              </a:r>
              <a:endParaRPr lang="en-VN" sz="2000" i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12"/>
          <p:cNvGrpSpPr>
            <a:grpSpLocks/>
          </p:cNvGrpSpPr>
          <p:nvPr/>
        </p:nvGrpSpPr>
        <p:grpSpPr bwMode="auto">
          <a:xfrm>
            <a:off x="2536826" y="1050131"/>
            <a:ext cx="1771675" cy="1190149"/>
            <a:chOff x="0" y="289605"/>
            <a:chExt cx="1771650" cy="1323295"/>
          </a:xfrm>
        </p:grpSpPr>
        <p:sp>
          <p:nvSpPr>
            <p:cNvPr id="10262" name="Line 68"/>
            <p:cNvSpPr>
              <a:spLocks noChangeShapeType="1"/>
            </p:cNvSpPr>
            <p:nvPr/>
          </p:nvSpPr>
          <p:spPr bwMode="auto">
            <a:xfrm>
              <a:off x="923925" y="1277937"/>
              <a:ext cx="0" cy="3349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3" name="Line 69"/>
            <p:cNvSpPr>
              <a:spLocks noChangeShapeType="1"/>
            </p:cNvSpPr>
            <p:nvPr/>
          </p:nvSpPr>
          <p:spPr bwMode="auto">
            <a:xfrm flipH="1">
              <a:off x="0" y="1276350"/>
              <a:ext cx="1771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4" name="Text Box 70"/>
            <p:cNvSpPr txBox="1">
              <a:spLocks noChangeArrowheads="1"/>
            </p:cNvSpPr>
            <p:nvPr/>
          </p:nvSpPr>
          <p:spPr bwMode="auto">
            <a:xfrm>
              <a:off x="34925" y="289605"/>
              <a:ext cx="1701800" cy="947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30000"/>
                </a:lnSpc>
                <a:buClr>
                  <a:schemeClr val="accent2"/>
                </a:buClr>
              </a:pPr>
              <a:r>
                <a:rPr lang="vi-VN" sz="20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 đồ viết văn rất hay</a:t>
              </a: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组合 10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40280"/>
            <a:ext cx="960755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4259178" y="3691890"/>
            <a:ext cx="2411183" cy="1227722"/>
            <a:chOff x="-384260" y="0"/>
            <a:chExt cx="2411183" cy="1364163"/>
          </a:xfrm>
        </p:grpSpPr>
        <p:sp>
          <p:nvSpPr>
            <p:cNvPr id="10259" name="Line 72"/>
            <p:cNvSpPr>
              <a:spLocks noChangeShapeType="1"/>
            </p:cNvSpPr>
            <p:nvPr/>
          </p:nvSpPr>
          <p:spPr bwMode="auto">
            <a:xfrm flipH="1">
              <a:off x="34925" y="342900"/>
              <a:ext cx="15875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0" name="Text Box 73"/>
            <p:cNvSpPr txBox="1">
              <a:spLocks noChangeArrowheads="1"/>
            </p:cNvSpPr>
            <p:nvPr/>
          </p:nvSpPr>
          <p:spPr bwMode="auto">
            <a:xfrm>
              <a:off x="-384260" y="416804"/>
              <a:ext cx="2411183" cy="947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i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30000"/>
                </a:lnSpc>
                <a:buClr>
                  <a:schemeClr val="accent2"/>
                </a:buClr>
              </a:pPr>
              <a:r>
                <a:rPr lang="vi-VN" sz="20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 đồ có hoa tay, viết câu đối rất đẹp</a:t>
              </a: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1" name="Line 68"/>
            <p:cNvSpPr>
              <a:spLocks noChangeShapeType="1"/>
            </p:cNvSpPr>
            <p:nvPr/>
          </p:nvSpPr>
          <p:spPr bwMode="auto">
            <a:xfrm>
              <a:off x="850900" y="0"/>
              <a:ext cx="0" cy="3349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15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03170"/>
            <a:ext cx="17700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1187450" y="2830354"/>
            <a:ext cx="719138" cy="51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vi-VN" altLang="zh-CN" dirty="0">
                <a:solidFill>
                  <a:srgbClr val="FFFFFF"/>
                </a:solidFill>
                <a:ea typeface="微软雅黑" pitchFamily="34" charset="-122"/>
              </a:rPr>
              <a:t>A</a:t>
            </a: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pic>
        <p:nvPicPr>
          <p:cNvPr id="75" name="Picture 15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155984"/>
            <a:ext cx="17700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5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03170"/>
            <a:ext cx="17700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2155984"/>
            <a:ext cx="17700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125789" y="2500313"/>
            <a:ext cx="719137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vi-VN" altLang="zh-CN" dirty="0">
                <a:solidFill>
                  <a:srgbClr val="FFFFFF"/>
                </a:solidFill>
                <a:ea typeface="微软雅黑" pitchFamily="34" charset="-122"/>
              </a:rPr>
              <a:t>B</a:t>
            </a: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7113589" y="2500313"/>
            <a:ext cx="719137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vi-VN" altLang="zh-CN" dirty="0">
                <a:solidFill>
                  <a:srgbClr val="FFFFFF"/>
                </a:solidFill>
                <a:ea typeface="微软雅黑" pitchFamily="34" charset="-122"/>
              </a:rPr>
              <a:t>D</a:t>
            </a: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5114925" y="2833212"/>
            <a:ext cx="717550" cy="51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vi-VN" altLang="zh-CN" dirty="0">
                <a:solidFill>
                  <a:srgbClr val="FFFFFF"/>
                </a:solidFill>
                <a:ea typeface="微软雅黑" pitchFamily="34" charset="-122"/>
              </a:rPr>
              <a:t>C</a:t>
            </a: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82930"/>
            <a:ext cx="2881312" cy="168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EE4FF-CB29-41CE-6A53-4572CC3BA0BE}"/>
              </a:ext>
            </a:extLst>
          </p:cNvPr>
          <p:cNvSpPr txBox="1"/>
          <p:nvPr/>
        </p:nvSpPr>
        <p:spPr>
          <a:xfrm>
            <a:off x="816063" y="255060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5. Hai câu thơ “Hoa tay thảo những nét / Như phượng múa rồng bay” nói lên điều gì?</a:t>
            </a:r>
            <a:endParaRPr lang="en-VN" dirty="0"/>
          </a:p>
        </p:txBody>
      </p:sp>
      <p:pic>
        <p:nvPicPr>
          <p:cNvPr id="3" name="Picture 5" descr="C:\Users\Thinkpad\Desktop\植物\-_0047_图层-38.png">
            <a:extLst>
              <a:ext uri="{FF2B5EF4-FFF2-40B4-BE49-F238E27FC236}">
                <a16:creationId xmlns:a16="http://schemas.microsoft.com/office/drawing/2014/main" id="{02E97A68-8486-8656-B0A9-75D10458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284" y="2833098"/>
            <a:ext cx="1706984" cy="22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9" grpId="0"/>
      <p:bldP spid="80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62" y="419124"/>
            <a:ext cx="2681986" cy="130798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39" y="3638416"/>
            <a:ext cx="2272094" cy="18136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-9307" r="-2512" b="50464"/>
          <a:stretch/>
        </p:blipFill>
        <p:spPr>
          <a:xfrm>
            <a:off x="17841" y="-587135"/>
            <a:ext cx="5307403" cy="3816424"/>
          </a:xfrm>
          <a:prstGeom prst="rect">
            <a:avLst/>
          </a:prstGeom>
        </p:spPr>
      </p:pic>
      <p:pic>
        <p:nvPicPr>
          <p:cNvPr id="7" name="Picture 3" descr="I:\我的模板\中国风模板\中国风模板05\宽版\树叶\树叶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0" y="-163413"/>
            <a:ext cx="142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:\我的模板\中国风模板\中国风模板05\宽版\树叶\树叶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" y="-296758"/>
            <a:ext cx="241300" cy="2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:\我的模板\中国风模板\中国风模板05\宽版\树叶\树叶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84" y="59516"/>
            <a:ext cx="1714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:\我的模板\中国风模板\中国风模板05\宽版\树叶\树叶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934" y="-163413"/>
            <a:ext cx="292100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:\我的模板\中国风模板\中国风模板05\宽版\树叶\树叶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3850">
            <a:off x="-308695" y="475740"/>
            <a:ext cx="292100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:\我的模板\中国风模板\中国风模板05\宽版\树叶\树叶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8100" flipV="1">
            <a:off x="7740901" y="-295049"/>
            <a:ext cx="255295" cy="1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:\我的模板\中国风模板\中国风模板05\宽版\树叶\树叶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4902">
            <a:off x="5278390" y="-225443"/>
            <a:ext cx="232928" cy="12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:\我的模板\中国风模板\中国风模板05\宽版\树叶\树叶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22" y="-318988"/>
            <a:ext cx="241300" cy="2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I:\我的模板\中国风模板\中国风模板05\宽版\树叶\树叶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9266" y="-380578"/>
            <a:ext cx="1714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9D78154-F340-66D8-C389-0CFB09E7E7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298"/>
            <a:ext cx="2126145" cy="170320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5ECCF5C-3650-C4F1-F0A2-51F2D92C9A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85" y="919262"/>
            <a:ext cx="7373215" cy="36457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E52CE-0672-1197-5167-0B1DCC076180}"/>
              </a:ext>
            </a:extLst>
          </p:cNvPr>
          <p:cNvSpPr txBox="1"/>
          <p:nvPr/>
        </p:nvSpPr>
        <p:spPr>
          <a:xfrm>
            <a:off x="5186562" y="3166193"/>
            <a:ext cx="36218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3500" dirty="0">
                <a:latin typeface="UTM A&amp;S Graceland" panose="02040603050506020204" pitchFamily="18" charset="0"/>
                <a:cs typeface="Times New Roman" panose="02020603050405020304" pitchFamily="18" charset="0"/>
              </a:rPr>
              <a:t>Vũ Đình Liên 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B53EB-316A-C45D-DC55-5D8E89823FA7}"/>
              </a:ext>
            </a:extLst>
          </p:cNvPr>
          <p:cNvSpPr txBox="1"/>
          <p:nvPr/>
        </p:nvSpPr>
        <p:spPr>
          <a:xfrm>
            <a:off x="2126145" y="919262"/>
            <a:ext cx="2681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Tiết 15: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repeatCount="3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802 -0.00706 C -0.07802 -0.00676 -0.00611 0.14588 0.01696 0.27765 C 0.04003 0.40882 -0.06174 0.54324 -0.05767 0.67294 C -0.0536 0.80235 -0.02239 0.88706 -0.11059 0.94588 " pathEditMode="relative" rAng="0" ptsTypes="fss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4" y="476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0.04444 L 0.04601 0.0284 C 0.05573 0.04476 0.07014 0.05401 0.08524 0.05401 C 0.10243 0.05401 0.11614 0.04476 0.12587 0.0284 L 0.17205 -0.04444 " pathEditMode="relative" rAng="0" ptsTypes="AAAAA">
                                      <p:cBhvr>
                                        <p:cTn id="11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ẫu chữ thư pháp – Nguồn gốc và các quy tắc bất thành văn">
            <a:extLst>
              <a:ext uri="{FF2B5EF4-FFF2-40B4-BE49-F238E27FC236}">
                <a16:creationId xmlns:a16="http://schemas.microsoft.com/office/drawing/2014/main" id="{7AA32D15-8E19-91C9-5AC2-29834C11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4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ần chính văn khi viết chữ thư pháp Việt có bố cục như thế nào? -">
            <a:extLst>
              <a:ext uri="{FF2B5EF4-FFF2-40B4-BE49-F238E27FC236}">
                <a16:creationId xmlns:a16="http://schemas.microsoft.com/office/drawing/2014/main" id="{5C629A8E-074C-57EF-4C7F-C2B4144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0"/>
            <a:ext cx="34274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00 Mẫu tranh thư pháp phong cảnh đẹp nhất – Trang Trí Nhà Xinh">
            <a:extLst>
              <a:ext uri="{FF2B5EF4-FFF2-40B4-BE49-F238E27FC236}">
                <a16:creationId xmlns:a16="http://schemas.microsoft.com/office/drawing/2014/main" id="{D588AB39-77BB-7351-A55E-E72F0F3B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0" y="0"/>
            <a:ext cx="2571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AEE3F2-40FD-5162-60C6-1F77580FAD15}"/>
              </a:ext>
            </a:extLst>
          </p:cNvPr>
          <p:cNvSpPr txBox="1"/>
          <p:nvPr/>
        </p:nvSpPr>
        <p:spPr>
          <a:xfrm>
            <a:off x="2051720" y="4227934"/>
            <a:ext cx="4572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vi-VN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sẻ những hiểu biết của em về chữ Nho và nghệ thuật viết chữ Nho (thư pháp). </a:t>
            </a:r>
            <a:endParaRPr lang="en-VN" i="0" dirty="0"/>
          </a:p>
        </p:txBody>
      </p:sp>
    </p:spTree>
    <p:extLst>
      <p:ext uri="{BB962C8B-B14F-4D97-AF65-F5344CB8AC3E}">
        <p14:creationId xmlns:p14="http://schemas.microsoft.com/office/powerpoint/2010/main" val="21835715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A79C25BB-399F-9C91-7B20-F95569446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5566"/>
            <a:ext cx="4227934" cy="4227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074A1-F0F7-7ECA-9BCE-A99884A6D6CC}"/>
              </a:ext>
            </a:extLst>
          </p:cNvPr>
          <p:cNvSpPr txBox="1"/>
          <p:nvPr/>
        </p:nvSpPr>
        <p:spPr>
          <a:xfrm>
            <a:off x="1331640" y="113159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cùng xem video giới thiệu về nghệ thuật thư pháp</a:t>
            </a:r>
          </a:p>
        </p:txBody>
      </p:sp>
    </p:spTree>
    <p:extLst>
      <p:ext uri="{BB962C8B-B14F-4D97-AF65-F5344CB8AC3E}">
        <p14:creationId xmlns:p14="http://schemas.microsoft.com/office/powerpoint/2010/main" val="482071354"/>
      </p:ext>
    </p:extLst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F:\360安全浏览器下载\水墨\1402\1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0737" r="14583" b="15705"/>
          <a:stretch/>
        </p:blipFill>
        <p:spPr bwMode="auto">
          <a:xfrm>
            <a:off x="2009508" y="642404"/>
            <a:ext cx="4896544" cy="28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2699792" y="1419622"/>
            <a:ext cx="3442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000" b="1" i="0" spc="-300" dirty="0">
                <a:latin typeface="Times New Roman" panose="02020603050405020304" pitchFamily="18" charset="0"/>
                <a:ea typeface="方正字迹-吕建德字体" panose="0201060001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5400" b="1" i="0" spc="-300" dirty="0">
              <a:latin typeface="Times New Roman" panose="02020603050405020304" pitchFamily="18" charset="0"/>
              <a:ea typeface="方正字迹-吕建德字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16455" y="3651589"/>
            <a:ext cx="5002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600" b="1" i="0" spc="-300" dirty="0">
                <a:latin typeface="Times New Roman" panose="02020603050405020304" pitchFamily="18" charset="0"/>
                <a:ea typeface="方正华隶简体" pitchFamily="65" charset="-122"/>
                <a:cs typeface="Times New Roman" panose="02020603050405020304" pitchFamily="18" charset="0"/>
              </a:rPr>
              <a:t>Tìm hiểu chung</a:t>
            </a:r>
            <a:endParaRPr lang="zh-CN" altLang="en-US" sz="3600" b="1" i="0" spc="-300" dirty="0">
              <a:latin typeface="Times New Roman" panose="02020603050405020304" pitchFamily="18" charset="0"/>
              <a:ea typeface="方正华隶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44" y="3730401"/>
            <a:ext cx="807668" cy="5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2491044" y="2514612"/>
            <a:ext cx="2254768" cy="15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1" descr="C_108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4" y="4208352"/>
            <a:ext cx="5345404" cy="16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473"/>
            <a:ext cx="3335025" cy="17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22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292 -0.00401 C -0.02101 0.01449 -0.02292 0.02003 -0.01233 0.02651 C -0.00313 0.02219 0.00034 0.02096 0.00729 0.00986 C 0.01007 0.00555 0.01528 -0.00401 0.01528 -0.0037 C 0.01232 0.01079 0.01146 0.02096 0.00607 0.03576 C 0.00521 0.03822 0.00243 0.041 0.00347 0.04285 C 0.00382 0.04346 0.01545 0.03637 0.01666 0.03576 C 0.02048 0.02867 0.02413 0.02497 0.02708 0.01695 C 0.02552 0.0262 0.02378 0.02897 0.03368 0.02158 C 0.03958 0.01726 0.04496 0.00863 0.04948 0.00061 C 0.05 -0.00247 0.05087 -0.01172 0.05087 -0.00863 C 0.05087 -0.00124 0.04878 0.01233 0.04687 0.01942 C 0.04618 0.02188 0.04288 0.02497 0.04427 0.02651 C 0.04548 0.02774 0.05278 0.02281 0.05468 0.02158 C 0.05798 0.00585 0.05781 0.02466 0.05868 0.03113 C 0.06076 0.07675 0.05764 0.06257 0.06666 0.04747 C 0.06857 0.03637 0.07482 0.02897 0.08107 0.02651 C 0.08576 0.01788 0.08576 0.01202 0.09028 0.02404 C 0.09166 0.02312 0.09305 0.02003 0.09427 0.02158 C 0.09791 0.02589 0.10052 0.04839 0.10347 0.05672 C 0.12187 0.05425 0.12205 0.05949 0.12968 0.03576 C 0.12934 0.03021 0.12847 0.02497 0.12847 0.01942 C 0.12847 0.01479 0.12847 0.02897 0.12968 0.03329 C 0.13038 0.03576 0.13229 0.03637 0.13368 0.03791 C 0.13593 0.03637 0.13837 0.03576 0.14028 0.03329 C 0.1434 0.02928 0.14305 0.0225 0.14427 0.01695 C 0.14653 0.00647 0.14618 0.00863 0.15087 0.00308 C 0.15885 0.00647 0.16545 0.01449 0.17309 0.01942 C 0.17725 0.0299 0.17864 0.03791 0.17048 0.04285 C 0.16597 0.05456 0.16979 0.04932 0.16528 0.04285 C 0.16423 0.0413 0.16267 0.0413 0.16128 0.04038 C 0.15694 0.0413 0.15225 0.04038 0.14809 0.04285 C 0.14635 0.04377 0.15416 0.04192 0.15347 0.045 C 0.15191 0.05086 0.14635 0.04778 0.14288 0.04963 C 0.14201 0.05209 0.13923 0.05456 0.14028 0.05672 C 0.14218 0.06011 0.14548 0.05949 0.14809 0.05918 C 0.15434 0.05857 0.16041 0.0561 0.16666 0.05425 C 0.17066 0.05302 0.17847 0.04963 0.17847 0.04994 C 0.18403 0.0447 0.18819 0.04254 0.19427 0.04038 C 0.19982 0.05548 0.20555 0.05179 0.21528 0.04963 C 0.21805 0.04223 0.21962 0.03452 0.22187 0.02651 C 0.22222 0.02343 0.22239 0.02003 0.22309 0.01695 C 0.22378 0.01418 0.22534 0.00709 0.22587 0.00986 C 0.2335 0.04593 0.221 0.02867 0.23107 0.04038 C 0.23212 0.03915 0.23923 0.03052 0.24028 0.03113 C 0.24201 0.03237 0.24114 0.0373 0.24166 0.04038 C 0.24271 0.0598 0.2408 0.07213 0.25087 0.05425 C 0.2533 0.041 0.25017 0.05333 0.25607 0.04285 C 0.25712 0.041 0.25868 0.03576 0.25868 0.03606 C 0.25955 0.03329 0.26059 0.03113 0.26128 0.02867 C 0.26198 0.02651 0.26128 0.02158 0.26267 0.02158 C 0.26545 0.02158 0.26319 0.03237 0.26528 0.03576 C 0.26823 0.04069 0.27309 0.03915 0.27708 0.04038 C 0.28559 0.0373 0.28958 0.03267 0.29548 0.02158 C 0.296 0.01942 0.29548 0.01479 0.29687 0.01479 C 0.29843 0.01479 0.29861 0.01942 0.29948 0.02158 C 0.30243 0.02805 0.30243 0.02682 0.30729 0.03113 C 0.31215 0.03021 0.31753 0.02497 0.32187 0.02867 C 0.33559 0.04069 0.31458 0.04963 0.32708 0.04285 C 0.33871 0.02867 0.325 0.04192 0.33229 0.045 C 0.33576 0.04655 0.33941 0.04346 0.34288 0.04285 C 0.34843 0.03298 0.35312 0.02219 0.35868 0.01233 C 0.36319 0.02435 0.36267 0.0262 0.37048 0.01942 C 0.37361 0.0111 0.3743 0.00555 0.3783 -0.00154 C 0.38472 0.00955 0.38819 0.01788 0.39687 0.02158 C 0.40399 0.01911 0.40972 0.01973 0.41666 0.02404 C 0.42153 0.03113 0.42656 0.03298 0.42847 0.04285 C 0.42222 0.04716 0.41545 0.04716 0.41788 0.06134 C 0.42066 0.06103 0.44791 0.06812 0.44427 0.04747 C 0.44809 0.04038 0.45468 0.01942 0.44288 0.02651 C 0.43993 0.04346 0.44774 0.03021 0.45087 0.02651 C 0.45434 0.0447 0.45764 0.05209 0.46788 0.06134 C 0.46875 0.05888 0.46927 0.0561 0.47048 0.05425 C 0.47569 0.04655 0.47812 0.05333 0.47309 0.045 C 0.47448 0.04439 0.47604 0.0447 0.47708 0.04285 C 0.4842 0.03021 0.47968 0.02404 0.48368 0.03113 L 0.49166 0.01233 " pathEditMode="relative" rAng="0" ptsTypes="fffffffffffffffffffffffffffffffffffffffffffffffffffffffffffffffffffffffffffAA">
                                      <p:cBhvr>
                                        <p:cTn id="33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3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916"/>
            <a:ext cx="5840924" cy="5143500"/>
          </a:xfrm>
          <a:prstGeom prst="rect">
            <a:avLst/>
          </a:prstGeom>
        </p:spPr>
      </p:pic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F3EB599-C9AD-512D-5E80-F0A4008B3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77" y="1135931"/>
            <a:ext cx="6201758" cy="3975486"/>
          </a:xfrm>
          <a:prstGeom prst="rect">
            <a:avLst/>
          </a:prstGeom>
        </p:spPr>
      </p:pic>
      <p:pic>
        <p:nvPicPr>
          <p:cNvPr id="32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7607" y="945064"/>
            <a:ext cx="759809" cy="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399087" y="532412"/>
            <a:ext cx="3659832" cy="14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5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Đình Liên (1913-1996), sinh ra tại Hà Nội, quê gốc ở Hải Dương</a:t>
            </a:r>
            <a:r>
              <a:rPr lang="en-VN" sz="25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500" i="0" dirty="0">
              <a:latin typeface="Times New Roman" panose="02020603050405020304" pitchFamily="18" charset="0"/>
              <a:ea typeface="方正宋黑简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7607" y="2623080"/>
            <a:ext cx="759809" cy="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7607" y="4028666"/>
            <a:ext cx="759809" cy="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组合 46"/>
          <p:cNvGrpSpPr/>
          <p:nvPr/>
        </p:nvGrpSpPr>
        <p:grpSpPr>
          <a:xfrm>
            <a:off x="412319" y="-122926"/>
            <a:ext cx="4677859" cy="1756448"/>
            <a:chOff x="1281327" y="669162"/>
            <a:chExt cx="4677859" cy="1756448"/>
          </a:xfrm>
        </p:grpSpPr>
        <p:pic>
          <p:nvPicPr>
            <p:cNvPr id="48" name="Picture 2" descr="C:\Users\Thinkpad\Desktop\PNG\1_0001_图层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327" y="669162"/>
              <a:ext cx="4677859" cy="1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/>
          </p:nvSpPr>
          <p:spPr>
            <a:xfrm>
              <a:off x="1950121" y="1096656"/>
              <a:ext cx="2069797" cy="719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600" b="1" i="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古隶简体" pitchFamily="65" charset="-122"/>
                  <a:cs typeface="Times New Roman" panose="02020603050405020304" pitchFamily="18" charset="0"/>
                </a:rPr>
                <a:t>1. Tác giả</a:t>
              </a:r>
              <a:endParaRPr lang="zh-CN" altLang="en-US" sz="3600" b="1" i="0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72" descr="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1" y="-71106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00" y="2684675"/>
            <a:ext cx="2254742" cy="2013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36F8D-4833-CCAD-37F0-5BECC0AD127F}"/>
              </a:ext>
            </a:extLst>
          </p:cNvPr>
          <p:cNvSpPr txBox="1"/>
          <p:nvPr/>
        </p:nvSpPr>
        <p:spPr>
          <a:xfrm>
            <a:off x="5347262" y="2328333"/>
            <a:ext cx="37967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một trong những nhà thơ lớn đầu tiên của phong trào Thơ mới.</a:t>
            </a:r>
            <a:r>
              <a:rPr lang="en-VN" sz="25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5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DC6AF-B63E-DF59-71D5-AA7A6F5DA82B}"/>
              </a:ext>
            </a:extLst>
          </p:cNvPr>
          <p:cNvSpPr txBox="1"/>
          <p:nvPr/>
        </p:nvSpPr>
        <p:spPr>
          <a:xfrm>
            <a:off x="5347262" y="3772690"/>
            <a:ext cx="37967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ông thường mang nặng lòng thương người và niềm hoài cổ. </a:t>
            </a:r>
            <a:endParaRPr lang="en-VN" sz="25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058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3827E-6 L 0.32552 4.93827E-6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323528" y="-71106"/>
            <a:ext cx="6391929" cy="1756448"/>
            <a:chOff x="1281327" y="669162"/>
            <a:chExt cx="6391929" cy="1756448"/>
          </a:xfrm>
        </p:grpSpPr>
        <p:pic>
          <p:nvPicPr>
            <p:cNvPr id="48" name="Picture 2" descr="C:\Users\Thinkpad\Desktop\PNG\1_0001_图层-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327" y="669162"/>
              <a:ext cx="6391929" cy="1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/>
          </p:nvSpPr>
          <p:spPr>
            <a:xfrm>
              <a:off x="3122404" y="1128184"/>
              <a:ext cx="1633781" cy="719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SG" altLang="zh-CN" sz="3600" b="1" i="0">
                  <a:solidFill>
                    <a:schemeClr val="bg1"/>
                  </a:solidFill>
                  <a:latin typeface="Times New Roman" panose="02020603050405020304" pitchFamily="18" charset="0"/>
                  <a:ea typeface="方正古隶简体" pitchFamily="65" charset="-122"/>
                  <a:cs typeface="Times New Roman" panose="02020603050405020304" pitchFamily="18" charset="0"/>
                </a:rPr>
                <a:t>Ông đồ</a:t>
              </a:r>
              <a:endParaRPr lang="zh-CN" altLang="en-US" sz="3600" b="1" i="0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72" descr="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1" y="-71106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00" y="2684675"/>
            <a:ext cx="2254742" cy="2013525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47860F4-5956-1CE7-38FF-75A684DD2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62" y="229337"/>
            <a:ext cx="1442514" cy="1155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39EE6D-7653-C7AD-FD60-3EA6EDBA1948}"/>
              </a:ext>
            </a:extLst>
          </p:cNvPr>
          <p:cNvSpPr txBox="1"/>
          <p:nvPr/>
        </p:nvSpPr>
        <p:spPr>
          <a:xfrm>
            <a:off x="317658" y="1620726"/>
            <a:ext cx="2958198" cy="2933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 năm hoa đào nở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 thấy ông đồ già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 mực tàu, giấy đỏ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 phố đông người qua.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 nhiêu người thuê viết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 tắc ngợi khen tài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“Hoa tay” thảo những nét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 phượng múa, rồng bay.”</a:t>
            </a:r>
            <a:endParaRPr lang="en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B1D5-8CCB-5CAC-22D0-D71B66732C28}"/>
              </a:ext>
            </a:extLst>
          </p:cNvPr>
          <p:cNvSpPr txBox="1"/>
          <p:nvPr/>
        </p:nvSpPr>
        <p:spPr>
          <a:xfrm>
            <a:off x="3205782" y="1620726"/>
            <a:ext cx="4750594" cy="2933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 mỗi năm  mỗi vắng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thuê viết nay đâu?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 đỏ buồn không thắm;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 đọng  trong nghiên sầu…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 đồ vẫn ngồi đấy,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đường không ai hay,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vàng rơi trên giấy;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 giời mưa bụi bay.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3B2E8-0AA0-7EA4-31EE-2DFE0B73268F}"/>
              </a:ext>
            </a:extLst>
          </p:cNvPr>
          <p:cNvSpPr txBox="1"/>
          <p:nvPr/>
        </p:nvSpPr>
        <p:spPr>
          <a:xfrm>
            <a:off x="6158110" y="1620726"/>
            <a:ext cx="2958198" cy="13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 nay đào lại nở,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thấy ông đồ xưa.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người muôn năm cũ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 ở đâu bây giờ?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323775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3827E-6 L 0.54601 0.00462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-396552" y="-258372"/>
            <a:ext cx="6391929" cy="1756448"/>
            <a:chOff x="1281327" y="669162"/>
            <a:chExt cx="6391929" cy="1756448"/>
          </a:xfrm>
        </p:grpSpPr>
        <p:pic>
          <p:nvPicPr>
            <p:cNvPr id="48" name="Picture 2" descr="C:\Users\Thinkpad\Desktop\PNG\1_0001_图层-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327" y="669162"/>
              <a:ext cx="6391929" cy="1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/>
          </p:nvSpPr>
          <p:spPr>
            <a:xfrm>
              <a:off x="2626433" y="1128184"/>
              <a:ext cx="2625720" cy="719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SG" altLang="zh-CN" sz="3600" b="1" i="0">
                  <a:solidFill>
                    <a:schemeClr val="bg1"/>
                  </a:solidFill>
                  <a:latin typeface="Times New Roman" panose="02020603050405020304" pitchFamily="18" charset="0"/>
                  <a:ea typeface="方正古隶简体" pitchFamily="65" charset="-122"/>
                  <a:cs typeface="Times New Roman" panose="02020603050405020304" pitchFamily="18" charset="0"/>
                </a:rPr>
                <a:t>2. Tác phẩm</a:t>
              </a:r>
              <a:endParaRPr lang="zh-CN" altLang="en-US" sz="3600" b="1" i="0" dirty="0">
                <a:solidFill>
                  <a:schemeClr val="bg1"/>
                </a:solidFill>
                <a:latin typeface="Times New Roman" panose="02020603050405020304" pitchFamily="18" charset="0"/>
                <a:ea typeface="方正古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72" descr="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1" y="-71106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00" y="2215499"/>
            <a:ext cx="2254742" cy="2013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C43D0-41F8-C9DA-955E-84989B5B8911}"/>
              </a:ext>
            </a:extLst>
          </p:cNvPr>
          <p:cNvSpPr txBox="1"/>
          <p:nvPr/>
        </p:nvSpPr>
        <p:spPr>
          <a:xfrm>
            <a:off x="4751829" y="500300"/>
            <a:ext cx="505063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SG" sz="24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HCST: </a:t>
            </a:r>
            <a:r>
              <a:rPr lang="vi-VN" sz="24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1936</a:t>
            </a:r>
            <a:endParaRPr lang="en-VN" sz="2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6" descr="F:\360安全浏览器下载\水墨\1402\09.png">
            <a:extLst>
              <a:ext uri="{FF2B5EF4-FFF2-40B4-BE49-F238E27FC236}">
                <a16:creationId xmlns:a16="http://schemas.microsoft.com/office/drawing/2014/main" id="{24C78B35-7B53-2CA4-09D4-A9BCE58E1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58" y="63236"/>
            <a:ext cx="1088448" cy="11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AB1C60-1AB3-FA11-B12B-F4BD057A1979}"/>
              </a:ext>
            </a:extLst>
          </p:cNvPr>
          <p:cNvSpPr txBox="1"/>
          <p:nvPr/>
        </p:nvSpPr>
        <p:spPr>
          <a:xfrm>
            <a:off x="4724344" y="1386344"/>
            <a:ext cx="416410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trong “Thi nhân Việt Nam”</a:t>
            </a:r>
            <a:endParaRPr lang="en-VN" sz="2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6" descr="F:\360安全浏览器下载\水墨\1402\09.png">
            <a:extLst>
              <a:ext uri="{FF2B5EF4-FFF2-40B4-BE49-F238E27FC236}">
                <a16:creationId xmlns:a16="http://schemas.microsoft.com/office/drawing/2014/main" id="{5F934BE5-6707-A249-2C61-1ED43B19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77" y="1043039"/>
            <a:ext cx="1088448" cy="11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47860F4-5956-1CE7-38FF-75A684DD2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6" y="2139833"/>
            <a:ext cx="3785197" cy="3032227"/>
          </a:xfrm>
          <a:prstGeom prst="rect">
            <a:avLst/>
          </a:prstGeom>
        </p:spPr>
      </p:pic>
      <p:pic>
        <p:nvPicPr>
          <p:cNvPr id="3" name="Picture 6" descr="F:\360安全浏览器下载\水墨\1402\09.png">
            <a:extLst>
              <a:ext uri="{FF2B5EF4-FFF2-40B4-BE49-F238E27FC236}">
                <a16:creationId xmlns:a16="http://schemas.microsoft.com/office/drawing/2014/main" id="{435E7D64-85F9-59EA-C2EC-A80B9C8E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493"/>
            <a:ext cx="1088448" cy="11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360安全浏览器下载\水墨\1402\09.png">
            <a:extLst>
              <a:ext uri="{FF2B5EF4-FFF2-40B4-BE49-F238E27FC236}">
                <a16:creationId xmlns:a16="http://schemas.microsoft.com/office/drawing/2014/main" id="{01ADA32B-31AB-6636-9553-1600F496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80" y="3112296"/>
            <a:ext cx="1088448" cy="11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4FF7B-664F-937A-FF47-09F2B1FA60C0}"/>
              </a:ext>
            </a:extLst>
          </p:cNvPr>
          <p:cNvSpPr txBox="1"/>
          <p:nvPr/>
        </p:nvSpPr>
        <p:spPr>
          <a:xfrm>
            <a:off x="4724344" y="2345276"/>
            <a:ext cx="277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Thể loại: năm chữ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2D985-0820-A443-C013-B541B23CCD22}"/>
              </a:ext>
            </a:extLst>
          </p:cNvPr>
          <p:cNvSpPr txBox="1"/>
          <p:nvPr/>
        </p:nvSpPr>
        <p:spPr>
          <a:xfrm>
            <a:off x="4724344" y="2812720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000" i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cục:</a:t>
            </a:r>
            <a:endParaRPr lang="en-SG" sz="20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Phần 1 (</a:t>
            </a:r>
            <a:r>
              <a:rPr lang="nl-NL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khổ thơ đầu): </a:t>
            </a:r>
            <a:r>
              <a:rPr lang="nl-N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ông Đồ thời đắc ý.</a:t>
            </a:r>
            <a:endParaRPr lang="en-SG" sz="20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Phần 2 (2 khổ t</a:t>
            </a:r>
            <a:r>
              <a:rPr lang="nl-NL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iếp theo) : </a:t>
            </a:r>
            <a:r>
              <a:rPr lang="nl-N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Đồ thời Nho học lụi tàn.</a:t>
            </a:r>
            <a:endParaRPr lang="en-SG" sz="20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Phần 3 (</a:t>
            </a:r>
            <a:r>
              <a:rPr lang="nl-NL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 lại): </a:t>
            </a:r>
            <a:r>
              <a:rPr lang="nl-NL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trạng của tác giả.</a:t>
            </a:r>
            <a:endParaRPr lang="en-SG" sz="20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2000"/>
          </a:p>
        </p:txBody>
      </p:sp>
    </p:spTree>
    <p:extLst>
      <p:ext uri="{BB962C8B-B14F-4D97-AF65-F5344CB8AC3E}">
        <p14:creationId xmlns:p14="http://schemas.microsoft.com/office/powerpoint/2010/main" val="24039197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3827E-6 L 0.54601 0.00462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F:\360安全浏览器下载\水墨\1402\1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0737" r="14583" b="15705"/>
          <a:stretch/>
        </p:blipFill>
        <p:spPr bwMode="auto">
          <a:xfrm>
            <a:off x="2009508" y="642404"/>
            <a:ext cx="4896544" cy="28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2699792" y="1419622"/>
            <a:ext cx="3442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000" b="1" i="0" spc="-300" dirty="0">
                <a:latin typeface="Times New Roman" panose="02020603050405020304" pitchFamily="18" charset="0"/>
                <a:ea typeface="方正字迹-吕建德字体" panose="02010600010101010101" pitchFamily="2" charset="-122"/>
                <a:cs typeface="Times New Roman" panose="02020603050405020304" pitchFamily="18" charset="0"/>
              </a:rPr>
              <a:t>II</a:t>
            </a:r>
            <a:endParaRPr lang="zh-CN" altLang="en-US" sz="5400" b="1" i="0" spc="-300" dirty="0">
              <a:latin typeface="Times New Roman" panose="02020603050405020304" pitchFamily="18" charset="0"/>
              <a:ea typeface="方正字迹-吕建德字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451493" y="3486805"/>
            <a:ext cx="500215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altLang="zh-CN" sz="4500" b="1" i="0" spc="-300">
                <a:latin typeface="Times New Roman" panose="02020603050405020304" pitchFamily="18" charset="0"/>
                <a:ea typeface="方正华隶简体" pitchFamily="65" charset="-122"/>
                <a:cs typeface="Times New Roman" panose="02020603050405020304" pitchFamily="18" charset="0"/>
              </a:rPr>
              <a:t>Khám phá văn bản</a:t>
            </a:r>
            <a:endParaRPr lang="zh-CN" altLang="en-US" sz="4500" b="1" i="0" spc="-300" dirty="0">
              <a:latin typeface="Times New Roman" panose="02020603050405020304" pitchFamily="18" charset="0"/>
              <a:ea typeface="方正华隶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44" y="3730401"/>
            <a:ext cx="807668" cy="5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2491044" y="2514612"/>
            <a:ext cx="2254768" cy="15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1" descr="C_108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4" y="4208352"/>
            <a:ext cx="5345404" cy="16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473"/>
            <a:ext cx="3335025" cy="17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83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292 -0.00401 C -0.02101 0.01449 -0.02292 0.02003 -0.01233 0.02651 C -0.00313 0.02219 0.00034 0.02096 0.00729 0.00986 C 0.01007 0.00555 0.01528 -0.00401 0.01528 -0.0037 C 0.01232 0.01079 0.01146 0.02096 0.00607 0.03576 C 0.00521 0.03822 0.00243 0.041 0.00347 0.04285 C 0.00382 0.04346 0.01545 0.03637 0.01666 0.03576 C 0.02048 0.02867 0.02413 0.02497 0.02708 0.01695 C 0.02552 0.0262 0.02378 0.02897 0.03368 0.02158 C 0.03958 0.01726 0.04496 0.00863 0.04948 0.00061 C 0.05 -0.00247 0.05087 -0.01172 0.05087 -0.00863 C 0.05087 -0.00124 0.04878 0.01233 0.04687 0.01942 C 0.04618 0.02188 0.04288 0.02497 0.04427 0.02651 C 0.04548 0.02774 0.05278 0.02281 0.05468 0.02158 C 0.05798 0.00585 0.05781 0.02466 0.05868 0.03113 C 0.06076 0.07675 0.05764 0.06257 0.06666 0.04747 C 0.06857 0.03637 0.07482 0.02897 0.08107 0.02651 C 0.08576 0.01788 0.08576 0.01202 0.09028 0.02404 C 0.09166 0.02312 0.09305 0.02003 0.09427 0.02158 C 0.09791 0.02589 0.10052 0.04839 0.10347 0.05672 C 0.12187 0.05425 0.12205 0.05949 0.12968 0.03576 C 0.12934 0.03021 0.12847 0.02497 0.12847 0.01942 C 0.12847 0.01479 0.12847 0.02897 0.12968 0.03329 C 0.13038 0.03576 0.13229 0.03637 0.13368 0.03791 C 0.13593 0.03637 0.13837 0.03576 0.14028 0.03329 C 0.1434 0.02928 0.14305 0.0225 0.14427 0.01695 C 0.14653 0.00647 0.14618 0.00863 0.15087 0.00308 C 0.15885 0.00647 0.16545 0.01449 0.17309 0.01942 C 0.17725 0.0299 0.17864 0.03791 0.17048 0.04285 C 0.16597 0.05456 0.16979 0.04932 0.16528 0.04285 C 0.16423 0.0413 0.16267 0.0413 0.16128 0.04038 C 0.15694 0.0413 0.15225 0.04038 0.14809 0.04285 C 0.14635 0.04377 0.15416 0.04192 0.15347 0.045 C 0.15191 0.05086 0.14635 0.04778 0.14288 0.04963 C 0.14201 0.05209 0.13923 0.05456 0.14028 0.05672 C 0.14218 0.06011 0.14548 0.05949 0.14809 0.05918 C 0.15434 0.05857 0.16041 0.0561 0.16666 0.05425 C 0.17066 0.05302 0.17847 0.04963 0.17847 0.04994 C 0.18403 0.0447 0.18819 0.04254 0.19427 0.04038 C 0.19982 0.05548 0.20555 0.05179 0.21528 0.04963 C 0.21805 0.04223 0.21962 0.03452 0.22187 0.02651 C 0.22222 0.02343 0.22239 0.02003 0.22309 0.01695 C 0.22378 0.01418 0.22534 0.00709 0.22587 0.00986 C 0.2335 0.04593 0.221 0.02867 0.23107 0.04038 C 0.23212 0.03915 0.23923 0.03052 0.24028 0.03113 C 0.24201 0.03237 0.24114 0.0373 0.24166 0.04038 C 0.24271 0.0598 0.2408 0.07213 0.25087 0.05425 C 0.2533 0.041 0.25017 0.05333 0.25607 0.04285 C 0.25712 0.041 0.25868 0.03576 0.25868 0.03606 C 0.25955 0.03329 0.26059 0.03113 0.26128 0.02867 C 0.26198 0.02651 0.26128 0.02158 0.26267 0.02158 C 0.26545 0.02158 0.26319 0.03237 0.26528 0.03576 C 0.26823 0.04069 0.27309 0.03915 0.27708 0.04038 C 0.28559 0.0373 0.28958 0.03267 0.29548 0.02158 C 0.296 0.01942 0.29548 0.01479 0.29687 0.01479 C 0.29843 0.01479 0.29861 0.01942 0.29948 0.02158 C 0.30243 0.02805 0.30243 0.02682 0.30729 0.03113 C 0.31215 0.03021 0.31753 0.02497 0.32187 0.02867 C 0.33559 0.04069 0.31458 0.04963 0.32708 0.04285 C 0.33871 0.02867 0.325 0.04192 0.33229 0.045 C 0.33576 0.04655 0.33941 0.04346 0.34288 0.04285 C 0.34843 0.03298 0.35312 0.02219 0.35868 0.01233 C 0.36319 0.02435 0.36267 0.0262 0.37048 0.01942 C 0.37361 0.0111 0.3743 0.00555 0.3783 -0.00154 C 0.38472 0.00955 0.38819 0.01788 0.39687 0.02158 C 0.40399 0.01911 0.40972 0.01973 0.41666 0.02404 C 0.42153 0.03113 0.42656 0.03298 0.42847 0.04285 C 0.42222 0.04716 0.41545 0.04716 0.41788 0.06134 C 0.42066 0.06103 0.44791 0.06812 0.44427 0.04747 C 0.44809 0.04038 0.45468 0.01942 0.44288 0.02651 C 0.43993 0.04346 0.44774 0.03021 0.45087 0.02651 C 0.45434 0.0447 0.45764 0.05209 0.46788 0.06134 C 0.46875 0.05888 0.46927 0.0561 0.47048 0.05425 C 0.47569 0.04655 0.47812 0.05333 0.47309 0.045 C 0.47448 0.04439 0.47604 0.0447 0.47708 0.04285 C 0.4842 0.03021 0.47968 0.02404 0.48368 0.03113 L 0.49166 0.01233 " pathEditMode="relative" rAng="0" ptsTypes="fffffffffffffffffffffffffffffffffffffffffffffffffffffffffffffffffffffffffffAA">
                                      <p:cBhvr>
                                        <p:cTn id="33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3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theme/theme1.xml><?xml version="1.0" encoding="utf-8"?>
<a:theme xmlns:a="http://schemas.openxmlformats.org/drawingml/2006/main" name="紫色科技演示模板">
  <a:themeElements>
    <a:clrScheme name="紫色科技演示模板 1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33CCCC"/>
      </a:accent1>
      <a:accent2>
        <a:srgbClr val="5B94E1"/>
      </a:accent2>
      <a:accent3>
        <a:srgbClr val="FFFFFF"/>
      </a:accent3>
      <a:accent4>
        <a:srgbClr val="000000"/>
      </a:accent4>
      <a:accent5>
        <a:srgbClr val="ADE2E2"/>
      </a:accent5>
      <a:accent6>
        <a:srgbClr val="5286CC"/>
      </a:accent6>
      <a:hlink>
        <a:srgbClr val="CCCCFF"/>
      </a:hlink>
      <a:folHlink>
        <a:srgbClr val="CCECFF"/>
      </a:folHlink>
    </a:clrScheme>
    <a:fontScheme name="紫色科技演示模板">
      <a:majorFont>
        <a:latin typeface="Verdana"/>
        <a:ea typeface="微软雅黑"/>
        <a:cs typeface=""/>
      </a:majorFont>
      <a:minorFont>
        <a:latin typeface="Verdan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紫色科技演示模板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33CCCC"/>
        </a:accent1>
        <a:accent2>
          <a:srgbClr val="5B94E1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5286CC"/>
        </a:accent6>
        <a:hlink>
          <a:srgbClr val="CC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紫色科技演示模板 2">
        <a:dk1>
          <a:srgbClr val="000000"/>
        </a:dk1>
        <a:lt1>
          <a:srgbClr val="FFFFFF"/>
        </a:lt1>
        <a:dk2>
          <a:srgbClr val="004644"/>
        </a:dk2>
        <a:lt2>
          <a:srgbClr val="969696"/>
        </a:lt2>
        <a:accent1>
          <a:srgbClr val="CCCC00"/>
        </a:accent1>
        <a:accent2>
          <a:srgbClr val="4B9191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438383"/>
        </a:accent6>
        <a:hlink>
          <a:srgbClr val="B1C9C9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紫色科技演示模板 3">
        <a:dk1>
          <a:srgbClr val="000000"/>
        </a:dk1>
        <a:lt1>
          <a:srgbClr val="FFFFFF"/>
        </a:lt1>
        <a:dk2>
          <a:srgbClr val="32147E"/>
        </a:dk2>
        <a:lt2>
          <a:srgbClr val="969696"/>
        </a:lt2>
        <a:accent1>
          <a:srgbClr val="99CC00"/>
        </a:accent1>
        <a:accent2>
          <a:srgbClr val="836CF8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7661E1"/>
        </a:accent6>
        <a:hlink>
          <a:srgbClr val="99CCFF"/>
        </a:hlink>
        <a:folHlink>
          <a:srgbClr val="CC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33CCCC"/>
      </a:accent1>
      <a:accent2>
        <a:srgbClr val="5B94E1"/>
      </a:accent2>
      <a:accent3>
        <a:srgbClr val="FFFFFF"/>
      </a:accent3>
      <a:accent4>
        <a:srgbClr val="000000"/>
      </a:accent4>
      <a:accent5>
        <a:srgbClr val="ADE2E2"/>
      </a:accent5>
      <a:accent6>
        <a:srgbClr val="5286CC"/>
      </a:accent6>
      <a:hlink>
        <a:srgbClr val="CCCCFF"/>
      </a:hlink>
      <a:folHlink>
        <a:srgbClr val="CCE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</TotalTime>
  <Pages>0</Pages>
  <Words>848</Words>
  <Characters>0</Characters>
  <Application>Microsoft Office PowerPoint</Application>
  <DocSecurity>0</DocSecurity>
  <PresentationFormat>On-screen Show (16:9)</PresentationFormat>
  <Lines>0</Lines>
  <Paragraphs>143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1</vt:i4>
      </vt:variant>
    </vt:vector>
  </HeadingPairs>
  <TitlesOfParts>
    <vt:vector size="27" baseType="lpstr">
      <vt:lpstr>.VnTime</vt:lpstr>
      <vt:lpstr>Arial</vt:lpstr>
      <vt:lpstr>Calibri</vt:lpstr>
      <vt:lpstr>Dancing Script</vt:lpstr>
      <vt:lpstr>Times New Roman</vt:lpstr>
      <vt:lpstr>UTM A&amp;S Graceland</vt:lpstr>
      <vt:lpstr>Verdana</vt:lpstr>
      <vt:lpstr>Wingdings</vt:lpstr>
      <vt:lpstr>紫色科技演示模板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自定义放映 1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604</dc:title>
  <dc:creator>wangjunwei</dc:creator>
  <cp:lastModifiedBy>thuy an tran</cp:lastModifiedBy>
  <cp:revision>270</cp:revision>
  <dcterms:created xsi:type="dcterms:W3CDTF">2012-07-31T01:40:29Z</dcterms:created>
  <dcterms:modified xsi:type="dcterms:W3CDTF">2023-10-15T05:17:31Z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2052-9.1.0.4047</vt:lpwstr>
  </property>
</Properties>
</file>