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5" r:id="rId3"/>
  </p:sldMasterIdLst>
  <p:notesMasterIdLst>
    <p:notesMasterId r:id="rId20"/>
  </p:notesMasterIdLst>
  <p:sldIdLst>
    <p:sldId id="462" r:id="rId4"/>
    <p:sldId id="291" r:id="rId5"/>
    <p:sldId id="448" r:id="rId6"/>
    <p:sldId id="264" r:id="rId7"/>
    <p:sldId id="275" r:id="rId8"/>
    <p:sldId id="427" r:id="rId9"/>
    <p:sldId id="286" r:id="rId10"/>
    <p:sldId id="440" r:id="rId11"/>
    <p:sldId id="441" r:id="rId12"/>
    <p:sldId id="442" r:id="rId13"/>
    <p:sldId id="443" r:id="rId14"/>
    <p:sldId id="444" r:id="rId15"/>
    <p:sldId id="284" r:id="rId16"/>
    <p:sldId id="445" r:id="rId17"/>
    <p:sldId id="446" r:id="rId18"/>
    <p:sldId id="265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D69"/>
    <a:srgbClr val="6CA78B"/>
    <a:srgbClr val="FA5C2F"/>
    <a:srgbClr val="F52A33"/>
    <a:srgbClr val="DE0301"/>
    <a:srgbClr val="FBF6F0"/>
    <a:srgbClr val="C90128"/>
    <a:srgbClr val="FFF2E9"/>
    <a:srgbClr val="C70106"/>
    <a:srgbClr val="B00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2" autoAdjust="0"/>
    <p:restoredTop sz="94728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https://www.youtube.com/watch?v=efbv5ROQmr8</a:t>
            </a:r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0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6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75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740E295-7CCF-6D8C-32F2-6568C0DE5F3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87027B42-2DED-E871-28D0-3D1799A4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F5500305-84B0-C801-5819-586FD3F982E2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B7F7776-2C57-61CA-149C-BFF3C62F8FB6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31">
                <a:extLst>
                  <a:ext uri="{FF2B5EF4-FFF2-40B4-BE49-F238E27FC236}">
                    <a16:creationId xmlns:a16="http://schemas.microsoft.com/office/drawing/2014/main" id="{E2E0344F-A218-9FC9-854C-B9EA5379FC4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45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659531C-C2D0-3753-A896-1B0F4679976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90BCF73-D25D-4958-BAE7-783737213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22820DC7-5EC8-D8BC-2134-05DA3D26763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6579209-3DFA-500C-C679-AA5A7FAA1E5C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EC33352A-5C55-F405-8BF6-584D8056CF23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50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8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7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1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4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97201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Background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827744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Operations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4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2071401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Profit &amp; Risk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97B82C7E-44E3-C1C0-A01F-6D131C9C566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B9F2485-B4BB-E356-6E05-405AA899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335EAC82-5A64-2BFC-6197-BDE2742AE31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A4D88B2B-235D-FACB-EFB3-EE402297B43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9A5F67AF-1C13-41F6-60AF-E2B1816E52BF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4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8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7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7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DAE92AC2-1F62-5966-5D46-97E12223D20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D263E735-609E-E859-2F1A-FE1DEE4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7" name="组合 25">
              <a:extLst>
                <a:ext uri="{FF2B5EF4-FFF2-40B4-BE49-F238E27FC236}">
                  <a16:creationId xmlns:a16="http://schemas.microsoft.com/office/drawing/2014/main" id="{17E35539-C077-A2F6-2105-CBA3C92A1736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8" name="矩形 26">
                <a:extLst>
                  <a:ext uri="{FF2B5EF4-FFF2-40B4-BE49-F238E27FC236}">
                    <a16:creationId xmlns:a16="http://schemas.microsoft.com/office/drawing/2014/main" id="{A9FDF7FE-B7FC-608D-CAC0-FBB9E600D024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31">
                <a:extLst>
                  <a:ext uri="{FF2B5EF4-FFF2-40B4-BE49-F238E27FC236}">
                    <a16:creationId xmlns:a16="http://schemas.microsoft.com/office/drawing/2014/main" id="{9961E2BB-4014-27F0-9B99-41C3E9146244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4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6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282926B8-6AA7-9204-B440-40879104404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58243214-5777-007F-537F-675A090A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25">
              <a:extLst>
                <a:ext uri="{FF2B5EF4-FFF2-40B4-BE49-F238E27FC236}">
                  <a16:creationId xmlns:a16="http://schemas.microsoft.com/office/drawing/2014/main" id="{98678314-1211-E273-E0D2-E2ADB47EC69F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10" name="矩形 26">
                <a:extLst>
                  <a:ext uri="{FF2B5EF4-FFF2-40B4-BE49-F238E27FC236}">
                    <a16:creationId xmlns:a16="http://schemas.microsoft.com/office/drawing/2014/main" id="{885880D6-6C35-0543-8AA7-C233E4777F8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31">
                <a:extLst>
                  <a:ext uri="{FF2B5EF4-FFF2-40B4-BE49-F238E27FC236}">
                    <a16:creationId xmlns:a16="http://schemas.microsoft.com/office/drawing/2014/main" id="{8E64CEB8-95E0-A3AA-745A-E4C7F5EB915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10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270634" y="1925834"/>
            <a:ext cx="11650733" cy="3947226"/>
          </a:xfrm>
          <a:prstGeom prst="rect">
            <a:avLst/>
          </a:prstGeom>
          <a:noFill/>
        </p:spPr>
        <p:txBody>
          <a:bodyPr lIns="68571" tIns="34286" rIns="68571" bIns="34286">
            <a:spAutoFit/>
          </a:bodyPr>
          <a:lstStyle/>
          <a:p>
            <a:pPr algn="ctr" eaLnBrk="1" hangingPunct="1">
              <a:defRPr/>
            </a:pP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GDCD 8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7: </a:t>
            </a:r>
            <a:r>
              <a:rPr lang="vi-VN" altLang="zh-CN" sz="4000">
                <a:solidFill>
                  <a:srgbClr val="6CA78B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PHÒNG – CHỐNG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000">
                <a:solidFill>
                  <a:srgbClr val="6CA78B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BẠO LỰC GIA ĐÌNH</a:t>
            </a:r>
            <a:endParaRPr lang="zh-CN" altLang="en-US" sz="4000">
              <a:solidFill>
                <a:srgbClr val="6CA78B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  <a:p>
            <a:pPr algn="ctr" eaLnBrk="1" hangingPunct="1">
              <a:defRPr/>
            </a:pP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Thị Bích Thuận</a:t>
            </a:r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3722998" y="178223"/>
            <a:ext cx="4746007" cy="48412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eaLnBrk="1" hangingPunct="1">
              <a:defRPr/>
            </a:pPr>
            <a:r>
              <a:rPr lang="x-none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4100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794" y="5643275"/>
            <a:ext cx="12190413" cy="121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08" y="600445"/>
            <a:ext cx="1442850" cy="13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0057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toon of a person holding a spoon to a child's face&#10;&#10;Description automatically generated">
            <a:extLst>
              <a:ext uri="{FF2B5EF4-FFF2-40B4-BE49-F238E27FC236}">
                <a16:creationId xmlns:a16="http://schemas.microsoft.com/office/drawing/2014/main" id="{53C980FC-897A-6A9A-0761-6E94EB0C4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8706" b="-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Picture 2" descr="A cartoon of a person pushing a bottle over a maze&#10;&#10;Description automatically generated">
            <a:extLst>
              <a:ext uri="{FF2B5EF4-FFF2-40B4-BE49-F238E27FC236}">
                <a16:creationId xmlns:a16="http://schemas.microsoft.com/office/drawing/2014/main" id="{DBDB26B7-4122-A62B-04BA-7BC2A26B1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8748" b="-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Picture 4" descr="A cartoon of a child yelling at a child&#10;&#10;Description automatically generated">
            <a:extLst>
              <a:ext uri="{FF2B5EF4-FFF2-40B4-BE49-F238E27FC236}">
                <a16:creationId xmlns:a16="http://schemas.microsoft.com/office/drawing/2014/main" id="{B24552DB-5ACC-3B01-E990-C90C0F5CE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r="15619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hand&#10;&#10;Description automatically generated">
            <a:extLst>
              <a:ext uri="{FF2B5EF4-FFF2-40B4-BE49-F238E27FC236}">
                <a16:creationId xmlns:a16="http://schemas.microsoft.com/office/drawing/2014/main" id="{BD730B20-9F2E-2A19-6B2C-79F33FAB4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1" b="1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7" name="Picture 6" descr="A person with her hand up to her head&#10;&#10;Description automatically generated">
            <a:extLst>
              <a:ext uri="{FF2B5EF4-FFF2-40B4-BE49-F238E27FC236}">
                <a16:creationId xmlns:a16="http://schemas.microsoft.com/office/drawing/2014/main" id="{107AAAD9-F9F3-F01C-8C01-28EF3DF5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4" b="4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Picture 4" descr="A group of people fighting&#10;&#10;Description automatically generated">
            <a:extLst>
              <a:ext uri="{FF2B5EF4-FFF2-40B4-BE49-F238E27FC236}">
                <a16:creationId xmlns:a16="http://schemas.microsoft.com/office/drawing/2014/main" id="{D63EDB2D-21C6-7598-6854-F5EF3A23B4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7" b="2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card tied to her hands&#10;&#10;Description automatically generated">
            <a:extLst>
              <a:ext uri="{FF2B5EF4-FFF2-40B4-BE49-F238E27FC236}">
                <a16:creationId xmlns:a16="http://schemas.microsoft.com/office/drawing/2014/main" id="{D7CAF1BB-A16F-D051-7796-142D368B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0" r="-3" b="220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Picture 2" descr="A person yelling at a person holding a dollar bill&#10;&#10;Description automatically generated">
            <a:extLst>
              <a:ext uri="{FF2B5EF4-FFF2-40B4-BE49-F238E27FC236}">
                <a16:creationId xmlns:a16="http://schemas.microsoft.com/office/drawing/2014/main" id="{B657FDD4-8467-7107-0A34-60FF8F16EC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4" b="21756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 descr="A person and person looking at papers&#10;&#10;Description automatically generated">
            <a:extLst>
              <a:ext uri="{FF2B5EF4-FFF2-40B4-BE49-F238E27FC236}">
                <a16:creationId xmlns:a16="http://schemas.microsoft.com/office/drawing/2014/main" id="{10E5FE6D-584F-561F-4C3D-898BB84E4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2" b="2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476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8" name="组合 57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656645" y="3616440"/>
            <a:ext cx="2123379" cy="2240874"/>
            <a:chOff x="2908059" y="3560684"/>
            <a:chExt cx="2123871" cy="2241393"/>
          </a:xfrm>
        </p:grpSpPr>
        <p:grpSp>
          <p:nvGrpSpPr>
            <p:cNvPr id="4" name="组合 3"/>
            <p:cNvGrpSpPr/>
            <p:nvPr/>
          </p:nvGrpSpPr>
          <p:grpSpPr>
            <a:xfrm>
              <a:off x="2908059" y="3560684"/>
              <a:ext cx="2123871" cy="2241393"/>
              <a:chOff x="2908059" y="3560684"/>
              <a:chExt cx="2123871" cy="2241393"/>
            </a:xfrm>
          </p:grpSpPr>
          <p:grpSp>
            <p:nvGrpSpPr>
              <p:cNvPr id="6" name="ïSľîḋè"/>
              <p:cNvGrpSpPr/>
              <p:nvPr/>
            </p:nvGrpSpPr>
            <p:grpSpPr>
              <a:xfrm rot="342038" flipH="1">
                <a:off x="2915614" y="3560684"/>
                <a:ext cx="2011487" cy="2011485"/>
                <a:chOff x="953424" y="1486518"/>
                <a:chExt cx="2228412" cy="2228408"/>
              </a:xfrm>
              <a:solidFill>
                <a:schemeClr val="accent2"/>
              </a:solidFill>
            </p:grpSpPr>
            <p:sp>
              <p:nvSpPr>
                <p:cNvPr id="8" name="ïsľíḓé"/>
                <p:cNvSpPr/>
                <p:nvPr/>
              </p:nvSpPr>
              <p:spPr>
                <a:xfrm>
                  <a:off x="953424" y="1486518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6CA78B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Montserrat SemiBold" panose="00000700000000000000" charset="0"/>
                    <a:cs typeface="Montserrat SemiBold" panose="00000700000000000000" charset="0"/>
                  </a:endParaRPr>
                </a:p>
              </p:txBody>
            </p:sp>
            <p:sp>
              <p:nvSpPr>
                <p:cNvPr id="9" name="ïşḷiḓê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6CA78B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Montserrat SemiBold" panose="00000700000000000000" charset="0"/>
                    <a:cs typeface="Montserrat SemiBold" panose="00000700000000000000" charset="0"/>
                  </a:endParaRPr>
                </a:p>
              </p:txBody>
            </p:sp>
          </p:grpSp>
          <p:sp>
            <p:nvSpPr>
              <p:cNvPr id="7" name="îṣļïḍè"/>
              <p:cNvSpPr/>
              <p:nvPr/>
            </p:nvSpPr>
            <p:spPr>
              <a:xfrm flipV="1">
                <a:off x="2908059" y="3678206"/>
                <a:ext cx="2123871" cy="2123871"/>
              </a:xfrm>
              <a:prstGeom prst="arc">
                <a:avLst>
                  <a:gd name="adj1" fmla="val 13730012"/>
                  <a:gd name="adj2" fmla="val 256323"/>
                </a:avLst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ysDot"/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</p:grpSp>
        <p:sp>
          <p:nvSpPr>
            <p:cNvPr id="5" name="íŝḻiďè"/>
            <p:cNvSpPr/>
            <p:nvPr/>
          </p:nvSpPr>
          <p:spPr bwMode="auto">
            <a:xfrm>
              <a:off x="3621603" y="4232898"/>
              <a:ext cx="599509" cy="667060"/>
            </a:xfrm>
            <a:custGeom>
              <a:avLst/>
              <a:gdLst/>
              <a:ahLst/>
              <a:cxnLst>
                <a:cxn ang="0">
                  <a:pos x="45" y="81"/>
                </a:cxn>
                <a:cxn ang="0">
                  <a:pos x="52" y="71"/>
                </a:cxn>
                <a:cxn ang="0">
                  <a:pos x="51" y="66"/>
                </a:cxn>
                <a:cxn ang="0">
                  <a:pos x="40" y="55"/>
                </a:cxn>
                <a:cxn ang="0">
                  <a:pos x="35" y="54"/>
                </a:cxn>
                <a:cxn ang="0">
                  <a:pos x="28" y="59"/>
                </a:cxn>
                <a:cxn ang="0">
                  <a:pos x="16" y="31"/>
                </a:cxn>
                <a:cxn ang="0">
                  <a:pos x="24" y="27"/>
                </a:cxn>
                <a:cxn ang="0">
                  <a:pos x="25" y="22"/>
                </a:cxn>
                <a:cxn ang="0">
                  <a:pos x="21" y="6"/>
                </a:cxn>
                <a:cxn ang="0">
                  <a:pos x="17" y="3"/>
                </a:cxn>
                <a:cxn ang="0">
                  <a:pos x="5" y="4"/>
                </a:cxn>
                <a:cxn ang="0">
                  <a:pos x="0" y="9"/>
                </a:cxn>
                <a:cxn ang="0">
                  <a:pos x="39" y="83"/>
                </a:cxn>
                <a:cxn ang="0">
                  <a:pos x="45" y="81"/>
                </a:cxn>
                <a:cxn ang="0">
                  <a:pos x="41" y="47"/>
                </a:cxn>
                <a:cxn ang="0">
                  <a:pos x="29" y="47"/>
                </a:cxn>
                <a:cxn ang="0">
                  <a:pos x="30" y="44"/>
                </a:cxn>
                <a:cxn ang="0">
                  <a:pos x="37" y="33"/>
                </a:cxn>
                <a:cxn ang="0">
                  <a:pos x="38" y="28"/>
                </a:cxn>
                <a:cxn ang="0">
                  <a:pos x="37" y="26"/>
                </a:cxn>
                <a:cxn ang="0">
                  <a:pos x="36" y="27"/>
                </a:cxn>
                <a:cxn ang="0">
                  <a:pos x="36" y="31"/>
                </a:cxn>
                <a:cxn ang="0">
                  <a:pos x="31" y="31"/>
                </a:cxn>
                <a:cxn ang="0">
                  <a:pos x="31" y="27"/>
                </a:cxn>
                <a:cxn ang="0">
                  <a:pos x="38" y="23"/>
                </a:cxn>
                <a:cxn ang="0">
                  <a:pos x="43" y="24"/>
                </a:cxn>
                <a:cxn ang="0">
                  <a:pos x="43" y="30"/>
                </a:cxn>
                <a:cxn ang="0">
                  <a:pos x="42" y="32"/>
                </a:cxn>
                <a:cxn ang="0">
                  <a:pos x="35" y="44"/>
                </a:cxn>
                <a:cxn ang="0">
                  <a:pos x="42" y="44"/>
                </a:cxn>
                <a:cxn ang="0">
                  <a:pos x="41" y="47"/>
                </a:cxn>
                <a:cxn ang="0">
                  <a:pos x="57" y="44"/>
                </a:cxn>
                <a:cxn ang="0">
                  <a:pos x="54" y="44"/>
                </a:cxn>
                <a:cxn ang="0">
                  <a:pos x="54" y="47"/>
                </a:cxn>
                <a:cxn ang="0">
                  <a:pos x="49" y="47"/>
                </a:cxn>
                <a:cxn ang="0">
                  <a:pos x="49" y="44"/>
                </a:cxn>
                <a:cxn ang="0">
                  <a:pos x="42" y="44"/>
                </a:cxn>
                <a:cxn ang="0">
                  <a:pos x="43" y="40"/>
                </a:cxn>
                <a:cxn ang="0">
                  <a:pos x="50" y="23"/>
                </a:cxn>
                <a:cxn ang="0">
                  <a:pos x="57" y="23"/>
                </a:cxn>
                <a:cxn ang="0">
                  <a:pos x="55" y="40"/>
                </a:cxn>
                <a:cxn ang="0">
                  <a:pos x="57" y="40"/>
                </a:cxn>
                <a:cxn ang="0">
                  <a:pos x="57" y="44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51" y="31"/>
                </a:cxn>
                <a:cxn ang="0">
                  <a:pos x="50" y="40"/>
                </a:cxn>
                <a:cxn ang="0">
                  <a:pos x="39" y="0"/>
                </a:cxn>
                <a:cxn ang="0">
                  <a:pos x="65" y="10"/>
                </a:cxn>
                <a:cxn ang="0">
                  <a:pos x="76" y="36"/>
                </a:cxn>
                <a:cxn ang="0">
                  <a:pos x="65" y="62"/>
                </a:cxn>
                <a:cxn ang="0">
                  <a:pos x="59" y="67"/>
                </a:cxn>
                <a:cxn ang="0">
                  <a:pos x="57" y="65"/>
                </a:cxn>
                <a:cxn ang="0">
                  <a:pos x="53" y="61"/>
                </a:cxn>
                <a:cxn ang="0">
                  <a:pos x="59" y="56"/>
                </a:cxn>
                <a:cxn ang="0">
                  <a:pos x="68" y="36"/>
                </a:cxn>
                <a:cxn ang="0">
                  <a:pos x="59" y="16"/>
                </a:cxn>
                <a:cxn ang="0">
                  <a:pos x="39" y="8"/>
                </a:cxn>
                <a:cxn ang="0">
                  <a:pos x="29" y="10"/>
                </a:cxn>
                <a:cxn ang="0">
                  <a:pos x="27" y="5"/>
                </a:cxn>
                <a:cxn ang="0">
                  <a:pos x="26" y="2"/>
                </a:cxn>
                <a:cxn ang="0">
                  <a:pos x="39" y="0"/>
                </a:cxn>
              </a:cxnLst>
              <a:rect l="0" t="0" r="r" b="b"/>
              <a:pathLst>
                <a:path w="76" h="85">
                  <a:moveTo>
                    <a:pt x="45" y="81"/>
                  </a:moveTo>
                  <a:cubicBezTo>
                    <a:pt x="47" y="78"/>
                    <a:pt x="50" y="75"/>
                    <a:pt x="52" y="71"/>
                  </a:cubicBezTo>
                  <a:cubicBezTo>
                    <a:pt x="53" y="70"/>
                    <a:pt x="53" y="68"/>
                    <a:pt x="51" y="66"/>
                  </a:cubicBezTo>
                  <a:cubicBezTo>
                    <a:pt x="47" y="63"/>
                    <a:pt x="43" y="59"/>
                    <a:pt x="40" y="55"/>
                  </a:cubicBezTo>
                  <a:cubicBezTo>
                    <a:pt x="38" y="54"/>
                    <a:pt x="36" y="53"/>
                    <a:pt x="35" y="54"/>
                  </a:cubicBezTo>
                  <a:cubicBezTo>
                    <a:pt x="32" y="56"/>
                    <a:pt x="30" y="57"/>
                    <a:pt x="28" y="59"/>
                  </a:cubicBezTo>
                  <a:cubicBezTo>
                    <a:pt x="20" y="46"/>
                    <a:pt x="18" y="40"/>
                    <a:pt x="16" y="31"/>
                  </a:cubicBezTo>
                  <a:cubicBezTo>
                    <a:pt x="19" y="29"/>
                    <a:pt x="21" y="28"/>
                    <a:pt x="24" y="27"/>
                  </a:cubicBezTo>
                  <a:cubicBezTo>
                    <a:pt x="25" y="26"/>
                    <a:pt x="26" y="24"/>
                    <a:pt x="25" y="22"/>
                  </a:cubicBezTo>
                  <a:cubicBezTo>
                    <a:pt x="24" y="17"/>
                    <a:pt x="22" y="12"/>
                    <a:pt x="21" y="6"/>
                  </a:cubicBezTo>
                  <a:cubicBezTo>
                    <a:pt x="20" y="4"/>
                    <a:pt x="19" y="3"/>
                    <a:pt x="17" y="3"/>
                  </a:cubicBezTo>
                  <a:cubicBezTo>
                    <a:pt x="13" y="4"/>
                    <a:pt x="9" y="4"/>
                    <a:pt x="5" y="4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2" y="40"/>
                    <a:pt x="14" y="69"/>
                    <a:pt x="39" y="83"/>
                  </a:cubicBezTo>
                  <a:cubicBezTo>
                    <a:pt x="42" y="85"/>
                    <a:pt x="43" y="85"/>
                    <a:pt x="45" y="81"/>
                  </a:cubicBezTo>
                  <a:close/>
                  <a:moveTo>
                    <a:pt x="41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2"/>
                    <a:pt x="38" y="30"/>
                    <a:pt x="38" y="28"/>
                  </a:cubicBezTo>
                  <a:cubicBezTo>
                    <a:pt x="38" y="27"/>
                    <a:pt x="38" y="26"/>
                    <a:pt x="37" y="26"/>
                  </a:cubicBezTo>
                  <a:cubicBezTo>
                    <a:pt x="37" y="26"/>
                    <a:pt x="36" y="27"/>
                    <a:pt x="36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4"/>
                    <a:pt x="34" y="23"/>
                    <a:pt x="38" y="23"/>
                  </a:cubicBezTo>
                  <a:cubicBezTo>
                    <a:pt x="40" y="23"/>
                    <a:pt x="42" y="23"/>
                    <a:pt x="43" y="24"/>
                  </a:cubicBezTo>
                  <a:cubicBezTo>
                    <a:pt x="43" y="26"/>
                    <a:pt x="43" y="27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7"/>
                    <a:pt x="41" y="47"/>
                    <a:pt x="41" y="47"/>
                  </a:cubicBezTo>
                  <a:close/>
                  <a:moveTo>
                    <a:pt x="57" y="44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4"/>
                    <a:pt x="57" y="44"/>
                    <a:pt x="57" y="44"/>
                  </a:cubicBezTo>
                  <a:close/>
                  <a:moveTo>
                    <a:pt x="50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39" y="0"/>
                  </a:moveTo>
                  <a:cubicBezTo>
                    <a:pt x="49" y="0"/>
                    <a:pt x="59" y="4"/>
                    <a:pt x="65" y="10"/>
                  </a:cubicBezTo>
                  <a:cubicBezTo>
                    <a:pt x="72" y="17"/>
                    <a:pt x="76" y="26"/>
                    <a:pt x="76" y="36"/>
                  </a:cubicBezTo>
                  <a:cubicBezTo>
                    <a:pt x="76" y="46"/>
                    <a:pt x="72" y="56"/>
                    <a:pt x="65" y="62"/>
                  </a:cubicBezTo>
                  <a:cubicBezTo>
                    <a:pt x="63" y="64"/>
                    <a:pt x="61" y="66"/>
                    <a:pt x="59" y="67"/>
                  </a:cubicBezTo>
                  <a:cubicBezTo>
                    <a:pt x="59" y="66"/>
                    <a:pt x="58" y="66"/>
                    <a:pt x="57" y="65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6" y="60"/>
                    <a:pt x="58" y="58"/>
                    <a:pt x="59" y="56"/>
                  </a:cubicBezTo>
                  <a:cubicBezTo>
                    <a:pt x="64" y="51"/>
                    <a:pt x="68" y="44"/>
                    <a:pt x="68" y="36"/>
                  </a:cubicBezTo>
                  <a:cubicBezTo>
                    <a:pt x="68" y="28"/>
                    <a:pt x="64" y="21"/>
                    <a:pt x="59" y="16"/>
                  </a:cubicBezTo>
                  <a:cubicBezTo>
                    <a:pt x="54" y="11"/>
                    <a:pt x="47" y="8"/>
                    <a:pt x="39" y="8"/>
                  </a:cubicBezTo>
                  <a:cubicBezTo>
                    <a:pt x="36" y="8"/>
                    <a:pt x="32" y="9"/>
                    <a:pt x="29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79203" y="1876695"/>
            <a:ext cx="2377121" cy="2579868"/>
            <a:chOff x="4130900" y="1820536"/>
            <a:chExt cx="2377671" cy="2580465"/>
          </a:xfrm>
        </p:grpSpPr>
        <p:grpSp>
          <p:nvGrpSpPr>
            <p:cNvPr id="11" name="组合 10"/>
            <p:cNvGrpSpPr/>
            <p:nvPr/>
          </p:nvGrpSpPr>
          <p:grpSpPr>
            <a:xfrm>
              <a:off x="4130900" y="1820536"/>
              <a:ext cx="2377671" cy="2580465"/>
              <a:chOff x="4130900" y="1820536"/>
              <a:chExt cx="2377671" cy="2580465"/>
            </a:xfrm>
          </p:grpSpPr>
          <p:grpSp>
            <p:nvGrpSpPr>
              <p:cNvPr id="13" name="i$ḷíḋé"/>
              <p:cNvGrpSpPr/>
              <p:nvPr/>
            </p:nvGrpSpPr>
            <p:grpSpPr>
              <a:xfrm rot="342038" flipH="1">
                <a:off x="4204696" y="2097129"/>
                <a:ext cx="2303875" cy="2303872"/>
                <a:chOff x="953424" y="1486519"/>
                <a:chExt cx="2228412" cy="2228408"/>
              </a:xfrm>
              <a:solidFill>
                <a:schemeClr val="accent3"/>
              </a:solidFill>
            </p:grpSpPr>
            <p:sp>
              <p:nvSpPr>
                <p:cNvPr id="15" name="íŝḻîḋê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6CA78B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Montserrat SemiBold" panose="00000700000000000000" charset="0"/>
                    <a:cs typeface="Montserrat SemiBold" panose="00000700000000000000" charset="0"/>
                  </a:endParaRPr>
                </a:p>
              </p:txBody>
            </p:sp>
            <p:sp>
              <p:nvSpPr>
                <p:cNvPr id="16" name="íṩḷiďé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6CA78B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Montserrat SemiBold" panose="00000700000000000000" charset="0"/>
                    <a:cs typeface="Montserrat SemiBold" panose="00000700000000000000" charset="0"/>
                  </a:endParaRPr>
                </a:p>
              </p:txBody>
            </p:sp>
          </p:grpSp>
          <p:sp>
            <p:nvSpPr>
              <p:cNvPr id="14" name="ïṣ1ïḍê"/>
              <p:cNvSpPr/>
              <p:nvPr/>
            </p:nvSpPr>
            <p:spPr>
              <a:xfrm>
                <a:off x="4130900" y="1820536"/>
                <a:ext cx="2123871" cy="2123871"/>
              </a:xfrm>
              <a:prstGeom prst="arc">
                <a:avLst>
                  <a:gd name="adj1" fmla="val 11093161"/>
                  <a:gd name="adj2" fmla="val 18823990"/>
                </a:avLst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ysDot"/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</p:grpSp>
        <p:sp>
          <p:nvSpPr>
            <p:cNvPr id="12" name="ïṧ1ïḓê"/>
            <p:cNvSpPr/>
            <p:nvPr/>
          </p:nvSpPr>
          <p:spPr bwMode="auto">
            <a:xfrm>
              <a:off x="5008755" y="2923630"/>
              <a:ext cx="695757" cy="650867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6" y="16"/>
                </a:cxn>
                <a:cxn ang="0">
                  <a:pos x="83" y="16"/>
                </a:cxn>
                <a:cxn ang="0">
                  <a:pos x="62" y="23"/>
                </a:cxn>
                <a:cxn ang="0">
                  <a:pos x="59" y="60"/>
                </a:cxn>
                <a:cxn ang="0">
                  <a:pos x="59" y="75"/>
                </a:cxn>
                <a:cxn ang="0">
                  <a:pos x="44" y="75"/>
                </a:cxn>
                <a:cxn ang="0">
                  <a:pos x="21" y="69"/>
                </a:cxn>
                <a:cxn ang="0">
                  <a:pos x="11" y="78"/>
                </a:cxn>
                <a:cxn ang="0">
                  <a:pos x="0" y="67"/>
                </a:cxn>
                <a:cxn ang="0">
                  <a:pos x="7" y="57"/>
                </a:cxn>
                <a:cxn ang="0">
                  <a:pos x="52" y="1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1" y="3"/>
                </a:cxn>
                <a:cxn ang="0">
                  <a:pos x="12" y="30"/>
                </a:cxn>
                <a:cxn ang="0">
                  <a:pos x="50" y="18"/>
                </a:cxn>
                <a:cxn ang="0">
                  <a:pos x="51" y="16"/>
                </a:cxn>
                <a:cxn ang="0">
                  <a:pos x="32" y="12"/>
                </a:cxn>
                <a:cxn ang="0">
                  <a:pos x="24" y="20"/>
                </a:cxn>
                <a:cxn ang="0">
                  <a:pos x="23" y="9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5" y="6"/>
                </a:cxn>
                <a:cxn ang="0">
                  <a:pos x="49" y="13"/>
                </a:cxn>
                <a:cxn ang="0">
                  <a:pos x="25" y="6"/>
                </a:cxn>
                <a:cxn ang="0">
                  <a:pos x="49" y="12"/>
                </a:cxn>
                <a:cxn ang="0">
                  <a:pos x="25" y="5"/>
                </a:cxn>
                <a:cxn ang="0">
                  <a:pos x="26" y="4"/>
                </a:cxn>
                <a:cxn ang="0">
                  <a:pos x="49" y="12"/>
                </a:cxn>
                <a:cxn ang="0">
                  <a:pos x="26" y="4"/>
                </a:cxn>
                <a:cxn ang="0">
                  <a:pos x="16" y="52"/>
                </a:cxn>
                <a:cxn ang="0">
                  <a:pos x="46" y="49"/>
                </a:cxn>
                <a:cxn ang="0">
                  <a:pos x="14" y="40"/>
                </a:cxn>
                <a:cxn ang="0">
                  <a:pos x="47" y="43"/>
                </a:cxn>
                <a:cxn ang="0">
                  <a:pos x="14" y="40"/>
                </a:cxn>
                <a:cxn ang="0">
                  <a:pos x="11" y="62"/>
                </a:cxn>
                <a:cxn ang="0">
                  <a:pos x="6" y="67"/>
                </a:cxn>
                <a:cxn ang="0">
                  <a:pos x="11" y="72"/>
                </a:cxn>
                <a:cxn ang="0">
                  <a:pos x="16" y="67"/>
                </a:cxn>
                <a:cxn ang="0">
                  <a:pos x="55" y="64"/>
                </a:cxn>
                <a:cxn ang="0">
                  <a:pos x="48" y="64"/>
                </a:cxn>
                <a:cxn ang="0">
                  <a:pos x="48" y="71"/>
                </a:cxn>
                <a:cxn ang="0">
                  <a:pos x="55" y="71"/>
                </a:cxn>
                <a:cxn ang="0">
                  <a:pos x="55" y="64"/>
                </a:cxn>
              </a:cxnLst>
              <a:rect l="0" t="0" r="r" b="b"/>
              <a:pathLst>
                <a:path w="83" h="78">
                  <a:moveTo>
                    <a:pt x="2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8" y="59"/>
                    <a:pt x="59" y="60"/>
                  </a:cubicBezTo>
                  <a:cubicBezTo>
                    <a:pt x="61" y="62"/>
                    <a:pt x="62" y="64"/>
                    <a:pt x="62" y="67"/>
                  </a:cubicBezTo>
                  <a:cubicBezTo>
                    <a:pt x="62" y="70"/>
                    <a:pt x="61" y="73"/>
                    <a:pt x="59" y="75"/>
                  </a:cubicBezTo>
                  <a:cubicBezTo>
                    <a:pt x="57" y="77"/>
                    <a:pt x="55" y="78"/>
                    <a:pt x="52" y="78"/>
                  </a:cubicBezTo>
                  <a:cubicBezTo>
                    <a:pt x="49" y="78"/>
                    <a:pt x="46" y="77"/>
                    <a:pt x="44" y="75"/>
                  </a:cubicBezTo>
                  <a:cubicBezTo>
                    <a:pt x="43" y="73"/>
                    <a:pt x="42" y="71"/>
                    <a:pt x="4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1"/>
                    <a:pt x="20" y="73"/>
                    <a:pt x="18" y="75"/>
                  </a:cubicBezTo>
                  <a:cubicBezTo>
                    <a:pt x="17" y="77"/>
                    <a:pt x="14" y="78"/>
                    <a:pt x="11" y="78"/>
                  </a:cubicBezTo>
                  <a:cubicBezTo>
                    <a:pt x="8" y="78"/>
                    <a:pt x="5" y="77"/>
                    <a:pt x="4" y="75"/>
                  </a:cubicBezTo>
                  <a:cubicBezTo>
                    <a:pt x="2" y="73"/>
                    <a:pt x="0" y="70"/>
                    <a:pt x="0" y="67"/>
                  </a:cubicBezTo>
                  <a:cubicBezTo>
                    <a:pt x="0" y="64"/>
                    <a:pt x="2" y="62"/>
                    <a:pt x="4" y="60"/>
                  </a:cubicBezTo>
                  <a:cubicBezTo>
                    <a:pt x="4" y="59"/>
                    <a:pt x="6" y="58"/>
                    <a:pt x="7" y="57"/>
                  </a:cubicBezTo>
                  <a:cubicBezTo>
                    <a:pt x="2" y="33"/>
                    <a:pt x="2" y="33"/>
                    <a:pt x="2" y="33"/>
                  </a:cubicBezTo>
                  <a:close/>
                  <a:moveTo>
                    <a:pt x="52" y="11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2" y="1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52" y="11"/>
                    <a:pt x="52" y="11"/>
                    <a:pt x="52" y="11"/>
                  </a:cubicBezTo>
                  <a:close/>
                  <a:moveTo>
                    <a:pt x="25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25" y="6"/>
                    <a:pt x="25" y="6"/>
                    <a:pt x="25" y="6"/>
                  </a:cubicBezTo>
                  <a:close/>
                  <a:moveTo>
                    <a:pt x="25" y="5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6" y="4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15" y="49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4" y="40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14" y="64"/>
                  </a:moveTo>
                  <a:cubicBezTo>
                    <a:pt x="14" y="63"/>
                    <a:pt x="12" y="62"/>
                    <a:pt x="11" y="62"/>
                  </a:cubicBezTo>
                  <a:cubicBezTo>
                    <a:pt x="10" y="62"/>
                    <a:pt x="8" y="63"/>
                    <a:pt x="8" y="64"/>
                  </a:cubicBezTo>
                  <a:cubicBezTo>
                    <a:pt x="7" y="65"/>
                    <a:pt x="6" y="66"/>
                    <a:pt x="6" y="67"/>
                  </a:cubicBezTo>
                  <a:cubicBezTo>
                    <a:pt x="6" y="69"/>
                    <a:pt x="7" y="70"/>
                    <a:pt x="8" y="71"/>
                  </a:cubicBezTo>
                  <a:cubicBezTo>
                    <a:pt x="8" y="71"/>
                    <a:pt x="10" y="72"/>
                    <a:pt x="11" y="72"/>
                  </a:cubicBezTo>
                  <a:cubicBezTo>
                    <a:pt x="12" y="72"/>
                    <a:pt x="14" y="71"/>
                    <a:pt x="14" y="71"/>
                  </a:cubicBezTo>
                  <a:cubicBezTo>
                    <a:pt x="15" y="70"/>
                    <a:pt x="16" y="69"/>
                    <a:pt x="16" y="67"/>
                  </a:cubicBezTo>
                  <a:cubicBezTo>
                    <a:pt x="16" y="66"/>
                    <a:pt x="15" y="65"/>
                    <a:pt x="14" y="64"/>
                  </a:cubicBezTo>
                  <a:close/>
                  <a:moveTo>
                    <a:pt x="55" y="64"/>
                  </a:moveTo>
                  <a:cubicBezTo>
                    <a:pt x="54" y="63"/>
                    <a:pt x="53" y="62"/>
                    <a:pt x="52" y="62"/>
                  </a:cubicBezTo>
                  <a:cubicBezTo>
                    <a:pt x="50" y="62"/>
                    <a:pt x="49" y="63"/>
                    <a:pt x="48" y="64"/>
                  </a:cubicBezTo>
                  <a:cubicBezTo>
                    <a:pt x="47" y="65"/>
                    <a:pt x="47" y="66"/>
                    <a:pt x="47" y="67"/>
                  </a:cubicBezTo>
                  <a:cubicBezTo>
                    <a:pt x="47" y="69"/>
                    <a:pt x="47" y="70"/>
                    <a:pt x="48" y="71"/>
                  </a:cubicBezTo>
                  <a:cubicBezTo>
                    <a:pt x="49" y="71"/>
                    <a:pt x="50" y="72"/>
                    <a:pt x="52" y="72"/>
                  </a:cubicBezTo>
                  <a:cubicBezTo>
                    <a:pt x="53" y="72"/>
                    <a:pt x="54" y="71"/>
                    <a:pt x="55" y="71"/>
                  </a:cubicBezTo>
                  <a:cubicBezTo>
                    <a:pt x="56" y="70"/>
                    <a:pt x="56" y="69"/>
                    <a:pt x="56" y="67"/>
                  </a:cubicBezTo>
                  <a:cubicBezTo>
                    <a:pt x="56" y="66"/>
                    <a:pt x="56" y="65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424" y="3173609"/>
            <a:ext cx="1758017" cy="1758017"/>
            <a:chOff x="1307468" y="3117751"/>
            <a:chExt cx="1758424" cy="1758424"/>
          </a:xfrm>
        </p:grpSpPr>
        <p:grpSp>
          <p:nvGrpSpPr>
            <p:cNvPr id="18" name="组合 17"/>
            <p:cNvGrpSpPr/>
            <p:nvPr/>
          </p:nvGrpSpPr>
          <p:grpSpPr>
            <a:xfrm>
              <a:off x="1307468" y="3117751"/>
              <a:ext cx="1758424" cy="1758424"/>
              <a:chOff x="1307468" y="3117751"/>
              <a:chExt cx="1758424" cy="1758424"/>
            </a:xfrm>
          </p:grpSpPr>
          <p:grpSp>
            <p:nvGrpSpPr>
              <p:cNvPr id="21" name="íŝḷîḍè"/>
              <p:cNvGrpSpPr/>
              <p:nvPr/>
            </p:nvGrpSpPr>
            <p:grpSpPr>
              <a:xfrm flipH="1">
                <a:off x="1524829" y="3370752"/>
                <a:ext cx="1501885" cy="1501879"/>
                <a:chOff x="953424" y="1486519"/>
                <a:chExt cx="2228412" cy="2228408"/>
              </a:xfrm>
              <a:solidFill>
                <a:schemeClr val="accent1"/>
              </a:solidFill>
            </p:grpSpPr>
            <p:sp>
              <p:nvSpPr>
                <p:cNvPr id="23" name="ïṣḻídé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6CA78B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Montserrat SemiBold" panose="00000700000000000000" charset="0"/>
                    <a:cs typeface="Montserrat SemiBold" panose="00000700000000000000" charset="0"/>
                  </a:endParaRPr>
                </a:p>
              </p:txBody>
            </p:sp>
            <p:sp>
              <p:nvSpPr>
                <p:cNvPr id="24" name="íśḷïḍê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6CA78B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Montserrat SemiBold" panose="00000700000000000000" charset="0"/>
                    <a:cs typeface="Montserrat SemiBold" panose="00000700000000000000" charset="0"/>
                  </a:endParaRPr>
                </a:p>
              </p:txBody>
            </p:sp>
          </p:grpSp>
          <p:sp>
            <p:nvSpPr>
              <p:cNvPr id="22" name="îṩḻïḍê"/>
              <p:cNvSpPr/>
              <p:nvPr/>
            </p:nvSpPr>
            <p:spPr>
              <a:xfrm>
                <a:off x="1307468" y="3117751"/>
                <a:ext cx="1758424" cy="1758424"/>
              </a:xfrm>
              <a:prstGeom prst="arc">
                <a:avLst>
                  <a:gd name="adj1" fmla="val 11101589"/>
                  <a:gd name="adj2" fmla="val 18700949"/>
                </a:avLst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ysDot"/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</p:grpSp>
        <p:sp>
          <p:nvSpPr>
            <p:cNvPr id="20" name="iŝlîďè"/>
            <p:cNvSpPr/>
            <p:nvPr/>
          </p:nvSpPr>
          <p:spPr bwMode="auto">
            <a:xfrm>
              <a:off x="2029648" y="3889147"/>
              <a:ext cx="492247" cy="46508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3" y="6"/>
                </a:cxn>
                <a:cxn ang="0">
                  <a:pos x="15" y="27"/>
                </a:cxn>
                <a:cxn ang="0">
                  <a:pos x="13" y="28"/>
                </a:cxn>
                <a:cxn ang="0">
                  <a:pos x="5" y="68"/>
                </a:cxn>
                <a:cxn ang="0">
                  <a:pos x="56" y="50"/>
                </a:cxn>
                <a:cxn ang="0">
                  <a:pos x="62" y="71"/>
                </a:cxn>
                <a:cxn ang="0">
                  <a:pos x="59" y="74"/>
                </a:cxn>
                <a:cxn ang="0">
                  <a:pos x="0" y="74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3" y="0"/>
                </a:cxn>
                <a:cxn ang="0">
                  <a:pos x="9" y="50"/>
                </a:cxn>
                <a:cxn ang="0">
                  <a:pos x="16" y="45"/>
                </a:cxn>
                <a:cxn ang="0">
                  <a:pos x="18" y="56"/>
                </a:cxn>
                <a:cxn ang="0">
                  <a:pos x="18" y="60"/>
                </a:cxn>
                <a:cxn ang="0">
                  <a:pos x="28" y="61"/>
                </a:cxn>
                <a:cxn ang="0">
                  <a:pos x="39" y="63"/>
                </a:cxn>
                <a:cxn ang="0">
                  <a:pos x="32" y="58"/>
                </a:cxn>
                <a:cxn ang="0">
                  <a:pos x="26" y="58"/>
                </a:cxn>
                <a:cxn ang="0">
                  <a:pos x="26" y="56"/>
                </a:cxn>
                <a:cxn ang="0">
                  <a:pos x="29" y="47"/>
                </a:cxn>
                <a:cxn ang="0">
                  <a:pos x="19" y="51"/>
                </a:cxn>
                <a:cxn ang="0">
                  <a:pos x="20" y="42"/>
                </a:cxn>
                <a:cxn ang="0">
                  <a:pos x="15" y="8"/>
                </a:cxn>
                <a:cxn ang="0">
                  <a:pos x="12" y="25"/>
                </a:cxn>
                <a:cxn ang="0">
                  <a:pos x="41" y="40"/>
                </a:cxn>
                <a:cxn ang="0">
                  <a:pos x="40" y="52"/>
                </a:cxn>
                <a:cxn ang="0">
                  <a:pos x="41" y="57"/>
                </a:cxn>
                <a:cxn ang="0">
                  <a:pos x="44" y="55"/>
                </a:cxn>
                <a:cxn ang="0">
                  <a:pos x="41" y="40"/>
                </a:cxn>
                <a:cxn ang="0">
                  <a:pos x="70" y="9"/>
                </a:cxn>
                <a:cxn ang="0">
                  <a:pos x="60" y="9"/>
                </a:cxn>
                <a:cxn ang="0">
                  <a:pos x="71" y="16"/>
                </a:cxn>
                <a:cxn ang="0">
                  <a:pos x="64" y="34"/>
                </a:cxn>
                <a:cxn ang="0">
                  <a:pos x="77" y="16"/>
                </a:cxn>
                <a:cxn ang="0">
                  <a:pos x="76" y="14"/>
                </a:cxn>
                <a:cxn ang="0">
                  <a:pos x="58" y="11"/>
                </a:cxn>
                <a:cxn ang="0">
                  <a:pos x="54" y="44"/>
                </a:cxn>
                <a:cxn ang="0">
                  <a:pos x="58" y="11"/>
                </a:cxn>
              </a:cxnLst>
              <a:rect l="0" t="0" r="r" b="b"/>
              <a:pathLst>
                <a:path w="78" h="74">
                  <a:moveTo>
                    <a:pt x="15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lose/>
                  <a:moveTo>
                    <a:pt x="9" y="50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51"/>
                    <a:pt x="16" y="42"/>
                    <a:pt x="16" y="45"/>
                  </a:cubicBezTo>
                  <a:cubicBezTo>
                    <a:pt x="16" y="48"/>
                    <a:pt x="14" y="52"/>
                    <a:pt x="15" y="54"/>
                  </a:cubicBezTo>
                  <a:cubicBezTo>
                    <a:pt x="15" y="56"/>
                    <a:pt x="16" y="57"/>
                    <a:pt x="18" y="56"/>
                  </a:cubicBezTo>
                  <a:cubicBezTo>
                    <a:pt x="19" y="56"/>
                    <a:pt x="20" y="55"/>
                    <a:pt x="21" y="55"/>
                  </a:cubicBezTo>
                  <a:cubicBezTo>
                    <a:pt x="20" y="57"/>
                    <a:pt x="18" y="58"/>
                    <a:pt x="18" y="60"/>
                  </a:cubicBezTo>
                  <a:cubicBezTo>
                    <a:pt x="17" y="62"/>
                    <a:pt x="18" y="63"/>
                    <a:pt x="20" y="64"/>
                  </a:cubicBezTo>
                  <a:cubicBezTo>
                    <a:pt x="23" y="65"/>
                    <a:pt x="26" y="63"/>
                    <a:pt x="28" y="61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31" y="64"/>
                    <a:pt x="39" y="63"/>
                    <a:pt x="39" y="63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2" y="60"/>
                    <a:pt x="32" y="58"/>
                  </a:cubicBezTo>
                  <a:cubicBezTo>
                    <a:pt x="32" y="56"/>
                    <a:pt x="30" y="56"/>
                    <a:pt x="29" y="56"/>
                  </a:cubicBezTo>
                  <a:cubicBezTo>
                    <a:pt x="28" y="56"/>
                    <a:pt x="27" y="57"/>
                    <a:pt x="26" y="58"/>
                  </a:cubicBezTo>
                  <a:cubicBezTo>
                    <a:pt x="25" y="58"/>
                    <a:pt x="23" y="59"/>
                    <a:pt x="22" y="60"/>
                  </a:cubicBezTo>
                  <a:cubicBezTo>
                    <a:pt x="23" y="59"/>
                    <a:pt x="25" y="57"/>
                    <a:pt x="26" y="56"/>
                  </a:cubicBezTo>
                  <a:cubicBezTo>
                    <a:pt x="28" y="53"/>
                    <a:pt x="30" y="51"/>
                    <a:pt x="30" y="50"/>
                  </a:cubicBezTo>
                  <a:cubicBezTo>
                    <a:pt x="31" y="48"/>
                    <a:pt x="30" y="47"/>
                    <a:pt x="29" y="47"/>
                  </a:cubicBezTo>
                  <a:cubicBezTo>
                    <a:pt x="27" y="46"/>
                    <a:pt x="25" y="48"/>
                    <a:pt x="22" y="49"/>
                  </a:cubicBezTo>
                  <a:cubicBezTo>
                    <a:pt x="21" y="50"/>
                    <a:pt x="20" y="51"/>
                    <a:pt x="19" y="51"/>
                  </a:cubicBezTo>
                  <a:cubicBezTo>
                    <a:pt x="19" y="50"/>
                    <a:pt x="19" y="47"/>
                    <a:pt x="20" y="45"/>
                  </a:cubicBezTo>
                  <a:cubicBezTo>
                    <a:pt x="20" y="44"/>
                    <a:pt x="20" y="42"/>
                    <a:pt x="20" y="42"/>
                  </a:cubicBezTo>
                  <a:cubicBezTo>
                    <a:pt x="23" y="25"/>
                    <a:pt x="9" y="50"/>
                    <a:pt x="9" y="50"/>
                  </a:cubicBezTo>
                  <a:close/>
                  <a:moveTo>
                    <a:pt x="15" y="8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8"/>
                    <a:pt x="15" y="8"/>
                    <a:pt x="15" y="8"/>
                  </a:cubicBezTo>
                  <a:close/>
                  <a:moveTo>
                    <a:pt x="41" y="40"/>
                  </a:move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71" y="10"/>
                  </a:moveTo>
                  <a:cubicBezTo>
                    <a:pt x="70" y="9"/>
                    <a:pt x="70" y="9"/>
                    <a:pt x="70" y="9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1" y="23"/>
                    <a:pt x="68" y="29"/>
                    <a:pt x="64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31"/>
                    <a:pt x="76" y="24"/>
                    <a:pt x="77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58" y="11"/>
                  </a:moveTo>
                  <a:cubicBezTo>
                    <a:pt x="51" y="19"/>
                    <a:pt x="46" y="28"/>
                    <a:pt x="43" y="38"/>
                  </a:cubicBezTo>
                  <a:cubicBezTo>
                    <a:pt x="47" y="40"/>
                    <a:pt x="50" y="42"/>
                    <a:pt x="54" y="44"/>
                  </a:cubicBezTo>
                  <a:cubicBezTo>
                    <a:pt x="61" y="36"/>
                    <a:pt x="66" y="27"/>
                    <a:pt x="70" y="18"/>
                  </a:cubicBezTo>
                  <a:cubicBezTo>
                    <a:pt x="66" y="16"/>
                    <a:pt x="62" y="13"/>
                    <a:pt x="58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26" name="íṩḻîḓè"/>
          <p:cNvGrpSpPr/>
          <p:nvPr/>
        </p:nvGrpSpPr>
        <p:grpSpPr>
          <a:xfrm flipH="1">
            <a:off x="10725242" y="1772735"/>
            <a:ext cx="664210" cy="664210"/>
            <a:chOff x="953424" y="1486519"/>
            <a:chExt cx="2228412" cy="2228408"/>
          </a:xfrm>
          <a:solidFill>
            <a:schemeClr val="accent1"/>
          </a:solidFill>
        </p:grpSpPr>
        <p:sp>
          <p:nvSpPr>
            <p:cNvPr id="30" name="ïṧľíḓè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sp>
          <p:nvSpPr>
            <p:cNvPr id="31" name="ïśḻíḓé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6CA78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100" b="1" dirty="0">
                  <a:latin typeface="Montserrat SemiBold" panose="00000700000000000000" charset="0"/>
                  <a:cs typeface="Montserrat SemiBold" panose="00000700000000000000" charset="0"/>
                </a:rPr>
                <a:t>01</a:t>
              </a:r>
            </a:p>
          </p:txBody>
        </p:sp>
      </p:grpSp>
      <p:grpSp>
        <p:nvGrpSpPr>
          <p:cNvPr id="33" name="iś1íďe"/>
          <p:cNvGrpSpPr/>
          <p:nvPr/>
        </p:nvGrpSpPr>
        <p:grpSpPr>
          <a:xfrm flipH="1">
            <a:off x="10725242" y="3566795"/>
            <a:ext cx="664210" cy="664210"/>
            <a:chOff x="953424" y="1486519"/>
            <a:chExt cx="2228412" cy="2228408"/>
          </a:xfrm>
          <a:solidFill>
            <a:schemeClr val="accent2"/>
          </a:solidFill>
        </p:grpSpPr>
        <p:sp>
          <p:nvSpPr>
            <p:cNvPr id="37" name="ïṣ1ïḋè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sp>
          <p:nvSpPr>
            <p:cNvPr id="38" name="îşļïde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6CA78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100" b="1" dirty="0">
                  <a:latin typeface="Montserrat SemiBold" panose="00000700000000000000" charset="0"/>
                  <a:cs typeface="Montserrat SemiBold" panose="00000700000000000000" charset="0"/>
                </a:rPr>
                <a:t>02</a:t>
              </a:r>
            </a:p>
          </p:txBody>
        </p:sp>
      </p:grpSp>
      <p:grpSp>
        <p:nvGrpSpPr>
          <p:cNvPr id="40" name="ïṥḻïďé"/>
          <p:cNvGrpSpPr/>
          <p:nvPr/>
        </p:nvGrpSpPr>
        <p:grpSpPr>
          <a:xfrm flipH="1">
            <a:off x="10725242" y="5360852"/>
            <a:ext cx="664210" cy="664210"/>
            <a:chOff x="953424" y="1486519"/>
            <a:chExt cx="2228412" cy="2228408"/>
          </a:xfrm>
          <a:solidFill>
            <a:schemeClr val="accent3"/>
          </a:solidFill>
        </p:grpSpPr>
        <p:sp>
          <p:nvSpPr>
            <p:cNvPr id="44" name="îšḻiḍè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sp>
          <p:nvSpPr>
            <p:cNvPr id="45" name="išľíďê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6CA78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100" b="1" dirty="0">
                  <a:latin typeface="Montserrat SemiBold" panose="00000700000000000000" charset="0"/>
                  <a:cs typeface="Montserrat SemiBold" panose="00000700000000000000" charset="0"/>
                </a:rPr>
                <a:t>03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81934" y="335524"/>
            <a:ext cx="5227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HẬU QUẢ BLGĐ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49" name="TextBox 73"/>
          <p:cNvSpPr txBox="1"/>
          <p:nvPr/>
        </p:nvSpPr>
        <p:spPr>
          <a:xfrm>
            <a:off x="5644425" y="2297245"/>
            <a:ext cx="4801417" cy="120032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Gây tổn thương đến cuộc sống của người bị bạo lực (sức khoẻ, danh dự, tính mạng, KT,…)</a:t>
            </a:r>
          </a:p>
        </p:txBody>
      </p:sp>
      <p:sp>
        <p:nvSpPr>
          <p:cNvPr id="50" name="矩形 49"/>
          <p:cNvSpPr/>
          <p:nvPr/>
        </p:nvSpPr>
        <p:spPr>
          <a:xfrm>
            <a:off x="6544491" y="1899100"/>
            <a:ext cx="390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altLang="zh-CN" dirty="0">
                <a:solidFill>
                  <a:srgbClr val="6CA78B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ĐỐI VỚI NGƯỜI BỊ BẠO LỰC</a:t>
            </a:r>
            <a:endParaRPr lang="zh-CN" altLang="en-US" b="1" dirty="0">
              <a:solidFill>
                <a:srgbClr val="6CA78B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19" name="TextBox 73"/>
          <p:cNvSpPr txBox="1"/>
          <p:nvPr/>
        </p:nvSpPr>
        <p:spPr>
          <a:xfrm>
            <a:off x="5644425" y="3878580"/>
            <a:ext cx="4801417" cy="830997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Là nguyên nhân chính dẫn đến gia đình tan vỡ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44491" y="3480435"/>
            <a:ext cx="390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altLang="zh-CN" dirty="0">
                <a:solidFill>
                  <a:srgbClr val="6CA78B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ĐỐI VỚI GIA ĐÌNH</a:t>
            </a:r>
            <a:endParaRPr lang="zh-CN" altLang="en-US" b="1" dirty="0">
              <a:solidFill>
                <a:srgbClr val="6CA78B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47" name="TextBox 73"/>
          <p:cNvSpPr txBox="1"/>
          <p:nvPr/>
        </p:nvSpPr>
        <p:spPr>
          <a:xfrm>
            <a:off x="5644425" y="5502456"/>
            <a:ext cx="4801417" cy="830997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Rối loạn trật tự, ATXH, gián tiếp gây ra tệ nạn xã hội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44491" y="5104312"/>
            <a:ext cx="390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altLang="zh-CN" dirty="0">
                <a:solidFill>
                  <a:srgbClr val="6CA78B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ĐỐI VỚI XÃ HỘI</a:t>
            </a:r>
            <a:endParaRPr lang="zh-CN" altLang="en-US" b="1" dirty="0">
              <a:solidFill>
                <a:srgbClr val="6CA78B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ilhouettes of people standing on a wet surface&#10;&#10;Description automatically generated">
            <a:extLst>
              <a:ext uri="{FF2B5EF4-FFF2-40B4-BE49-F238E27FC236}">
                <a16:creationId xmlns:a16="http://schemas.microsoft.com/office/drawing/2014/main" id="{848CB0FB-BBE5-8F2D-5102-37FF33666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521904"/>
            <a:ext cx="5372100" cy="38141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child holding her hands&#10;&#10;Description automatically generated">
            <a:extLst>
              <a:ext uri="{FF2B5EF4-FFF2-40B4-BE49-F238E27FC236}">
                <a16:creationId xmlns:a16="http://schemas.microsoft.com/office/drawing/2014/main" id="{A9B8D561-F5BE-D1B5-7E94-B72FAA798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508475"/>
            <a:ext cx="5372099" cy="38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couple of people&#10;&#10;Description automatically generated">
            <a:extLst>
              <a:ext uri="{FF2B5EF4-FFF2-40B4-BE49-F238E27FC236}">
                <a16:creationId xmlns:a16="http://schemas.microsoft.com/office/drawing/2014/main" id="{40150094-A918-81BD-AE54-75D345F0C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r="18015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Picture 2" descr="A cartoon of a child sitting on a tile floor with her hands pointing at her&#10;&#10;Description automatically generated">
            <a:extLst>
              <a:ext uri="{FF2B5EF4-FFF2-40B4-BE49-F238E27FC236}">
                <a16:creationId xmlns:a16="http://schemas.microsoft.com/office/drawing/2014/main" id="{97B28C6D-CBB9-819B-E81A-DD7D5CF70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23379" b="3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3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4680" y="2073275"/>
            <a:ext cx="33426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6CA78B"/>
                </a:solidFill>
                <a:latin typeface="Montserrat SemiBold" panose="00000700000000000000" charset="0"/>
                <a:ea typeface="字魂36号-正文宋楷" panose="02000000000000000000" pitchFamily="2" charset="-122"/>
                <a:cs typeface="Montserrat SemiBold" panose="00000700000000000000" charset="0"/>
                <a:sym typeface="字魂36号-正文宋楷" panose="02000000000000000000" pitchFamily="2" charset="-122"/>
              </a:rPr>
              <a:t>Thank you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30" y="1313818"/>
            <a:ext cx="9634269" cy="5413234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1490931" y="302144"/>
            <a:ext cx="8804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800" b="1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KHỞI ĐỘNG</a:t>
            </a:r>
            <a:endParaRPr lang="zh-CN" altLang="en-US" sz="4800" b="1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8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1957705" y="1355090"/>
            <a:ext cx="880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8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PHÒNG – CHỐNG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8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BẠO LỰC GIA ĐÌNH</a:t>
            </a:r>
            <a:endParaRPr lang="zh-CN" altLang="en-US" sz="48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3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24300" y="1219833"/>
            <a:ext cx="4343400" cy="865367"/>
            <a:chOff x="4990306" y="1772516"/>
            <a:chExt cx="3180926" cy="607095"/>
          </a:xfrm>
          <a:solidFill>
            <a:srgbClr val="6CA78B"/>
          </a:solidFill>
        </p:grpSpPr>
        <p:sp>
          <p:nvSpPr>
            <p:cNvPr id="11" name="Shape 18"/>
            <p:cNvSpPr/>
            <p:nvPr/>
          </p:nvSpPr>
          <p:spPr>
            <a:xfrm>
              <a:off x="4990306" y="1772516"/>
              <a:ext cx="3180926" cy="607095"/>
            </a:xfrm>
            <a:prstGeom prst="roundRect">
              <a:avLst>
                <a:gd name="adj" fmla="val 0"/>
              </a:avLst>
            </a:prstGeom>
            <a:grp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2" name="文本框 3"/>
            <p:cNvSpPr txBox="1"/>
            <p:nvPr/>
          </p:nvSpPr>
          <p:spPr>
            <a:xfrm>
              <a:off x="5203860" y="1840038"/>
              <a:ext cx="2757590" cy="40939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vi-VN" altLang="zh-CN" sz="3200" spc="600" dirty="0">
                  <a:solidFill>
                    <a:schemeClr val="bg1"/>
                  </a:solidFill>
                  <a:latin typeface="Montserrat SemiBold" panose="00000700000000000000" charset="0"/>
                  <a:ea typeface="字魂35号-经典雅黑" panose="02000000000000000000" pitchFamily="2" charset="-122"/>
                </a:rPr>
                <a:t>1</a:t>
              </a:r>
              <a:endParaRPr kumimoji="1" lang="zh-CN" altLang="en-US" sz="3200" spc="6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103389" y="2227815"/>
            <a:ext cx="645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b="1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BẠO LỰC GIA ĐÌNH, CÁC HÌNH THỨC VÀ HẬU QUẢ</a:t>
            </a:r>
            <a:endParaRPr kumimoji="1" lang="zh-CN" altLang="en-US" sz="3200" b="1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5"/>
          <p:cNvGrpSpPr/>
          <p:nvPr/>
        </p:nvGrpSpPr>
        <p:grpSpPr>
          <a:xfrm>
            <a:off x="6223000" y="1931670"/>
            <a:ext cx="5154930" cy="3857625"/>
            <a:chOff x="7541909" y="1631854"/>
            <a:chExt cx="4046955" cy="1942035"/>
          </a:xfrm>
          <a:solidFill>
            <a:srgbClr val="6CA78B"/>
          </a:solidFill>
        </p:grpSpPr>
        <p:sp>
          <p:nvSpPr>
            <p:cNvPr id="7" name="Rectangle 29"/>
            <p:cNvSpPr/>
            <p:nvPr/>
          </p:nvSpPr>
          <p:spPr>
            <a:xfrm>
              <a:off x="7541909" y="1726473"/>
              <a:ext cx="4046955" cy="184741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04590" y="380365"/>
            <a:ext cx="4655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THẢO LUẬN NHÓM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513830" y="3161578"/>
            <a:ext cx="4223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200" dirty="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ĐỌC TT SGK VÀ TRẢ LỜI CÂU HỎI</a:t>
            </a:r>
            <a:endParaRPr lang="zh-CN" altLang="en-US" sz="3200" b="1" dirty="0">
              <a:solidFill>
                <a:schemeClr val="bg1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CBE53714-FA29-867A-0CE2-1785EE393A41}"/>
              </a:ext>
            </a:extLst>
          </p:cNvPr>
          <p:cNvSpPr txBox="1"/>
          <p:nvPr/>
        </p:nvSpPr>
        <p:spPr>
          <a:xfrm>
            <a:off x="6472872" y="2072222"/>
            <a:ext cx="465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2000" spc="6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CHIA LỚP THÀNH </a:t>
            </a:r>
          </a:p>
          <a:p>
            <a:pPr algn="ctr"/>
            <a:r>
              <a:rPr kumimoji="1" lang="vi-VN" altLang="zh-CN" sz="2000" spc="6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6 NHÓM NHỎ</a:t>
            </a:r>
            <a:endParaRPr kumimoji="1" lang="zh-CN" altLang="en-US" sz="2000" spc="600" dirty="0">
              <a:solidFill>
                <a:schemeClr val="bg1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pic>
        <p:nvPicPr>
          <p:cNvPr id="9" name="Picture 8" descr="A cartoon of a person holding a broken heart&#10;&#10;Description automatically generated">
            <a:extLst>
              <a:ext uri="{FF2B5EF4-FFF2-40B4-BE49-F238E27FC236}">
                <a16:creationId xmlns:a16="http://schemas.microsoft.com/office/drawing/2014/main" id="{26AF8DB6-AE78-081A-76E3-4CAFB8A1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4" y="1701727"/>
            <a:ext cx="5419481" cy="42117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空心弧"/>
          <p:cNvSpPr/>
          <p:nvPr/>
        </p:nvSpPr>
        <p:spPr>
          <a:xfrm rot="6420623">
            <a:off x="4487033" y="2232586"/>
            <a:ext cx="2706129" cy="2706129"/>
          </a:xfrm>
          <a:prstGeom prst="blockArc">
            <a:avLst>
              <a:gd name="adj1" fmla="val 10258395"/>
              <a:gd name="adj2" fmla="val 6247754"/>
              <a:gd name="adj3" fmla="val 76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solidFill>
                <a:sysClr val="windowText" lastClr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28" name="空心弧"/>
          <p:cNvSpPr/>
          <p:nvPr/>
        </p:nvSpPr>
        <p:spPr>
          <a:xfrm rot="4507065">
            <a:off x="4040095" y="1785648"/>
            <a:ext cx="3600000" cy="3600000"/>
          </a:xfrm>
          <a:prstGeom prst="blockArc">
            <a:avLst>
              <a:gd name="adj1" fmla="val 8013047"/>
              <a:gd name="adj2" fmla="val 3368035"/>
              <a:gd name="adj3" fmla="val 59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solidFill>
                <a:sysClr val="windowText" lastClr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29" name="文本框"/>
          <p:cNvSpPr/>
          <p:nvPr/>
        </p:nvSpPr>
        <p:spPr bwMode="auto">
          <a:xfrm>
            <a:off x="1539029" y="3374043"/>
            <a:ext cx="1803177" cy="423211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txBody>
          <a:bodyPr wrap="none" lIns="76815" tIns="38408" rIns="76815" bIns="38408" anchor="ctr"/>
          <a:lstStyle/>
          <a:p>
            <a:pPr algn="ctr" defTabSz="766426">
              <a:defRPr/>
            </a:pPr>
            <a:r>
              <a:rPr lang="en-US" altLang="zh-CN" sz="2133" kern="0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N1=&gt; N5</a:t>
            </a:r>
            <a:endParaRPr lang="zh-CN" altLang="en-US" sz="2133" kern="0" spc="300" dirty="0">
              <a:solidFill>
                <a:sysClr val="window" lastClr="FFFFFF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文本框"/>
          <p:cNvSpPr/>
          <p:nvPr/>
        </p:nvSpPr>
        <p:spPr bwMode="auto">
          <a:xfrm>
            <a:off x="8800290" y="3374043"/>
            <a:ext cx="1803177" cy="423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wrap="none" lIns="76815" tIns="38408" rIns="76815" bIns="38408" anchor="ctr"/>
          <a:lstStyle/>
          <a:p>
            <a:pPr algn="ctr" defTabSz="766426">
              <a:defRPr/>
            </a:pPr>
            <a:r>
              <a:rPr lang="en-US" altLang="zh-CN" sz="2133" kern="0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N6</a:t>
            </a:r>
            <a:endParaRPr lang="zh-CN" altLang="en-US" sz="2133" kern="0" spc="300" dirty="0">
              <a:solidFill>
                <a:sysClr val="window" lastClr="FFFFFF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1" name="直接连接符"/>
          <p:cNvCxnSpPr>
            <a:stCxn id="29" idx="3"/>
          </p:cNvCxnSpPr>
          <p:nvPr/>
        </p:nvCxnSpPr>
        <p:spPr>
          <a:xfrm>
            <a:off x="3342839" y="3585013"/>
            <a:ext cx="1059952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75000"/>
                <a:lumOff val="25000"/>
              </a:sysClr>
            </a:solidFill>
            <a:prstDash val="dash"/>
            <a:bevel/>
            <a:headEnd type="none" w="med" len="med"/>
            <a:tailEnd type="oval" w="med" len="med"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</p:cxnSp>
      <p:cxnSp>
        <p:nvCxnSpPr>
          <p:cNvPr id="32" name="直接连接符"/>
          <p:cNvCxnSpPr>
            <a:stCxn id="30" idx="1"/>
          </p:cNvCxnSpPr>
          <p:nvPr/>
        </p:nvCxnSpPr>
        <p:spPr>
          <a:xfrm flipH="1">
            <a:off x="7716478" y="3585013"/>
            <a:ext cx="1083812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75000"/>
                <a:lumOff val="25000"/>
              </a:sysClr>
            </a:solidFill>
            <a:prstDash val="dash"/>
            <a:bevel/>
            <a:headEnd type="none" w="med" len="med"/>
            <a:tailEnd type="oval" w="med" len="med"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</p:cxnSp>
      <p:sp>
        <p:nvSpPr>
          <p:cNvPr id="33" name="文本"/>
          <p:cNvSpPr/>
          <p:nvPr/>
        </p:nvSpPr>
        <p:spPr>
          <a:xfrm>
            <a:off x="496181" y="4008859"/>
            <a:ext cx="376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Nêu hình thức bạo lực gia đình trong các tình huống trên?</a:t>
            </a:r>
          </a:p>
          <a:p>
            <a:pPr marL="0" lvl="2" algn="just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N1: TH1, N2: TH2, N3: TH3, N4: TH 4, N5: TH5</a:t>
            </a:r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"/>
          <p:cNvSpPr/>
          <p:nvPr/>
        </p:nvSpPr>
        <p:spPr>
          <a:xfrm>
            <a:off x="8266908" y="1699426"/>
            <a:ext cx="3235979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219170"/>
            <a:r>
              <a:rPr lang="en-US" altLang="zh-CN" sz="2800" spc="15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BLGĐ gây ra tác hại gì cho cá nhân, gia đình và XH?</a:t>
            </a:r>
            <a:endParaRPr lang="zh-CN" altLang="en-US" sz="2800" spc="15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图标"/>
          <p:cNvSpPr>
            <a:spLocks noChangeAspect="1" noChangeArrowheads="1"/>
          </p:cNvSpPr>
          <p:nvPr/>
        </p:nvSpPr>
        <p:spPr bwMode="auto">
          <a:xfrm>
            <a:off x="5127411" y="2765182"/>
            <a:ext cx="1366635" cy="1526991"/>
          </a:xfrm>
          <a:custGeom>
            <a:avLst/>
            <a:gdLst>
              <a:gd name="T0" fmla="*/ 49403 w 2960688"/>
              <a:gd name="T1" fmla="*/ 176950 h 3298826"/>
              <a:gd name="T2" fmla="*/ 38380 w 2960688"/>
              <a:gd name="T3" fmla="*/ 188577 h 3298826"/>
              <a:gd name="T4" fmla="*/ 38559 w 2960688"/>
              <a:gd name="T5" fmla="*/ 210512 h 3298826"/>
              <a:gd name="T6" fmla="*/ 32914 w 2960688"/>
              <a:gd name="T7" fmla="*/ 217944 h 3298826"/>
              <a:gd name="T8" fmla="*/ 25625 w 2960688"/>
              <a:gd name="T9" fmla="*/ 200234 h 3298826"/>
              <a:gd name="T10" fmla="*/ 32436 w 2960688"/>
              <a:gd name="T11" fmla="*/ 178299 h 3298826"/>
              <a:gd name="T12" fmla="*/ 84017 w 2960688"/>
              <a:gd name="T13" fmla="*/ 168293 h 3298826"/>
              <a:gd name="T14" fmla="*/ 100178 w 2960688"/>
              <a:gd name="T15" fmla="*/ 190090 h 3298826"/>
              <a:gd name="T16" fmla="*/ 100118 w 2960688"/>
              <a:gd name="T17" fmla="*/ 210091 h 3298826"/>
              <a:gd name="T18" fmla="*/ 89910 w 2960688"/>
              <a:gd name="T19" fmla="*/ 227158 h 3298826"/>
              <a:gd name="T20" fmla="*/ 66904 w 2960688"/>
              <a:gd name="T21" fmla="*/ 237428 h 3298826"/>
              <a:gd name="T22" fmla="*/ 65000 w 2960688"/>
              <a:gd name="T23" fmla="*/ 184521 h 3298826"/>
              <a:gd name="T24" fmla="*/ 60000 w 2960688"/>
              <a:gd name="T25" fmla="*/ 154045 h 3298826"/>
              <a:gd name="T26" fmla="*/ 36786 w 2960688"/>
              <a:gd name="T27" fmla="*/ 163024 h 3298826"/>
              <a:gd name="T28" fmla="*/ 21756 w 2960688"/>
              <a:gd name="T29" fmla="*/ 182418 h 3298826"/>
              <a:gd name="T30" fmla="*/ 18750 w 2960688"/>
              <a:gd name="T31" fmla="*/ 206331 h 3298826"/>
              <a:gd name="T32" fmla="*/ 28839 w 2960688"/>
              <a:gd name="T33" fmla="*/ 229287 h 3298826"/>
              <a:gd name="T34" fmla="*/ 48750 w 2960688"/>
              <a:gd name="T35" fmla="*/ 243324 h 3298826"/>
              <a:gd name="T36" fmla="*/ 72678 w 2960688"/>
              <a:gd name="T37" fmla="*/ 245209 h 3298826"/>
              <a:gd name="T38" fmla="*/ 95059 w 2960688"/>
              <a:gd name="T39" fmla="*/ 233926 h 3298826"/>
              <a:gd name="T40" fmla="*/ 107976 w 2960688"/>
              <a:gd name="T41" fmla="*/ 213335 h 3298826"/>
              <a:gd name="T42" fmla="*/ 108690 w 2960688"/>
              <a:gd name="T43" fmla="*/ 189122 h 3298826"/>
              <a:gd name="T44" fmla="*/ 96338 w 2960688"/>
              <a:gd name="T45" fmla="*/ 167184 h 3298826"/>
              <a:gd name="T46" fmla="*/ 75297 w 2960688"/>
              <a:gd name="T47" fmla="*/ 155272 h 3298826"/>
              <a:gd name="T48" fmla="*/ 147618 w 2960688"/>
              <a:gd name="T49" fmla="*/ 197282 h 3298826"/>
              <a:gd name="T50" fmla="*/ 201903 w 2960688"/>
              <a:gd name="T51" fmla="*/ 141054 h 3298826"/>
              <a:gd name="T52" fmla="*/ 259968 w 2960688"/>
              <a:gd name="T53" fmla="*/ 160793 h 3298826"/>
              <a:gd name="T54" fmla="*/ 274671 w 2960688"/>
              <a:gd name="T55" fmla="*/ 191779 h 3298826"/>
              <a:gd name="T56" fmla="*/ 237558 w 2960688"/>
              <a:gd name="T57" fmla="*/ 219922 h 3298826"/>
              <a:gd name="T58" fmla="*/ 193362 w 2960688"/>
              <a:gd name="T59" fmla="*/ 266968 h 3298826"/>
              <a:gd name="T60" fmla="*/ 130654 w 2960688"/>
              <a:gd name="T61" fmla="*/ 229582 h 3298826"/>
              <a:gd name="T62" fmla="*/ 135892 w 2960688"/>
              <a:gd name="T63" fmla="*/ 187681 h 3298826"/>
              <a:gd name="T64" fmla="*/ 121279 w 2960688"/>
              <a:gd name="T65" fmla="*/ 154842 h 3298826"/>
              <a:gd name="T66" fmla="*/ 76756 w 2960688"/>
              <a:gd name="T67" fmla="*/ 136716 h 3298826"/>
              <a:gd name="T68" fmla="*/ 106963 w 2960688"/>
              <a:gd name="T69" fmla="*/ 151920 h 3298826"/>
              <a:gd name="T70" fmla="*/ 125684 w 2960688"/>
              <a:gd name="T71" fmla="*/ 181730 h 3298826"/>
              <a:gd name="T72" fmla="*/ 126398 w 2960688"/>
              <a:gd name="T73" fmla="*/ 215370 h 3298826"/>
              <a:gd name="T74" fmla="*/ 114642 w 2960688"/>
              <a:gd name="T75" fmla="*/ 239613 h 3298826"/>
              <a:gd name="T76" fmla="*/ 138094 w 2960688"/>
              <a:gd name="T77" fmla="*/ 300548 h 3298826"/>
              <a:gd name="T78" fmla="*/ 132142 w 2960688"/>
              <a:gd name="T79" fmla="*/ 309856 h 3298826"/>
              <a:gd name="T80" fmla="*/ 121279 w 2960688"/>
              <a:gd name="T81" fmla="*/ 309018 h 3298826"/>
              <a:gd name="T82" fmla="*/ 73154 w 2960688"/>
              <a:gd name="T83" fmla="*/ 263765 h 3298826"/>
              <a:gd name="T84" fmla="*/ 45535 w 2960688"/>
              <a:gd name="T85" fmla="*/ 261670 h 3298826"/>
              <a:gd name="T86" fmla="*/ 16815 w 2960688"/>
              <a:gd name="T87" fmla="*/ 243473 h 3298826"/>
              <a:gd name="T88" fmla="*/ 1101 w 2960688"/>
              <a:gd name="T89" fmla="*/ 211988 h 3298826"/>
              <a:gd name="T90" fmla="*/ 3720 w 2960688"/>
              <a:gd name="T91" fmla="*/ 178318 h 3298826"/>
              <a:gd name="T92" fmla="*/ 23274 w 2960688"/>
              <a:gd name="T93" fmla="*/ 150214 h 3298826"/>
              <a:gd name="T94" fmla="*/ 55268 w 2960688"/>
              <a:gd name="T95" fmla="*/ 136058 h 3298826"/>
              <a:gd name="T96" fmla="*/ 188372 w 2960688"/>
              <a:gd name="T97" fmla="*/ 4192 h 3298826"/>
              <a:gd name="T98" fmla="*/ 207281 w 2960688"/>
              <a:gd name="T99" fmla="*/ 21469 h 3298826"/>
              <a:gd name="T100" fmla="*/ 216394 w 2960688"/>
              <a:gd name="T101" fmla="*/ 48208 h 3298826"/>
              <a:gd name="T102" fmla="*/ 223629 w 2960688"/>
              <a:gd name="T103" fmla="*/ 64287 h 3298826"/>
              <a:gd name="T104" fmla="*/ 218091 w 2960688"/>
              <a:gd name="T105" fmla="*/ 80516 h 3298826"/>
              <a:gd name="T106" fmla="*/ 200819 w 2960688"/>
              <a:gd name="T107" fmla="*/ 112974 h 3298826"/>
              <a:gd name="T108" fmla="*/ 181851 w 2960688"/>
              <a:gd name="T109" fmla="*/ 128245 h 3298826"/>
              <a:gd name="T110" fmla="*/ 159220 w 2960688"/>
              <a:gd name="T111" fmla="*/ 128934 h 3298826"/>
              <a:gd name="T112" fmla="*/ 141085 w 2960688"/>
              <a:gd name="T113" fmla="*/ 116478 h 3298826"/>
              <a:gd name="T114" fmla="*/ 121729 w 2960688"/>
              <a:gd name="T115" fmla="*/ 82313 h 3298826"/>
              <a:gd name="T116" fmla="*/ 114285 w 2960688"/>
              <a:gd name="T117" fmla="*/ 66024 h 3298826"/>
              <a:gd name="T118" fmla="*/ 122474 w 2960688"/>
              <a:gd name="T119" fmla="*/ 50574 h 3298826"/>
              <a:gd name="T120" fmla="*/ 130752 w 2960688"/>
              <a:gd name="T121" fmla="*/ 23385 h 3298826"/>
              <a:gd name="T122" fmla="*/ 148798 w 2960688"/>
              <a:gd name="T123" fmla="*/ 5180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defTabSz="1219170"/>
            <a:endParaRPr lang="zh-CN" altLang="en-US" dirty="0">
              <a:solidFill>
                <a:srgbClr val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CED4E251-80B7-89D7-8465-7F41D520A1E7}"/>
              </a:ext>
            </a:extLst>
          </p:cNvPr>
          <p:cNvSpPr txBox="1"/>
          <p:nvPr/>
        </p:nvSpPr>
        <p:spPr>
          <a:xfrm>
            <a:off x="3386831" y="329201"/>
            <a:ext cx="4655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1993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3" grpId="0"/>
      <p:bldP spid="34" grpId="0"/>
      <p:bldP spid="3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îṩľiḋe"/>
          <p:cNvSpPr/>
          <p:nvPr/>
        </p:nvSpPr>
        <p:spPr>
          <a:xfrm>
            <a:off x="9206652" y="4406382"/>
            <a:ext cx="2428892" cy="1550916"/>
          </a:xfrm>
          <a:prstGeom prst="bentArrow">
            <a:avLst/>
          </a:prstGeom>
          <a:solidFill>
            <a:srgbClr val="6CA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4" name="í$1íḑé"/>
          <p:cNvSpPr/>
          <p:nvPr/>
        </p:nvSpPr>
        <p:spPr>
          <a:xfrm>
            <a:off x="788965" y="4501025"/>
            <a:ext cx="2428892" cy="1550916"/>
          </a:xfrm>
          <a:prstGeom prst="bentArrow">
            <a:avLst/>
          </a:prstGeom>
          <a:solidFill>
            <a:srgbClr val="6CA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5" name="išlîdè"/>
          <p:cNvSpPr/>
          <p:nvPr/>
        </p:nvSpPr>
        <p:spPr>
          <a:xfrm>
            <a:off x="6341546" y="4477289"/>
            <a:ext cx="2428892" cy="1550916"/>
          </a:xfrm>
          <a:prstGeom prst="bentArrow">
            <a:avLst/>
          </a:prstGeom>
          <a:solidFill>
            <a:srgbClr val="6CA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6" name="í$ḻiďê"/>
          <p:cNvSpPr/>
          <p:nvPr/>
        </p:nvSpPr>
        <p:spPr>
          <a:xfrm>
            <a:off x="3561233" y="4477289"/>
            <a:ext cx="2428892" cy="1550916"/>
          </a:xfrm>
          <a:prstGeom prst="bentArrow">
            <a:avLst/>
          </a:prstGeom>
          <a:solidFill>
            <a:srgbClr val="6CA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7" name="ï$ļîďè"/>
          <p:cNvSpPr/>
          <p:nvPr/>
        </p:nvSpPr>
        <p:spPr bwMode="auto">
          <a:xfrm>
            <a:off x="1800491" y="5295095"/>
            <a:ext cx="405841" cy="387047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6CA78B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8" name="ïṡ1îḑè"/>
          <p:cNvSpPr txBox="1"/>
          <p:nvPr/>
        </p:nvSpPr>
        <p:spPr>
          <a:xfrm>
            <a:off x="1215772" y="5543664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THỂ CHẤT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9" name="iśḻîḍé"/>
          <p:cNvSpPr/>
          <p:nvPr/>
        </p:nvSpPr>
        <p:spPr bwMode="auto">
          <a:xfrm>
            <a:off x="4572759" y="5280857"/>
            <a:ext cx="405841" cy="405275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rgbClr val="6CA78B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10" name="ïSľïḋê"/>
          <p:cNvSpPr txBox="1"/>
          <p:nvPr/>
        </p:nvSpPr>
        <p:spPr>
          <a:xfrm>
            <a:off x="3988040" y="5538540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TINH THẦN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11" name="íŝḷîḓe"/>
          <p:cNvSpPr/>
          <p:nvPr/>
        </p:nvSpPr>
        <p:spPr bwMode="auto">
          <a:xfrm>
            <a:off x="7353072" y="5276483"/>
            <a:ext cx="405841" cy="367048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rgbClr val="6CA78B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12" name="íṩļîde"/>
          <p:cNvSpPr txBox="1"/>
          <p:nvPr/>
        </p:nvSpPr>
        <p:spPr>
          <a:xfrm>
            <a:off x="6768353" y="5515053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KINH TẾ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13" name="îṣlîḍè"/>
          <p:cNvSpPr/>
          <p:nvPr/>
        </p:nvSpPr>
        <p:spPr bwMode="auto">
          <a:xfrm>
            <a:off x="10242126" y="5252747"/>
            <a:ext cx="357945" cy="405841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rgbClr val="6CA78B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14" name="îṥlïḍê"/>
          <p:cNvSpPr txBox="1"/>
          <p:nvPr/>
        </p:nvSpPr>
        <p:spPr>
          <a:xfrm>
            <a:off x="9633459" y="5510713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TÌNH DỤC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7696" y="399705"/>
            <a:ext cx="65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CÁC LOẠI BẠO LỰC GIA ĐÌNH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24" name="TextBox 73"/>
          <p:cNvSpPr txBox="1"/>
          <p:nvPr/>
        </p:nvSpPr>
        <p:spPr>
          <a:xfrm>
            <a:off x="613254" y="1485685"/>
            <a:ext cx="2627205" cy="263995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hành vi ngược đãi, đánh đập làm tổn thương sức khỏe, tính mạng của thành viên gia đình.</a:t>
            </a:r>
            <a:endParaRPr lang="en-VN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73"/>
          <p:cNvSpPr txBox="1"/>
          <p:nvPr/>
        </p:nvSpPr>
        <p:spPr>
          <a:xfrm>
            <a:off x="3561233" y="1481966"/>
            <a:ext cx="2530105" cy="221182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những lời nói, thái độ, hành vi làm tổn thương tới danh dự, nhân phẩm,...</a:t>
            </a:r>
            <a:endParaRPr lang="en-VN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73"/>
          <p:cNvSpPr txBox="1"/>
          <p:nvPr/>
        </p:nvSpPr>
        <p:spPr>
          <a:xfrm>
            <a:off x="6412112" y="1465745"/>
            <a:ext cx="2428893" cy="30680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ành vi xâm phạm các quyền lợi kinh tế của thành viên GĐ (quyền sở hữu tài sản, quyền tự do LĐ,...).</a:t>
            </a:r>
            <a:endParaRPr lang="en-VN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73"/>
          <p:cNvSpPr txBox="1"/>
          <p:nvPr/>
        </p:nvSpPr>
        <p:spPr>
          <a:xfrm>
            <a:off x="9192425" y="1465745"/>
            <a:ext cx="2513700" cy="30680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hành vi mang tính chất cưỡng ép thành viên trong gia đình quan hệ tình dục, cưỡng ép mang thai, sinh con.</a:t>
            </a:r>
            <a:endParaRPr lang="en-VN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with their arms raised&#10;&#10;Description automatically generated">
            <a:extLst>
              <a:ext uri="{FF2B5EF4-FFF2-40B4-BE49-F238E27FC236}">
                <a16:creationId xmlns:a16="http://schemas.microsoft.com/office/drawing/2014/main" id="{4B055154-5CD6-ECD0-096E-3E16ED0C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42" y="1123527"/>
            <a:ext cx="818631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7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B37CF-737A-33F7-AFC1-EAA944AED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r="4" b="4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FD1D7F-0ECB-1F7F-7D4E-689857CC3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r="4" b="4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7" name="Picture 6" descr="A person holding a sword to a child&#10;&#10;Description automatically generated">
            <a:extLst>
              <a:ext uri="{FF2B5EF4-FFF2-40B4-BE49-F238E27FC236}">
                <a16:creationId xmlns:a16="http://schemas.microsoft.com/office/drawing/2014/main" id="{177C046A-0E2A-37EB-0C3C-8C73E1EED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0" r="1" b="13048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311</Words>
  <Application>Microsoft Office PowerPoint</Application>
  <PresentationFormat>Widescreen</PresentationFormat>
  <Paragraphs>52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Arial</vt:lpstr>
      <vt:lpstr>Calibri</vt:lpstr>
      <vt:lpstr>等线</vt:lpstr>
      <vt:lpstr>等线 Light</vt:lpstr>
      <vt:lpstr>Montserrat SemiBold</vt:lpstr>
      <vt:lpstr>SimSun</vt:lpstr>
      <vt:lpstr>Source Han Sans CN Medium</vt:lpstr>
      <vt:lpstr>Times New Roman</vt:lpstr>
      <vt:lpstr>字魂35号-经典雅黑</vt:lpstr>
      <vt:lpstr>字魂36号-正文宋楷</vt:lpstr>
      <vt:lpstr>字魂70号-灵悦黑体</vt:lpstr>
      <vt:lpstr>​​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21AK22</cp:lastModifiedBy>
  <cp:revision>324</cp:revision>
  <dcterms:created xsi:type="dcterms:W3CDTF">2018-02-23T07:21:00Z</dcterms:created>
  <dcterms:modified xsi:type="dcterms:W3CDTF">2024-01-07T14:34:27Z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