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9"/>
  </p:notesMasterIdLst>
  <p:sldIdLst>
    <p:sldId id="7322" r:id="rId2"/>
    <p:sldId id="7317" r:id="rId3"/>
    <p:sldId id="335" r:id="rId4"/>
    <p:sldId id="465" r:id="rId5"/>
    <p:sldId id="475" r:id="rId6"/>
    <p:sldId id="441" r:id="rId7"/>
    <p:sldId id="7298" r:id="rId8"/>
    <p:sldId id="7299" r:id="rId9"/>
    <p:sldId id="419" r:id="rId10"/>
    <p:sldId id="427" r:id="rId11"/>
    <p:sldId id="7300" r:id="rId12"/>
    <p:sldId id="437" r:id="rId13"/>
    <p:sldId id="7297" r:id="rId14"/>
    <p:sldId id="7301" r:id="rId15"/>
    <p:sldId id="7302" r:id="rId16"/>
    <p:sldId id="7303" r:id="rId17"/>
    <p:sldId id="7316" r:id="rId18"/>
  </p:sldIdLst>
  <p:sldSz cx="9144000" cy="5143500" type="screen16x9"/>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C00"/>
    <a:srgbClr val="03436A"/>
    <a:srgbClr val="4A5B6F"/>
    <a:srgbClr val="EE883E"/>
    <a:srgbClr val="08999E"/>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4728" autoAdjust="0"/>
  </p:normalViewPr>
  <p:slideViewPr>
    <p:cSldViewPr>
      <p:cViewPr varScale="1">
        <p:scale>
          <a:sx n="92" d="100"/>
          <a:sy n="92" d="100"/>
        </p:scale>
        <p:origin x="91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14</a:t>
            </a:fld>
            <a:endParaRPr lang="zh-CN" altLang="en-US"/>
          </a:p>
        </p:txBody>
      </p:sp>
    </p:spTree>
    <p:extLst>
      <p:ext uri="{BB962C8B-B14F-4D97-AF65-F5344CB8AC3E}">
        <p14:creationId xmlns:p14="http://schemas.microsoft.com/office/powerpoint/2010/main" val="577476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15</a:t>
            </a:fld>
            <a:endParaRPr lang="zh-CN" altLang="en-US"/>
          </a:p>
        </p:txBody>
      </p:sp>
    </p:spTree>
    <p:extLst>
      <p:ext uri="{BB962C8B-B14F-4D97-AF65-F5344CB8AC3E}">
        <p14:creationId xmlns:p14="http://schemas.microsoft.com/office/powerpoint/2010/main" val="263076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16</a:t>
            </a:fld>
            <a:endParaRPr lang="zh-CN" altLang="en-US"/>
          </a:p>
        </p:txBody>
      </p:sp>
    </p:spTree>
    <p:extLst>
      <p:ext uri="{BB962C8B-B14F-4D97-AF65-F5344CB8AC3E}">
        <p14:creationId xmlns:p14="http://schemas.microsoft.com/office/powerpoint/2010/main" val="362996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25423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4</a:t>
            </a:fld>
            <a:endParaRPr lang="en-US">
              <a:solidFill>
                <a:prstClr val="black"/>
              </a:solidFill>
            </a:endParaRPr>
          </a:p>
        </p:txBody>
      </p:sp>
    </p:spTree>
    <p:extLst>
      <p:ext uri="{BB962C8B-B14F-4D97-AF65-F5344CB8AC3E}">
        <p14:creationId xmlns:p14="http://schemas.microsoft.com/office/powerpoint/2010/main" val="42012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6</a:t>
            </a:fld>
            <a:endParaRPr lang="zh-CN" altLang="en-US"/>
          </a:p>
        </p:txBody>
      </p:sp>
    </p:spTree>
    <p:extLst>
      <p:ext uri="{BB962C8B-B14F-4D97-AF65-F5344CB8AC3E}">
        <p14:creationId xmlns:p14="http://schemas.microsoft.com/office/powerpoint/2010/main" val="349014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7</a:t>
            </a:fld>
            <a:endParaRPr lang="zh-CN" altLang="en-US"/>
          </a:p>
        </p:txBody>
      </p:sp>
    </p:spTree>
    <p:extLst>
      <p:ext uri="{BB962C8B-B14F-4D97-AF65-F5344CB8AC3E}">
        <p14:creationId xmlns:p14="http://schemas.microsoft.com/office/powerpoint/2010/main" val="155322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6786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53475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253345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76994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A00E13E-1DB1-4170-B622-4927CC28847C}" type="slidenum">
              <a:rPr lang="zh-CN" altLang="en-US" smtClean="0"/>
              <a:t>13</a:t>
            </a:fld>
            <a:endParaRPr lang="zh-CN" altLang="en-US"/>
          </a:p>
        </p:txBody>
      </p:sp>
    </p:spTree>
    <p:extLst>
      <p:ext uri="{BB962C8B-B14F-4D97-AF65-F5344CB8AC3E}">
        <p14:creationId xmlns:p14="http://schemas.microsoft.com/office/powerpoint/2010/main" val="155322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419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0971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53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7"/>
          </a:xfrm>
          <a:prstGeom prst="rect">
            <a:avLst/>
          </a:prstGeom>
        </p:spPr>
      </p:pic>
    </p:spTree>
    <p:extLst>
      <p:ext uri="{BB962C8B-B14F-4D97-AF65-F5344CB8AC3E}">
        <p14:creationId xmlns:p14="http://schemas.microsoft.com/office/powerpoint/2010/main" val="3180327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6061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127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3238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11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4477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772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540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32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226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720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538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6320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1553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2186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2275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15574837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9922476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341823539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sp>
        <p:nvSpPr>
          <p:cNvPr id="7" name="文本框 6"/>
          <p:cNvSpPr txBox="1"/>
          <p:nvPr userDrawn="1"/>
        </p:nvSpPr>
        <p:spPr>
          <a:xfrm>
            <a:off x="480743" y="142809"/>
            <a:ext cx="1327608" cy="384721"/>
          </a:xfrm>
          <a:prstGeom prst="rect">
            <a:avLst/>
          </a:prstGeom>
          <a:noFill/>
        </p:spPr>
        <p:txBody>
          <a:bodyPr wrap="none" rtlCol="0">
            <a:spAutoFit/>
          </a:bodyPr>
          <a:lstStyle/>
          <a:p>
            <a:r>
              <a:rPr lang="en-US" altLang="zh-CN" sz="1900" b="0" i="0" dirty="0">
                <a:latin typeface="Source Han Sans CN Medium" panose="020B0500000000000000" pitchFamily="34" charset="-128"/>
                <a:ea typeface="Source Han Sans CN Medium" panose="020B0500000000000000" pitchFamily="34" charset="-128"/>
              </a:rPr>
              <a:t>Financing</a:t>
            </a:r>
            <a:endParaRPr lang="zh-CN" altLang="en-US" sz="1900" b="0" i="0" dirty="0">
              <a:latin typeface="Source Han Sans CN Medium" panose="020B0500000000000000" pitchFamily="34" charset="-128"/>
              <a:ea typeface="Source Han Sans CN Medium" panose="020B0500000000000000" pitchFamily="34" charset="-128"/>
            </a:endParaRPr>
          </a:p>
        </p:txBody>
      </p:sp>
      <p:sp>
        <p:nvSpPr>
          <p:cNvPr id="3" name="等腰三角形 2"/>
          <p:cNvSpPr/>
          <p:nvPr userDrawn="1"/>
        </p:nvSpPr>
        <p:spPr>
          <a:xfrm rot="5400000">
            <a:off x="122554" y="186387"/>
            <a:ext cx="384721" cy="3316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
        <p:nvSpPr>
          <p:cNvPr id="30" name="等腰三角形 29"/>
          <p:cNvSpPr/>
          <p:nvPr userDrawn="1"/>
        </p:nvSpPr>
        <p:spPr>
          <a:xfrm rot="5400000">
            <a:off x="232772" y="187189"/>
            <a:ext cx="204609" cy="1763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26089841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2024/1/7</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1" r:id="rId5"/>
    <p:sldLayoutId id="2147483712" r:id="rId6"/>
    <p:sldLayoutId id="2147483713" r:id="rId7"/>
    <p:sldLayoutId id="2147483714"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311597" y="1454204"/>
            <a:ext cx="8704141" cy="2893660"/>
          </a:xfrm>
          <a:prstGeom prst="rect">
            <a:avLst/>
          </a:prstGeom>
          <a:noFill/>
        </p:spPr>
        <p:txBody>
          <a:bodyPr lIns="51229" tIns="25614" rIns="51229" bIns="25614">
            <a:spAutoFit/>
          </a:bodyPr>
          <a:lstStyle/>
          <a:p>
            <a:pPr algn="ctr" eaLnBrk="1" hangingPunct="1">
              <a:defRPr/>
            </a:pPr>
            <a:r>
              <a:rPr lang="x-none" sz="2689"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2689" b="1">
                <a:solidFill>
                  <a:srgbClr val="C00000"/>
                </a:solidFill>
                <a:latin typeface="Times New Roman" pitchFamily="18" charset="0"/>
                <a:cs typeface="Times New Roman" pitchFamily="18" charset="0"/>
              </a:rPr>
              <a:t>MÔN</a:t>
            </a:r>
            <a:r>
              <a:rPr lang="en-US" sz="2689" b="1">
                <a:solidFill>
                  <a:srgbClr val="C00000"/>
                </a:solidFill>
                <a:latin typeface="Times New Roman" pitchFamily="18" charset="0"/>
                <a:cs typeface="Times New Roman" pitchFamily="18" charset="0"/>
              </a:rPr>
              <a:t>: GDCD 8</a:t>
            </a:r>
            <a:endParaRPr lang="en-US" sz="2689" b="1" dirty="0">
              <a:solidFill>
                <a:srgbClr val="C00000"/>
              </a:solidFill>
              <a:latin typeface="Times New Roman" pitchFamily="18" charset="0"/>
              <a:cs typeface="Times New Roman" pitchFamily="18" charset="0"/>
            </a:endParaRPr>
          </a:p>
          <a:p>
            <a:pPr algn="ctr">
              <a:defRPr/>
            </a:pPr>
            <a:r>
              <a:rPr lang="en-US" sz="2689" b="1">
                <a:solidFill>
                  <a:srgbClr val="C00000"/>
                </a:solidFill>
                <a:latin typeface="Times New Roman" pitchFamily="18" charset="0"/>
                <a:cs typeface="Times New Roman" pitchFamily="18" charset="0"/>
              </a:rPr>
              <a:t>Bài </a:t>
            </a:r>
            <a:r>
              <a:rPr lang="en-US" sz="2689" b="1" smtClean="0">
                <a:solidFill>
                  <a:srgbClr val="C00000"/>
                </a:solidFill>
                <a:latin typeface="Times New Roman" pitchFamily="18" charset="0"/>
                <a:cs typeface="Times New Roman" pitchFamily="18" charset="0"/>
              </a:rPr>
              <a:t>6 </a:t>
            </a:r>
            <a:r>
              <a:rPr lang="en-US" sz="2689" b="1">
                <a:solidFill>
                  <a:srgbClr val="C00000"/>
                </a:solidFill>
                <a:latin typeface="Times New Roman" pitchFamily="18" charset="0"/>
                <a:cs typeface="Times New Roman" pitchFamily="18" charset="0"/>
              </a:rPr>
              <a:t>- Tiết 1</a:t>
            </a:r>
            <a:endParaRPr lang="en-US" sz="2689" b="1">
              <a:solidFill>
                <a:srgbClr val="C00000"/>
              </a:solidFill>
              <a:latin typeface="Times New Roman" pitchFamily="18" charset="0"/>
              <a:cs typeface="Times New Roman" pitchFamily="18" charset="0"/>
            </a:endParaRPr>
          </a:p>
          <a:p>
            <a:pPr algn="ctr" eaLnBrk="1" hangingPunct="1">
              <a:defRPr/>
            </a:pPr>
            <a:endParaRPr lang="en-US" sz="2689" b="1">
              <a:solidFill>
                <a:srgbClr val="C00000"/>
              </a:solidFill>
              <a:latin typeface="Times New Roman" pitchFamily="18" charset="0"/>
              <a:cs typeface="Times New Roman" pitchFamily="18" charset="0"/>
            </a:endParaRPr>
          </a:p>
          <a:p>
            <a:pPr algn="ctr"/>
            <a:r>
              <a:rPr lang="en-US" sz="2931" b="1">
                <a:solidFill>
                  <a:srgbClr val="002060"/>
                </a:solidFill>
                <a:latin typeface="Arial "/>
                <a:ea typeface="Arial "/>
                <a:cs typeface="Arial Unicode MS" panose="020B0604020202020204" pitchFamily="34" charset="-128"/>
              </a:rPr>
              <a:t> </a:t>
            </a:r>
            <a:r>
              <a:rPr lang="en-US" sz="2931" b="1" smtClean="0">
                <a:solidFill>
                  <a:srgbClr val="002060"/>
                </a:solidFill>
                <a:latin typeface="Arial "/>
                <a:ea typeface="Arial "/>
                <a:cs typeface="Arial Unicode MS" panose="020B0604020202020204" pitchFamily="34" charset="-128"/>
              </a:rPr>
              <a:t>XÁC ĐỊNH MỤC TIÊU CÁ NHÂN</a:t>
            </a:r>
            <a:endParaRPr lang="en-US" sz="2931" b="1">
              <a:solidFill>
                <a:srgbClr val="002060"/>
              </a:solidFill>
              <a:latin typeface="Arial "/>
              <a:ea typeface="Arial "/>
              <a:cs typeface="Arial Unicode MS" panose="020B0604020202020204" pitchFamily="34" charset="-128"/>
            </a:endParaRPr>
          </a:p>
          <a:p>
            <a:pPr algn="ctr" eaLnBrk="1" hangingPunct="1">
              <a:defRPr/>
            </a:pPr>
            <a:endParaRPr lang="en-US" sz="2390" b="1">
              <a:solidFill>
                <a:srgbClr val="002060"/>
              </a:solidFill>
              <a:latin typeface="Times New Roman" pitchFamily="18" charset="0"/>
              <a:cs typeface="Times New Roman" pitchFamily="18" charset="0"/>
            </a:endParaRPr>
          </a:p>
          <a:p>
            <a:pPr algn="ctr" eaLnBrk="1" hangingPunct="1">
              <a:defRPr/>
            </a:pPr>
            <a:r>
              <a:rPr lang="en-US" sz="2390" b="1">
                <a:solidFill>
                  <a:srgbClr val="002060"/>
                </a:solidFill>
                <a:latin typeface="Times New Roman" pitchFamily="18" charset="0"/>
                <a:cs typeface="Times New Roman" pitchFamily="18" charset="0"/>
              </a:rPr>
              <a:t>GV: Nguyễn Thị Bích Thuận</a:t>
            </a:r>
            <a:endParaRPr lang="x-none" sz="239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2799155" y="143129"/>
            <a:ext cx="3554853" cy="362134"/>
          </a:xfrm>
          <a:prstGeom prst="rect">
            <a:avLst/>
          </a:prstGeom>
          <a:noFill/>
        </p:spPr>
        <p:txBody>
          <a:bodyPr wrap="none" lIns="51229" tIns="25614" rIns="51229" bIns="25614">
            <a:spAutoFit/>
          </a:bodyPr>
          <a:lstStyle/>
          <a:p>
            <a:pPr eaLnBrk="1" hangingPunct="1">
              <a:defRPr/>
            </a:pPr>
            <a:r>
              <a:rPr lang="x-none" sz="2017" b="1" dirty="0">
                <a:solidFill>
                  <a:schemeClr val="accent1">
                    <a:lumMod val="50000"/>
                  </a:schemeClr>
                </a:solidFill>
                <a:latin typeface="Times New Roman" pitchFamily="18" charset="0"/>
                <a:cs typeface="Times New Roman" pitchFamily="18" charset="0"/>
              </a:rPr>
              <a:t>TRƯỜNG THCS LONG BIÊN</a:t>
            </a:r>
          </a:p>
        </p:txBody>
      </p:sp>
      <p:pic>
        <p:nvPicPr>
          <p:cNvPr id="3076" name="图片 21"/>
          <p:cNvPicPr>
            <a:picLocks noChangeAspect="1"/>
          </p:cNvPicPr>
          <p:nvPr/>
        </p:nvPicPr>
        <p:blipFill>
          <a:blip r:embed="rId2" cstate="print">
            <a:extLst>
              <a:ext uri="{28A0092B-C50C-407E-A947-70E740481C1C}">
                <a14:useLocalDpi xmlns:a14="http://schemas.microsoft.com/office/drawing/2010/main" val="0"/>
              </a:ext>
            </a:extLst>
          </a:blip>
          <a:srcRect t="77119"/>
          <a:stretch>
            <a:fillRect/>
          </a:stretch>
        </p:blipFill>
        <p:spPr bwMode="auto">
          <a:xfrm>
            <a:off x="18335" y="4226012"/>
            <a:ext cx="9107330" cy="9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8" y="458565"/>
            <a:ext cx="1077938"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888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空心弧"/>
          <p:cNvSpPr/>
          <p:nvPr/>
        </p:nvSpPr>
        <p:spPr>
          <a:xfrm rot="6420623">
            <a:off x="3365274" y="1674439"/>
            <a:ext cx="2029597" cy="2029597"/>
          </a:xfrm>
          <a:prstGeom prst="blockArc">
            <a:avLst>
              <a:gd name="adj1" fmla="val 10258395"/>
              <a:gd name="adj2" fmla="val 6247754"/>
              <a:gd name="adj3" fmla="val 7617"/>
            </a:avLst>
          </a:prstGeom>
          <a:solidFill>
            <a:schemeClr val="accent1"/>
          </a:solidFill>
          <a:ln>
            <a:noFill/>
          </a:ln>
        </p:spPr>
        <p:style>
          <a:lnRef idx="2">
            <a:srgbClr val="D70000">
              <a:shade val="50000"/>
            </a:srgbClr>
          </a:lnRef>
          <a:fillRef idx="1">
            <a:srgbClr val="D70000"/>
          </a:fillRef>
          <a:effectRef idx="0">
            <a:srgbClr val="D70000"/>
          </a:effectRef>
          <a:fontRef idx="minor">
            <a:sysClr val="window" lastClr="FFFFFF"/>
          </a:fontRef>
        </p:style>
        <p:txBody>
          <a:bodyPr rtlCol="0" anchor="ctr"/>
          <a:lstStyle/>
          <a:p>
            <a:pPr algn="ctr"/>
            <a:endParaRPr lang="zh-CN" altLang="en-US" sz="135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28" name="空心弧"/>
          <p:cNvSpPr/>
          <p:nvPr/>
        </p:nvSpPr>
        <p:spPr>
          <a:xfrm rot="4507065">
            <a:off x="3030071" y="1339236"/>
            <a:ext cx="2700000" cy="2700000"/>
          </a:xfrm>
          <a:prstGeom prst="blockArc">
            <a:avLst>
              <a:gd name="adj1" fmla="val 8013047"/>
              <a:gd name="adj2" fmla="val 3368035"/>
              <a:gd name="adj3" fmla="val 5945"/>
            </a:avLst>
          </a:prstGeom>
          <a:solidFill>
            <a:schemeClr val="accent2"/>
          </a:solidFill>
          <a:ln>
            <a:noFill/>
          </a:ln>
        </p:spPr>
        <p:style>
          <a:lnRef idx="2">
            <a:srgbClr val="D70000">
              <a:shade val="50000"/>
            </a:srgbClr>
          </a:lnRef>
          <a:fillRef idx="1">
            <a:srgbClr val="D70000"/>
          </a:fillRef>
          <a:effectRef idx="0">
            <a:srgbClr val="D70000"/>
          </a:effectRef>
          <a:fontRef idx="minor">
            <a:sysClr val="window" lastClr="FFFFFF"/>
          </a:fontRef>
        </p:style>
        <p:txBody>
          <a:bodyPr rtlCol="0" anchor="ctr"/>
          <a:lstStyle/>
          <a:p>
            <a:pPr algn="ctr"/>
            <a:endParaRPr lang="zh-CN" altLang="en-US" sz="1350" dirty="0">
              <a:solidFill>
                <a:sysClr val="windowText" lastClr="000000"/>
              </a:solidFill>
              <a:latin typeface="Source Han Sans CN Medium" panose="020B0500000000000000" pitchFamily="34" charset="-128"/>
              <a:ea typeface="Source Han Sans CN Medium" panose="020B0500000000000000" pitchFamily="34" charset="-128"/>
            </a:endParaRPr>
          </a:p>
        </p:txBody>
      </p:sp>
      <p:sp>
        <p:nvSpPr>
          <p:cNvPr id="29" name="文本框"/>
          <p:cNvSpPr/>
          <p:nvPr/>
        </p:nvSpPr>
        <p:spPr bwMode="auto">
          <a:xfrm>
            <a:off x="1154271" y="2530532"/>
            <a:ext cx="1352383" cy="317408"/>
          </a:xfrm>
          <a:prstGeom prst="roundRect">
            <a:avLst/>
          </a:prstGeom>
          <a:solidFill>
            <a:schemeClr val="accent1"/>
          </a:solidFill>
          <a:ln>
            <a:noFill/>
            <a:headEnd type="none" w="med" len="med"/>
            <a:tailEnd type="none" w="med" len="med"/>
          </a:ln>
          <a:effectLst/>
        </p:spPr>
        <p:txBody>
          <a:bodyPr wrap="none" lIns="57611" tIns="28806" rIns="57611" bIns="28806" anchor="ctr"/>
          <a:lstStyle/>
          <a:p>
            <a:pPr algn="ctr" defTabSz="574834">
              <a:defRPr/>
            </a:pPr>
            <a:r>
              <a:rPr lang="en-US" altLang="zh-CN" sz="1600" kern="0" spc="225" dirty="0">
                <a:solidFill>
                  <a:sysClr val="window" lastClr="FFFFFF"/>
                </a:solidFill>
                <a:latin typeface="Times New Roman" panose="02020603050405020304" pitchFamily="18" charset="0"/>
                <a:ea typeface="Source Han Sans CN Medium" panose="020B0500000000000000" pitchFamily="34" charset="-128"/>
                <a:cs typeface="Times New Roman" panose="02020603050405020304" pitchFamily="18" charset="0"/>
              </a:rPr>
              <a:t>1</a:t>
            </a:r>
            <a:endParaRPr lang="zh-CN" altLang="en-US" sz="1600" kern="0" spc="225" dirty="0">
              <a:solidFill>
                <a:sysClr val="window" lastClr="FFFFFF"/>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文本框"/>
          <p:cNvSpPr/>
          <p:nvPr/>
        </p:nvSpPr>
        <p:spPr bwMode="auto">
          <a:xfrm>
            <a:off x="6600217" y="2530532"/>
            <a:ext cx="1352383" cy="317408"/>
          </a:xfrm>
          <a:prstGeom prst="roundRect">
            <a:avLst/>
          </a:prstGeom>
          <a:solidFill>
            <a:schemeClr val="accent2"/>
          </a:solidFill>
          <a:ln>
            <a:noFill/>
            <a:headEnd type="none" w="med" len="med"/>
            <a:tailEnd type="none" w="med" len="med"/>
          </a:ln>
          <a:effectLst/>
        </p:spPr>
        <p:txBody>
          <a:bodyPr wrap="none" lIns="57611" tIns="28806" rIns="57611" bIns="28806" anchor="ctr"/>
          <a:lstStyle/>
          <a:p>
            <a:pPr algn="ctr" defTabSz="574834">
              <a:defRPr/>
            </a:pPr>
            <a:r>
              <a:rPr lang="en-US" altLang="zh-CN" sz="1600" kern="0" spc="225" dirty="0">
                <a:solidFill>
                  <a:sysClr val="window" lastClr="FFFFFF"/>
                </a:solidFill>
                <a:latin typeface="Times New Roman" panose="02020603050405020304" pitchFamily="18" charset="0"/>
                <a:ea typeface="Source Han Sans CN Medium" panose="020B0500000000000000" pitchFamily="34" charset="-128"/>
                <a:cs typeface="Times New Roman" panose="02020603050405020304" pitchFamily="18" charset="0"/>
              </a:rPr>
              <a:t>2</a:t>
            </a:r>
            <a:endParaRPr lang="zh-CN" altLang="en-US" sz="1600" kern="0" spc="225" dirty="0">
              <a:solidFill>
                <a:sysClr val="window" lastClr="FFFFFF"/>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cxnSp>
        <p:nvCxnSpPr>
          <p:cNvPr id="31" name="直接连接符"/>
          <p:cNvCxnSpPr>
            <a:stCxn id="29" idx="3"/>
          </p:cNvCxnSpPr>
          <p:nvPr/>
        </p:nvCxnSpPr>
        <p:spPr>
          <a:xfrm>
            <a:off x="2507129" y="2688760"/>
            <a:ext cx="794964" cy="0"/>
          </a:xfrm>
          <a:prstGeom prst="line">
            <a:avLst/>
          </a:prstGeom>
          <a:noFill/>
          <a:ln w="12700" cap="flat" cmpd="sng">
            <a:solidFill>
              <a:sysClr val="windowText" lastClr="000000">
                <a:lumMod val="75000"/>
                <a:lumOff val="25000"/>
              </a:sysClr>
            </a:solidFill>
            <a:prstDash val="dash"/>
            <a:bevel/>
            <a:headEnd type="none" w="med" len="med"/>
            <a:tailEnd type="oval" w="med" len="med"/>
          </a:ln>
        </p:spPr>
        <p:style>
          <a:lnRef idx="2">
            <a:srgbClr val="D70000">
              <a:shade val="50000"/>
            </a:srgbClr>
          </a:lnRef>
          <a:fillRef idx="1">
            <a:srgbClr val="D70000"/>
          </a:fillRef>
          <a:effectRef idx="0">
            <a:srgbClr val="D70000"/>
          </a:effectRef>
          <a:fontRef idx="minor">
            <a:sysClr val="window" lastClr="FFFFFF"/>
          </a:fontRef>
        </p:style>
      </p:cxnSp>
      <p:cxnSp>
        <p:nvCxnSpPr>
          <p:cNvPr id="32" name="直接连接符"/>
          <p:cNvCxnSpPr>
            <a:stCxn id="30" idx="1"/>
          </p:cNvCxnSpPr>
          <p:nvPr/>
        </p:nvCxnSpPr>
        <p:spPr>
          <a:xfrm flipH="1">
            <a:off x="5787358" y="2688760"/>
            <a:ext cx="812859" cy="0"/>
          </a:xfrm>
          <a:prstGeom prst="line">
            <a:avLst/>
          </a:prstGeom>
          <a:noFill/>
          <a:ln w="12700" cap="flat" cmpd="sng">
            <a:solidFill>
              <a:sysClr val="windowText" lastClr="000000">
                <a:lumMod val="75000"/>
                <a:lumOff val="25000"/>
              </a:sysClr>
            </a:solidFill>
            <a:prstDash val="dash"/>
            <a:bevel/>
            <a:headEnd type="none" w="med" len="med"/>
            <a:tailEnd type="oval" w="med" len="med"/>
          </a:ln>
        </p:spPr>
        <p:style>
          <a:lnRef idx="2">
            <a:srgbClr val="D70000">
              <a:shade val="50000"/>
            </a:srgbClr>
          </a:lnRef>
          <a:fillRef idx="1">
            <a:srgbClr val="D70000"/>
          </a:fillRef>
          <a:effectRef idx="0">
            <a:srgbClr val="D70000"/>
          </a:effectRef>
          <a:fontRef idx="minor">
            <a:sysClr val="window" lastClr="FFFFFF"/>
          </a:fontRef>
        </p:style>
      </p:cxnSp>
      <p:sp>
        <p:nvSpPr>
          <p:cNvPr id="33" name="文本"/>
          <p:cNvSpPr/>
          <p:nvPr/>
        </p:nvSpPr>
        <p:spPr>
          <a:xfrm>
            <a:off x="754235" y="3006644"/>
            <a:ext cx="2152454" cy="579967"/>
          </a:xfrm>
          <a:prstGeom prst="rect">
            <a:avLst/>
          </a:prstGeom>
          <a:noFill/>
        </p:spPr>
        <p:txBody>
          <a:bodyPr wrap="square" rtlCol="0">
            <a:spAutoFit/>
          </a:bodyPr>
          <a:lstStyle/>
          <a:p>
            <a:pPr algn="ctr">
              <a:lnSpc>
                <a:spcPct val="150000"/>
              </a:lnSpc>
            </a:pPr>
            <a:r>
              <a:rPr lang="en-US" altLang="zh-CN" sz="2400" spc="113" dirty="0">
                <a:solidFill>
                  <a:sysClr val="windowText" lastClr="000000">
                    <a:lumMod val="95000"/>
                    <a:lumOff val="5000"/>
                  </a:sysClr>
                </a:solidFill>
                <a:latin typeface="Times New Roman" panose="02020603050405020304" pitchFamily="18" charset="0"/>
                <a:ea typeface="Source Han Sans CN Medium" panose="020B0500000000000000" pitchFamily="34" charset="-128"/>
                <a:cs typeface="Times New Roman" panose="02020603050405020304" pitchFamily="18" charset="0"/>
              </a:rPr>
              <a:t>NGẮN HẠN</a:t>
            </a:r>
            <a:endParaRPr lang="zh-CN" altLang="en-US" sz="2400" spc="113" dirty="0">
              <a:solidFill>
                <a:sysClr val="windowText" lastClr="000000">
                  <a:lumMod val="95000"/>
                  <a:lumOff val="5000"/>
                </a:sys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4" name="文本"/>
          <p:cNvSpPr/>
          <p:nvPr/>
        </p:nvSpPr>
        <p:spPr>
          <a:xfrm>
            <a:off x="6200181" y="1733348"/>
            <a:ext cx="2152454" cy="579967"/>
          </a:xfrm>
          <a:prstGeom prst="rect">
            <a:avLst/>
          </a:prstGeom>
          <a:noFill/>
        </p:spPr>
        <p:txBody>
          <a:bodyPr wrap="square" rtlCol="0" anchor="b">
            <a:spAutoFit/>
          </a:bodyPr>
          <a:lstStyle/>
          <a:p>
            <a:pPr algn="ctr">
              <a:lnSpc>
                <a:spcPct val="150000"/>
              </a:lnSpc>
            </a:pPr>
            <a:r>
              <a:rPr lang="en-US" altLang="zh-CN" sz="2400" spc="113" dirty="0">
                <a:solidFill>
                  <a:sysClr val="windowText" lastClr="000000">
                    <a:lumMod val="95000"/>
                    <a:lumOff val="5000"/>
                  </a:sysClr>
                </a:solidFill>
                <a:latin typeface="Times New Roman" panose="02020603050405020304" pitchFamily="18" charset="0"/>
                <a:ea typeface="Source Han Sans CN Medium" panose="020B0500000000000000" pitchFamily="34" charset="-128"/>
                <a:cs typeface="Times New Roman" panose="02020603050405020304" pitchFamily="18" charset="0"/>
                <a:sym typeface="+mn-ea"/>
              </a:rPr>
              <a:t>DÀI HẠN</a:t>
            </a:r>
            <a:endParaRPr lang="zh-CN" altLang="en-US" sz="2400" spc="113" dirty="0">
              <a:solidFill>
                <a:sysClr val="windowText" lastClr="000000">
                  <a:lumMod val="95000"/>
                  <a:lumOff val="5000"/>
                </a:sys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5" name="图标"/>
          <p:cNvSpPr>
            <a:spLocks noChangeAspect="1" noChangeArrowheads="1"/>
          </p:cNvSpPr>
          <p:nvPr/>
        </p:nvSpPr>
        <p:spPr bwMode="auto">
          <a:xfrm>
            <a:off x="3845558" y="2073886"/>
            <a:ext cx="1024976" cy="1145243"/>
          </a:xfrm>
          <a:custGeom>
            <a:avLst/>
            <a:gdLst>
              <a:gd name="T0" fmla="*/ 49403 w 2960688"/>
              <a:gd name="T1" fmla="*/ 176950 h 3298826"/>
              <a:gd name="T2" fmla="*/ 38380 w 2960688"/>
              <a:gd name="T3" fmla="*/ 188577 h 3298826"/>
              <a:gd name="T4" fmla="*/ 38559 w 2960688"/>
              <a:gd name="T5" fmla="*/ 210512 h 3298826"/>
              <a:gd name="T6" fmla="*/ 32914 w 2960688"/>
              <a:gd name="T7" fmla="*/ 217944 h 3298826"/>
              <a:gd name="T8" fmla="*/ 25625 w 2960688"/>
              <a:gd name="T9" fmla="*/ 200234 h 3298826"/>
              <a:gd name="T10" fmla="*/ 32436 w 2960688"/>
              <a:gd name="T11" fmla="*/ 178299 h 3298826"/>
              <a:gd name="T12" fmla="*/ 84017 w 2960688"/>
              <a:gd name="T13" fmla="*/ 168293 h 3298826"/>
              <a:gd name="T14" fmla="*/ 100178 w 2960688"/>
              <a:gd name="T15" fmla="*/ 190090 h 3298826"/>
              <a:gd name="T16" fmla="*/ 100118 w 2960688"/>
              <a:gd name="T17" fmla="*/ 210091 h 3298826"/>
              <a:gd name="T18" fmla="*/ 89910 w 2960688"/>
              <a:gd name="T19" fmla="*/ 227158 h 3298826"/>
              <a:gd name="T20" fmla="*/ 66904 w 2960688"/>
              <a:gd name="T21" fmla="*/ 237428 h 3298826"/>
              <a:gd name="T22" fmla="*/ 65000 w 2960688"/>
              <a:gd name="T23" fmla="*/ 184521 h 3298826"/>
              <a:gd name="T24" fmla="*/ 60000 w 2960688"/>
              <a:gd name="T25" fmla="*/ 154045 h 3298826"/>
              <a:gd name="T26" fmla="*/ 36786 w 2960688"/>
              <a:gd name="T27" fmla="*/ 163024 h 3298826"/>
              <a:gd name="T28" fmla="*/ 21756 w 2960688"/>
              <a:gd name="T29" fmla="*/ 182418 h 3298826"/>
              <a:gd name="T30" fmla="*/ 18750 w 2960688"/>
              <a:gd name="T31" fmla="*/ 206331 h 3298826"/>
              <a:gd name="T32" fmla="*/ 28839 w 2960688"/>
              <a:gd name="T33" fmla="*/ 229287 h 3298826"/>
              <a:gd name="T34" fmla="*/ 48750 w 2960688"/>
              <a:gd name="T35" fmla="*/ 243324 h 3298826"/>
              <a:gd name="T36" fmla="*/ 72678 w 2960688"/>
              <a:gd name="T37" fmla="*/ 245209 h 3298826"/>
              <a:gd name="T38" fmla="*/ 95059 w 2960688"/>
              <a:gd name="T39" fmla="*/ 233926 h 3298826"/>
              <a:gd name="T40" fmla="*/ 107976 w 2960688"/>
              <a:gd name="T41" fmla="*/ 213335 h 3298826"/>
              <a:gd name="T42" fmla="*/ 108690 w 2960688"/>
              <a:gd name="T43" fmla="*/ 189122 h 3298826"/>
              <a:gd name="T44" fmla="*/ 96338 w 2960688"/>
              <a:gd name="T45" fmla="*/ 167184 h 3298826"/>
              <a:gd name="T46" fmla="*/ 75297 w 2960688"/>
              <a:gd name="T47" fmla="*/ 155272 h 3298826"/>
              <a:gd name="T48" fmla="*/ 147618 w 2960688"/>
              <a:gd name="T49" fmla="*/ 197282 h 3298826"/>
              <a:gd name="T50" fmla="*/ 201903 w 2960688"/>
              <a:gd name="T51" fmla="*/ 141054 h 3298826"/>
              <a:gd name="T52" fmla="*/ 259968 w 2960688"/>
              <a:gd name="T53" fmla="*/ 160793 h 3298826"/>
              <a:gd name="T54" fmla="*/ 274671 w 2960688"/>
              <a:gd name="T55" fmla="*/ 191779 h 3298826"/>
              <a:gd name="T56" fmla="*/ 237558 w 2960688"/>
              <a:gd name="T57" fmla="*/ 219922 h 3298826"/>
              <a:gd name="T58" fmla="*/ 193362 w 2960688"/>
              <a:gd name="T59" fmla="*/ 266968 h 3298826"/>
              <a:gd name="T60" fmla="*/ 130654 w 2960688"/>
              <a:gd name="T61" fmla="*/ 229582 h 3298826"/>
              <a:gd name="T62" fmla="*/ 135892 w 2960688"/>
              <a:gd name="T63" fmla="*/ 187681 h 3298826"/>
              <a:gd name="T64" fmla="*/ 121279 w 2960688"/>
              <a:gd name="T65" fmla="*/ 154842 h 3298826"/>
              <a:gd name="T66" fmla="*/ 76756 w 2960688"/>
              <a:gd name="T67" fmla="*/ 136716 h 3298826"/>
              <a:gd name="T68" fmla="*/ 106963 w 2960688"/>
              <a:gd name="T69" fmla="*/ 151920 h 3298826"/>
              <a:gd name="T70" fmla="*/ 125684 w 2960688"/>
              <a:gd name="T71" fmla="*/ 181730 h 3298826"/>
              <a:gd name="T72" fmla="*/ 126398 w 2960688"/>
              <a:gd name="T73" fmla="*/ 215370 h 3298826"/>
              <a:gd name="T74" fmla="*/ 114642 w 2960688"/>
              <a:gd name="T75" fmla="*/ 239613 h 3298826"/>
              <a:gd name="T76" fmla="*/ 138094 w 2960688"/>
              <a:gd name="T77" fmla="*/ 300548 h 3298826"/>
              <a:gd name="T78" fmla="*/ 132142 w 2960688"/>
              <a:gd name="T79" fmla="*/ 309856 h 3298826"/>
              <a:gd name="T80" fmla="*/ 121279 w 2960688"/>
              <a:gd name="T81" fmla="*/ 309018 h 3298826"/>
              <a:gd name="T82" fmla="*/ 73154 w 2960688"/>
              <a:gd name="T83" fmla="*/ 263765 h 3298826"/>
              <a:gd name="T84" fmla="*/ 45535 w 2960688"/>
              <a:gd name="T85" fmla="*/ 261670 h 3298826"/>
              <a:gd name="T86" fmla="*/ 16815 w 2960688"/>
              <a:gd name="T87" fmla="*/ 243473 h 3298826"/>
              <a:gd name="T88" fmla="*/ 1101 w 2960688"/>
              <a:gd name="T89" fmla="*/ 211988 h 3298826"/>
              <a:gd name="T90" fmla="*/ 3720 w 2960688"/>
              <a:gd name="T91" fmla="*/ 178318 h 3298826"/>
              <a:gd name="T92" fmla="*/ 23274 w 2960688"/>
              <a:gd name="T93" fmla="*/ 150214 h 3298826"/>
              <a:gd name="T94" fmla="*/ 55268 w 2960688"/>
              <a:gd name="T95" fmla="*/ 136058 h 3298826"/>
              <a:gd name="T96" fmla="*/ 188372 w 2960688"/>
              <a:gd name="T97" fmla="*/ 4192 h 3298826"/>
              <a:gd name="T98" fmla="*/ 207281 w 2960688"/>
              <a:gd name="T99" fmla="*/ 21469 h 3298826"/>
              <a:gd name="T100" fmla="*/ 216394 w 2960688"/>
              <a:gd name="T101" fmla="*/ 48208 h 3298826"/>
              <a:gd name="T102" fmla="*/ 223629 w 2960688"/>
              <a:gd name="T103" fmla="*/ 64287 h 3298826"/>
              <a:gd name="T104" fmla="*/ 218091 w 2960688"/>
              <a:gd name="T105" fmla="*/ 80516 h 3298826"/>
              <a:gd name="T106" fmla="*/ 200819 w 2960688"/>
              <a:gd name="T107" fmla="*/ 112974 h 3298826"/>
              <a:gd name="T108" fmla="*/ 181851 w 2960688"/>
              <a:gd name="T109" fmla="*/ 128245 h 3298826"/>
              <a:gd name="T110" fmla="*/ 159220 w 2960688"/>
              <a:gd name="T111" fmla="*/ 128934 h 3298826"/>
              <a:gd name="T112" fmla="*/ 141085 w 2960688"/>
              <a:gd name="T113" fmla="*/ 116478 h 3298826"/>
              <a:gd name="T114" fmla="*/ 121729 w 2960688"/>
              <a:gd name="T115" fmla="*/ 82313 h 3298826"/>
              <a:gd name="T116" fmla="*/ 114285 w 2960688"/>
              <a:gd name="T117" fmla="*/ 66024 h 3298826"/>
              <a:gd name="T118" fmla="*/ 122474 w 2960688"/>
              <a:gd name="T119" fmla="*/ 50574 h 3298826"/>
              <a:gd name="T120" fmla="*/ 130752 w 2960688"/>
              <a:gd name="T121" fmla="*/ 23385 h 3298826"/>
              <a:gd name="T122" fmla="*/ 148798 w 2960688"/>
              <a:gd name="T123" fmla="*/ 5180 h 3298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0688"/>
              <a:gd name="T187" fmla="*/ 0 h 3298826"/>
              <a:gd name="T188" fmla="*/ 2960688 w 2960688"/>
              <a:gd name="T189" fmla="*/ 3298826 h 3298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accent2"/>
          </a:solidFill>
          <a:ln>
            <a:noFill/>
          </a:ln>
        </p:spPr>
        <p:txBody>
          <a:bodyPr anchor="ctr"/>
          <a:lstStyle/>
          <a:p>
            <a:endParaRPr lang="zh-CN" altLang="en-US" sz="1350" dirty="0">
              <a:latin typeface="Source Han Sans CN Medium" panose="020B0500000000000000" pitchFamily="34" charset="-128"/>
              <a:ea typeface="Source Han Sans CN Medium" panose="020B0500000000000000" pitchFamily="34" charset="-128"/>
            </a:endParaRPr>
          </a:p>
        </p:txBody>
      </p:sp>
      <p:sp>
        <p:nvSpPr>
          <p:cNvPr id="2" name="文本框 1">
            <a:extLst>
              <a:ext uri="{FF2B5EF4-FFF2-40B4-BE49-F238E27FC236}">
                <a16:creationId xmlns:a16="http://schemas.microsoft.com/office/drawing/2014/main" id="{8C98C78D-473B-6595-7A63-9CDE4F012979}"/>
              </a:ext>
            </a:extLst>
          </p:cNvPr>
          <p:cNvSpPr txBox="1"/>
          <p:nvPr/>
        </p:nvSpPr>
        <p:spPr>
          <a:xfrm>
            <a:off x="696254" y="142619"/>
            <a:ext cx="2415555" cy="368300"/>
          </a:xfrm>
          <a:prstGeom prst="rect">
            <a:avLst/>
          </a:prstGeom>
          <a:solidFill>
            <a:schemeClr val="bg2">
              <a:lumMod val="85000"/>
            </a:schemeClr>
          </a:solidFill>
        </p:spPr>
        <p:txBody>
          <a:bodyPr wrap="square" rtlCol="0">
            <a:spAutoFit/>
          </a:bodyPr>
          <a:lstStyle/>
          <a:p>
            <a:pPr algn="ctr"/>
            <a:r>
              <a:rPr lang="vi-VN" altLang="zh-CN"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rPr>
              <a:t>PHÂN LOẠI</a:t>
            </a:r>
            <a:endParaRPr lang="zh-CN" altLang="en-US"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2046911993"/>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ppt_y</p:attrName>
                                        </p:attrNameLst>
                                      </p:cBhvr>
                                      <p:tavLst>
                                        <p:tav tm="0">
                                          <p:val>
                                            <p:strVal val="#ppt_y+#ppt_h*1.125000"/>
                                          </p:val>
                                        </p:tav>
                                        <p:tav tm="100000">
                                          <p:val>
                                            <p:strVal val="#ppt_y"/>
                                          </p:val>
                                        </p:tav>
                                      </p:tavLst>
                                    </p:anim>
                                    <p:animEffect transition="in" filter="wipe(up)">
                                      <p:cBhvr>
                                        <p:cTn id="8" dur="500"/>
                                        <p:tgtEl>
                                          <p:spTgt spid="35"/>
                                        </p:tgtEl>
                                      </p:cBhvr>
                                    </p:animEffect>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right)">
                                      <p:cBhvr>
                                        <p:cTn id="16" dur="500"/>
                                        <p:tgtEl>
                                          <p:spTgt spid="31"/>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anim calcmode="lin" valueType="num">
                                      <p:cBhvr>
                                        <p:cTn id="37" dur="500" fill="hold"/>
                                        <p:tgtEl>
                                          <p:spTgt spid="33"/>
                                        </p:tgtEl>
                                        <p:attrNameLst>
                                          <p:attrName>ppt_x</p:attrName>
                                        </p:attrNameLst>
                                      </p:cBhvr>
                                      <p:tavLst>
                                        <p:tav tm="0">
                                          <p:val>
                                            <p:strVal val="#ppt_x"/>
                                          </p:val>
                                        </p:tav>
                                        <p:tav tm="100000">
                                          <p:val>
                                            <p:strVal val="#ppt_x"/>
                                          </p:val>
                                        </p:tav>
                                      </p:tavLst>
                                    </p:anim>
                                    <p:anim calcmode="lin" valueType="num">
                                      <p:cBhvr>
                                        <p:cTn id="38" dur="5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7"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3" grpId="0"/>
      <p:bldP spid="34" grpId="0"/>
      <p:bldP spid="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0A0E1A-3568-6E4C-A436-B25C42AC4FB2}"/>
              </a:ext>
            </a:extLst>
          </p:cNvPr>
          <p:cNvGrpSpPr/>
          <p:nvPr/>
        </p:nvGrpSpPr>
        <p:grpSpPr>
          <a:xfrm>
            <a:off x="1258133" y="1427024"/>
            <a:ext cx="7094210" cy="1754326"/>
            <a:chOff x="1258133" y="1427024"/>
            <a:chExt cx="7094210" cy="1754326"/>
          </a:xfrm>
        </p:grpSpPr>
        <p:sp>
          <p:nvSpPr>
            <p:cNvPr id="12" name="文本框 11"/>
            <p:cNvSpPr txBox="1"/>
            <p:nvPr/>
          </p:nvSpPr>
          <p:spPr>
            <a:xfrm>
              <a:off x="1258133" y="1611690"/>
              <a:ext cx="1595310" cy="1569660"/>
            </a:xfrm>
            <a:prstGeom prst="rect">
              <a:avLst/>
            </a:prstGeom>
            <a:noFill/>
            <a:ln>
              <a:noFill/>
            </a:ln>
          </p:spPr>
          <p:txBody>
            <a:bodyPr wrap="none" rtlCol="0">
              <a:spAutoFit/>
            </a:bodyPr>
            <a:lstStyle/>
            <a:p>
              <a:pPr algn="ctr"/>
              <a:r>
                <a:rPr lang="en-US" altLang="zh-CN" sz="9600" b="1" dirty="0">
                  <a:solidFill>
                    <a:schemeClr val="accent2"/>
                  </a:solidFill>
                  <a:latin typeface="Source Han Sans CN Heavy" panose="020B0500000000000000" pitchFamily="34" charset="-128"/>
                  <a:ea typeface="Source Han Sans CN Heavy" panose="020B0500000000000000" pitchFamily="34" charset="-128"/>
                </a:rPr>
                <a:t>02</a:t>
              </a:r>
              <a:endParaRPr lang="zh-CN" altLang="en-US" sz="9600" b="1" dirty="0">
                <a:solidFill>
                  <a:schemeClr val="accent2"/>
                </a:solidFill>
                <a:latin typeface="Source Han Sans CN Heavy" panose="020B0500000000000000" pitchFamily="34" charset="-128"/>
                <a:ea typeface="Source Han Sans CN Heavy" panose="020B0500000000000000" pitchFamily="34" charset="-128"/>
              </a:endParaRPr>
            </a:p>
          </p:txBody>
        </p:sp>
        <p:sp>
          <p:nvSpPr>
            <p:cNvPr id="26" name="文本框 12"/>
            <p:cNvSpPr txBox="1">
              <a:spLocks noChangeArrowheads="1"/>
            </p:cNvSpPr>
            <p:nvPr/>
          </p:nvSpPr>
          <p:spPr bwMode="auto">
            <a:xfrm>
              <a:off x="2819400" y="1427024"/>
              <a:ext cx="553294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buFont typeface="Arial" charset="0"/>
                <a:defRPr>
                  <a:solidFill>
                    <a:schemeClr val="tx1"/>
                  </a:solidFill>
                  <a:latin typeface="Calibri" pitchFamily="34" charset="0"/>
                  <a:ea typeface="宋体" pitchFamily="2" charset="-122"/>
                </a:defRPr>
              </a:lvl6pPr>
              <a:lvl7pPr eaLnBrk="0" hangingPunct="0">
                <a:buFont typeface="Arial" charset="0"/>
                <a:defRPr>
                  <a:solidFill>
                    <a:schemeClr val="tx1"/>
                  </a:solidFill>
                  <a:latin typeface="Calibri" pitchFamily="34" charset="0"/>
                  <a:ea typeface="宋体" pitchFamily="2" charset="-122"/>
                </a:defRPr>
              </a:lvl7pPr>
              <a:lvl8pPr eaLnBrk="0" hangingPunct="0">
                <a:buFont typeface="Arial" charset="0"/>
                <a:defRPr>
                  <a:solidFill>
                    <a:schemeClr val="tx1"/>
                  </a:solidFill>
                  <a:latin typeface="Calibri" pitchFamily="34" charset="0"/>
                  <a:ea typeface="宋体" pitchFamily="2" charset="-122"/>
                </a:defRPr>
              </a:lvl8pPr>
              <a:lvl9pPr eaLnBrk="0" hangingPunct="0">
                <a:buFont typeface="Arial" charset="0"/>
                <a:defRPr>
                  <a:solidFill>
                    <a:schemeClr val="tx1"/>
                  </a:solidFill>
                  <a:latin typeface="Calibri" pitchFamily="34" charset="0"/>
                  <a:ea typeface="宋体" pitchFamily="2" charset="-122"/>
                </a:defRPr>
              </a:lvl9pPr>
            </a:lstStyle>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SỰ CẦN THIẾT PHẢI XÁC ĐỊNH </a:t>
              </a:r>
            </a:p>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MỤC TIÊU CÁ NHÂN</a:t>
              </a:r>
              <a:endParaRPr lang="zh-CN" altLang="en-US"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3385127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4558999" y="819080"/>
            <a:ext cx="0" cy="3522997"/>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486195" y="1058844"/>
            <a:ext cx="696850" cy="145638"/>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600" dirty="0">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486193" y="3181101"/>
            <a:ext cx="698081" cy="145638"/>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600" dirty="0">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486193" y="2036802"/>
            <a:ext cx="698081" cy="145638"/>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600" dirty="0">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801160" y="989323"/>
            <a:ext cx="3047992" cy="1200329"/>
          </a:xfrm>
          <a:prstGeom prst="rect">
            <a:avLst/>
          </a:prstGeom>
          <a:noFill/>
        </p:spPr>
        <p:txBody>
          <a:bodyPr wrap="square" rtlCol="0">
            <a:spAutoFit/>
          </a:bodyPr>
          <a:lstStyle/>
          <a:p>
            <a:pPr algn="just"/>
            <a:r>
              <a:rPr lang="en-US">
                <a:latin typeface="Times New Roman" panose="02020603050405020304" pitchFamily="18" charset="0"/>
                <a:cs typeface="Times New Roman" panose="02020603050405020304" pitchFamily="18" charset="0"/>
              </a:rPr>
              <a:t>Em hãy cho biết việc có một mục tiêu rõ ràng đã mang lại kết quả như thế nào cho các bạn trong trường hợp trên.</a:t>
            </a:r>
            <a:endParaRPr lang="en-VN">
              <a:latin typeface="Times New Roman" panose="02020603050405020304" pitchFamily="18" charset="0"/>
              <a:cs typeface="Times New Roman" panose="02020603050405020304" pitchFamily="18" charset="0"/>
            </a:endParaRPr>
          </a:p>
        </p:txBody>
      </p:sp>
      <p:sp>
        <p:nvSpPr>
          <p:cNvPr id="38" name="Rectangle 37"/>
          <p:cNvSpPr/>
          <p:nvPr/>
        </p:nvSpPr>
        <p:spPr>
          <a:xfrm>
            <a:off x="801160" y="3454735"/>
            <a:ext cx="3080431" cy="665054"/>
          </a:xfrm>
          <a:prstGeom prst="rect">
            <a:avLst/>
          </a:prstGeom>
        </p:spPr>
        <p:txBody>
          <a:bodyPr wrap="square">
            <a:spAutoFit/>
          </a:bodyPr>
          <a:lstStyle/>
          <a:p>
            <a:pPr algn="just">
              <a:lnSpc>
                <a:spcPct val="107000"/>
              </a:lnSpc>
              <a:spcAft>
                <a:spcPts val="800"/>
              </a:spcAft>
            </a:pPr>
            <a:r>
              <a:rPr lang="en-US"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vì sao phải xác định mục tiêu cá nhân?</a:t>
            </a:r>
            <a:endParaRPr lang="en-VN" kern="1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Rectangle 40"/>
          <p:cNvSpPr/>
          <p:nvPr/>
        </p:nvSpPr>
        <p:spPr>
          <a:xfrm>
            <a:off x="5277256" y="2047312"/>
            <a:ext cx="3572307" cy="1257780"/>
          </a:xfrm>
          <a:prstGeom prst="rect">
            <a:avLst/>
          </a:prstGeom>
        </p:spPr>
        <p:txBody>
          <a:bodyPr wrap="square">
            <a:spAutoFit/>
          </a:bodyPr>
          <a:lstStyle/>
          <a:p>
            <a:pPr algn="just">
              <a:lnSpc>
                <a:spcPct val="107000"/>
              </a:lnSpc>
              <a:spcAft>
                <a:spcPts val="800"/>
              </a:spcAft>
            </a:pPr>
            <a:r>
              <a:rPr lang="en-US"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cho biết việc có một mục tiêu rõ ràng đã mang lại kết quả như thế nào cho các bạn trong trường hợp trên.</a:t>
            </a:r>
            <a:endParaRPr lang="en-VN" kern="1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p:cNvGrpSpPr/>
          <p:nvPr/>
        </p:nvGrpSpPr>
        <p:grpSpPr>
          <a:xfrm>
            <a:off x="4085768" y="1371031"/>
            <a:ext cx="2782196" cy="436915"/>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00"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sp>
          <p:nvSpPr>
            <p:cNvPr id="42" name="TextBox 41"/>
            <p:cNvSpPr txBox="1"/>
            <p:nvPr/>
          </p:nvSpPr>
          <p:spPr>
            <a:xfrm>
              <a:off x="6053984" y="2084522"/>
              <a:ext cx="1874031" cy="555898"/>
            </a:xfrm>
            <a:prstGeom prst="rect">
              <a:avLst/>
            </a:prstGeom>
            <a:noFill/>
          </p:spPr>
          <p:txBody>
            <a:bodyPr wrap="none" rtlCol="0">
              <a:spAutoFit/>
            </a:bodyPr>
            <a:lstStyle/>
            <a:p>
              <a:pPr algn="just">
                <a:lnSpc>
                  <a:spcPct val="120000"/>
                </a:lnSpc>
              </a:pPr>
              <a:r>
                <a:rPr lang="en-US" altLang="zh-CN" sz="1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NHÓM 1+2</a:t>
              </a:r>
              <a:endParaRPr lang="en-GB" sz="1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nvGrpSpPr>
          <p:cNvPr id="16" name="Group 15"/>
          <p:cNvGrpSpPr/>
          <p:nvPr/>
        </p:nvGrpSpPr>
        <p:grpSpPr>
          <a:xfrm>
            <a:off x="2276039" y="2436133"/>
            <a:ext cx="2782196" cy="436914"/>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00"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sp>
          <p:nvSpPr>
            <p:cNvPr id="43" name="TextBox 42"/>
            <p:cNvSpPr txBox="1"/>
            <p:nvPr/>
          </p:nvSpPr>
          <p:spPr>
            <a:xfrm>
              <a:off x="3188554" y="3657541"/>
              <a:ext cx="2070986" cy="607688"/>
            </a:xfrm>
            <a:prstGeom prst="rect">
              <a:avLst/>
            </a:prstGeom>
            <a:noFill/>
          </p:spPr>
          <p:txBody>
            <a:bodyPr wrap="none" rtlCol="0">
              <a:spAutoFit/>
            </a:bodyPr>
            <a:lstStyle/>
            <a:p>
              <a:pPr algn="just">
                <a:lnSpc>
                  <a:spcPct val="120000"/>
                </a:lnSpc>
              </a:pPr>
              <a:r>
                <a:rPr lang="en-US" altLang="zh-CN"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NHÓM 3+4</a:t>
              </a:r>
              <a:endParaRPr lang="en-GB"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nvGrpSpPr>
          <p:cNvPr id="18" name="Group 17"/>
          <p:cNvGrpSpPr/>
          <p:nvPr/>
        </p:nvGrpSpPr>
        <p:grpSpPr>
          <a:xfrm>
            <a:off x="4085768" y="3555599"/>
            <a:ext cx="2782196" cy="436914"/>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000" dirty="0">
                <a:solidFill>
                  <a:schemeClr val="bg1"/>
                </a:solidFill>
                <a:latin typeface="Source Han Sans CN Medium" panose="020B0500000000000000" pitchFamily="34" charset="-128"/>
                <a:ea typeface="Source Han Sans CN Medium" panose="020B0500000000000000" pitchFamily="34" charset="-128"/>
                <a:cs typeface="+mn-ea"/>
                <a:sym typeface="Arial" panose="020B0604020202020204" pitchFamily="34" charset="0"/>
              </a:endParaRPr>
            </a:p>
          </p:txBody>
        </p:sp>
        <p:sp>
          <p:nvSpPr>
            <p:cNvPr id="44" name="TextBox 43"/>
            <p:cNvSpPr txBox="1"/>
            <p:nvPr/>
          </p:nvSpPr>
          <p:spPr>
            <a:xfrm>
              <a:off x="6076027" y="5408944"/>
              <a:ext cx="2031595" cy="555899"/>
            </a:xfrm>
            <a:prstGeom prst="rect">
              <a:avLst/>
            </a:prstGeom>
            <a:noFill/>
          </p:spPr>
          <p:txBody>
            <a:bodyPr wrap="none" rtlCol="0">
              <a:spAutoFit/>
            </a:bodyPr>
            <a:lstStyle/>
            <a:p>
              <a:pPr algn="just">
                <a:lnSpc>
                  <a:spcPct val="120000"/>
                </a:lnSpc>
              </a:pPr>
              <a:r>
                <a:rPr lang="en-US" altLang="zh-CN" sz="1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NHÓM 5 + 6</a:t>
              </a:r>
              <a:endParaRPr lang="en-GB" sz="1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sp>
        <p:nvSpPr>
          <p:cNvPr id="2" name="文本框 1">
            <a:extLst>
              <a:ext uri="{FF2B5EF4-FFF2-40B4-BE49-F238E27FC236}">
                <a16:creationId xmlns:a16="http://schemas.microsoft.com/office/drawing/2014/main" id="{1FC23AC5-4CF4-F471-F769-EF5F3A56763B}"/>
              </a:ext>
            </a:extLst>
          </p:cNvPr>
          <p:cNvSpPr txBox="1"/>
          <p:nvPr/>
        </p:nvSpPr>
        <p:spPr>
          <a:xfrm>
            <a:off x="696254" y="142619"/>
            <a:ext cx="6618946" cy="368300"/>
          </a:xfrm>
          <a:prstGeom prst="rect">
            <a:avLst/>
          </a:prstGeom>
          <a:solidFill>
            <a:schemeClr val="bg2">
              <a:lumMod val="85000"/>
            </a:schemeClr>
          </a:solidFill>
        </p:spPr>
        <p:txBody>
          <a:bodyPr wrap="square" rtlCol="0">
            <a:spAutoFit/>
          </a:bodyPr>
          <a:lstStyle/>
          <a:p>
            <a:pPr algn="ctr"/>
            <a:r>
              <a:rPr lang="vi-VN" altLang="zh-CN" b="1" dirty="0">
                <a:solidFill>
                  <a:schemeClr val="accent3"/>
                </a:solidFill>
                <a:latin typeface="Courier New" panose="02070309020205020404" pitchFamily="49" charset="0"/>
                <a:ea typeface="Elsie" panose="02000000000000000000" charset="0"/>
                <a:cs typeface="Courier New" panose="02070309020205020404" pitchFamily="49" charset="0"/>
                <a:sym typeface="Arial" panose="020B0604020202020204"/>
              </a:rPr>
              <a:t>ĐỌC TÌNH HUỐNG SGK VÀ TRẢ LỜI CÂU HỎI</a:t>
            </a:r>
            <a:endParaRPr lang="zh-CN" altLang="en-US" b="1" dirty="0">
              <a:solidFill>
                <a:schemeClr val="accent3"/>
              </a:solidFill>
              <a:latin typeface="Courier New" panose="02070309020205020404" pitchFamily="49" charset="0"/>
              <a:ea typeface="Elsie" panose="02000000000000000000" charset="0"/>
              <a:cs typeface="Courier New" panose="02070309020205020404" pitchFamily="49" charset="0"/>
              <a:sym typeface="Arial" panose="020B0604020202020204"/>
            </a:endParaRPr>
          </a:p>
        </p:txBody>
      </p:sp>
    </p:spTree>
    <p:custDataLst>
      <p:tags r:id="rId1"/>
    </p:custDataLst>
    <p:extLst>
      <p:ext uri="{BB962C8B-B14F-4D97-AF65-F5344CB8AC3E}">
        <p14:creationId xmlns:p14="http://schemas.microsoft.com/office/powerpoint/2010/main" val="1604425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12" presetClass="entr" presetSubtype="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42397" y="1381571"/>
            <a:ext cx="4033684" cy="32575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48155" y="1819699"/>
            <a:ext cx="3622168" cy="2381293"/>
          </a:xfrm>
          <a:prstGeom prst="rect">
            <a:avLst/>
          </a:prstGeom>
        </p:spPr>
        <p:txBody>
          <a:bodyPr wrap="square">
            <a:spAutoFit/>
          </a:bodyPr>
          <a:lstStyle/>
          <a:p>
            <a:pPr algn="just">
              <a:lnSpc>
                <a:spcPct val="107000"/>
              </a:lnSpc>
              <a:spcAft>
                <a:spcPts val="800"/>
              </a:spcAft>
            </a:pPr>
            <a:r>
              <a:rPr lang="en-US" sz="20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 Hùng, việc có mục tiêu “hè này biết bơi” và thực hiện hóa mục tiêu này bằng các hành động cụ thể như đăng kí học bơi, rủ thêm bạn học cùng đã giúp Hùng biết bơi và tự tin hơn mỗi khi đi biển.</a:t>
            </a:r>
            <a:endParaRPr lang="en-VN"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文本框 1"/>
          <p:cNvSpPr txBox="1"/>
          <p:nvPr/>
        </p:nvSpPr>
        <p:spPr>
          <a:xfrm>
            <a:off x="1492631" y="281130"/>
            <a:ext cx="6158738" cy="368300"/>
          </a:xfrm>
          <a:prstGeom prst="rect">
            <a:avLst/>
          </a:prstGeom>
          <a:solidFill>
            <a:schemeClr val="accent2"/>
          </a:solidFill>
        </p:spPr>
        <p:txBody>
          <a:bodyPr wrap="square" rtlCol="0">
            <a:spAutoFit/>
          </a:bodyPr>
          <a:lstStyle/>
          <a:p>
            <a:pPr algn="ctr"/>
            <a:r>
              <a:rPr lang="vi-VN" altLang="zh-CN"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rPr>
              <a:t>TRẢ LỜI CÂU HỎI</a:t>
            </a:r>
            <a:endParaRPr lang="zh-CN" altLang="en-US"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endParaRPr>
          </a:p>
        </p:txBody>
      </p:sp>
      <p:pic>
        <p:nvPicPr>
          <p:cNvPr id="4" name="Picture 3" descr="A child and child swimming in a pool&#10;&#10;Description automatically generated">
            <a:extLst>
              <a:ext uri="{FF2B5EF4-FFF2-40B4-BE49-F238E27FC236}">
                <a16:creationId xmlns:a16="http://schemas.microsoft.com/office/drawing/2014/main" id="{4B408D8E-377E-FCDC-BF77-88AB1297D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335" y="1524445"/>
            <a:ext cx="4457700" cy="2971800"/>
          </a:xfrm>
          <a:prstGeom prst="rect">
            <a:avLst/>
          </a:prstGeom>
        </p:spPr>
      </p:pic>
    </p:spTree>
    <p:extLst>
      <p:ext uri="{BB962C8B-B14F-4D97-AF65-F5344CB8AC3E}">
        <p14:creationId xmlns:p14="http://schemas.microsoft.com/office/powerpoint/2010/main" val="378042154"/>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42397" y="1381571"/>
            <a:ext cx="4033684" cy="32575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48155" y="1673124"/>
            <a:ext cx="3622168" cy="2744982"/>
          </a:xfrm>
          <a:prstGeom prst="rect">
            <a:avLst/>
          </a:prstGeom>
        </p:spPr>
        <p:txBody>
          <a:bodyPr wrap="square">
            <a:spAutoFit/>
          </a:bodyPr>
          <a:lstStyle/>
          <a:p>
            <a:pPr algn="just">
              <a:lnSpc>
                <a:spcPct val="107000"/>
              </a:lnSpc>
              <a:spcAft>
                <a:spcPts val="800"/>
              </a:spcAft>
            </a:pPr>
            <a:r>
              <a:rPr lang="en-US" sz="18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 Bình, việc có mục tiêu là kết quả học tập đạt loại Tốt và từ đó, có kế hoạch học tập và các hành động cụ thể như tập trung nghe giảng, tích cực phát biểu,... cùng với quyết tâm thực hiện nên đến cuối năm Bình đã có kết quả học tập loại Tốt, tiến bộ hẳn so với năm học trước – khi Bình không có mục tiêu cụ thể nào.</a:t>
            </a:r>
            <a:endParaRPr lang="en-VN" sz="18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文本框 1"/>
          <p:cNvSpPr txBox="1"/>
          <p:nvPr/>
        </p:nvSpPr>
        <p:spPr>
          <a:xfrm>
            <a:off x="1492631" y="281130"/>
            <a:ext cx="6158738" cy="368300"/>
          </a:xfrm>
          <a:prstGeom prst="rect">
            <a:avLst/>
          </a:prstGeom>
          <a:solidFill>
            <a:schemeClr val="accent2"/>
          </a:solidFill>
        </p:spPr>
        <p:txBody>
          <a:bodyPr wrap="square" rtlCol="0">
            <a:spAutoFit/>
          </a:bodyPr>
          <a:lstStyle/>
          <a:p>
            <a:pPr algn="ctr"/>
            <a:r>
              <a:rPr lang="vi-VN" altLang="zh-CN"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rPr>
              <a:t>TRẢ LỜI CÂU HỎI</a:t>
            </a:r>
            <a:endParaRPr lang="zh-CN" altLang="en-US"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endParaRPr>
          </a:p>
        </p:txBody>
      </p:sp>
      <p:pic>
        <p:nvPicPr>
          <p:cNvPr id="4" name="Picture 3" descr="A child sitting at a table with a computer and a book&#10;&#10;Description automatically generated">
            <a:extLst>
              <a:ext uri="{FF2B5EF4-FFF2-40B4-BE49-F238E27FC236}">
                <a16:creationId xmlns:a16="http://schemas.microsoft.com/office/drawing/2014/main" id="{60ADF688-F295-2C2E-AC74-60F52BF77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58990"/>
            <a:ext cx="4445000" cy="2959100"/>
          </a:xfrm>
          <a:prstGeom prst="rect">
            <a:avLst/>
          </a:prstGeom>
        </p:spPr>
      </p:pic>
    </p:spTree>
    <p:extLst>
      <p:ext uri="{BB962C8B-B14F-4D97-AF65-F5344CB8AC3E}">
        <p14:creationId xmlns:p14="http://schemas.microsoft.com/office/powerpoint/2010/main" val="395627137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42397" y="1381571"/>
            <a:ext cx="4033684" cy="32575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48155" y="1673124"/>
            <a:ext cx="3622168" cy="2381293"/>
          </a:xfrm>
          <a:prstGeom prst="rect">
            <a:avLst/>
          </a:prstGeom>
        </p:spPr>
        <p:txBody>
          <a:bodyPr wrap="square">
            <a:spAutoFit/>
          </a:bodyPr>
          <a:lstStyle/>
          <a:p>
            <a:pPr algn="just">
              <a:lnSpc>
                <a:spcPct val="107000"/>
              </a:lnSpc>
              <a:spcAft>
                <a:spcPts val="800"/>
              </a:spcAft>
            </a:pPr>
            <a:r>
              <a:rPr lang="en-US" sz="20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Cần phải xác định mục tiêu cá nhân vì có mục tiêu cá nhân sẽ giúp mỗi người có động lực hơn trong cuộc sống, hoàn thiện bản thân, hướng đến những mục đích tích cao đẹp và thực hiện được những ước mơ của mình.</a:t>
            </a:r>
            <a:endParaRPr lang="en-VN"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文本框 1"/>
          <p:cNvSpPr txBox="1"/>
          <p:nvPr/>
        </p:nvSpPr>
        <p:spPr>
          <a:xfrm>
            <a:off x="1492631" y="281130"/>
            <a:ext cx="6158738" cy="368300"/>
          </a:xfrm>
          <a:prstGeom prst="rect">
            <a:avLst/>
          </a:prstGeom>
          <a:solidFill>
            <a:schemeClr val="accent2"/>
          </a:solidFill>
        </p:spPr>
        <p:txBody>
          <a:bodyPr wrap="square" rtlCol="0">
            <a:spAutoFit/>
          </a:bodyPr>
          <a:lstStyle/>
          <a:p>
            <a:pPr algn="ctr"/>
            <a:r>
              <a:rPr lang="vi-VN" altLang="zh-CN"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rPr>
              <a:t>TRẢ LỜI CÂU HỎI</a:t>
            </a:r>
            <a:endParaRPr lang="zh-CN" altLang="en-US" b="1" dirty="0">
              <a:solidFill>
                <a:schemeClr val="accent3"/>
              </a:solidFill>
              <a:latin typeface="Crystal" panose="00000400000000000000" pitchFamily="2" charset="0"/>
              <a:ea typeface="Elsie" panose="02000000000000000000" charset="0"/>
              <a:cs typeface="Elsie" panose="02000000000000000000" charset="0"/>
              <a:sym typeface="Arial" panose="020B0604020202020204"/>
            </a:endParaRPr>
          </a:p>
        </p:txBody>
      </p:sp>
      <p:pic>
        <p:nvPicPr>
          <p:cNvPr id="4" name="Picture 3" descr="A person standing on a dart arrow&#10;&#10;Description automatically generated">
            <a:extLst>
              <a:ext uri="{FF2B5EF4-FFF2-40B4-BE49-F238E27FC236}">
                <a16:creationId xmlns:a16="http://schemas.microsoft.com/office/drawing/2014/main" id="{9CB08708-0F15-BD7E-5AC5-1552F913A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14946"/>
            <a:ext cx="4048125" cy="2590800"/>
          </a:xfrm>
          <a:prstGeom prst="rect">
            <a:avLst/>
          </a:prstGeom>
        </p:spPr>
      </p:pic>
    </p:spTree>
    <p:extLst>
      <p:ext uri="{BB962C8B-B14F-4D97-AF65-F5344CB8AC3E}">
        <p14:creationId xmlns:p14="http://schemas.microsoft.com/office/powerpoint/2010/main" val="1012815917"/>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42397" y="1381571"/>
            <a:ext cx="4033684" cy="32575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48155" y="1673124"/>
            <a:ext cx="3622168" cy="2839111"/>
          </a:xfrm>
          <a:prstGeom prst="rect">
            <a:avLst/>
          </a:prstGeom>
        </p:spPr>
        <p:txBody>
          <a:bodyPr wrap="square">
            <a:spAutoFit/>
          </a:bodyPr>
          <a:lstStyle/>
          <a:p>
            <a:pPr algn="just">
              <a:lnSpc>
                <a:spcPct val="107000"/>
              </a:lnSpc>
              <a:spcAft>
                <a:spcPts val="800"/>
              </a:spcAft>
            </a:pPr>
            <a:r>
              <a:rPr lang="en-US" sz="2400" kern="0">
                <a:solidFill>
                  <a:schemeClr val="bg1"/>
                </a:solidFill>
                <a:effectLst/>
                <a:latin typeface="Times New Roman" panose="02020603050405020304" pitchFamily="18" charset="0"/>
                <a:ea typeface="Times New Roman" panose="02020603050405020304" pitchFamily="18" charset="0"/>
              </a:rPr>
              <a:t>Việc xác định mục tiêu cá nhân sẽ giúp mỗi người có động lực hơn trong cuộc sống, hoàn thiện bản thân, hướng đến những mục đích cao đẹp và thực hiện được những ước mơ của mình.</a:t>
            </a:r>
            <a:r>
              <a:rPr lang="en-VN" sz="2400">
                <a:solidFill>
                  <a:schemeClr val="bg1"/>
                </a:solidFill>
                <a:effectLst/>
              </a:rPr>
              <a:t> </a:t>
            </a:r>
            <a:endParaRPr lang="en-VN" sz="2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文本框 1"/>
          <p:cNvSpPr txBox="1"/>
          <p:nvPr/>
        </p:nvSpPr>
        <p:spPr>
          <a:xfrm>
            <a:off x="1447800" y="209550"/>
            <a:ext cx="6158738" cy="369332"/>
          </a:xfrm>
          <a:prstGeom prst="rect">
            <a:avLst/>
          </a:prstGeom>
          <a:solidFill>
            <a:schemeClr val="accent2"/>
          </a:solidFill>
        </p:spPr>
        <p:txBody>
          <a:bodyPr wrap="square" rtlCol="0">
            <a:spAutoFit/>
          </a:bodyPr>
          <a:lstStyle/>
          <a:p>
            <a:pPr algn="ctr"/>
            <a:r>
              <a:rPr lang="vi-VN" altLang="zh-CN"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rPr>
              <a:t>VAI TRÒ CỦA VIỆC XÁC ĐỊNH MỤC TIÊU CÁ NHÂN</a:t>
            </a:r>
            <a:endParaRPr lang="zh-CN" altLang="en-US"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endParaRPr>
          </a:p>
        </p:txBody>
      </p:sp>
      <p:pic>
        <p:nvPicPr>
          <p:cNvPr id="4" name="Picture 3" descr="A red and white target with an arrow&#10;&#10;Description automatically generated">
            <a:extLst>
              <a:ext uri="{FF2B5EF4-FFF2-40B4-BE49-F238E27FC236}">
                <a16:creationId xmlns:a16="http://schemas.microsoft.com/office/drawing/2014/main" id="{0453AC2E-748C-1385-E12A-CF1AA4F6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921" y="1962150"/>
            <a:ext cx="3758801" cy="2158771"/>
          </a:xfrm>
          <a:prstGeom prst="rect">
            <a:avLst/>
          </a:prstGeom>
        </p:spPr>
      </p:pic>
    </p:spTree>
    <p:extLst>
      <p:ext uri="{BB962C8B-B14F-4D97-AF65-F5344CB8AC3E}">
        <p14:creationId xmlns:p14="http://schemas.microsoft.com/office/powerpoint/2010/main" val="2875072005"/>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p:nvSpPr>
        <p:spPr>
          <a:xfrm>
            <a:off x="2590800" y="-12123"/>
            <a:ext cx="3897221" cy="923330"/>
          </a:xfrm>
          <a:prstGeom prst="rect">
            <a:avLst/>
          </a:prstGeom>
          <a:noFill/>
        </p:spPr>
        <p:txBody>
          <a:bodyPr wrap="none" rtlCol="0">
            <a:spAutoFit/>
          </a:bodyPr>
          <a:lstStyle/>
          <a:p>
            <a:pPr algn="ctr"/>
            <a:r>
              <a:rPr lang="en-US" altLang="zh-CN" sz="5400" b="1" smtClean="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VẬN DỤNG</a:t>
            </a:r>
            <a:endParaRPr lang="zh-CN" altLang="en-US" sz="54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8" name="组合 7"/>
          <p:cNvGrpSpPr/>
          <p:nvPr/>
        </p:nvGrpSpPr>
        <p:grpSpPr>
          <a:xfrm>
            <a:off x="3168213" y="0"/>
            <a:ext cx="1658240" cy="1415120"/>
            <a:chOff x="3213103" y="0"/>
            <a:chExt cx="1658240" cy="1415120"/>
          </a:xfrm>
        </p:grpSpPr>
        <p:cxnSp>
          <p:nvCxnSpPr>
            <p:cNvPr id="4" name="直接连接符 3"/>
            <p:cNvCxnSpPr/>
            <p:nvPr/>
          </p:nvCxnSpPr>
          <p:spPr>
            <a:xfrm flipV="1">
              <a:off x="3213103" y="0"/>
              <a:ext cx="0" cy="1257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52969" y="0"/>
              <a:ext cx="0" cy="109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71343" y="0"/>
              <a:ext cx="0" cy="1415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453310" y="2114550"/>
            <a:ext cx="6172200" cy="954107"/>
          </a:xfrm>
          <a:prstGeom prst="rect">
            <a:avLst/>
          </a:prstGeom>
        </p:spPr>
        <p:txBody>
          <a:bodyPr wrap="square">
            <a:spAutoFit/>
          </a:bodyPr>
          <a:lstStyle/>
          <a:p>
            <a:pPr algn="ctr"/>
            <a:r>
              <a:rPr lang="en-VN" sz="2800">
                <a:solidFill>
                  <a:srgbClr val="FFC000"/>
                </a:solidFill>
              </a:rPr>
              <a:t>XÂY DỰNG MỤC TIÊU CÁ NHÂN CỦA EM TRONG NĂM HỌC NÀY</a:t>
            </a:r>
            <a:endParaRPr lang="en-VN" sz="2800">
              <a:solidFill>
                <a:srgbClr val="FFC000"/>
              </a:solidFill>
            </a:endParaRPr>
          </a:p>
        </p:txBody>
      </p:sp>
    </p:spTree>
    <p:extLst>
      <p:ext uri="{BB962C8B-B14F-4D97-AF65-F5344CB8AC3E}">
        <p14:creationId xmlns:p14="http://schemas.microsoft.com/office/powerpoint/2010/main" val="1741417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1430" y="1047750"/>
            <a:ext cx="7221139" cy="4022513"/>
          </a:xfrm>
          <a:prstGeom prst="rect">
            <a:avLst/>
          </a:prstGeom>
        </p:spPr>
      </p:pic>
      <p:sp>
        <p:nvSpPr>
          <p:cNvPr id="4" name="Rectangle 3"/>
          <p:cNvSpPr/>
          <p:nvPr/>
        </p:nvSpPr>
        <p:spPr>
          <a:xfrm>
            <a:off x="2133600" y="678418"/>
            <a:ext cx="5105400" cy="369332"/>
          </a:xfrm>
          <a:prstGeom prst="rect">
            <a:avLst/>
          </a:prstGeom>
          <a:solidFill>
            <a:schemeClr val="accent2"/>
          </a:solidFill>
        </p:spPr>
        <p:txBody>
          <a:bodyPr wrap="square">
            <a:spAutoFit/>
          </a:bodyPr>
          <a:lstStyle/>
          <a:p>
            <a:pPr algn="ctr"/>
            <a:r>
              <a:rPr lang="en-VN">
                <a:solidFill>
                  <a:schemeClr val="bg1"/>
                </a:solidFill>
              </a:rPr>
              <a:t>ĐOẠN CLIP </a:t>
            </a:r>
            <a:r>
              <a:rPr lang="en-VN">
                <a:solidFill>
                  <a:schemeClr val="bg1"/>
                </a:solidFill>
              </a:rPr>
              <a:t>TRÊN </a:t>
            </a:r>
            <a:r>
              <a:rPr lang="en-VN" smtClean="0">
                <a:solidFill>
                  <a:schemeClr val="bg1"/>
                </a:solidFill>
              </a:rPr>
              <a:t>CÓ</a:t>
            </a:r>
            <a:r>
              <a:rPr lang="en-US" smtClean="0">
                <a:solidFill>
                  <a:schemeClr val="bg1"/>
                </a:solidFill>
              </a:rPr>
              <a:t> </a:t>
            </a:r>
            <a:r>
              <a:rPr lang="en-VN" smtClean="0">
                <a:solidFill>
                  <a:schemeClr val="bg1"/>
                </a:solidFill>
              </a:rPr>
              <a:t>Ý </a:t>
            </a:r>
            <a:r>
              <a:rPr lang="en-VN">
                <a:solidFill>
                  <a:schemeClr val="bg1"/>
                </a:solidFill>
              </a:rPr>
              <a:t>NGHĨA GÌ?</a:t>
            </a:r>
            <a:endParaRPr lang="en-VN">
              <a:solidFill>
                <a:schemeClr val="bg1"/>
              </a:solidFill>
            </a:endParaRPr>
          </a:p>
        </p:txBody>
      </p:sp>
      <p:sp>
        <p:nvSpPr>
          <p:cNvPr id="5" name="文本框 8"/>
          <p:cNvSpPr txBox="1"/>
          <p:nvPr/>
        </p:nvSpPr>
        <p:spPr>
          <a:xfrm>
            <a:off x="-152400" y="-17681"/>
            <a:ext cx="397751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KHỞI ĐỘNG</a:t>
            </a:r>
            <a:endParaRPr lang="zh-CN" altLang="en-US"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1752320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p:cNvSpPr txBox="1"/>
          <p:nvPr/>
        </p:nvSpPr>
        <p:spPr>
          <a:xfrm>
            <a:off x="1083983" y="1733550"/>
            <a:ext cx="6699398" cy="1569660"/>
          </a:xfrm>
          <a:prstGeom prst="rect">
            <a:avLst/>
          </a:prstGeom>
          <a:noFill/>
        </p:spPr>
        <p:txBody>
          <a:bodyPr wrap="none" rtlCol="0">
            <a:spAutoFit/>
          </a:bodyPr>
          <a:lstStyle/>
          <a:p>
            <a:pPr algn="ctr"/>
            <a:r>
              <a:rPr lang="en-US" altLang="zh-CN" sz="48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XÁC ĐỊNH MỤC TIÊU </a:t>
            </a:r>
          </a:p>
          <a:p>
            <a:pPr algn="ctr"/>
            <a:r>
              <a:rPr lang="en-US" altLang="zh-CN" sz="48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CÁ NHÂN</a:t>
            </a:r>
            <a:endParaRPr lang="zh-CN" altLang="en-US" sz="48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8" name="组合 7"/>
          <p:cNvGrpSpPr/>
          <p:nvPr/>
        </p:nvGrpSpPr>
        <p:grpSpPr>
          <a:xfrm>
            <a:off x="3168213" y="0"/>
            <a:ext cx="1658240" cy="1415120"/>
            <a:chOff x="3213103" y="0"/>
            <a:chExt cx="1658240" cy="1415120"/>
          </a:xfrm>
        </p:grpSpPr>
        <p:cxnSp>
          <p:nvCxnSpPr>
            <p:cNvPr id="4" name="直接连接符 3"/>
            <p:cNvCxnSpPr/>
            <p:nvPr/>
          </p:nvCxnSpPr>
          <p:spPr>
            <a:xfrm flipV="1">
              <a:off x="3213103" y="0"/>
              <a:ext cx="0" cy="12573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52969" y="0"/>
              <a:ext cx="0" cy="10972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71343" y="0"/>
              <a:ext cx="0" cy="14151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矩形 10">
            <a:extLst>
              <a:ext uri="{FF2B5EF4-FFF2-40B4-BE49-F238E27FC236}">
                <a16:creationId xmlns:a16="http://schemas.microsoft.com/office/drawing/2014/main" id="{9C4B15B1-AFEC-CA46-8214-DC11E69D736C}"/>
              </a:ext>
            </a:extLst>
          </p:cNvPr>
          <p:cNvSpPr/>
          <p:nvPr/>
        </p:nvSpPr>
        <p:spPr>
          <a:xfrm>
            <a:off x="3862042" y="1194387"/>
            <a:ext cx="1143263" cy="400110"/>
          </a:xfrm>
          <a:prstGeom prst="rect">
            <a:avLst/>
          </a:prstGeom>
        </p:spPr>
        <p:txBody>
          <a:bodyPr wrap="none">
            <a:spAutoFit/>
          </a:bodyPr>
          <a:lstStyle/>
          <a:p>
            <a:pPr algn="ctr"/>
            <a:r>
              <a:rPr lang="en-US" altLang="zh-CN" sz="2000" dirty="0">
                <a:solidFill>
                  <a:schemeClr val="accent2"/>
                </a:solidFill>
                <a:latin typeface="Source Han Sans CN Medium" panose="020B0500000000000000" pitchFamily="34" charset="-128"/>
                <a:ea typeface="Source Han Sans CN Medium" panose="020B0500000000000000" pitchFamily="34" charset="-128"/>
              </a:rPr>
              <a:t>GDCD 8</a:t>
            </a:r>
            <a:endParaRPr lang="zh-CN" altLang="en-US" sz="2000" dirty="0">
              <a:solidFill>
                <a:schemeClr val="accent2"/>
              </a:solidFill>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0A0E1A-3568-6E4C-A436-B25C42AC4FB2}"/>
              </a:ext>
            </a:extLst>
          </p:cNvPr>
          <p:cNvGrpSpPr/>
          <p:nvPr/>
        </p:nvGrpSpPr>
        <p:grpSpPr>
          <a:xfrm>
            <a:off x="1213249" y="1427024"/>
            <a:ext cx="7139094" cy="1754326"/>
            <a:chOff x="1213249" y="1427024"/>
            <a:chExt cx="7139094" cy="1754326"/>
          </a:xfrm>
        </p:grpSpPr>
        <p:sp>
          <p:nvSpPr>
            <p:cNvPr id="12" name="文本框 11"/>
            <p:cNvSpPr txBox="1"/>
            <p:nvPr/>
          </p:nvSpPr>
          <p:spPr>
            <a:xfrm>
              <a:off x="1213249" y="1611690"/>
              <a:ext cx="1685078" cy="1569660"/>
            </a:xfrm>
            <a:prstGeom prst="rect">
              <a:avLst/>
            </a:prstGeom>
            <a:noFill/>
            <a:ln>
              <a:noFill/>
            </a:ln>
          </p:spPr>
          <p:txBody>
            <a:bodyPr wrap="none" rtlCol="0">
              <a:spAutoFit/>
            </a:bodyPr>
            <a:lstStyle/>
            <a:p>
              <a:pPr algn="ctr"/>
              <a:r>
                <a:rPr lang="en-US" altLang="zh-CN" sz="9600" b="1" dirty="0">
                  <a:solidFill>
                    <a:schemeClr val="accent2"/>
                  </a:solidFill>
                  <a:latin typeface="Source Han Sans CN Heavy" panose="020B0500000000000000" pitchFamily="34" charset="-128"/>
                  <a:ea typeface="Source Han Sans CN Heavy" panose="020B0500000000000000" pitchFamily="34" charset="-128"/>
                </a:rPr>
                <a:t>01</a:t>
              </a:r>
              <a:endParaRPr lang="zh-CN" altLang="en-US" sz="9600" b="1" dirty="0">
                <a:solidFill>
                  <a:schemeClr val="accent2"/>
                </a:solidFill>
                <a:latin typeface="Source Han Sans CN Heavy" panose="020B0500000000000000" pitchFamily="34" charset="-128"/>
                <a:ea typeface="Source Han Sans CN Heavy" panose="020B0500000000000000" pitchFamily="34" charset="-128"/>
              </a:endParaRPr>
            </a:p>
          </p:txBody>
        </p:sp>
        <p:sp>
          <p:nvSpPr>
            <p:cNvPr id="26" name="文本框 12"/>
            <p:cNvSpPr txBox="1">
              <a:spLocks noChangeArrowheads="1"/>
            </p:cNvSpPr>
            <p:nvPr/>
          </p:nvSpPr>
          <p:spPr bwMode="auto">
            <a:xfrm>
              <a:off x="2819400" y="1427024"/>
              <a:ext cx="553294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hangingPunct="0">
                <a:buFont typeface="Arial" charset="0"/>
                <a:defRPr>
                  <a:solidFill>
                    <a:schemeClr val="tx1"/>
                  </a:solidFill>
                  <a:latin typeface="Calibri" pitchFamily="34" charset="0"/>
                  <a:ea typeface="宋体" pitchFamily="2" charset="-122"/>
                </a:defRPr>
              </a:lvl6pPr>
              <a:lvl7pPr eaLnBrk="0" hangingPunct="0">
                <a:buFont typeface="Arial" charset="0"/>
                <a:defRPr>
                  <a:solidFill>
                    <a:schemeClr val="tx1"/>
                  </a:solidFill>
                  <a:latin typeface="Calibri" pitchFamily="34" charset="0"/>
                  <a:ea typeface="宋体" pitchFamily="2" charset="-122"/>
                </a:defRPr>
              </a:lvl7pPr>
              <a:lvl8pPr eaLnBrk="0" hangingPunct="0">
                <a:buFont typeface="Arial" charset="0"/>
                <a:defRPr>
                  <a:solidFill>
                    <a:schemeClr val="tx1"/>
                  </a:solidFill>
                  <a:latin typeface="Calibri" pitchFamily="34" charset="0"/>
                  <a:ea typeface="宋体" pitchFamily="2" charset="-122"/>
                </a:defRPr>
              </a:lvl8pPr>
              <a:lvl9pPr eaLnBrk="0" hangingPunct="0">
                <a:buFont typeface="Arial" charset="0"/>
                <a:defRPr>
                  <a:solidFill>
                    <a:schemeClr val="tx1"/>
                  </a:solidFill>
                  <a:latin typeface="Calibri" pitchFamily="34" charset="0"/>
                  <a:ea typeface="宋体" pitchFamily="2" charset="-122"/>
                </a:defRPr>
              </a:lvl9pPr>
            </a:lstStyle>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KHÁI NIỆM </a:t>
              </a:r>
            </a:p>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VÀ CÁC LOẠI </a:t>
              </a:r>
            </a:p>
            <a:p>
              <a:pPr fontAlgn="base">
                <a:spcBef>
                  <a:spcPct val="0"/>
                </a:spcBef>
                <a:spcAft>
                  <a:spcPct val="0"/>
                </a:spcAft>
                <a:buFont typeface="Arial" charset="0"/>
                <a:buNone/>
              </a:pPr>
              <a:r>
                <a:rPr lang="en-US" altLang="zh-CN"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MỤC TIÊU CÁ NHÂN</a:t>
              </a:r>
              <a:endParaRPr lang="zh-CN" altLang="en-US"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spTree>
    <p:extLst>
      <p:ext uri="{BB962C8B-B14F-4D97-AF65-F5344CB8AC3E}">
        <p14:creationId xmlns:p14="http://schemas.microsoft.com/office/powerpoint/2010/main" val="3022537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playing football&#10;&#10;Description automatically generated">
            <a:extLst>
              <a:ext uri="{FF2B5EF4-FFF2-40B4-BE49-F238E27FC236}">
                <a16:creationId xmlns:a16="http://schemas.microsoft.com/office/drawing/2014/main" id="{3FA1297C-1B5F-346F-6C14-AC7CD1845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33350"/>
            <a:ext cx="4902200" cy="1955800"/>
          </a:xfrm>
          <a:prstGeom prst="rect">
            <a:avLst/>
          </a:prstGeom>
        </p:spPr>
      </p:pic>
      <p:pic>
        <p:nvPicPr>
          <p:cNvPr id="5" name="Picture 4" descr="A cartoon of a person putting a piggy bank into a bag&#10;&#10;Description automatically generated">
            <a:extLst>
              <a:ext uri="{FF2B5EF4-FFF2-40B4-BE49-F238E27FC236}">
                <a16:creationId xmlns:a16="http://schemas.microsoft.com/office/drawing/2014/main" id="{6683B30A-5BD2-EB5D-A5DA-42F40CFF79E0}"/>
              </a:ext>
            </a:extLst>
          </p:cNvPr>
          <p:cNvPicPr>
            <a:picLocks noChangeAspect="1"/>
          </p:cNvPicPr>
          <p:nvPr/>
        </p:nvPicPr>
        <p:blipFill rotWithShape="1">
          <a:blip r:embed="rId3">
            <a:extLst>
              <a:ext uri="{28A0092B-C50C-407E-A947-70E740481C1C}">
                <a14:useLocalDpi xmlns:a14="http://schemas.microsoft.com/office/drawing/2010/main" val="0"/>
              </a:ext>
            </a:extLst>
          </a:blip>
          <a:srcRect b="50907"/>
          <a:stretch/>
        </p:blipFill>
        <p:spPr>
          <a:xfrm>
            <a:off x="3011714" y="1944272"/>
            <a:ext cx="4902200" cy="1610557"/>
          </a:xfrm>
          <a:prstGeom prst="rect">
            <a:avLst/>
          </a:prstGeom>
        </p:spPr>
      </p:pic>
      <p:pic>
        <p:nvPicPr>
          <p:cNvPr id="7" name="Picture 6" descr="A cartoon of a person putting a piggy bank into a bag&#10;&#10;Description automatically generated">
            <a:extLst>
              <a:ext uri="{FF2B5EF4-FFF2-40B4-BE49-F238E27FC236}">
                <a16:creationId xmlns:a16="http://schemas.microsoft.com/office/drawing/2014/main" id="{25135BE5-5F11-57CA-C4EE-A6F887D37C97}"/>
              </a:ext>
            </a:extLst>
          </p:cNvPr>
          <p:cNvPicPr>
            <a:picLocks noChangeAspect="1"/>
          </p:cNvPicPr>
          <p:nvPr/>
        </p:nvPicPr>
        <p:blipFill rotWithShape="1">
          <a:blip r:embed="rId3">
            <a:extLst>
              <a:ext uri="{28A0092B-C50C-407E-A947-70E740481C1C}">
                <a14:useLocalDpi xmlns:a14="http://schemas.microsoft.com/office/drawing/2010/main" val="0"/>
              </a:ext>
            </a:extLst>
          </a:blip>
          <a:srcRect t="47718" r="1781"/>
          <a:stretch/>
        </p:blipFill>
        <p:spPr>
          <a:xfrm>
            <a:off x="4276436" y="3535779"/>
            <a:ext cx="4902200" cy="1746250"/>
          </a:xfrm>
          <a:prstGeom prst="rect">
            <a:avLst/>
          </a:prstGeom>
        </p:spPr>
      </p:pic>
      <p:sp>
        <p:nvSpPr>
          <p:cNvPr id="8" name="文本框 6">
            <a:extLst>
              <a:ext uri="{FF2B5EF4-FFF2-40B4-BE49-F238E27FC236}">
                <a16:creationId xmlns:a16="http://schemas.microsoft.com/office/drawing/2014/main" id="{D6B3F8F8-58BF-7B6C-6213-0E5CA233ED4A}"/>
              </a:ext>
            </a:extLst>
          </p:cNvPr>
          <p:cNvSpPr txBox="1"/>
          <p:nvPr/>
        </p:nvSpPr>
        <p:spPr>
          <a:xfrm>
            <a:off x="30480" y="514350"/>
            <a:ext cx="1981200" cy="969496"/>
          </a:xfrm>
          <a:prstGeom prst="rect">
            <a:avLst/>
          </a:prstGeom>
          <a:noFill/>
        </p:spPr>
        <p:txBody>
          <a:bodyPr wrap="square" rtlCol="0">
            <a:spAutoFit/>
          </a:bodyPr>
          <a:lstStyle/>
          <a:p>
            <a:r>
              <a:rPr lang="en-US" altLang="zh-CN" sz="1900" b="0" i="0" dirty="0">
                <a:latin typeface="Times New Roman" panose="02020603050405020304" pitchFamily="18" charset="0"/>
                <a:ea typeface="Source Han Sans CN Medium" panose="020B0500000000000000" pitchFamily="34" charset="-128"/>
                <a:cs typeface="Times New Roman" panose="02020603050405020304" pitchFamily="18" charset="0"/>
              </a:rPr>
              <a:t>Quan sát </a:t>
            </a:r>
          </a:p>
          <a:p>
            <a:r>
              <a:rPr lang="en-US" altLang="zh-CN" sz="1900" b="0" i="0" dirty="0">
                <a:latin typeface="Times New Roman" panose="02020603050405020304" pitchFamily="18" charset="0"/>
                <a:ea typeface="Source Han Sans CN Medium" panose="020B0500000000000000" pitchFamily="34" charset="-128"/>
                <a:cs typeface="Times New Roman" panose="02020603050405020304" pitchFamily="18" charset="0"/>
              </a:rPr>
              <a:t>tranh sau và trả lời câu hỏi</a:t>
            </a:r>
            <a:endParaRPr lang="zh-CN" altLang="en-US" sz="1900" b="0" i="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3038209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6107" y="895350"/>
            <a:ext cx="1743491" cy="3382866"/>
            <a:chOff x="1016106" y="1275606"/>
            <a:chExt cx="1743491" cy="3382866"/>
          </a:xfrm>
        </p:grpSpPr>
        <p:sp>
          <p:nvSpPr>
            <p:cNvPr id="4" name="Block Arc 1"/>
            <p:cNvSpPr/>
            <p:nvPr/>
          </p:nvSpPr>
          <p:spPr>
            <a:xfrm flipV="1">
              <a:off x="1450514"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5" name="Rectangle 2"/>
            <p:cNvSpPr/>
            <p:nvPr/>
          </p:nvSpPr>
          <p:spPr>
            <a:xfrm>
              <a:off x="1834048"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6" name="Rectangle 3"/>
            <p:cNvSpPr/>
            <p:nvPr/>
          </p:nvSpPr>
          <p:spPr>
            <a:xfrm>
              <a:off x="1649924"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7" name="Rectangle: Rounded Corners 5"/>
            <p:cNvSpPr/>
            <p:nvPr/>
          </p:nvSpPr>
          <p:spPr>
            <a:xfrm>
              <a:off x="1618078"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0" name="Rectangle: Rounded Corners 23"/>
            <p:cNvSpPr/>
            <p:nvPr/>
          </p:nvSpPr>
          <p:spPr>
            <a:xfrm>
              <a:off x="1618078" y="2123252"/>
              <a:ext cx="573571" cy="652384"/>
            </a:xfrm>
            <a:prstGeom prst="roundRect">
              <a:avLst>
                <a:gd name="adj" fmla="val 5000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0" name="TextBox 32"/>
            <p:cNvSpPr txBox="1"/>
            <p:nvPr/>
          </p:nvSpPr>
          <p:spPr>
            <a:xfrm>
              <a:off x="1016106" y="3531105"/>
              <a:ext cx="1743491" cy="1127367"/>
            </a:xfrm>
            <a:prstGeom prst="rect">
              <a:avLst/>
            </a:prstGeom>
            <a:noFill/>
          </p:spPr>
          <p:txBody>
            <a:bodyPr wrap="square" lIns="72000" tIns="0" rIns="72000" bIns="0" anchor="ctr" anchorCtr="0">
              <a:normAutofit/>
            </a:bodyPr>
            <a:lstStyle/>
            <a:p>
              <a:pPr algn="ctr" defTabSz="914355">
                <a:defRPr/>
              </a:pPr>
              <a:r>
                <a:rPr lang="vi-VN" altLang="zh-CN" dirty="0">
                  <a:latin typeface="Times New Roman" panose="02020603050405020304" pitchFamily="18" charset="0"/>
                  <a:ea typeface="Source Han Sans CN Medium" panose="020B0500000000000000" pitchFamily="34" charset="-128"/>
                  <a:cs typeface="Times New Roman" panose="02020603050405020304" pitchFamily="18" charset="0"/>
                </a:rPr>
                <a:t>Các bạn trong tranh có những mong muốn gì?</a:t>
              </a:r>
              <a:endParaRPr lang="zh-CN" altLang="en-US"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3" name="Rectangle 38"/>
            <p:cNvSpPr/>
            <p:nvPr/>
          </p:nvSpPr>
          <p:spPr>
            <a:xfrm>
              <a:off x="1649924" y="1275606"/>
              <a:ext cx="678311" cy="392415"/>
            </a:xfrm>
            <a:prstGeom prst="rect">
              <a:avLst/>
            </a:prstGeom>
          </p:spPr>
          <p:txBody>
            <a:bodyPr wrap="none">
              <a:normAutofit fontScale="85000" lnSpcReduction="20000"/>
            </a:bodyPr>
            <a:lstStyle/>
            <a:p>
              <a:pPr defTabSz="914355">
                <a:defRPr/>
              </a:pPr>
              <a:r>
                <a:rPr lang="en-US" altLang="zh-CN" sz="2800" dirty="0">
                  <a:solidFill>
                    <a:schemeClr val="bg1">
                      <a:lumMod val="50000"/>
                    </a:schemeClr>
                  </a:solidFill>
                  <a:latin typeface="Source Han Sans CN Medium" panose="020B0500000000000000" pitchFamily="34" charset="-128"/>
                  <a:ea typeface="Source Han Sans CN Medium" panose="020B0500000000000000" pitchFamily="34" charset="-128"/>
                </a:rPr>
                <a:t>N1</a:t>
              </a:r>
            </a:p>
          </p:txBody>
        </p:sp>
        <p:sp>
          <p:nvSpPr>
            <p:cNvPr id="35" name="Freeform: Shape 42"/>
            <p:cNvSpPr>
              <a:spLocks/>
            </p:cNvSpPr>
            <p:nvPr/>
          </p:nvSpPr>
          <p:spPr bwMode="auto">
            <a:xfrm>
              <a:off x="1756045" y="2298251"/>
              <a:ext cx="303606" cy="333495"/>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grpSp>
      <p:grpSp>
        <p:nvGrpSpPr>
          <p:cNvPr id="3" name="组合 40"/>
          <p:cNvGrpSpPr/>
          <p:nvPr/>
        </p:nvGrpSpPr>
        <p:grpSpPr>
          <a:xfrm>
            <a:off x="2681951" y="895350"/>
            <a:ext cx="1743491" cy="3212742"/>
            <a:chOff x="2681950" y="1275606"/>
            <a:chExt cx="1743491" cy="3212742"/>
          </a:xfrm>
        </p:grpSpPr>
        <p:sp>
          <p:nvSpPr>
            <p:cNvPr id="8" name="Block Arc 8"/>
            <p:cNvSpPr/>
            <p:nvPr/>
          </p:nvSpPr>
          <p:spPr>
            <a:xfrm flipV="1">
              <a:off x="3170162"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9" name="Rectangle 9"/>
            <p:cNvSpPr/>
            <p:nvPr/>
          </p:nvSpPr>
          <p:spPr>
            <a:xfrm>
              <a:off x="3553696"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0" name="Rectangle 10"/>
            <p:cNvSpPr/>
            <p:nvPr/>
          </p:nvSpPr>
          <p:spPr>
            <a:xfrm>
              <a:off x="3369573"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1" name="Rectangle: Rounded Corners 11"/>
            <p:cNvSpPr/>
            <p:nvPr/>
          </p:nvSpPr>
          <p:spPr>
            <a:xfrm>
              <a:off x="3337727"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1" name="Rectangle: Rounded Corners 24"/>
            <p:cNvSpPr/>
            <p:nvPr/>
          </p:nvSpPr>
          <p:spPr>
            <a:xfrm>
              <a:off x="3337727" y="1891945"/>
              <a:ext cx="573571" cy="883692"/>
            </a:xfrm>
            <a:prstGeom prst="roundRect">
              <a:avLst>
                <a:gd name="adj" fmla="val 5000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8" name="TextBox 30"/>
            <p:cNvSpPr txBox="1"/>
            <p:nvPr/>
          </p:nvSpPr>
          <p:spPr>
            <a:xfrm>
              <a:off x="2681950" y="4106611"/>
              <a:ext cx="1743491" cy="381737"/>
            </a:xfrm>
            <a:prstGeom prst="rect">
              <a:avLst/>
            </a:prstGeom>
            <a:noFill/>
          </p:spPr>
          <p:txBody>
            <a:bodyPr wrap="square" lIns="72000" tIns="0" rIns="72000" bIns="0" anchor="ctr" anchorCtr="0">
              <a:noAutofit/>
            </a:bodyPr>
            <a:lstStyle/>
            <a:p>
              <a:pPr algn="ctr" defTabSz="914355">
                <a:defRPr/>
              </a:pPr>
              <a:r>
                <a:rPr lang="en-US" kern="0">
                  <a:solidFill>
                    <a:srgbClr val="000000"/>
                  </a:solidFill>
                  <a:effectLst/>
                  <a:latin typeface="Times New Roman" panose="02020603050405020304" pitchFamily="18" charset="0"/>
                  <a:ea typeface="Times New Roman" panose="02020603050405020304" pitchFamily="18" charset="0"/>
                </a:rPr>
                <a:t>Các bạn có xác định khoảng thời gian để thực hiện mong muốn đó không</a:t>
              </a:r>
              <a:r>
                <a:rPr lang="en-VN">
                  <a:effectLst/>
                </a:rPr>
                <a:t> </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2" name="Freeform: Shape 43"/>
            <p:cNvSpPr>
              <a:spLocks/>
            </p:cNvSpPr>
            <p:nvPr/>
          </p:nvSpPr>
          <p:spPr bwMode="auto">
            <a:xfrm>
              <a:off x="3462925" y="2298251"/>
              <a:ext cx="303606" cy="333494"/>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7" name="Rectangle 39"/>
            <p:cNvSpPr/>
            <p:nvPr/>
          </p:nvSpPr>
          <p:spPr>
            <a:xfrm>
              <a:off x="3333282" y="1275606"/>
              <a:ext cx="678311" cy="392415"/>
            </a:xfrm>
            <a:prstGeom prst="rect">
              <a:avLst/>
            </a:prstGeom>
          </p:spPr>
          <p:txBody>
            <a:bodyPr wrap="none">
              <a:normAutofit fontScale="85000" lnSpcReduction="20000"/>
            </a:bodyPr>
            <a:lstStyle/>
            <a:p>
              <a:pPr defTabSz="914355">
                <a:defRPr/>
              </a:pPr>
              <a:r>
                <a:rPr lang="en-US" altLang="zh-CN" sz="2800" dirty="0">
                  <a:solidFill>
                    <a:schemeClr val="bg1">
                      <a:lumMod val="50000"/>
                    </a:schemeClr>
                  </a:solidFill>
                  <a:latin typeface="Source Han Sans CN Medium" panose="020B0500000000000000" pitchFamily="34" charset="-128"/>
                  <a:ea typeface="Source Han Sans CN Medium" panose="020B0500000000000000" pitchFamily="34" charset="-128"/>
                </a:rPr>
                <a:t>N2</a:t>
              </a:r>
            </a:p>
          </p:txBody>
        </p:sp>
      </p:grpSp>
      <p:grpSp>
        <p:nvGrpSpPr>
          <p:cNvPr id="41" name="组合 41"/>
          <p:cNvGrpSpPr/>
          <p:nvPr/>
        </p:nvGrpSpPr>
        <p:grpSpPr>
          <a:xfrm>
            <a:off x="4377494" y="895350"/>
            <a:ext cx="1743491" cy="3123549"/>
            <a:chOff x="4377493" y="1275606"/>
            <a:chExt cx="1743491" cy="3123549"/>
          </a:xfrm>
        </p:grpSpPr>
        <p:sp>
          <p:nvSpPr>
            <p:cNvPr id="12" name="Block Arc 13"/>
            <p:cNvSpPr/>
            <p:nvPr/>
          </p:nvSpPr>
          <p:spPr>
            <a:xfrm flipV="1">
              <a:off x="4889811"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3" name="Rectangle 14"/>
            <p:cNvSpPr/>
            <p:nvPr/>
          </p:nvSpPr>
          <p:spPr>
            <a:xfrm>
              <a:off x="5273344"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4" name="Rectangle 15"/>
            <p:cNvSpPr/>
            <p:nvPr/>
          </p:nvSpPr>
          <p:spPr>
            <a:xfrm>
              <a:off x="5089221"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5" name="Rectangle: Rounded Corners 16"/>
            <p:cNvSpPr/>
            <p:nvPr/>
          </p:nvSpPr>
          <p:spPr>
            <a:xfrm>
              <a:off x="5057375"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2" name="Rectangle: Rounded Corners 25"/>
            <p:cNvSpPr/>
            <p:nvPr/>
          </p:nvSpPr>
          <p:spPr>
            <a:xfrm>
              <a:off x="5057375" y="1977993"/>
              <a:ext cx="573572" cy="797644"/>
            </a:xfrm>
            <a:prstGeom prst="roundRect">
              <a:avLst>
                <a:gd name="adj" fmla="val 5000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6" name="TextBox 28"/>
            <p:cNvSpPr txBox="1"/>
            <p:nvPr/>
          </p:nvSpPr>
          <p:spPr>
            <a:xfrm>
              <a:off x="4377493" y="4017418"/>
              <a:ext cx="1743491" cy="381737"/>
            </a:xfrm>
            <a:prstGeom prst="rect">
              <a:avLst/>
            </a:prstGeom>
            <a:noFill/>
          </p:spPr>
          <p:txBody>
            <a:bodyPr wrap="square" lIns="72000" tIns="0" rIns="72000" bIns="0" anchor="ctr" anchorCtr="0">
              <a:noAutofit/>
            </a:bodyPr>
            <a:lstStyle/>
            <a:p>
              <a:pPr algn="ctr">
                <a:lnSpc>
                  <a:spcPct val="107000"/>
                </a:lnSpc>
                <a:spcAft>
                  <a:spcPts val="800"/>
                </a:spcAft>
              </a:pPr>
              <a:r>
                <a:rPr lang="en-US"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đó, em hãy cho biết thế nào là mục tiêu cá nhân.</a:t>
              </a:r>
              <a:endParaRPr lang="en-VN"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Freeform: Shape 44"/>
            <p:cNvSpPr>
              <a:spLocks/>
            </p:cNvSpPr>
            <p:nvPr/>
          </p:nvSpPr>
          <p:spPr bwMode="auto">
            <a:xfrm>
              <a:off x="5213966" y="2321986"/>
              <a:ext cx="260389" cy="286024"/>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8" name="Rectangle 40"/>
            <p:cNvSpPr/>
            <p:nvPr/>
          </p:nvSpPr>
          <p:spPr>
            <a:xfrm>
              <a:off x="5045339" y="1275606"/>
              <a:ext cx="678311" cy="392415"/>
            </a:xfrm>
            <a:prstGeom prst="rect">
              <a:avLst/>
            </a:prstGeom>
          </p:spPr>
          <p:txBody>
            <a:bodyPr wrap="none">
              <a:normAutofit fontScale="85000" lnSpcReduction="20000"/>
            </a:bodyPr>
            <a:lstStyle/>
            <a:p>
              <a:pPr defTabSz="914355">
                <a:defRPr/>
              </a:pPr>
              <a:r>
                <a:rPr lang="en-US" altLang="zh-CN" sz="2800" dirty="0">
                  <a:solidFill>
                    <a:schemeClr val="bg1">
                      <a:lumMod val="50000"/>
                    </a:schemeClr>
                  </a:solidFill>
                  <a:latin typeface="Source Han Sans CN Medium" panose="020B0500000000000000" pitchFamily="34" charset="-128"/>
                  <a:ea typeface="Source Han Sans CN Medium" panose="020B0500000000000000" pitchFamily="34" charset="-128"/>
                </a:rPr>
                <a:t>N3</a:t>
              </a:r>
            </a:p>
          </p:txBody>
        </p:sp>
      </p:grpSp>
      <p:grpSp>
        <p:nvGrpSpPr>
          <p:cNvPr id="42" name="组合 42"/>
          <p:cNvGrpSpPr/>
          <p:nvPr/>
        </p:nvGrpSpPr>
        <p:grpSpPr>
          <a:xfrm>
            <a:off x="6262880" y="895350"/>
            <a:ext cx="1743491" cy="3314417"/>
            <a:chOff x="6262879" y="1275606"/>
            <a:chExt cx="1743491" cy="3314417"/>
          </a:xfrm>
        </p:grpSpPr>
        <p:sp>
          <p:nvSpPr>
            <p:cNvPr id="16" name="Block Arc 18"/>
            <p:cNvSpPr/>
            <p:nvPr/>
          </p:nvSpPr>
          <p:spPr>
            <a:xfrm flipV="1">
              <a:off x="6609458" y="2039338"/>
              <a:ext cx="908700" cy="908701"/>
            </a:xfrm>
            <a:prstGeom prst="blockArc">
              <a:avLst>
                <a:gd name="adj1" fmla="val 10800000"/>
                <a:gd name="adj2" fmla="val 19093"/>
                <a:gd name="adj3" fmla="val 14285"/>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7" name="Rectangle 19"/>
            <p:cNvSpPr/>
            <p:nvPr/>
          </p:nvSpPr>
          <p:spPr>
            <a:xfrm>
              <a:off x="6992992" y="2920897"/>
              <a:ext cx="141633" cy="31968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8" name="Rectangle 20"/>
            <p:cNvSpPr/>
            <p:nvPr/>
          </p:nvSpPr>
          <p:spPr>
            <a:xfrm>
              <a:off x="6808869" y="3238561"/>
              <a:ext cx="509880" cy="60700"/>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19" name="Rectangle: Rounded Corners 21"/>
            <p:cNvSpPr/>
            <p:nvPr/>
          </p:nvSpPr>
          <p:spPr>
            <a:xfrm>
              <a:off x="6777023" y="1643112"/>
              <a:ext cx="573571" cy="1132525"/>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3" name="Rectangle: Rounded Corners 26"/>
            <p:cNvSpPr/>
            <p:nvPr/>
          </p:nvSpPr>
          <p:spPr>
            <a:xfrm>
              <a:off x="6777023" y="1786918"/>
              <a:ext cx="573571" cy="988719"/>
            </a:xfrm>
            <a:prstGeom prst="roundRect">
              <a:avLst>
                <a:gd name="adj" fmla="val 5000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24" name="TextBox 22"/>
            <p:cNvSpPr txBox="1"/>
            <p:nvPr/>
          </p:nvSpPr>
          <p:spPr>
            <a:xfrm>
              <a:off x="6262879" y="4208286"/>
              <a:ext cx="1743491" cy="381737"/>
            </a:xfrm>
            <a:prstGeom prst="rect">
              <a:avLst/>
            </a:prstGeom>
            <a:noFill/>
          </p:spPr>
          <p:txBody>
            <a:bodyPr wrap="square" lIns="72000" tIns="0" rIns="72000" bIns="0" anchor="ctr" anchorCtr="0">
              <a:noAutofit/>
            </a:bodyPr>
            <a:lstStyle/>
            <a:p>
              <a:pPr algn="ctr" defTabSz="914355">
                <a:defRPr/>
              </a:pPr>
              <a:r>
                <a:rPr lang="en-US" kern="0">
                  <a:solidFill>
                    <a:srgbClr val="000000"/>
                  </a:solidFill>
                  <a:effectLst/>
                  <a:latin typeface="Times New Roman" panose="02020603050405020304" pitchFamily="18" charset="0"/>
                  <a:ea typeface="Times New Roman" panose="02020603050405020304" pitchFamily="18" charset="0"/>
                </a:rPr>
                <a:t>Em hãy phân loại các mục tiêu nói trên theo thời gian (ngắn hạn, dài hạn) và theo lĩnh vực</a:t>
              </a:r>
              <a:r>
                <a:rPr lang="en-VN">
                  <a:effectLst/>
                </a:rPr>
                <a:t> </a:t>
              </a:r>
              <a:endParaRPr lang="zh-CN" altLang="en-US"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4" name="Freeform: Shape 45"/>
            <p:cNvSpPr>
              <a:spLocks/>
            </p:cNvSpPr>
            <p:nvPr/>
          </p:nvSpPr>
          <p:spPr bwMode="auto">
            <a:xfrm>
              <a:off x="6922058" y="2309293"/>
              <a:ext cx="283501" cy="311411"/>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txBody>
            <a:bodyPr anchor="ctr"/>
            <a:lstStyle/>
            <a:p>
              <a:pPr algn="ctr"/>
              <a:endParaRPr dirty="0">
                <a:solidFill>
                  <a:schemeClr val="bg1">
                    <a:lumMod val="50000"/>
                  </a:schemeClr>
                </a:solidFill>
                <a:latin typeface="Source Han Sans CN Medium" panose="020B0500000000000000" pitchFamily="34" charset="-128"/>
                <a:ea typeface="Source Han Sans CN Medium" panose="020B0500000000000000" pitchFamily="34" charset="-128"/>
              </a:endParaRPr>
            </a:p>
          </p:txBody>
        </p:sp>
        <p:sp>
          <p:nvSpPr>
            <p:cNvPr id="39" name="Rectangle 41"/>
            <p:cNvSpPr/>
            <p:nvPr/>
          </p:nvSpPr>
          <p:spPr>
            <a:xfrm>
              <a:off x="6764986" y="1275606"/>
              <a:ext cx="678311" cy="392415"/>
            </a:xfrm>
            <a:prstGeom prst="rect">
              <a:avLst/>
            </a:prstGeom>
          </p:spPr>
          <p:txBody>
            <a:bodyPr wrap="none">
              <a:normAutofit fontScale="85000" lnSpcReduction="20000"/>
            </a:bodyPr>
            <a:lstStyle/>
            <a:p>
              <a:pPr defTabSz="914355">
                <a:defRPr/>
              </a:pPr>
              <a:r>
                <a:rPr lang="en-US" altLang="zh-CN" sz="2800" dirty="0">
                  <a:solidFill>
                    <a:schemeClr val="bg1">
                      <a:lumMod val="50000"/>
                    </a:schemeClr>
                  </a:solidFill>
                  <a:latin typeface="Source Han Sans CN Medium" panose="020B0500000000000000" pitchFamily="34" charset="-128"/>
                  <a:ea typeface="Source Han Sans CN Medium" panose="020B0500000000000000" pitchFamily="34" charset="-128"/>
                </a:rPr>
                <a:t>N4</a:t>
              </a:r>
            </a:p>
          </p:txBody>
        </p:sp>
      </p:grpSp>
      <p:sp>
        <p:nvSpPr>
          <p:cNvPr id="40" name="文本框 6">
            <a:extLst>
              <a:ext uri="{FF2B5EF4-FFF2-40B4-BE49-F238E27FC236}">
                <a16:creationId xmlns:a16="http://schemas.microsoft.com/office/drawing/2014/main" id="{CD24D688-DE4D-3F83-B507-6EC424D35077}"/>
              </a:ext>
            </a:extLst>
          </p:cNvPr>
          <p:cNvSpPr txBox="1"/>
          <p:nvPr/>
        </p:nvSpPr>
        <p:spPr>
          <a:xfrm>
            <a:off x="480743" y="142809"/>
            <a:ext cx="2392001" cy="384721"/>
          </a:xfrm>
          <a:prstGeom prst="rect">
            <a:avLst/>
          </a:prstGeom>
          <a:noFill/>
        </p:spPr>
        <p:txBody>
          <a:bodyPr wrap="none" rtlCol="0">
            <a:spAutoFit/>
          </a:bodyPr>
          <a:lstStyle/>
          <a:p>
            <a:r>
              <a:rPr lang="en-US" altLang="zh-CN" sz="1900" b="0" i="0" dirty="0">
                <a:latin typeface="Times New Roman" panose="02020603050405020304" pitchFamily="18" charset="0"/>
                <a:ea typeface="Source Han Sans CN Medium" panose="020B0500000000000000" pitchFamily="34" charset="-128"/>
                <a:cs typeface="Times New Roman" panose="02020603050405020304" pitchFamily="18" charset="0"/>
              </a:rPr>
              <a:t>THẢO LUẬN NHÓM</a:t>
            </a:r>
            <a:endParaRPr lang="zh-CN" altLang="en-US" sz="1900" b="0" i="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539452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ppt_x"/>
                                          </p:val>
                                        </p:tav>
                                        <p:tav tm="100000">
                                          <p:val>
                                            <p:strVal val="#ppt_x"/>
                                          </p:val>
                                        </p:tav>
                                      </p:tavLst>
                                    </p:anim>
                                    <p:anim calcmode="lin" valueType="num">
                                      <p:cBhvr additive="base">
                                        <p:cTn id="2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a:stretch/>
        </p:blipFill>
        <p:spPr>
          <a:xfrm>
            <a:off x="4252126" y="1254233"/>
            <a:ext cx="4604312" cy="3453234"/>
          </a:xfrm>
          <a:prstGeom prst="rect">
            <a:avLst/>
          </a:prstGeom>
        </p:spPr>
      </p:pic>
      <p:sp>
        <p:nvSpPr>
          <p:cNvPr id="9" name="矩形 8"/>
          <p:cNvSpPr/>
          <p:nvPr/>
        </p:nvSpPr>
        <p:spPr>
          <a:xfrm>
            <a:off x="1" y="1602586"/>
            <a:ext cx="538316" cy="2815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10" name="矩形 9"/>
          <p:cNvSpPr/>
          <p:nvPr/>
        </p:nvSpPr>
        <p:spPr>
          <a:xfrm>
            <a:off x="342397" y="1381571"/>
            <a:ext cx="4033684" cy="3257550"/>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95000"/>
                </a:schemeClr>
              </a:solidFill>
              <a:latin typeface="Arial" panose="020B0604020202020204"/>
              <a:ea typeface="Elsie" panose="02000000000000000000" charset="0"/>
              <a:sym typeface="Arial" panose="020B0604020202020204"/>
            </a:endParaRPr>
          </a:p>
        </p:txBody>
      </p:sp>
      <p:sp>
        <p:nvSpPr>
          <p:cNvPr id="6" name="矩形 5"/>
          <p:cNvSpPr/>
          <p:nvPr/>
        </p:nvSpPr>
        <p:spPr>
          <a:xfrm>
            <a:off x="548155" y="2040850"/>
            <a:ext cx="3622168" cy="2048766"/>
          </a:xfrm>
          <a:prstGeom prst="rect">
            <a:avLst/>
          </a:prstGeom>
        </p:spPr>
        <p:txBody>
          <a:bodyPr wrap="square">
            <a:spAutoFit/>
          </a:bodyPr>
          <a:lstStyle/>
          <a:p>
            <a:pPr algn="just">
              <a:lnSpc>
                <a:spcPct val="107000"/>
              </a:lnSpc>
              <a:spcAft>
                <a:spcPts val="800"/>
              </a:spcAft>
            </a:pPr>
            <a:r>
              <a:rPr lang="en-US" sz="2400" ker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 tiêu cá nhân là những kết quả cụ thể mà mỗi người mong muốn đạt được trong một khoảng thời gian nhất định.</a:t>
            </a:r>
            <a:endParaRPr lang="en-VN" sz="24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文本框 1"/>
          <p:cNvSpPr txBox="1"/>
          <p:nvPr/>
        </p:nvSpPr>
        <p:spPr>
          <a:xfrm>
            <a:off x="1492631" y="281130"/>
            <a:ext cx="6158738" cy="368300"/>
          </a:xfrm>
          <a:prstGeom prst="rect">
            <a:avLst/>
          </a:prstGeom>
          <a:solidFill>
            <a:schemeClr val="accent2"/>
          </a:solidFill>
        </p:spPr>
        <p:txBody>
          <a:bodyPr wrap="square" rtlCol="0">
            <a:spAutoFit/>
          </a:bodyPr>
          <a:lstStyle/>
          <a:p>
            <a:pPr algn="ctr"/>
            <a:r>
              <a:rPr lang="vi-VN" altLang="zh-CN"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rPr>
              <a:t>KHÁI NIỆM MỤC TIÊU CÁ NHÂN</a:t>
            </a:r>
            <a:endParaRPr lang="zh-CN" altLang="en-US" b="1" dirty="0">
              <a:solidFill>
                <a:schemeClr val="accent3"/>
              </a:solidFill>
              <a:latin typeface="Consolas" panose="020B0609020204030204" pitchFamily="49"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2398601793"/>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688699"/>
            <a:ext cx="529596" cy="439765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482600"/>
            <a:ext cx="315230" cy="425168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482600"/>
            <a:ext cx="8200127" cy="4043958"/>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20034592-A6CB-235B-E493-3C29DACC162C}"/>
              </a:ext>
            </a:extLst>
          </p:cNvPr>
          <p:cNvGraphicFramePr>
            <a:graphicFrameLocks noGrp="1"/>
          </p:cNvGraphicFramePr>
          <p:nvPr>
            <p:extLst>
              <p:ext uri="{D42A27DB-BD31-4B8C-83A1-F6EECF244321}">
                <p14:modId xmlns:p14="http://schemas.microsoft.com/office/powerpoint/2010/main" val="324344420"/>
              </p:ext>
            </p:extLst>
          </p:nvPr>
        </p:nvGraphicFramePr>
        <p:xfrm>
          <a:off x="855250" y="616942"/>
          <a:ext cx="7248638" cy="3968488"/>
        </p:xfrm>
        <a:graphic>
          <a:graphicData uri="http://schemas.openxmlformats.org/drawingml/2006/table">
            <a:tbl>
              <a:tblPr firstRow="1" firstCol="1" bandRow="1">
                <a:tableStyleId>{5C22544A-7EE6-4342-B048-85BDC9FD1C3A}</a:tableStyleId>
              </a:tblPr>
              <a:tblGrid>
                <a:gridCol w="621277">
                  <a:extLst>
                    <a:ext uri="{9D8B030D-6E8A-4147-A177-3AD203B41FA5}">
                      <a16:colId xmlns:a16="http://schemas.microsoft.com/office/drawing/2014/main" val="2502156895"/>
                    </a:ext>
                  </a:extLst>
                </a:gridCol>
                <a:gridCol w="1805223">
                  <a:extLst>
                    <a:ext uri="{9D8B030D-6E8A-4147-A177-3AD203B41FA5}">
                      <a16:colId xmlns:a16="http://schemas.microsoft.com/office/drawing/2014/main" val="2000172765"/>
                    </a:ext>
                  </a:extLst>
                </a:gridCol>
                <a:gridCol w="1527684">
                  <a:extLst>
                    <a:ext uri="{9D8B030D-6E8A-4147-A177-3AD203B41FA5}">
                      <a16:colId xmlns:a16="http://schemas.microsoft.com/office/drawing/2014/main" val="2024616062"/>
                    </a:ext>
                  </a:extLst>
                </a:gridCol>
                <a:gridCol w="1433739">
                  <a:extLst>
                    <a:ext uri="{9D8B030D-6E8A-4147-A177-3AD203B41FA5}">
                      <a16:colId xmlns:a16="http://schemas.microsoft.com/office/drawing/2014/main" val="3343238654"/>
                    </a:ext>
                  </a:extLst>
                </a:gridCol>
                <a:gridCol w="1860715">
                  <a:extLst>
                    <a:ext uri="{9D8B030D-6E8A-4147-A177-3AD203B41FA5}">
                      <a16:colId xmlns:a16="http://schemas.microsoft.com/office/drawing/2014/main" val="3043582958"/>
                    </a:ext>
                  </a:extLst>
                </a:gridCol>
              </a:tblGrid>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Bức tranh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Mong muốn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Thời gian thực hiện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Phân loại mục tiêu theo thời gian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Phân loại mục tiêu theo lĩnh vực</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721880588"/>
                  </a:ext>
                </a:extLst>
              </a:tr>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1</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Tham gia đội tuyển bóng đá của trường</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Năm lớp 9/ 1 năm sau</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Dài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Phát triển bản thân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1230875512"/>
                  </a:ext>
                </a:extLst>
              </a:tr>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2</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Dành thời gian làm việc nhà giúp bố mẹ</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30 phút mỗi ngày</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Ngắn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marL="225425" indent="-225425"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Gia đình và bạn bè</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3373909495"/>
                  </a:ext>
                </a:extLst>
              </a:tr>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3</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Tiết kiệm được 500.000 đồng</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Đến cuối năm/ dưới 1 năm</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Ngắn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Tài chính cá nhân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3336666020"/>
                  </a:ext>
                </a:extLst>
              </a:tr>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4</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Tham gia hoạt động tình nguyện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Mỗi tháng ít nhất 1 lần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Ngắn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Trao tặng và cống hiến xã hội</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4136163092"/>
                  </a:ext>
                </a:extLst>
              </a:tr>
              <a:tr h="273114">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5</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Chinh phục giải chạy 15km</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1 tháng</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Ngắn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Sức khỏe</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3862883085"/>
                  </a:ext>
                </a:extLst>
              </a:tr>
              <a:tr h="442460">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6</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Thuyết trình được bằng tiếng Anh</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Hết THCS</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Dài hạn</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38875" marT="38875" marB="38875" anchor="ctr"/>
                </a:tc>
                <a:tc>
                  <a:txBody>
                    <a:bodyPr/>
                    <a:lstStyle/>
                    <a:p>
                      <a:pPr algn="ctr">
                        <a:lnSpc>
                          <a:spcPct val="107000"/>
                        </a:lnSpc>
                        <a:spcAft>
                          <a:spcPts val="800"/>
                        </a:spcAft>
                      </a:pPr>
                      <a:r>
                        <a:rPr lang="en-US" sz="1400" kern="0">
                          <a:effectLst/>
                          <a:latin typeface="Times New Roman" panose="02020603050405020304" pitchFamily="18" charset="0"/>
                          <a:cs typeface="Times New Roman" panose="02020603050405020304" pitchFamily="18" charset="0"/>
                        </a:rPr>
                        <a:t>Học tập và nghề nghiệp</a:t>
                      </a:r>
                      <a:endParaRPr lang="en-VN"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875" marR="0" marT="38875" marB="38875" anchor="ctr"/>
                </a:tc>
                <a:extLst>
                  <a:ext uri="{0D108BD9-81ED-4DB2-BD59-A6C34878D82A}">
                    <a16:rowId xmlns:a16="http://schemas.microsoft.com/office/drawing/2014/main" val="2502067339"/>
                  </a:ext>
                </a:extLst>
              </a:tr>
            </a:tbl>
          </a:graphicData>
        </a:graphic>
      </p:graphicFrame>
      <p:sp>
        <p:nvSpPr>
          <p:cNvPr id="3" name="文本框 1">
            <a:extLst>
              <a:ext uri="{FF2B5EF4-FFF2-40B4-BE49-F238E27FC236}">
                <a16:creationId xmlns:a16="http://schemas.microsoft.com/office/drawing/2014/main" id="{A4A31F46-8C7C-D91A-0BAF-215FAC7EAE12}"/>
              </a:ext>
            </a:extLst>
          </p:cNvPr>
          <p:cNvSpPr txBox="1"/>
          <p:nvPr/>
        </p:nvSpPr>
        <p:spPr>
          <a:xfrm>
            <a:off x="1492631" y="181471"/>
            <a:ext cx="6158738" cy="368300"/>
          </a:xfrm>
          <a:prstGeom prst="rect">
            <a:avLst/>
          </a:prstGeom>
          <a:solidFill>
            <a:schemeClr val="bg2">
              <a:lumMod val="85000"/>
            </a:schemeClr>
          </a:solidFill>
        </p:spPr>
        <p:txBody>
          <a:bodyPr wrap="square" rtlCol="0">
            <a:spAutoFit/>
          </a:bodyPr>
          <a:lstStyle/>
          <a:p>
            <a:pPr algn="ctr"/>
            <a:r>
              <a:rPr lang="vi-VN" altLang="zh-CN"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rPr>
              <a:t>PHÂN LOẠI</a:t>
            </a:r>
            <a:endParaRPr lang="zh-CN" altLang="en-US" b="1" dirty="0">
              <a:solidFill>
                <a:schemeClr val="accent3"/>
              </a:solidFill>
              <a:latin typeface="Constantia" panose="02030602050306030303" pitchFamily="18"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491777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0E7B8DA5-B3B7-447F-82A3-EE07C108503D}"/>
              </a:ext>
            </a:extLst>
          </p:cNvPr>
          <p:cNvGrpSpPr/>
          <p:nvPr/>
        </p:nvGrpSpPr>
        <p:grpSpPr>
          <a:xfrm>
            <a:off x="1143000" y="658147"/>
            <a:ext cx="7010400" cy="4111820"/>
            <a:chOff x="1294643" y="1131590"/>
            <a:chExt cx="6589725" cy="3428786"/>
          </a:xfrm>
          <a:solidFill>
            <a:srgbClr val="172949"/>
          </a:solidFill>
        </p:grpSpPr>
        <p:sp>
          <p:nvSpPr>
            <p:cNvPr id="15" name="Freeform 18">
              <a:extLst>
                <a:ext uri="{FF2B5EF4-FFF2-40B4-BE49-F238E27FC236}">
                  <a16:creationId xmlns:a16="http://schemas.microsoft.com/office/drawing/2014/main" id="{CDD366CC-2D83-4820-80C0-B1993CBBFDD4}"/>
                </a:ext>
              </a:extLst>
            </p:cNvPr>
            <p:cNvSpPr>
              <a:spLocks/>
            </p:cNvSpPr>
            <p:nvPr/>
          </p:nvSpPr>
          <p:spPr bwMode="auto">
            <a:xfrm>
              <a:off x="1376325" y="2378882"/>
              <a:ext cx="2270604" cy="100716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chemeClr val="accent2"/>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6" name="Freeform 19">
              <a:extLst>
                <a:ext uri="{FF2B5EF4-FFF2-40B4-BE49-F238E27FC236}">
                  <a16:creationId xmlns:a16="http://schemas.microsoft.com/office/drawing/2014/main" id="{BC5E143D-6205-44C4-9B86-5C4AB0750D33}"/>
                </a:ext>
              </a:extLst>
            </p:cNvPr>
            <p:cNvSpPr>
              <a:spLocks/>
            </p:cNvSpPr>
            <p:nvPr/>
          </p:nvSpPr>
          <p:spPr bwMode="auto">
            <a:xfrm>
              <a:off x="1376325" y="1131590"/>
              <a:ext cx="2965418" cy="1102325"/>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chemeClr val="accent1"/>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7" name="Freeform 20">
              <a:extLst>
                <a:ext uri="{FF2B5EF4-FFF2-40B4-BE49-F238E27FC236}">
                  <a16:creationId xmlns:a16="http://schemas.microsoft.com/office/drawing/2014/main" id="{3516BE12-72B0-441A-9216-E66838308751}"/>
                </a:ext>
              </a:extLst>
            </p:cNvPr>
            <p:cNvSpPr>
              <a:spLocks/>
            </p:cNvSpPr>
            <p:nvPr/>
          </p:nvSpPr>
          <p:spPr bwMode="auto">
            <a:xfrm>
              <a:off x="4892985" y="1131590"/>
              <a:ext cx="2965418" cy="1102325"/>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chemeClr val="accent2"/>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8" name="Freeform 21">
              <a:extLst>
                <a:ext uri="{FF2B5EF4-FFF2-40B4-BE49-F238E27FC236}">
                  <a16:creationId xmlns:a16="http://schemas.microsoft.com/office/drawing/2014/main" id="{A2BBEAA0-C874-44AC-A652-634DF6C5402C}"/>
                </a:ext>
              </a:extLst>
            </p:cNvPr>
            <p:cNvSpPr>
              <a:spLocks/>
            </p:cNvSpPr>
            <p:nvPr/>
          </p:nvSpPr>
          <p:spPr bwMode="auto">
            <a:xfrm>
              <a:off x="1376325" y="3458051"/>
              <a:ext cx="2965418" cy="1102325"/>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chemeClr val="accent1"/>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9" name="Freeform 22">
              <a:extLst>
                <a:ext uri="{FF2B5EF4-FFF2-40B4-BE49-F238E27FC236}">
                  <a16:creationId xmlns:a16="http://schemas.microsoft.com/office/drawing/2014/main" id="{ADDF490A-1627-4F4D-BEBA-04B6847551E2}"/>
                </a:ext>
              </a:extLst>
            </p:cNvPr>
            <p:cNvSpPr>
              <a:spLocks/>
            </p:cNvSpPr>
            <p:nvPr/>
          </p:nvSpPr>
          <p:spPr bwMode="auto">
            <a:xfrm>
              <a:off x="4892985" y="3458051"/>
              <a:ext cx="2965418" cy="1102325"/>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chemeClr val="accent2"/>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20" name="Freeform 23">
              <a:extLst>
                <a:ext uri="{FF2B5EF4-FFF2-40B4-BE49-F238E27FC236}">
                  <a16:creationId xmlns:a16="http://schemas.microsoft.com/office/drawing/2014/main" id="{09CE704E-DFFD-45FB-BF60-25BF5EDAF212}"/>
                </a:ext>
              </a:extLst>
            </p:cNvPr>
            <p:cNvSpPr>
              <a:spLocks/>
            </p:cNvSpPr>
            <p:nvPr/>
          </p:nvSpPr>
          <p:spPr bwMode="auto">
            <a:xfrm>
              <a:off x="5532084" y="2378882"/>
              <a:ext cx="2326319" cy="100716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chemeClr val="accent1"/>
            </a:solidFill>
            <a:ln w="3175" cap="flat" cmpd="sng" algn="ctr">
              <a:noFill/>
              <a:prstDash val="solid"/>
            </a:ln>
            <a:effectLst/>
          </p:spPr>
          <p:txBody>
            <a:bodyPr lIns="69956" tIns="34977" rIns="69956" bIns="34977" anchor="ctr"/>
            <a:lstStyle/>
            <a:p>
              <a:pPr>
                <a:lnSpc>
                  <a:spcPct val="120000"/>
                </a:lnSpc>
              </a:pPr>
              <a:endParaRPr lang="en-US"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21" name="TextBox 53">
              <a:extLst>
                <a:ext uri="{FF2B5EF4-FFF2-40B4-BE49-F238E27FC236}">
                  <a16:creationId xmlns:a16="http://schemas.microsoft.com/office/drawing/2014/main" id="{0DF28A09-8881-47C2-AD3C-0E87AD318C75}"/>
                </a:ext>
              </a:extLst>
            </p:cNvPr>
            <p:cNvSpPr txBox="1">
              <a:spLocks noChangeArrowheads="1"/>
            </p:cNvSpPr>
            <p:nvPr/>
          </p:nvSpPr>
          <p:spPr bwMode="auto">
            <a:xfrm>
              <a:off x="1420049" y="1234862"/>
              <a:ext cx="2328776" cy="2887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chemeClr val="bg1"/>
                  </a:solidFill>
                  <a:effectLst/>
                  <a:latin typeface="Times New Roman" panose="02020603050405020304" pitchFamily="18" charset="0"/>
                  <a:ea typeface="Times New Roman" panose="02020603050405020304" pitchFamily="18" charset="0"/>
                </a:rPr>
                <a:t>Phát triển bản thân</a:t>
              </a:r>
              <a:r>
                <a:rPr lang="en-VN" sz="1050">
                  <a:solidFill>
                    <a:schemeClr val="bg1"/>
                  </a:solidFill>
                  <a:effectLst/>
                </a:rPr>
                <a:t> </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sp>
          <p:nvSpPr>
            <p:cNvPr id="22" name="TextBox 53">
              <a:extLst>
                <a:ext uri="{FF2B5EF4-FFF2-40B4-BE49-F238E27FC236}">
                  <a16:creationId xmlns:a16="http://schemas.microsoft.com/office/drawing/2014/main" id="{805A8467-C0E9-45B0-9DF0-AD666AEDFA2C}"/>
                </a:ext>
              </a:extLst>
            </p:cNvPr>
            <p:cNvSpPr txBox="1">
              <a:spLocks noChangeArrowheads="1"/>
            </p:cNvSpPr>
            <p:nvPr/>
          </p:nvSpPr>
          <p:spPr bwMode="auto">
            <a:xfrm>
              <a:off x="1294643" y="2704999"/>
              <a:ext cx="2413261" cy="4159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rgbClr val="000000"/>
                  </a:solidFill>
                  <a:effectLst/>
                  <a:latin typeface="Times New Roman" panose="02020603050405020304" pitchFamily="18" charset="0"/>
                  <a:ea typeface="Times New Roman" panose="02020603050405020304" pitchFamily="18" charset="0"/>
                </a:rPr>
                <a:t>Tài chính cá nhân</a:t>
              </a:r>
              <a:r>
                <a:rPr lang="en-VN" sz="1050">
                  <a:effectLst/>
                </a:rPr>
                <a:t> </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sp>
          <p:nvSpPr>
            <p:cNvPr id="23" name="TextBox 53">
              <a:extLst>
                <a:ext uri="{FF2B5EF4-FFF2-40B4-BE49-F238E27FC236}">
                  <a16:creationId xmlns:a16="http://schemas.microsoft.com/office/drawing/2014/main" id="{FB2E287B-8B8B-43AE-AA45-2815755DAEAD}"/>
                </a:ext>
              </a:extLst>
            </p:cNvPr>
            <p:cNvSpPr txBox="1">
              <a:spLocks noChangeArrowheads="1"/>
            </p:cNvSpPr>
            <p:nvPr/>
          </p:nvSpPr>
          <p:spPr bwMode="auto">
            <a:xfrm>
              <a:off x="1376325" y="4126700"/>
              <a:ext cx="2319291" cy="2887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chemeClr val="bg1"/>
                  </a:solidFill>
                  <a:effectLst/>
                  <a:latin typeface="Times New Roman" panose="02020603050405020304" pitchFamily="18" charset="0"/>
                  <a:ea typeface="Times New Roman" panose="02020603050405020304" pitchFamily="18" charset="0"/>
                </a:rPr>
                <a:t>HTvà nghề nghiệp</a:t>
              </a:r>
              <a:r>
                <a:rPr lang="en-VN" sz="1050">
                  <a:solidFill>
                    <a:schemeClr val="bg1"/>
                  </a:solidFill>
                  <a:effectLst/>
                </a:rPr>
                <a:t> </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sp>
          <p:nvSpPr>
            <p:cNvPr id="24" name="TextBox 53">
              <a:extLst>
                <a:ext uri="{FF2B5EF4-FFF2-40B4-BE49-F238E27FC236}">
                  <a16:creationId xmlns:a16="http://schemas.microsoft.com/office/drawing/2014/main" id="{7B1C77DE-99EA-464B-91E2-F49FE19277D3}"/>
                </a:ext>
              </a:extLst>
            </p:cNvPr>
            <p:cNvSpPr txBox="1">
              <a:spLocks noChangeArrowheads="1"/>
            </p:cNvSpPr>
            <p:nvPr/>
          </p:nvSpPr>
          <p:spPr bwMode="auto">
            <a:xfrm>
              <a:off x="5305780" y="4131907"/>
              <a:ext cx="2552625" cy="2887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rgbClr val="000000"/>
                  </a:solidFill>
                  <a:effectLst/>
                  <a:latin typeface="Times New Roman" panose="02020603050405020304" pitchFamily="18" charset="0"/>
                  <a:ea typeface="Times New Roman" panose="02020603050405020304" pitchFamily="18" charset="0"/>
                </a:rPr>
                <a:t>Trao tặng và cống hiến </a:t>
              </a:r>
              <a:r>
                <a:rPr lang="vi-VN" sz="1800" kern="0">
                  <a:solidFill>
                    <a:srgbClr val="000000"/>
                  </a:solidFill>
                  <a:effectLst/>
                  <a:latin typeface="Times New Roman" panose="02020603050405020304" pitchFamily="18" charset="0"/>
                  <a:ea typeface="Times New Roman" panose="02020603050405020304" pitchFamily="18" charset="0"/>
                </a:rPr>
                <a:t>XH</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sp>
          <p:nvSpPr>
            <p:cNvPr id="25" name="TextBox 53">
              <a:extLst>
                <a:ext uri="{FF2B5EF4-FFF2-40B4-BE49-F238E27FC236}">
                  <a16:creationId xmlns:a16="http://schemas.microsoft.com/office/drawing/2014/main" id="{69AC1EE8-C4D4-45DA-8590-8FFCBDCEED91}"/>
                </a:ext>
              </a:extLst>
            </p:cNvPr>
            <p:cNvSpPr txBox="1">
              <a:spLocks noChangeArrowheads="1"/>
            </p:cNvSpPr>
            <p:nvPr/>
          </p:nvSpPr>
          <p:spPr bwMode="auto">
            <a:xfrm>
              <a:off x="5471107" y="2693548"/>
              <a:ext cx="2413261" cy="28871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chemeClr val="bg1"/>
                  </a:solidFill>
                  <a:effectLst/>
                  <a:latin typeface="Times New Roman" panose="02020603050405020304" pitchFamily="18" charset="0"/>
                  <a:ea typeface="Times New Roman" panose="02020603050405020304" pitchFamily="18" charset="0"/>
                </a:rPr>
                <a:t>Sức khỏe</a:t>
              </a:r>
              <a:r>
                <a:rPr lang="en-VN" sz="1050">
                  <a:solidFill>
                    <a:schemeClr val="bg1"/>
                  </a:solidFill>
                  <a:effectLst/>
                </a:rPr>
                <a:t> </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sp>
          <p:nvSpPr>
            <p:cNvPr id="26" name="TextBox 21">
              <a:extLst>
                <a:ext uri="{FF2B5EF4-FFF2-40B4-BE49-F238E27FC236}">
                  <a16:creationId xmlns:a16="http://schemas.microsoft.com/office/drawing/2014/main" id="{72EB7525-EAE0-4503-9AA2-361E1B36D045}"/>
                </a:ext>
              </a:extLst>
            </p:cNvPr>
            <p:cNvSpPr txBox="1">
              <a:spLocks noChangeArrowheads="1"/>
            </p:cNvSpPr>
            <p:nvPr/>
          </p:nvSpPr>
          <p:spPr bwMode="auto">
            <a:xfrm>
              <a:off x="5547644" y="1234911"/>
              <a:ext cx="2312960" cy="4159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3" rIns="68564" bIns="34283" numCol="1" anchor="t" anchorCtr="0" compatLnSpc="1">
              <a:prstTxWarp prst="textNoShape">
                <a:avLst/>
              </a:prstTxWarp>
              <a:spAutoFit/>
            </a:bodyPr>
            <a:lstStyle/>
            <a:p>
              <a:pPr lvl="0" algn="ctr" fontAlgn="base">
                <a:spcBef>
                  <a:spcPct val="0"/>
                </a:spcBef>
                <a:spcAft>
                  <a:spcPct val="0"/>
                </a:spcAft>
                <a:defRPr/>
              </a:pPr>
              <a:r>
                <a:rPr lang="en-US" sz="1800" kern="0">
                  <a:solidFill>
                    <a:srgbClr val="000000"/>
                  </a:solidFill>
                  <a:effectLst/>
                  <a:latin typeface="Times New Roman" panose="02020603050405020304" pitchFamily="18" charset="0"/>
                  <a:ea typeface="Times New Roman" panose="02020603050405020304" pitchFamily="18" charset="0"/>
                </a:rPr>
                <a:t>Gia đình và bạn bè</a:t>
              </a:r>
              <a:r>
                <a:rPr lang="en-VN" sz="1050">
                  <a:effectLst/>
                </a:rPr>
                <a:t> </a:t>
              </a:r>
              <a:endParaRPr lang="zh-CN" altLang="en-US" sz="1500" kern="0" dirty="0">
                <a:solidFill>
                  <a:schemeClr val="bg1"/>
                </a:solidFill>
                <a:latin typeface="Source Han Sans CN Medium" panose="020B0500000000000000" pitchFamily="34" charset="-128"/>
                <a:ea typeface="宋体" pitchFamily="2" charset="-122"/>
                <a:cs typeface="宋体" pitchFamily="2" charset="-122"/>
              </a:endParaRPr>
            </a:p>
          </p:txBody>
        </p:sp>
        <p:grpSp>
          <p:nvGrpSpPr>
            <p:cNvPr id="27" name="组合 26">
              <a:extLst>
                <a:ext uri="{FF2B5EF4-FFF2-40B4-BE49-F238E27FC236}">
                  <a16:creationId xmlns:a16="http://schemas.microsoft.com/office/drawing/2014/main" id="{A11508DF-225F-4131-99A6-A53606C9DD9A}"/>
                </a:ext>
              </a:extLst>
            </p:cNvPr>
            <p:cNvGrpSpPr/>
            <p:nvPr/>
          </p:nvGrpSpPr>
          <p:grpSpPr>
            <a:xfrm>
              <a:off x="3822579" y="2207270"/>
              <a:ext cx="1586249" cy="1292655"/>
              <a:chOff x="3910879" y="2268230"/>
              <a:chExt cx="1586249" cy="1292655"/>
            </a:xfrm>
            <a:grpFill/>
          </p:grpSpPr>
          <p:sp>
            <p:nvSpPr>
              <p:cNvPr id="28" name="AutoShape 17">
                <a:extLst>
                  <a:ext uri="{FF2B5EF4-FFF2-40B4-BE49-F238E27FC236}">
                    <a16:creationId xmlns:a16="http://schemas.microsoft.com/office/drawing/2014/main" id="{4518473F-9054-495B-BA86-BAAAD38B17F7}"/>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2"/>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en-US" altLang="zh-SG" sz="788" kern="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29" name="TextBox 24">
                <a:extLst>
                  <a:ext uri="{FF2B5EF4-FFF2-40B4-BE49-F238E27FC236}">
                    <a16:creationId xmlns:a16="http://schemas.microsoft.com/office/drawing/2014/main" id="{6D7DA589-4C5E-4138-B59C-A6FF73EA0665}"/>
                  </a:ext>
                </a:extLst>
              </p:cNvPr>
              <p:cNvSpPr txBox="1"/>
              <p:nvPr/>
            </p:nvSpPr>
            <p:spPr>
              <a:xfrm>
                <a:off x="4235235" y="2570360"/>
                <a:ext cx="937538" cy="692956"/>
              </a:xfrm>
              <a:prstGeom prst="rect">
                <a:avLst/>
              </a:prstGeom>
              <a:noFill/>
            </p:spPr>
            <p:txBody>
              <a:bodyPr wrap="none" rtlCol="0">
                <a:spAutoFit/>
              </a:bodyPr>
              <a:lstStyle/>
              <a:p>
                <a:pPr algn="ctr"/>
                <a:r>
                  <a:rPr lang="en-US" altLang="zh-CN" sz="2400" dirty="0">
                    <a:latin typeface="Times New Roman" panose="02020603050405020304" pitchFamily="18" charset="0"/>
                    <a:ea typeface="Source Han Sans CN Medium" panose="020B0500000000000000" pitchFamily="34" charset="-128"/>
                    <a:cs typeface="Times New Roman" panose="02020603050405020304" pitchFamily="18" charset="0"/>
                  </a:rPr>
                  <a:t>LĨNH </a:t>
                </a:r>
              </a:p>
              <a:p>
                <a:pPr algn="ctr"/>
                <a:r>
                  <a:rPr lang="en-US" altLang="zh-CN" sz="2400" dirty="0">
                    <a:latin typeface="Times New Roman" panose="02020603050405020304" pitchFamily="18" charset="0"/>
                    <a:ea typeface="Source Han Sans CN Medium" panose="020B0500000000000000" pitchFamily="34" charset="-128"/>
                    <a:cs typeface="Times New Roman" panose="02020603050405020304" pitchFamily="18" charset="0"/>
                  </a:rPr>
                  <a:t>VỰC</a:t>
                </a:r>
                <a:endParaRPr lang="zh-CN" altLang="en-US" sz="240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sp>
        <p:nvSpPr>
          <p:cNvPr id="2" name="文本框 1">
            <a:extLst>
              <a:ext uri="{FF2B5EF4-FFF2-40B4-BE49-F238E27FC236}">
                <a16:creationId xmlns:a16="http://schemas.microsoft.com/office/drawing/2014/main" id="{7E6AE09A-F90E-79C5-36DD-A266CBAB2543}"/>
              </a:ext>
            </a:extLst>
          </p:cNvPr>
          <p:cNvSpPr txBox="1"/>
          <p:nvPr/>
        </p:nvSpPr>
        <p:spPr>
          <a:xfrm>
            <a:off x="696254" y="142619"/>
            <a:ext cx="2415555" cy="368300"/>
          </a:xfrm>
          <a:prstGeom prst="rect">
            <a:avLst/>
          </a:prstGeom>
          <a:solidFill>
            <a:schemeClr val="bg2">
              <a:lumMod val="85000"/>
            </a:schemeClr>
          </a:solidFill>
        </p:spPr>
        <p:txBody>
          <a:bodyPr wrap="square" rtlCol="0">
            <a:spAutoFit/>
          </a:bodyPr>
          <a:lstStyle/>
          <a:p>
            <a:pPr algn="ctr"/>
            <a:r>
              <a:rPr lang="vi-VN" altLang="zh-CN" b="1" dirty="0">
                <a:solidFill>
                  <a:schemeClr val="accent3"/>
                </a:solidFill>
                <a:latin typeface="Corbel" panose="020B0503020204020204" pitchFamily="34" charset="0"/>
                <a:ea typeface="Elsie" panose="02000000000000000000" charset="0"/>
                <a:cs typeface="Elsie" panose="02000000000000000000" charset="0"/>
                <a:sym typeface="Arial" panose="020B0604020202020204"/>
              </a:rPr>
              <a:t>PHÂN LOẠI</a:t>
            </a:r>
            <a:endParaRPr lang="zh-CN" altLang="en-US" b="1" dirty="0">
              <a:solidFill>
                <a:schemeClr val="accent3"/>
              </a:solidFill>
              <a:latin typeface="Corbel" panose="020B0503020204020204" pitchFamily="34" charset="0"/>
              <a:ea typeface="Elsie" panose="02000000000000000000" charset="0"/>
              <a:cs typeface="Elsie" panose="02000000000000000000" charset="0"/>
              <a:sym typeface="Arial" panose="020B0604020202020204"/>
            </a:endParaRPr>
          </a:p>
        </p:txBody>
      </p:sp>
    </p:spTree>
    <p:extLst>
      <p:ext uri="{BB962C8B-B14F-4D97-AF65-F5344CB8AC3E}">
        <p14:creationId xmlns:p14="http://schemas.microsoft.com/office/powerpoint/2010/main" val="1004649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VIP专区4月份上传文件\134"/>
</p:tagLst>
</file>

<file path=ppt/tags/tag2.xml><?xml version="1.0" encoding="utf-8"?>
<p:tagLst xmlns:a="http://schemas.openxmlformats.org/drawingml/2006/main" xmlns:r="http://schemas.openxmlformats.org/officeDocument/2006/relationships" xmlns:p="http://schemas.openxmlformats.org/presentationml/2006/main">
  <p:tag name="TIMING" val="|6.4"/>
</p:tagLst>
</file>

<file path=ppt/theme/theme1.xml><?xml version="1.0" encoding="utf-8"?>
<a:theme xmlns:a="http://schemas.openxmlformats.org/drawingml/2006/main" name="Office 主题">
  <a:themeElements>
    <a:clrScheme name="自定义 23">
      <a:dk1>
        <a:srgbClr val="000000"/>
      </a:dk1>
      <a:lt1>
        <a:srgbClr val="FFFFFF"/>
      </a:lt1>
      <a:dk2>
        <a:srgbClr val="000000"/>
      </a:dk2>
      <a:lt2>
        <a:srgbClr val="FFFFFF"/>
      </a:lt2>
      <a:accent1>
        <a:srgbClr val="336951"/>
      </a:accent1>
      <a:accent2>
        <a:srgbClr val="A3D157"/>
      </a:accent2>
      <a:accent3>
        <a:srgbClr val="336951"/>
      </a:accent3>
      <a:accent4>
        <a:srgbClr val="A3D157"/>
      </a:accent4>
      <a:accent5>
        <a:srgbClr val="336951"/>
      </a:accent5>
      <a:accent6>
        <a:srgbClr val="A3D157"/>
      </a:accent6>
      <a:hlink>
        <a:srgbClr val="336951"/>
      </a:hlink>
      <a:folHlink>
        <a:srgbClr val="A3D15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705</Words>
  <Application>Microsoft Office PowerPoint</Application>
  <PresentationFormat>On-screen Show (16:9)</PresentationFormat>
  <Paragraphs>113</Paragraphs>
  <Slides>17</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Arial Unicode MS</vt:lpstr>
      <vt:lpstr>宋体</vt:lpstr>
      <vt:lpstr>Arial</vt:lpstr>
      <vt:lpstr>Arial </vt:lpstr>
      <vt:lpstr>Calibri</vt:lpstr>
      <vt:lpstr>Consolas</vt:lpstr>
      <vt:lpstr>Constantia</vt:lpstr>
      <vt:lpstr>Corbel</vt:lpstr>
      <vt:lpstr>Courier New</vt:lpstr>
      <vt:lpstr>Crystal</vt:lpstr>
      <vt:lpstr>Elsie</vt:lpstr>
      <vt:lpstr>Source Han Sans CN Heavy</vt:lpstr>
      <vt:lpstr>Source Han Sans CN Medium</vt:lpstr>
      <vt:lpstr>Times New Roman</vt:lpstr>
      <vt:lpstr>字魂35号-经典雅黑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2019-03-06T05:01:54Z</dcterms:created>
  <dcterms:modified xsi:type="dcterms:W3CDTF">2024-01-07T14:14:33Z</dcterms:modified>
</cp:coreProperties>
</file>