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9" r:id="rId4"/>
    <p:sldId id="260" r:id="rId5"/>
    <p:sldId id="261" r:id="rId6"/>
    <p:sldId id="264" r:id="rId7"/>
    <p:sldId id="265" r:id="rId8"/>
    <p:sldId id="263" r:id="rId9"/>
    <p:sldId id="277" r:id="rId10"/>
    <p:sldId id="276" r:id="rId11"/>
  </p:sldIdLst>
  <p:sldSz cx="9144000" cy="5143500" type="screen16x9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6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1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157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94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839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71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840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757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278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397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469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42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EA7C-835E-40B7-9F86-72784637E627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29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399057" y="1185379"/>
            <a:ext cx="4441537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GDCD6</a:t>
            </a:r>
          </a:p>
          <a:p>
            <a:pPr algn="ctr"/>
            <a:endParaRPr lang="en-US" sz="1350" b="1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TÔN TRỌNG SỰ THẬT</a:t>
            </a:r>
            <a:endParaRPr lang="en-US" sz="2400">
              <a:solidFill>
                <a:srgbClr val="FFFF00"/>
              </a:solidFill>
            </a:endParaRPr>
          </a:p>
          <a:p>
            <a:pPr algn="ctr"/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7965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1" y="2660406"/>
            <a:ext cx="34844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Bích Thuận</a:t>
            </a:r>
          </a:p>
          <a:p>
            <a:r>
              <a:rPr lang="en-US" sz="21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0" y="46235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 - Trường THCS Đồng  Phú">
            <a:extLst>
              <a:ext uri="{FF2B5EF4-FFF2-40B4-BE49-F238E27FC236}">
                <a16:creationId xmlns:a16="http://schemas.microsoft.com/office/drawing/2014/main" id="{84706855-5CDC-9C7A-3307-18542F95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0250" y="677255"/>
            <a:ext cx="6081205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CHÂN THÀNH CẢM ƠN THẦY CÔ VÀ CÁC EM</a:t>
            </a:r>
          </a:p>
        </p:txBody>
      </p:sp>
    </p:spTree>
    <p:extLst>
      <p:ext uri="{BB962C8B-B14F-4D97-AF65-F5344CB8AC3E}">
        <p14:creationId xmlns:p14="http://schemas.microsoft.com/office/powerpoint/2010/main" val="34486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3"/>
          <a:stretch/>
        </p:blipFill>
        <p:spPr>
          <a:xfrm>
            <a:off x="0" y="681466"/>
            <a:ext cx="9144000" cy="4355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1720" y="2139702"/>
            <a:ext cx="4680520" cy="16381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“Tôn trọng sự thật gần như là cơ sở cho tất cả mọi đạo đức”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934" y="-35144"/>
            <a:ext cx="730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4: Tôn trọng sự thật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89"/>
            <a:ext cx="9220190" cy="5154489"/>
          </a:xfrm>
        </p:spPr>
      </p:pic>
      <p:sp>
        <p:nvSpPr>
          <p:cNvPr id="5" name="Rectangle 4"/>
          <p:cNvSpPr/>
          <p:nvPr/>
        </p:nvSpPr>
        <p:spPr>
          <a:xfrm>
            <a:off x="1403648" y="686939"/>
            <a:ext cx="597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Truyền tin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9" y="1297487"/>
            <a:ext cx="84249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lớp thành 4 đội (Đứng dậy tại chỗ theo hàng dọc)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 trò phát cho người đầu tiên của mỗi đội 1 mảnh giấy ghi 1 câu nói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đầu tiên nói thầm vào tai người thứ 2, người thứ 2 nói thầm vào tai người thứ 3, lần lượt cho đến hết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cuối cùng của 4 đội lên bảng ghi lại câu nói mình nghe được.</a:t>
            </a:r>
          </a:p>
          <a:p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1284771" y="4497169"/>
            <a:ext cx="56348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 ghi đúng sẽ chiến thắng</a:t>
            </a:r>
            <a:endParaRPr lang="en-US" sz="3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5278"/>
            <a:ext cx="2676190" cy="199822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059832" y="1"/>
            <a:ext cx="5769558" cy="3078341"/>
          </a:xfrm>
          <a:prstGeom prst="cloudCallout">
            <a:avLst>
              <a:gd name="adj1" fmla="val -76441"/>
              <a:gd name="adj2" fmla="val 58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Để trở thành người thắng cuộc, các thành viên tham gia trò chơi cần tuân thủ điều gì?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067944" y="3145278"/>
            <a:ext cx="4761447" cy="1910748"/>
          </a:xfrm>
          <a:prstGeom prst="cloudCallout">
            <a:avLst>
              <a:gd name="adj1" fmla="val -103899"/>
              <a:gd name="adj2" fmla="val -2753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rút ra bài học gì từ trò chơi?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03" y="69421"/>
            <a:ext cx="2938068" cy="2116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6" t="21506" r="30000" b="16709"/>
          <a:stretch/>
        </p:blipFill>
        <p:spPr>
          <a:xfrm>
            <a:off x="6150546" y="2884505"/>
            <a:ext cx="2993454" cy="2258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311" y="3272939"/>
            <a:ext cx="5904656" cy="18158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Ga-li-lê đã tôn trọng sự thật như thế nào?..............................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311" y="50524"/>
            <a:ext cx="5904656" cy="31085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…Tuy nhiên, do phát ngôn trái với những quan điểm phổ biến thời bấy giờ, Ga-li-lê đã bị buộc quỳ trước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án La Mã, thề từ bỏ quan điểm của mình và tuyên bố Trái Đất không quay. Nhưng sau đó, ông vẫn tuyên bố: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“Dù sao Trái Đất vẫn quay!”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(SGK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4515966"/>
            <a:ext cx="36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(Ga-li-lê, 1564 - 1642)</a:t>
            </a:r>
            <a:endParaRPr lang="vi-V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1434" y="218625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(Cô-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-ních, 1473 - 1543)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0151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 (Thảo luận nhóm 5 phút)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31108"/>
              </p:ext>
            </p:extLst>
          </p:nvPr>
        </p:nvGraphicFramePr>
        <p:xfrm>
          <a:off x="35496" y="511944"/>
          <a:ext cx="9001000" cy="4559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118"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thật là gì? ………………………………………………….</a:t>
                      </a:r>
                    </a:p>
                    <a:p>
                      <a:pPr algn="l"/>
                      <a:r>
                        <a:rPr lang="en-US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 trọng sự thật là gì?.............................................................</a:t>
                      </a:r>
                      <a:endParaRPr lang="vi-VN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06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của tôn trọng sự thật</a:t>
                      </a:r>
                      <a:endParaRPr lang="vi-VN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7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sát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tranh, ghi biểu hiện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Tranh 1: ………………......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……………………………....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Tranh 2: …………………..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Tranh 3: …………………..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thêm các biểu hiện khác</a:t>
                      </a: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4……………………………..5……….…………………….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6……………………………..7……….…………………….</a:t>
                      </a:r>
                      <a:endParaRPr lang="vi-VN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8……………………………...……….…………………….</a:t>
                      </a:r>
                      <a:endParaRPr lang="vi-VN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1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-6902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 Phiếu học tập số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57615"/>
              </p:ext>
            </p:extLst>
          </p:nvPr>
        </p:nvGraphicFramePr>
        <p:xfrm>
          <a:off x="35496" y="483071"/>
          <a:ext cx="9001000" cy="461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0263">
                <a:tc gridSpan="2">
                  <a:txBody>
                    <a:bodyPr/>
                    <a:lstStyle/>
                    <a:p>
                      <a:pPr algn="l"/>
                      <a:r>
                        <a:rPr lang="en-US" sz="2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Sự</a:t>
                      </a:r>
                      <a:r>
                        <a:rPr lang="en-US" sz="2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thật là những gì có thật trong cuộc sống hiện thực và phản ánh đúng hiện thực cuộc sống.</a:t>
                      </a:r>
                    </a:p>
                    <a:p>
                      <a:pPr algn="l"/>
                      <a:r>
                        <a:rPr lang="en-US" sz="2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Tôn trọng sự thật là </a:t>
                      </a:r>
                      <a:r>
                        <a:rPr lang="vi-VN" sz="2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 nghĩ, nói và làm theo đúng sự thật, bảo vệ sự thật</a:t>
                      </a:r>
                      <a:r>
                        <a:rPr lang="en-US" sz="2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của tôn trọng sự thật</a:t>
                      </a:r>
                      <a:endParaRPr lang="vi-VN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58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Tranh 1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Hai bạn HS tự giác nhận lỗi.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Tranh 2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Bạn nam dũng cảm nói lên sự thật.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Tranh 3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Hai bạn nữ dám đứng lên nói sự thật.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5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thêm các biểu hiện khác</a:t>
                      </a:r>
                    </a:p>
                    <a:p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Chấp nhận kết quả của việc nói ra sự thật</a:t>
                      </a:r>
                    </a:p>
                    <a:p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Bảo vệ sự thật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Đấu tranh tìm ra sự thật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Lên án những việc làm sai trái.</a:t>
                      </a:r>
                      <a:endParaRPr lang="vi-VN" sz="2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5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3440" y="-15876"/>
            <a:ext cx="5033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suy ngẫm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18" y="2973153"/>
            <a:ext cx="4033254" cy="2108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40" y="692010"/>
            <a:ext cx="4054232" cy="2242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" y="1131590"/>
            <a:ext cx="4625331" cy="36724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49251" y="4027294"/>
            <a:ext cx="1295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Lên?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95407" y="4027294"/>
            <a:ext cx="1895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Xuống?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594360" y="1028700"/>
            <a:ext cx="7955280" cy="325755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20"/>
          </a:p>
        </p:txBody>
      </p:sp>
      <p:pic>
        <p:nvPicPr>
          <p:cNvPr id="61445" name="Picture 5" descr="bloem23"/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1" y="1894920"/>
            <a:ext cx="494348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Group 7"/>
          <p:cNvGrpSpPr>
            <a:grpSpLocks/>
          </p:cNvGrpSpPr>
          <p:nvPr/>
        </p:nvGrpSpPr>
        <p:grpSpPr bwMode="auto">
          <a:xfrm>
            <a:off x="1760220" y="4036220"/>
            <a:ext cx="5692140" cy="1107282"/>
            <a:chOff x="1680" y="2880"/>
            <a:chExt cx="2976" cy="1266"/>
          </a:xfrm>
        </p:grpSpPr>
        <p:pic>
          <p:nvPicPr>
            <p:cNvPr id="37901" name="Picture 8" descr="tn_an1000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880"/>
              <a:ext cx="2976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2" name="Freeform 9"/>
            <p:cNvSpPr>
              <a:spLocks/>
            </p:cNvSpPr>
            <p:nvPr/>
          </p:nvSpPr>
          <p:spPr bwMode="auto">
            <a:xfrm>
              <a:off x="1928" y="3352"/>
              <a:ext cx="108" cy="192"/>
            </a:xfrm>
            <a:custGeom>
              <a:avLst/>
              <a:gdLst>
                <a:gd name="T0" fmla="*/ 37 w 100"/>
                <a:gd name="T1" fmla="*/ 0 h 155"/>
                <a:gd name="T2" fmla="*/ 21 w 100"/>
                <a:gd name="T3" fmla="*/ 152 h 155"/>
                <a:gd name="T4" fmla="*/ 37 w 100"/>
                <a:gd name="T5" fmla="*/ 0 h 155"/>
                <a:gd name="T6" fmla="*/ 0 60000 65536"/>
                <a:gd name="T7" fmla="*/ 0 60000 65536"/>
                <a:gd name="T8" fmla="*/ 0 60000 65536"/>
                <a:gd name="T9" fmla="*/ 0 w 100"/>
                <a:gd name="T10" fmla="*/ 0 h 155"/>
                <a:gd name="T11" fmla="*/ 100 w 100"/>
                <a:gd name="T12" fmla="*/ 155 h 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55">
                  <a:moveTo>
                    <a:pt x="37" y="0"/>
                  </a:moveTo>
                  <a:cubicBezTo>
                    <a:pt x="0" y="56"/>
                    <a:pt x="15" y="69"/>
                    <a:pt x="21" y="152"/>
                  </a:cubicBezTo>
                  <a:cubicBezTo>
                    <a:pt x="100" y="132"/>
                    <a:pt x="54" y="155"/>
                    <a:pt x="37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7903" name="Freeform 10"/>
            <p:cNvSpPr>
              <a:spLocks/>
            </p:cNvSpPr>
            <p:nvPr/>
          </p:nvSpPr>
          <p:spPr bwMode="auto">
            <a:xfrm>
              <a:off x="3856" y="3320"/>
              <a:ext cx="188" cy="196"/>
            </a:xfrm>
            <a:custGeom>
              <a:avLst/>
              <a:gdLst>
                <a:gd name="T0" fmla="*/ 40 w 188"/>
                <a:gd name="T1" fmla="*/ 0 h 196"/>
                <a:gd name="T2" fmla="*/ 86 w 188"/>
                <a:gd name="T3" fmla="*/ 196 h 196"/>
                <a:gd name="T4" fmla="*/ 40 w 188"/>
                <a:gd name="T5" fmla="*/ 0 h 196"/>
                <a:gd name="T6" fmla="*/ 0 60000 65536"/>
                <a:gd name="T7" fmla="*/ 0 60000 65536"/>
                <a:gd name="T8" fmla="*/ 0 60000 65536"/>
                <a:gd name="T9" fmla="*/ 0 w 188"/>
                <a:gd name="T10" fmla="*/ 0 h 196"/>
                <a:gd name="T11" fmla="*/ 188 w 188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196">
                  <a:moveTo>
                    <a:pt x="40" y="0"/>
                  </a:moveTo>
                  <a:cubicBezTo>
                    <a:pt x="0" y="69"/>
                    <a:pt x="79" y="93"/>
                    <a:pt x="86" y="196"/>
                  </a:cubicBezTo>
                  <a:cubicBezTo>
                    <a:pt x="188" y="124"/>
                    <a:pt x="128" y="192"/>
                    <a:pt x="40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7904" name="Freeform 11"/>
            <p:cNvSpPr>
              <a:spLocks/>
            </p:cNvSpPr>
            <p:nvPr/>
          </p:nvSpPr>
          <p:spPr bwMode="auto">
            <a:xfrm>
              <a:off x="2130" y="3414"/>
              <a:ext cx="101" cy="188"/>
            </a:xfrm>
            <a:custGeom>
              <a:avLst/>
              <a:gdLst>
                <a:gd name="T0" fmla="*/ 36 w 101"/>
                <a:gd name="T1" fmla="*/ 0 h 188"/>
                <a:gd name="T2" fmla="*/ 0 w 101"/>
                <a:gd name="T3" fmla="*/ 150 h 188"/>
                <a:gd name="T4" fmla="*/ 36 w 101"/>
                <a:gd name="T5" fmla="*/ 0 h 188"/>
                <a:gd name="T6" fmla="*/ 0 60000 65536"/>
                <a:gd name="T7" fmla="*/ 0 60000 65536"/>
                <a:gd name="T8" fmla="*/ 0 60000 65536"/>
                <a:gd name="T9" fmla="*/ 0 w 101"/>
                <a:gd name="T10" fmla="*/ 0 h 188"/>
                <a:gd name="T11" fmla="*/ 101 w 101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8">
                  <a:moveTo>
                    <a:pt x="36" y="0"/>
                  </a:moveTo>
                  <a:cubicBezTo>
                    <a:pt x="6" y="68"/>
                    <a:pt x="12" y="18"/>
                    <a:pt x="0" y="150"/>
                  </a:cubicBezTo>
                  <a:cubicBezTo>
                    <a:pt x="36" y="48"/>
                    <a:pt x="101" y="188"/>
                    <a:pt x="3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7905" name="Freeform 12"/>
            <p:cNvSpPr>
              <a:spLocks/>
            </p:cNvSpPr>
            <p:nvPr/>
          </p:nvSpPr>
          <p:spPr bwMode="auto">
            <a:xfrm>
              <a:off x="2202" y="3570"/>
              <a:ext cx="126" cy="204"/>
            </a:xfrm>
            <a:custGeom>
              <a:avLst/>
              <a:gdLst>
                <a:gd name="T0" fmla="*/ 126 w 126"/>
                <a:gd name="T1" fmla="*/ 0 h 204"/>
                <a:gd name="T2" fmla="*/ 0 w 126"/>
                <a:gd name="T3" fmla="*/ 150 h 204"/>
                <a:gd name="T4" fmla="*/ 126 w 126"/>
                <a:gd name="T5" fmla="*/ 0 h 204"/>
                <a:gd name="T6" fmla="*/ 0 60000 65536"/>
                <a:gd name="T7" fmla="*/ 0 60000 65536"/>
                <a:gd name="T8" fmla="*/ 0 60000 65536"/>
                <a:gd name="T9" fmla="*/ 0 w 126"/>
                <a:gd name="T10" fmla="*/ 0 h 204"/>
                <a:gd name="T11" fmla="*/ 126 w 126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" h="204">
                  <a:moveTo>
                    <a:pt x="126" y="0"/>
                  </a:moveTo>
                  <a:cubicBezTo>
                    <a:pt x="96" y="68"/>
                    <a:pt x="12" y="18"/>
                    <a:pt x="0" y="150"/>
                  </a:cubicBezTo>
                  <a:cubicBezTo>
                    <a:pt x="36" y="48"/>
                    <a:pt x="54" y="204"/>
                    <a:pt x="12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20"/>
            </a:p>
          </p:txBody>
        </p:sp>
      </p:grpSp>
      <p:pic>
        <p:nvPicPr>
          <p:cNvPr id="61454" name="Picture 14" descr="bloem23"/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1" y="1257301"/>
            <a:ext cx="494348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15" descr="bloem23"/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70" y="2638583"/>
            <a:ext cx="494348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760220" y="1200150"/>
            <a:ext cx="65151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sz="234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34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en-US" sz="234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 </a:t>
            </a:r>
            <a:r>
              <a:rPr lang="en-US" sz="234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34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34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.­</a:t>
            </a:r>
            <a:endParaRPr lang="ru-RU" sz="2340" b="1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1691640" y="2425334"/>
            <a:ext cx="658368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34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34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4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34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34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4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4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sau: ý nghĩa, rèn luyện thái độ tôn trọng sự thật</a:t>
            </a:r>
            <a:endParaRPr lang="en-US" sz="234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1776048" y="1832670"/>
            <a:ext cx="6652259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34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</a:t>
            </a:r>
            <a:r>
              <a:rPr lang="en-US" sz="234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34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en-US" sz="234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 </a:t>
            </a:r>
            <a:r>
              <a:rPr lang="en-US" sz="234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234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sz="234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4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16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16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17" y="171450"/>
            <a:ext cx="4004787" cy="68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0002064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8" grpId="0"/>
      <p:bldP spid="61459" grpId="0"/>
      <p:bldP spid="614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7&quot;&gt;&lt;property id=&quot;20148&quot; value=&quot;5&quot;/&gt;&lt;property id=&quot;20300&quot; value=&quot;Slide 2&quot;/&gt;&lt;property id=&quot;20307&quot; value=&quot;259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4456&quot;&gt;&lt;property id=&quot;20148&quot; value=&quot;5&quot;/&gt;&lt;property id=&quot;20300&quot; value=&quot;Slide 4&quot;/&gt;&lt;property id=&quot;20307&quot; value=&quot;261&quot;/&gt;&lt;/object&gt;&lt;object type=&quot;3&quot; unique_id=&quot;14457&quot;&gt;&lt;property id=&quot;20148&quot; value=&quot;5&quot;/&gt;&lt;property id=&quot;20300&quot; value=&quot;Slide 5&quot;/&gt;&lt;property id=&quot;20307&quot; value=&quot;264&quot;/&gt;&lt;/object&gt;&lt;object type=&quot;3&quot; unique_id=&quot;14458&quot;&gt;&lt;property id=&quot;20148&quot; value=&quot;5&quot;/&gt;&lt;property id=&quot;20300&quot; value=&quot;Slide 6&quot;/&gt;&lt;property id=&quot;20307&quot; value=&quot;265&quot;/&gt;&lt;/object&gt;&lt;object type=&quot;3&quot; unique_id=&quot;14459&quot;&gt;&lt;property id=&quot;20148&quot; value=&quot;5&quot;/&gt;&lt;property id=&quot;20300&quot; value=&quot;Slide 7&quot;/&gt;&lt;property id=&quot;20307&quot; value=&quot;263&quot;/&gt;&lt;/object&gt;&lt;object type=&quot;3&quot; unique_id=&quot;14460&quot;&gt;&lt;property id=&quot;20148&quot; value=&quot;5&quot;/&gt;&lt;property id=&quot;20300&quot; value=&quot;Slide 8&quot;/&gt;&lt;property id=&quot;20307&quot; value=&quot;266&quot;/&gt;&lt;/object&gt;&lt;object type=&quot;3&quot; unique_id=&quot;14521&quot;&gt;&lt;property id=&quot;20148&quot; value=&quot;5&quot;/&gt;&lt;property id=&quot;20300&quot; value=&quot;Slide 9&quot;/&gt;&lt;property id=&quot;20307&quot; value=&quot;267&quot;/&gt;&lt;/object&gt;&lt;object type=&quot;3&quot; unique_id=&quot;14561&quot;&gt;&lt;property id=&quot;20148&quot; value=&quot;5&quot;/&gt;&lt;property id=&quot;20300&quot; value=&quot;Slide 10&quot;/&gt;&lt;property id=&quot;20307&quot; value=&quot;268&quot;/&gt;&lt;/object&gt;&lt;object type=&quot;3&quot; unique_id=&quot;14618&quot;&gt;&lt;property id=&quot;20148&quot; value=&quot;5&quot;/&gt;&lt;property id=&quot;20300&quot; value=&quot;Slide 11&quot;/&gt;&lt;property id=&quot;20307&quot; value=&quot;269&quot;/&gt;&lt;/object&gt;&lt;object type=&quot;3&quot; unique_id=&quot;14619&quot;&gt;&lt;property id=&quot;20148&quot; value=&quot;5&quot;/&gt;&lt;property id=&quot;20300&quot; value=&quot;Slide 13&quot;/&gt;&lt;property id=&quot;20307&quot; value=&quot;270&quot;/&gt;&lt;/object&gt;&lt;object type=&quot;3&quot; unique_id=&quot;14700&quot;&gt;&lt;property id=&quot;20148&quot; value=&quot;5&quot;/&gt;&lt;property id=&quot;20300&quot; value=&quot;Slide 14&quot;/&gt;&lt;property id=&quot;20307&quot; value=&quot;271&quot;/&gt;&lt;/object&gt;&lt;object type=&quot;3&quot; unique_id=&quot;14752&quot;&gt;&lt;property id=&quot;20148&quot; value=&quot;5&quot;/&gt;&lt;property id=&quot;20300&quot; value=&quot;Slide 15&quot;/&gt;&lt;property id=&quot;20307&quot; value=&quot;272&quot;/&gt;&lt;/object&gt;&lt;object type=&quot;3&quot; unique_id=&quot;14801&quot;&gt;&lt;property id=&quot;20148&quot; value=&quot;5&quot;/&gt;&lt;property id=&quot;20300&quot; value=&quot;Slide 12&quot;/&gt;&lt;property id=&quot;20307&quot; value=&quot;27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1394261993,C:\Documents and Settings\Admin\Desktop\Ếch ngồi đáy giếng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528</Words>
  <Application>Microsoft Office PowerPoint</Application>
  <PresentationFormat>On-screen Show (16:9)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21AK22</cp:lastModifiedBy>
  <cp:revision>44</cp:revision>
  <dcterms:created xsi:type="dcterms:W3CDTF">2021-07-12T15:39:09Z</dcterms:created>
  <dcterms:modified xsi:type="dcterms:W3CDTF">2023-03-30T10:48:21Z</dcterms:modified>
</cp:coreProperties>
</file>