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6"/>
  </p:notesMasterIdLst>
  <p:sldIdLst>
    <p:sldId id="395"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54" r:id="rId21"/>
    <p:sldId id="378" r:id="rId22"/>
    <p:sldId id="352" r:id="rId23"/>
    <p:sldId id="397" r:id="rId24"/>
    <p:sldId id="3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1" d="100"/>
          <a:sy n="41" d="100"/>
        </p:scale>
        <p:origin x="72"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3/30/2023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3/30/2023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3/30/2023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gif"/></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110408" y="1580505"/>
            <a:ext cx="6098721"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GDCD6</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BÀI 3. SIÊNG NĂNG KIÊN TRÌ </a:t>
            </a: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1)</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08494" y="3547208"/>
            <a:ext cx="4590296"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Bích Thuận</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42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538249" y="974977"/>
            <a:ext cx="3568329"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4" y="1844670"/>
            <a:ext cx="568885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800" smtClean="0">
                <a:solidFill>
                  <a:prstClr val="black"/>
                </a:solidFill>
                <a:ea typeface="Cambria" panose="02040503050406030204" pitchFamily="18" charset="0"/>
                <a:cs typeface="Cambria" panose="02040503050406030204" pitchFamily="18" charset="0"/>
              </a:rPr>
              <a:t/>
            </a:r>
            <a:br>
              <a:rPr lang="vi-VN" altLang="en-US" sz="2800" smtClean="0">
                <a:solidFill>
                  <a:prstClr val="black"/>
                </a:solidFill>
                <a:ea typeface="Cambria" panose="02040503050406030204" pitchFamily="18" charset="0"/>
                <a:cs typeface="Cambria" panose="02040503050406030204" pitchFamily="18" charset="0"/>
              </a:rPr>
            </a:br>
            <a:r>
              <a:rPr lang="en-US" sz="2800" smtClean="0"/>
              <a:t>1. Em hãy nêu những biểu hiện của siêng năng, kiên trì và trái với siêng năng, kiên trì từ nội dung các bức tranh?</a:t>
            </a:r>
          </a:p>
          <a:p>
            <a:pPr algn="just"/>
            <a:r>
              <a:rPr lang="en-US" sz="2800" smtClean="0"/>
              <a:t>2. Em hãy kể thêm những biểu hiện khác của siêng năng, kiên trì mà em biết?</a:t>
            </a:r>
          </a:p>
          <a:p>
            <a:pPr indent="12700" algn="just"/>
            <a:endParaRPr lang="vi-VN" altLang="en-US" sz="28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New Roman" pitchFamily="18" charset="0"/>
                <a:ea typeface="华康海报体W12" panose="040B0C09000000000000" pitchFamily="81" charset="-122"/>
                <a:cs typeface="Times New Roman" pitchFamily="18" charset="0"/>
              </a:rPr>
              <a:t>Luyện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874705" cy="4746838"/>
            </a:xfrm>
            <a:prstGeom prst="rect">
              <a:avLst/>
            </a:prstGeom>
          </p:spPr>
        </p:pic>
        <p:sp>
          <p:nvSpPr>
            <p:cNvPr id="10" name="Rectangle 9"/>
            <p:cNvSpPr>
              <a:spLocks noChangeArrowheads="1"/>
            </p:cNvSpPr>
            <p:nvPr/>
          </p:nvSpPr>
          <p:spPr bwMode="auto">
            <a:xfrm>
              <a:off x="1684948" y="1999080"/>
              <a:ext cx="38667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92480" y="1371600"/>
            <a:ext cx="10607040" cy="4343400"/>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60"/>
          </a:p>
        </p:txBody>
      </p:sp>
      <p:pic>
        <p:nvPicPr>
          <p:cNvPr id="61445" name="Picture 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2526559"/>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2346960" y="5381626"/>
            <a:ext cx="7589520" cy="1476376"/>
            <a:chOff x="1680" y="2880"/>
            <a:chExt cx="2976" cy="1266"/>
          </a:xfrm>
        </p:grpSpPr>
        <p:pic>
          <p:nvPicPr>
            <p:cNvPr id="37901" name="Picture 8" descr="tn_an10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grpSp>
      <p:pic>
        <p:nvPicPr>
          <p:cNvPr id="61454" name="Picture 14"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1676401"/>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18494" y="3518110"/>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2346960" y="1600200"/>
            <a:ext cx="86868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pP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bài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ru-RU"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59" name="Rectangle 19"/>
          <p:cNvSpPr>
            <a:spLocks noChangeArrowheads="1"/>
          </p:cNvSpPr>
          <p:nvPr/>
        </p:nvSpPr>
        <p:spPr bwMode="auto">
          <a:xfrm>
            <a:off x="2255520" y="3233779"/>
            <a:ext cx="877824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120" b="1" dirty="0" err="1">
                <a:solidFill>
                  <a:srgbClr val="0000CC"/>
                </a:solidFill>
                <a:latin typeface="Times New Roman" panose="02020603050405020304" pitchFamily="18" charset="0"/>
                <a:cs typeface="Times New Roman" panose="02020603050405020304" pitchFamily="18" charset="0"/>
              </a:rPr>
              <a:t>Chuẩn</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bị</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nội</a:t>
            </a:r>
            <a:r>
              <a:rPr lang="en-US" sz="3120" b="1" dirty="0">
                <a:solidFill>
                  <a:srgbClr val="0000CC"/>
                </a:solidFill>
                <a:latin typeface="Times New Roman" panose="02020603050405020304" pitchFamily="18" charset="0"/>
                <a:cs typeface="Times New Roman" panose="02020603050405020304" pitchFamily="18" charset="0"/>
              </a:rPr>
              <a:t> dung </a:t>
            </a:r>
            <a:r>
              <a:rPr lang="en-US" sz="3120" b="1" err="1">
                <a:solidFill>
                  <a:srgbClr val="0000CC"/>
                </a:solidFill>
                <a:latin typeface="Times New Roman" panose="02020603050405020304" pitchFamily="18" charset="0"/>
                <a:cs typeface="Times New Roman" panose="02020603050405020304" pitchFamily="18" charset="0"/>
              </a:rPr>
              <a:t>bài</a:t>
            </a:r>
            <a:r>
              <a:rPr lang="en-US" sz="3120" b="1">
                <a:solidFill>
                  <a:srgbClr val="0000CC"/>
                </a:solidFill>
                <a:latin typeface="Times New Roman" panose="02020603050405020304" pitchFamily="18" charset="0"/>
                <a:cs typeface="Times New Roman" panose="02020603050405020304" pitchFamily="18" charset="0"/>
              </a:rPr>
              <a:t> </a:t>
            </a:r>
            <a:r>
              <a:rPr lang="en-US" sz="3120" b="1" smtClean="0">
                <a:solidFill>
                  <a:srgbClr val="0000CC"/>
                </a:solidFill>
                <a:latin typeface="Times New Roman" panose="02020603050405020304" pitchFamily="18" charset="0"/>
                <a:cs typeface="Times New Roman" panose="02020603050405020304" pitchFamily="18" charset="0"/>
              </a:rPr>
              <a:t>sau</a:t>
            </a:r>
            <a:endParaRPr lang="en-US" sz="3120" b="1">
              <a:solidFill>
                <a:srgbClr val="0000CC"/>
              </a:solidFill>
              <a:latin typeface="Times New Roman" panose="02020603050405020304" pitchFamily="18" charset="0"/>
              <a:cs typeface="Times New Roman" panose="02020603050405020304" pitchFamily="18" charset="0"/>
            </a:endParaRPr>
          </a:p>
        </p:txBody>
      </p:sp>
      <p:sp>
        <p:nvSpPr>
          <p:cNvPr id="61461" name="Rectangle 21"/>
          <p:cNvSpPr>
            <a:spLocks noChangeArrowheads="1"/>
          </p:cNvSpPr>
          <p:nvPr/>
        </p:nvSpPr>
        <p:spPr bwMode="auto">
          <a:xfrm>
            <a:off x="2368063" y="2443560"/>
            <a:ext cx="8869679"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Hoàn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thành</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vận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8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en-US" sz="2880" i="1" dirty="0">
              <a:solidFill>
                <a:srgbClr val="0000CC"/>
              </a:solidFill>
              <a:latin typeface="Times New Roman" panose="02020603050405020304" pitchFamily="18" charset="0"/>
              <a:cs typeface="Times New Roman" panose="02020603050405020304" pitchFamily="18" charset="0"/>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356" y="228600"/>
            <a:ext cx="5339716" cy="9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0560344"/>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1459"/>
                                        </p:tgtEl>
                                        <p:attrNameLst>
                                          <p:attrName>style.visibility</p:attrName>
                                        </p:attrNameLst>
                                      </p:cBhvr>
                                      <p:to>
                                        <p:strVal val="visible"/>
                                      </p:to>
                                    </p:set>
                                    <p:animEffect transition="in" filter="barn(inVertical)">
                                      <p:cBhvr>
                                        <p:cTn id="15" dur="500"/>
                                        <p:tgtEl>
                                          <p:spTgt spid="614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458"/>
                                        </p:tgtEl>
                                        <p:attrNameLst>
                                          <p:attrName>style.visibility</p:attrName>
                                        </p:attrNameLst>
                                      </p:cBhvr>
                                      <p:to>
                                        <p:strVal val="visible"/>
                                      </p:to>
                                    </p:set>
                                    <p:animEffect transition="in" filter="barn(inVertical)">
                                      <p:cBhvr>
                                        <p:cTn id="18" dur="500"/>
                                        <p:tgtEl>
                                          <p:spTgt spid="6145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1461"/>
                                        </p:tgtEl>
                                        <p:attrNameLst>
                                          <p:attrName>style.visibility</p:attrName>
                                        </p:attrNameLst>
                                      </p:cBhvr>
                                      <p:to>
                                        <p:strVal val="visible"/>
                                      </p:to>
                                    </p:set>
                                    <p:animEffect transition="in" filter="barn(inVertical)">
                                      <p:cBhvr>
                                        <p:cTn id="21" dur="5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7000" y="903006"/>
            <a:ext cx="8108273" cy="1754326"/>
          </a:xfrm>
          <a:prstGeom prst="rect">
            <a:avLst/>
          </a:prstGeom>
          <a:noFill/>
        </p:spPr>
        <p:txBody>
          <a:bodyPr wrap="square" lIns="91440" tIns="45720" rIns="91440" bIns="45720">
            <a:spAutoFit/>
          </a:bodyPr>
          <a:lstStyle/>
          <a:p>
            <a:pPr algn="ctr"/>
            <a:r>
              <a:rPr lang="en-US" sz="5400" smtClean="0">
                <a:ln w="0"/>
                <a:solidFill>
                  <a:srgbClr val="002060"/>
                </a:solidFill>
                <a:effectLst>
                  <a:reflection blurRad="6350" stA="53000" endA="300" endPos="35500" dir="5400000" sy="-90000" algn="bl" rotWithShape="0"/>
                </a:effectLst>
              </a:rPr>
              <a:t>CHÂN THÀNH CẢM ƠN THẦY CÔ VÀ CÁC EM</a:t>
            </a:r>
            <a:endParaRPr lang="en-US" sz="5400" b="0" cap="none" spc="0">
              <a:ln w="0"/>
              <a:solidFill>
                <a:srgbClr val="00206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3445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986016"/>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4154905"/>
            <a:ext cx="5969726" cy="23902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smtClean="0">
                <a:solidFill>
                  <a:schemeClr val="tx1"/>
                </a:solidFill>
                <a:latin typeface="Times New Roman" pitchFamily="18" charset="0"/>
                <a:cs typeface="Times New Roman" pitchFamily="18" charset="0"/>
              </a:rPr>
              <a:t>Mạc Đĩnh Chi đã nỗ lực để thi đỗ Trạng nguyên</a:t>
            </a:r>
            <a:r>
              <a:rPr lang="en-US" sz="24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400" i="1" smtClean="0">
                <a:solidFill>
                  <a:srgbClr val="000000"/>
                </a:solidFill>
                <a:latin typeface="Times New Roman" panose="02020603050405020304" pitchFamily="18" charset="0"/>
                <a:ea typeface="Times New Roman" panose="02020603050405020304" pitchFamily="18" charset="0"/>
              </a:rPr>
              <a:t>.</a:t>
            </a:r>
            <a:endParaRPr lang="en-US" sz="24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344196"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7027</TotalTime>
  <Words>1046</Words>
  <Application>Microsoft Office PowerPoint</Application>
  <PresentationFormat>Widescreen</PresentationFormat>
  <Paragraphs>115</Paragraphs>
  <Slides>21</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Arial Unicode MS</vt:lpstr>
      <vt:lpstr>微软雅黑</vt:lpstr>
      <vt:lpstr>#9Slide05 Israquella</vt:lpstr>
      <vt:lpstr>Arial</vt:lpstr>
      <vt:lpstr>Calibri</vt:lpstr>
      <vt:lpstr>Calibri Light</vt:lpstr>
      <vt:lpstr>Cambria</vt:lpstr>
      <vt:lpstr>Courier New</vt:lpstr>
      <vt:lpstr>Helvetica Neue</vt:lpstr>
      <vt:lpstr>SVN-Vanilla Daisy Pro</vt:lpstr>
      <vt:lpstr>Tahoma</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21AK22</cp:lastModifiedBy>
  <cp:revision>215</cp:revision>
  <dcterms:created xsi:type="dcterms:W3CDTF">2021-06-28T15:32:15Z</dcterms:created>
  <dcterms:modified xsi:type="dcterms:W3CDTF">2023-03-30T10:42:29Z</dcterms:modified>
</cp:coreProperties>
</file>