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11" r:id="rId2"/>
    <p:sldId id="256" r:id="rId3"/>
    <p:sldId id="270" r:id="rId4"/>
    <p:sldId id="275" r:id="rId5"/>
    <p:sldId id="301" r:id="rId6"/>
    <p:sldId id="279" r:id="rId7"/>
    <p:sldId id="302" r:id="rId8"/>
    <p:sldId id="291" r:id="rId9"/>
    <p:sldId id="271" r:id="rId10"/>
    <p:sldId id="303" r:id="rId11"/>
    <p:sldId id="304" r:id="rId12"/>
    <p:sldId id="305" r:id="rId13"/>
    <p:sldId id="306" r:id="rId14"/>
    <p:sldId id="272" r:id="rId15"/>
    <p:sldId id="290" r:id="rId16"/>
    <p:sldId id="307" r:id="rId17"/>
    <p:sldId id="273" r:id="rId18"/>
    <p:sldId id="308" r:id="rId19"/>
    <p:sldId id="309" r:id="rId20"/>
    <p:sldId id="310" r:id="rId21"/>
    <p:sldId id="278" r:id="rId22"/>
    <p:sldId id="276" r:id="rId23"/>
    <p:sldId id="284" r:id="rId24"/>
  </p:sldIdLst>
  <p:sldSz cx="16778288" cy="9475788"/>
  <p:notesSz cx="6858000" cy="9144000"/>
  <p:custDataLst>
    <p:tags r:id="rId2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9A3"/>
    <a:srgbClr val="3399FF"/>
    <a:srgbClr val="FFD391"/>
    <a:srgbClr val="EF98AA"/>
    <a:srgbClr val="D75D89"/>
    <a:srgbClr val="663300"/>
    <a:srgbClr val="FFEB71"/>
    <a:srgbClr val="FFEFAB"/>
    <a:srgbClr val="FFD9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50" d="100"/>
          <a:sy n="50" d="100"/>
        </p:scale>
        <p:origin x="888" y="66"/>
      </p:cViewPr>
      <p:guideLst>
        <p:guide orient="horz" pos="2985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87244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4859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918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7500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3977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1625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7029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575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8229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0184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5784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350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1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835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7361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084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3194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493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9574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9471"/>
            <a:ext cx="15100459" cy="15792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915" y="2211018"/>
            <a:ext cx="15100459" cy="625358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914" y="8629109"/>
            <a:ext cx="3914934" cy="6580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32582" y="8629109"/>
            <a:ext cx="5313125" cy="6580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24440" y="8629109"/>
            <a:ext cx="3914934" cy="6580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EDCB-5977-4B41-88E1-63704C271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371395" y="2669010"/>
            <a:ext cx="16035499" cy="5331348"/>
          </a:xfrm>
          <a:prstGeom prst="rect">
            <a:avLst/>
          </a:prstGeom>
          <a:noFill/>
        </p:spPr>
        <p:txBody>
          <a:bodyPr lIns="94378" tIns="47189" rIns="94378" bIns="47189">
            <a:spAutoFit/>
          </a:bodyPr>
          <a:lstStyle/>
          <a:p>
            <a:pPr algn="ctr" eaLnBrk="1" hangingPunct="1">
              <a:defRPr/>
            </a:pPr>
            <a:r>
              <a:rPr lang="x-none" sz="495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49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9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4954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954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 – Tiết 2</a:t>
            </a:r>
            <a:endParaRPr lang="en-US" sz="4954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4954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LAO ĐỘNG CẦN C</a:t>
            </a:r>
            <a:r>
              <a:rPr lang="en-US" sz="5400" b="1">
                <a:solidFill>
                  <a:srgbClr val="002060"/>
                </a:solidFill>
                <a:latin typeface="Arial Unicode MS" panose="020B0604020202020204" pitchFamily="34" charset="-128"/>
                <a:ea typeface="Arial "/>
                <a:cs typeface="Arial Unicode MS" panose="020B0604020202020204" pitchFamily="34" charset="-128"/>
              </a:rPr>
              <a:t>Ù</a:t>
            </a:r>
            <a:r>
              <a:rPr lang="en-US" sz="5400" b="1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, </a:t>
            </a:r>
            <a:r>
              <a:rPr lang="en-US" sz="5400" b="1" smtClean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S</a:t>
            </a:r>
            <a:r>
              <a:rPr lang="en-US" sz="5400" b="1" smtClean="0">
                <a:solidFill>
                  <a:srgbClr val="002060"/>
                </a:solidFill>
                <a:latin typeface="Arial Unicode MS" panose="020B0604020202020204" pitchFamily="34" charset="-128"/>
                <a:ea typeface="Arial "/>
                <a:cs typeface="Arial Unicode MS" panose="020B0604020202020204" pitchFamily="34" charset="-128"/>
              </a:rPr>
              <a:t>Á</a:t>
            </a:r>
            <a:r>
              <a:rPr lang="en-US" sz="5400" b="1" smtClean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NG </a:t>
            </a:r>
            <a:r>
              <a:rPr lang="en-US" sz="5400" b="1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TẠO</a:t>
            </a:r>
          </a:p>
          <a:p>
            <a:pPr algn="ctr" eaLnBrk="1" hangingPunct="1">
              <a:defRPr/>
            </a:pPr>
            <a:endParaRPr lang="en-US" sz="4404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4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Bích Thuận</a:t>
            </a:r>
            <a:endParaRPr lang="x-none" sz="4404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5123059" y="263685"/>
            <a:ext cx="6529899" cy="667123"/>
          </a:xfrm>
          <a:prstGeom prst="rect">
            <a:avLst/>
          </a:prstGeom>
          <a:noFill/>
        </p:spPr>
        <p:txBody>
          <a:bodyPr wrap="none" lIns="94378" tIns="47189" rIns="94378" bIns="47189">
            <a:spAutoFit/>
          </a:bodyPr>
          <a:lstStyle/>
          <a:p>
            <a:pPr eaLnBrk="1" hangingPunct="1">
              <a:defRPr/>
            </a:pPr>
            <a:r>
              <a:rPr lang="x-none" sz="3716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3076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0" y="7785513"/>
            <a:ext cx="16778288" cy="16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14" y="844807"/>
            <a:ext cx="1985868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18774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8544" y="2145606"/>
            <a:ext cx="10945216" cy="5256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117" y="-53489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094247" y="871561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26" name="Picture 2" descr="Hình ảnh Mặt Cười PNG, Vector, PSD, và biểu tượng để tải về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00" l="4444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8" y="1324382"/>
            <a:ext cx="2598330" cy="2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04" r="89706">
                        <a14:foregroundMark x1="31863" y1="30719" x2="40686" y2="45098"/>
                        <a14:foregroundMark x1="64706" y1="30719" x2="64706" y2="48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879" y="5881789"/>
            <a:ext cx="3409600" cy="25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5767" y="3603894"/>
            <a:ext cx="838835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M thường tái chế phế liệu thành vật dụng để 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vi-VN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sinh hoạt hằng ngày của gia đình mình.</a:t>
            </a:r>
          </a:p>
        </p:txBody>
      </p:sp>
    </p:spTree>
    <p:extLst>
      <p:ext uri="{BB962C8B-B14F-4D97-AF65-F5344CB8AC3E}">
        <p14:creationId xmlns:p14="http://schemas.microsoft.com/office/powerpoint/2010/main" val="34033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8544" y="2145606"/>
            <a:ext cx="10945216" cy="5256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117" y="-53489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484488" y="610721"/>
            <a:ext cx="114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26" name="Picture 2" descr="Hình ảnh Mặt Cười PNG, Vector, PSD, và biểu tượng để tải về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00" l="4444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8" y="1324382"/>
            <a:ext cx="2598330" cy="2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04" r="89706">
                        <a14:foregroundMark x1="31863" y1="30719" x2="40686" y2="45098"/>
                        <a14:foregroundMark x1="64706" y1="30719" x2="64706" y2="48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879" y="5881789"/>
            <a:ext cx="3409600" cy="25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1050" y="3311075"/>
            <a:ext cx="868791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Y làm những việc bố mẹ giao một cách qua loa.</a:t>
            </a:r>
          </a:p>
        </p:txBody>
      </p:sp>
    </p:spTree>
    <p:extLst>
      <p:ext uri="{BB962C8B-B14F-4D97-AF65-F5344CB8AC3E}">
        <p14:creationId xmlns:p14="http://schemas.microsoft.com/office/powerpoint/2010/main" val="37945990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8544" y="2145606"/>
            <a:ext cx="10945216" cy="5256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117" y="-53489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484488" y="610721"/>
            <a:ext cx="114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26" name="Picture 2" descr="Hình ảnh Mặt Cười PNG, Vector, PSD, và biểu tượng để tải về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00" l="4444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8" y="1324382"/>
            <a:ext cx="2598330" cy="2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04" r="89706">
                        <a14:foregroundMark x1="31863" y1="30719" x2="40686" y2="45098"/>
                        <a14:foregroundMark x1="64706" y1="30719" x2="64706" y2="48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879" y="5881789"/>
            <a:ext cx="3409600" cy="25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1050" y="2591469"/>
            <a:ext cx="8687913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9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8544" y="2145606"/>
            <a:ext cx="10945216" cy="5256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117" y="-53489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484488" y="610721"/>
            <a:ext cx="114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26" name="Picture 2" descr="Hình ảnh Mặt Cười PNG, Vector, PSD, và biểu tượng để tải về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00" l="4444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8" y="1324382"/>
            <a:ext cx="2598330" cy="2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04" r="89706">
                        <a14:foregroundMark x1="31863" y1="30719" x2="40686" y2="45098"/>
                        <a14:foregroundMark x1="64706" y1="30719" x2="64706" y2="48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879" y="5881789"/>
            <a:ext cx="3409600" cy="25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1050" y="2591469"/>
            <a:ext cx="86879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ngợm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sây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574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848" y="4963469"/>
            <a:ext cx="4383087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0389" y="-446682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268464" y="394343"/>
            <a:ext cx="10369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图片 75779" descr="PPT素材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004" y="462755"/>
            <a:ext cx="7908925" cy="869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75780" descr="PPT素材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112" y="-533400"/>
            <a:ext cx="11088687" cy="1028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23654" y="3776537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Em hãy gửi một thông điệp bày tỏ sự trân trọng thành quả lao động của người thân hoặc những người xung 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8344" y="462755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5/19 sgk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8" name="Picture 5" descr="Sự sáng tạo – Báo Nghệ 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t="6649" r="462" b="8963"/>
          <a:stretch/>
        </p:blipFill>
        <p:spPr bwMode="auto">
          <a:xfrm rot="20249108">
            <a:off x="12409048" y="3587552"/>
            <a:ext cx="4457894" cy="3454487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1744" y="1809306"/>
            <a:ext cx="3075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i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78288" cy="979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450" y="3392488"/>
            <a:ext cx="3133725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40472" y="3373595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8761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913" y="3081338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-46037"/>
            <a:ext cx="9577388" cy="952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932760" y="3513758"/>
            <a:ext cx="5851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54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54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altLang="zh-CN" sz="54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zh-CN" sz="5400" b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54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zh-CN" sz="5400" b="1" dirty="0" err="1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54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400" b="1" dirty="0">
              <a:solidFill>
                <a:srgbClr val="3469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584" y="710106"/>
            <a:ext cx="1157320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8" y="3204660"/>
            <a:ext cx="1844708" cy="24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212">
            <a:off x="7966660" y="1940537"/>
            <a:ext cx="1858059" cy="36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10" y="4626028"/>
            <a:ext cx="802810" cy="11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861">
            <a:off x="9516537" y="2261950"/>
            <a:ext cx="1526655" cy="350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17" y="3204660"/>
            <a:ext cx="1366531" cy="23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98" y="4626029"/>
            <a:ext cx="789649" cy="11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579">
            <a:off x="11968887" y="3687223"/>
            <a:ext cx="644880" cy="20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277">
            <a:off x="12916465" y="3788122"/>
            <a:ext cx="644880" cy="20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GA NGUYET Khong duoc xoa\hinh anh doc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64408" y="7258174"/>
            <a:ext cx="1436580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	Hai người đi lên một ngọn núi. Người bé  là con của người lớn. Nhưng người lớn hơn  không phải là cha của người bé.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Vậy người đó là ai?</a:t>
            </a:r>
          </a:p>
        </p:txBody>
      </p:sp>
    </p:spTree>
    <p:extLst>
      <p:ext uri="{BB962C8B-B14F-4D97-AF65-F5344CB8AC3E}">
        <p14:creationId xmlns:p14="http://schemas.microsoft.com/office/powerpoint/2010/main" val="182223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410192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516936" y="6610102"/>
            <a:ext cx="880679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2601489" y="6214814"/>
            <a:ext cx="1157372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5000"/>
              </a:lnSpc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1pPr>
            <a:lvl2pPr>
              <a:lnSpc>
                <a:spcPct val="85000"/>
              </a:lnSpc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>
              <a:lnSpc>
                <a:spcPct val="85000"/>
              </a:lnSpc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>
              <a:lnSpc>
                <a:spcPct val="85000"/>
              </a:lnSpc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>
              <a:lnSpc>
                <a:spcPct val="85000"/>
              </a:lnSpc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B</a:t>
            </a:r>
            <a:r>
              <a:rPr lang="en-US" sz="80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"/>
                <a:cs typeface="Arial Unicode MS" panose="020B0604020202020204" pitchFamily="34" charset="-128"/>
              </a:rPr>
              <a:t>À</a:t>
            </a:r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I 3:</a:t>
            </a:r>
          </a:p>
          <a:p>
            <a:pPr algn="ctr" defTabSz="914400"/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 LAO ĐỘNG CẦN C</a:t>
            </a:r>
            <a:r>
              <a:rPr lang="en-US" sz="80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"/>
                <a:cs typeface="Arial Unicode MS" panose="020B0604020202020204" pitchFamily="34" charset="-128"/>
              </a:rPr>
              <a:t>Ù</a:t>
            </a:r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, </a:t>
            </a:r>
          </a:p>
          <a:p>
            <a:pPr algn="ctr" defTabSz="914400"/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S</a:t>
            </a:r>
            <a:r>
              <a:rPr lang="en-US" sz="80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"/>
                <a:cs typeface="Arial Unicode MS" panose="020B0604020202020204" pitchFamily="34" charset="-128"/>
              </a:rPr>
              <a:t>Á</a:t>
            </a:r>
            <a:r>
              <a:rPr lang="en-US" sz="8000" b="1" dirty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NG TẠO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5008" y="708606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GDCD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86"/>
            <a:ext cx="16728664" cy="76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-179808" y="7929412"/>
            <a:ext cx="1666314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		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bớt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712" y="3009702"/>
            <a:ext cx="5797996" cy="3727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624" y="273398"/>
            <a:ext cx="83883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xe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10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tấn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gỗ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tấn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44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2250738" y="11113"/>
            <a:ext cx="3876675" cy="947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75" y="0"/>
            <a:ext cx="909955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60752" y="3345999"/>
            <a:ext cx="554461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sz="3500" dirty="0"/>
              <a:t>- </a:t>
            </a:r>
            <a:r>
              <a:rPr lang="vi-VN" sz="3500" dirty="0"/>
              <a:t>Hãy viết bài chia sẻ về một tâm gương lao động cần cù, sáng tạo mà em biết. Em học tập được điều gì từ tấm gương đó.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6372920" y="192958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46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0" y="561975"/>
            <a:ext cx="6408738" cy="533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26"/>
            <a:ext cx="10009188" cy="854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61288"/>
            <a:ext cx="1677828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404194" y="473868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và các bạn hãy thiết kế một sản phẩm thể hiện sự sáng tạo từ những vật liệu tái chế.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87771" y="4756151"/>
            <a:ext cx="11001158" cy="433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3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TẠM BIỆT CÁC EM</a:t>
            </a:r>
            <a:endParaRPr lang="zh-CN" altLang="en-US" sz="13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617788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" y="-31275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788" y="1138238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520" y="3833813"/>
            <a:ext cx="9983043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389" y="5597050"/>
            <a:ext cx="9983043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945" y="7129463"/>
            <a:ext cx="9983043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08763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3432" y="0"/>
            <a:ext cx="319881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90479" y="540871"/>
            <a:ext cx="827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404860" y="3078412"/>
            <a:ext cx="93361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và phát triển phẩm chất, năng lực của mỗi cá nhân để nâng cao hiệu quả lao động, góp phần xây dựng quê hương, đất nước 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539647" y="5466781"/>
            <a:ext cx="89583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được nhiều giá trị vật chất, tinh thần góp phần cải thiện và nâng cao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656374" y="7378504"/>
            <a:ext cx="7463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mọi người yêu quý, tôn trọng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5" y="5097463"/>
            <a:ext cx="5003800" cy="368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472" y="1738184"/>
            <a:ext cx="14708188" cy="416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055313" y="2542918"/>
            <a:ext cx="40458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học tập, lao động,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7934220" y="2517774"/>
            <a:ext cx="39604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quý lao động, khiêm tốn tìm hiểu,những tấm gương cần cù, sáng tạo trong học tập, lao động.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2636094" y="2517774"/>
            <a:ext cx="3625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 phán những biểu hiện lười biếng ý lại trong học tập, lao động.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3610" y="361081"/>
            <a:ext cx="10495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78288" cy="979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450" y="3392488"/>
            <a:ext cx="3133725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40472" y="3373595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618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8264" y="247907"/>
            <a:ext cx="15868699" cy="9211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075"/>
            <a:ext cx="4730750" cy="530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13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897" y="2206455"/>
            <a:ext cx="11440232" cy="217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15" name="图片 46114" descr="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598" y="3916015"/>
            <a:ext cx="11440232" cy="217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1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897" y="5595501"/>
            <a:ext cx="11443055" cy="216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1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897" y="7290865"/>
            <a:ext cx="11445875" cy="2168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121" name="组合 46120"/>
          <p:cNvGrpSpPr/>
          <p:nvPr/>
        </p:nvGrpSpPr>
        <p:grpSpPr>
          <a:xfrm>
            <a:off x="5059557" y="7826777"/>
            <a:ext cx="1096963" cy="1096962"/>
            <a:chOff x="1433" y="3080"/>
            <a:chExt cx="568" cy="568"/>
          </a:xfrm>
        </p:grpSpPr>
        <p:pic>
          <p:nvPicPr>
            <p:cNvPr id="46122" name="图片 46121" descr="png-07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3" y="3080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23" name="矩形 46122"/>
            <p:cNvSpPr/>
            <p:nvPr/>
          </p:nvSpPr>
          <p:spPr>
            <a:xfrm>
              <a:off x="1606" y="3216"/>
              <a:ext cx="198" cy="268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</p:grpSp>
      <p:grpSp>
        <p:nvGrpSpPr>
          <p:cNvPr id="46124" name="组合 46123"/>
          <p:cNvGrpSpPr/>
          <p:nvPr/>
        </p:nvGrpSpPr>
        <p:grpSpPr>
          <a:xfrm>
            <a:off x="4952601" y="2721613"/>
            <a:ext cx="1096962" cy="1008062"/>
            <a:chOff x="1440" y="1056"/>
            <a:chExt cx="568" cy="522"/>
          </a:xfrm>
        </p:grpSpPr>
        <p:pic>
          <p:nvPicPr>
            <p:cNvPr id="46125" name="图片 46124" descr="png-07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0" y="1056"/>
              <a:ext cx="568" cy="5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26" name="矩形 46125"/>
            <p:cNvSpPr/>
            <p:nvPr/>
          </p:nvSpPr>
          <p:spPr>
            <a:xfrm>
              <a:off x="1645" y="1152"/>
              <a:ext cx="198" cy="269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</p:grpSp>
      <p:grpSp>
        <p:nvGrpSpPr>
          <p:cNvPr id="46127" name="组合 46126"/>
          <p:cNvGrpSpPr/>
          <p:nvPr/>
        </p:nvGrpSpPr>
        <p:grpSpPr>
          <a:xfrm>
            <a:off x="4918137" y="4352153"/>
            <a:ext cx="1096962" cy="1096962"/>
            <a:chOff x="1430" y="1744"/>
            <a:chExt cx="568" cy="568"/>
          </a:xfrm>
        </p:grpSpPr>
        <p:pic>
          <p:nvPicPr>
            <p:cNvPr id="46128" name="图片 46127" descr="png-07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29" name="矩形 46128"/>
            <p:cNvSpPr/>
            <p:nvPr/>
          </p:nvSpPr>
          <p:spPr>
            <a:xfrm>
              <a:off x="1653" y="1872"/>
              <a:ext cx="198" cy="269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</p:grpSp>
      <p:grpSp>
        <p:nvGrpSpPr>
          <p:cNvPr id="46130" name="组合 46129"/>
          <p:cNvGrpSpPr/>
          <p:nvPr/>
        </p:nvGrpSpPr>
        <p:grpSpPr>
          <a:xfrm>
            <a:off x="4996718" y="6291229"/>
            <a:ext cx="939800" cy="1111250"/>
            <a:chOff x="1430" y="2400"/>
            <a:chExt cx="486" cy="575"/>
          </a:xfrm>
        </p:grpSpPr>
        <p:pic>
          <p:nvPicPr>
            <p:cNvPr id="46131" name="图片 46130" descr="png-0731副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0" y="2400"/>
              <a:ext cx="486" cy="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32" name="矩形 46131"/>
            <p:cNvSpPr/>
            <p:nvPr/>
          </p:nvSpPr>
          <p:spPr>
            <a:xfrm>
              <a:off x="1590" y="2544"/>
              <a:ext cx="198" cy="268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097317" y="1276043"/>
            <a:ext cx="1000850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Em tán thành hay không tán thành với những ý kiến nào dưới đây? Vì sao?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5149" y="190124"/>
            <a:ext cx="4083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899468" y="2808605"/>
            <a:ext cx="71144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động ở lĩnh vực nào cũng cần cù và sáng tạo.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2774" y="4507528"/>
            <a:ext cx="75316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là khả năng bẩm sinh của con người, không thể rèn luyện mà có được.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7598" y="6516732"/>
            <a:ext cx="78790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chân tay thì không cần sáng tạo</a:t>
            </a:r>
          </a:p>
        </p:txBody>
      </p:sp>
      <p:sp>
        <p:nvSpPr>
          <p:cNvPr id="6" name="Rectangle 5"/>
          <p:cNvSpPr/>
          <p:nvPr/>
        </p:nvSpPr>
        <p:spPr>
          <a:xfrm>
            <a:off x="7948613" y="7913672"/>
            <a:ext cx="7065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lao động, việc nào dễ thì làm, việc khó bỏ qua.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94094"/>
              </p:ext>
            </p:extLst>
          </p:nvPr>
        </p:nvGraphicFramePr>
        <p:xfrm>
          <a:off x="514350" y="1358900"/>
          <a:ext cx="15579650" cy="7699474"/>
        </p:xfrm>
        <a:graphic>
          <a:graphicData uri="http://schemas.openxmlformats.org/drawingml/2006/table">
            <a:tbl>
              <a:tblPr/>
              <a:tblGrid>
                <a:gridCol w="430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04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Lao động ở lĩnh vực nào cũng cần cù và sáng tạo.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Đồng tình. Vì: ở bất cứ lĩnh vực nào (dù là lao động chân tay hay lao động trí óc,…) chúng ta đều cần sự chăm chỉ, cần cù và sáng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0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Sáng tạo là khả năng bẩm sinh của con người, không thể rèn luyện mà có được.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Không đồng tình. Vì: cần cù và sáng tạo không phải là khả năng thiên bẩm mà là kết quả của sự rèn luyện.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4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Lao động chân tay thì không cần sáng tạo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Không đồng tình. Vì: ở bất cứ lĩnh vực nào (dù là lao động chân tay hay lao động trí óc,…) chúng ta đều cần sự chăm chỉ, cần cù và sáng tạo.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04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Trong lao động, việc nào dễ thì làm, việc khó bỏ qua.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Không đồng tình. Vì: trong lao động, dù bất cứ việc gì (khó hoặc dễ) chúng ta đều cần phải chăm chỉ, nỗ lực hết mình để hoàn thành ở mức cao nhất.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8304" y="590657"/>
            <a:ext cx="341113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1808" y="289631"/>
            <a:ext cx="235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</p:spTree>
    <p:extLst>
      <p:ext uri="{BB962C8B-B14F-4D97-AF65-F5344CB8AC3E}">
        <p14:creationId xmlns:p14="http://schemas.microsoft.com/office/powerpoint/2010/main" val="2271633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 rot="19468547">
            <a:off x="2008014" y="206002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744" y="1659913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0592" y="3873798"/>
            <a:ext cx="9505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2 </a:t>
            </a:r>
            <a:r>
              <a:rPr lang="en-US" dirty="0" err="1"/>
              <a:t>mặt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mếu</a:t>
            </a:r>
            <a:r>
              <a:rPr lang="en-US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ý,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mếu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ý.</a:t>
            </a:r>
          </a:p>
          <a:p>
            <a:pPr marL="457200" indent="-457200">
              <a:buFontTx/>
              <a:buChar char="-"/>
            </a:pP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BTC.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8544" y="2145606"/>
            <a:ext cx="10945216" cy="5256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117" y="-53489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094247" y="871561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0832" y="3749504"/>
            <a:ext cx="838835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vi-VN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 luôn chủ động giúp mẹ làm bếp và thường xuyên cải biến các món ăn mới để cả nhà được ngon miệng.</a:t>
            </a:r>
          </a:p>
        </p:txBody>
      </p:sp>
      <p:pic>
        <p:nvPicPr>
          <p:cNvPr id="1026" name="Picture 2" descr="Hình ảnh Mặt Cười PNG, Vector, PSD, và biểu tượng để tải về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00" l="4444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8" y="1324382"/>
            <a:ext cx="2598330" cy="2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04" r="89706">
                        <a14:foregroundMark x1="31863" y1="30719" x2="40686" y2="45098"/>
                        <a14:foregroundMark x1="64706" y1="30719" x2="64706" y2="48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879" y="5881789"/>
            <a:ext cx="3409600" cy="25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839</Words>
  <Application>Microsoft Office PowerPoint</Application>
  <PresentationFormat>Custom</PresentationFormat>
  <Paragraphs>93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SimSun</vt:lpstr>
      <vt:lpstr>SimSun</vt:lpstr>
      <vt:lpstr>Arial</vt:lpstr>
      <vt:lpstr>Arial </vt:lpstr>
      <vt:lpstr>Batang</vt:lpstr>
      <vt:lpstr>Calibri</vt:lpstr>
      <vt:lpstr>SimHei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21AK22</cp:lastModifiedBy>
  <cp:revision>76</cp:revision>
  <dcterms:created xsi:type="dcterms:W3CDTF">2015-09-14T06:10:00Z</dcterms:created>
  <dcterms:modified xsi:type="dcterms:W3CDTF">2023-11-14T12:43:58Z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