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8556" r:id="rId2"/>
    <p:sldMasterId id="2147488568" r:id="rId3"/>
  </p:sldMasterIdLst>
  <p:notesMasterIdLst>
    <p:notesMasterId r:id="rId20"/>
  </p:notesMasterIdLst>
  <p:sldIdLst>
    <p:sldId id="479" r:id="rId4"/>
    <p:sldId id="458" r:id="rId5"/>
    <p:sldId id="384" r:id="rId6"/>
    <p:sldId id="459" r:id="rId7"/>
    <p:sldId id="402" r:id="rId8"/>
    <p:sldId id="365" r:id="rId9"/>
    <p:sldId id="461" r:id="rId10"/>
    <p:sldId id="462" r:id="rId11"/>
    <p:sldId id="460" r:id="rId12"/>
    <p:sldId id="465" r:id="rId13"/>
    <p:sldId id="478" r:id="rId14"/>
    <p:sldId id="471" r:id="rId15"/>
    <p:sldId id="473" r:id="rId16"/>
    <p:sldId id="420" r:id="rId17"/>
    <p:sldId id="472" r:id="rId18"/>
    <p:sldId id="4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FF"/>
    <a:srgbClr val="66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3" autoAdjust="0"/>
    <p:restoredTop sz="94660"/>
  </p:normalViewPr>
  <p:slideViewPr>
    <p:cSldViewPr snapToGrid="0">
      <p:cViewPr varScale="1">
        <p:scale>
          <a:sx n="84" d="100"/>
          <a:sy n="84" d="100"/>
        </p:scale>
        <p:origin x="-9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43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B79F7-DE93-4B7F-BD47-B13DDFD68E47}" type="datetime11">
              <a:rPr lang="en-IN" smtClean="0"/>
              <a:t>21:11:10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7516B-02BD-4EBD-A466-30FC33ED4833}" type="datetime11">
              <a:rPr lang="en-IN" smtClean="0"/>
              <a:t>21:11:10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6F499-28E9-40BF-99E0-3976D854EAF9}" type="datetime11">
              <a:rPr lang="en-IN" smtClean="0"/>
              <a:t>21:11:10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CE67DF4-626E-4D17-8F41-27967A11FD0D}"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9AA28CA0-9C09-41A7-8663-7EA334735D6A}"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FF81E73A-8676-4122-B4CA-0D17D5D31FAF}"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1AC8097C-8C60-407B-BC6B-1138C32F2B18}" type="datetime11">
              <a:rPr lang="en-IN" smtClean="0">
                <a:solidFill>
                  <a:prstClr val="black">
                    <a:tint val="75000"/>
                  </a:prstClr>
                </a:solidFill>
              </a:rPr>
              <a:t>21:11:10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0046E545-DDB4-444A-BDBF-ACBDE516D496}" type="datetime11">
              <a:rPr lang="en-IN" smtClean="0">
                <a:solidFill>
                  <a:prstClr val="black">
                    <a:tint val="75000"/>
                  </a:prstClr>
                </a:solidFill>
              </a:rPr>
              <a:t>21:11:10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7F197695-6EC8-4791-BD9E-ABBCB77624B0}" type="datetime11">
              <a:rPr lang="en-IN" smtClean="0">
                <a:solidFill>
                  <a:prstClr val="black">
                    <a:tint val="75000"/>
                  </a:prstClr>
                </a:solidFill>
              </a:rPr>
              <a:t>21:11:10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70B10812-94B1-44AB-9D21-C6F4300D7B33}" type="datetime11">
              <a:rPr lang="en-IN" smtClean="0">
                <a:solidFill>
                  <a:prstClr val="black">
                    <a:tint val="75000"/>
                  </a:prstClr>
                </a:solidFill>
              </a:rPr>
              <a:t>21:11:10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D687F574-DBF7-4F8A-9C0C-7C827BDCB502}" type="datetime11">
              <a:rPr lang="en-IN" smtClean="0">
                <a:solidFill>
                  <a:prstClr val="black">
                    <a:tint val="75000"/>
                  </a:prstClr>
                </a:solidFill>
              </a:rPr>
              <a:t>21:11:10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B3648-D23D-4D2F-9B6D-E85753B7617D}" type="datetime11">
              <a:rPr lang="en-IN" smtClean="0"/>
              <a:t>21:11:10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C6B894AC-21C6-4E8D-A9D6-BC34CD90E3B3}" type="datetime11">
              <a:rPr lang="en-IN" smtClean="0">
                <a:solidFill>
                  <a:prstClr val="black">
                    <a:tint val="75000"/>
                  </a:prstClr>
                </a:solidFill>
              </a:rPr>
              <a:t>21:11:10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4DB9ACB8-9A0C-401E-8294-4629066C13FC}"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71985483-DA58-4229-9D3E-31281CB6E94D}"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97329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7261BFA2-F4E8-44C5-BD57-2F478C66A635}"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51DEE33-AB93-40C9-887F-779274C0B46E}"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B3222B9A-9DE5-4319-ACF6-99CE130DE7F4}"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464C48E8-DF6E-4E38-AE92-1CACAFFA8524}" type="datetime11">
              <a:rPr lang="en-IN" smtClean="0">
                <a:solidFill>
                  <a:prstClr val="black">
                    <a:tint val="75000"/>
                  </a:prstClr>
                </a:solidFill>
              </a:rPr>
              <a:t>21:11:10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068942E9-B520-4546-9EEB-FDD5CE4112F1}" type="datetime11">
              <a:rPr lang="en-IN" smtClean="0">
                <a:solidFill>
                  <a:prstClr val="black">
                    <a:tint val="75000"/>
                  </a:prstClr>
                </a:solidFill>
              </a:rPr>
              <a:t>21:11:10</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085D3034-FA44-4BB4-B7EA-2D4513C5844A}" type="datetime11">
              <a:rPr lang="en-IN" smtClean="0">
                <a:solidFill>
                  <a:prstClr val="black">
                    <a:tint val="75000"/>
                  </a:prstClr>
                </a:solidFill>
              </a:rPr>
              <a:t>21:11:10</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D4437-AAD0-41A0-981C-20FFBE9CE52E}" type="datetime11">
              <a:rPr lang="en-IN" smtClean="0"/>
              <a:t>21:11:10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9862E093-93F2-4DC0-9C24-71A04217C946}" type="datetime11">
              <a:rPr lang="en-IN" smtClean="0">
                <a:solidFill>
                  <a:prstClr val="black">
                    <a:tint val="75000"/>
                  </a:prstClr>
                </a:solidFill>
              </a:rPr>
              <a:t>21:11:10</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6E4B42B8-887C-4832-A533-3A59E7E7F766}" type="datetime11">
              <a:rPr lang="en-IN" smtClean="0">
                <a:solidFill>
                  <a:prstClr val="black">
                    <a:tint val="75000"/>
                  </a:prstClr>
                </a:solidFill>
              </a:rPr>
              <a:t>21:11:10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B5D279C7-1DE9-4C17-A082-FD27F1CB69A6}" type="datetime11">
              <a:rPr lang="en-IN" smtClean="0">
                <a:solidFill>
                  <a:prstClr val="black">
                    <a:tint val="75000"/>
                  </a:prstClr>
                </a:solidFill>
              </a:rPr>
              <a:t>21:11:10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084F211E-3432-41D8-B56F-A76C1EDD88B1}"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A677151E-88BE-4C43-9A19-144B48EFA2C7}"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2270200" y="820633"/>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56" name="Google Shape;156;p15"/>
          <p:cNvSpPr txBox="1">
            <a:spLocks noGrp="1"/>
          </p:cNvSpPr>
          <p:nvPr>
            <p:ph type="subTitle" idx="1"/>
          </p:nvPr>
        </p:nvSpPr>
        <p:spPr>
          <a:xfrm>
            <a:off x="3288800" y="1516800"/>
            <a:ext cx="56144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157" name="Google Shape;157;p15"/>
          <p:cNvSpPr txBox="1">
            <a:spLocks noGrp="1"/>
          </p:cNvSpPr>
          <p:nvPr>
            <p:ph type="title" idx="2" hasCustomPrompt="1"/>
          </p:nvPr>
        </p:nvSpPr>
        <p:spPr>
          <a:xfrm>
            <a:off x="2270200" y="2916700"/>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58" name="Google Shape;158;p15"/>
          <p:cNvSpPr txBox="1">
            <a:spLocks noGrp="1"/>
          </p:cNvSpPr>
          <p:nvPr>
            <p:ph type="subTitle" idx="3"/>
          </p:nvPr>
        </p:nvSpPr>
        <p:spPr>
          <a:xfrm>
            <a:off x="3288800" y="3612700"/>
            <a:ext cx="56144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159" name="Google Shape;159;p15"/>
          <p:cNvSpPr txBox="1">
            <a:spLocks noGrp="1"/>
          </p:cNvSpPr>
          <p:nvPr>
            <p:ph type="title" idx="4" hasCustomPrompt="1"/>
          </p:nvPr>
        </p:nvSpPr>
        <p:spPr>
          <a:xfrm>
            <a:off x="2270200" y="4932367"/>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60" name="Google Shape;160;p15"/>
          <p:cNvSpPr txBox="1">
            <a:spLocks noGrp="1"/>
          </p:cNvSpPr>
          <p:nvPr>
            <p:ph type="subTitle" idx="5"/>
          </p:nvPr>
        </p:nvSpPr>
        <p:spPr>
          <a:xfrm>
            <a:off x="2826400" y="5628367"/>
            <a:ext cx="65392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grpSp>
        <p:nvGrpSpPr>
          <p:cNvPr id="161" name="Google Shape;161;p15"/>
          <p:cNvGrpSpPr/>
          <p:nvPr/>
        </p:nvGrpSpPr>
        <p:grpSpPr>
          <a:xfrm rot="5400000" flipH="1">
            <a:off x="9200844" y="3866843"/>
            <a:ext cx="4965033" cy="1017283"/>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rot="-5400000">
            <a:off x="-1973875" y="3866843"/>
            <a:ext cx="4965033" cy="1017283"/>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15"/>
          <p:cNvGrpSpPr/>
          <p:nvPr/>
        </p:nvGrpSpPr>
        <p:grpSpPr>
          <a:xfrm>
            <a:off x="1655" y="187840"/>
            <a:ext cx="836087" cy="1781267"/>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15"/>
          <p:cNvGrpSpPr/>
          <p:nvPr/>
        </p:nvGrpSpPr>
        <p:grpSpPr>
          <a:xfrm>
            <a:off x="11354268" y="187843"/>
            <a:ext cx="837721" cy="1781267"/>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946025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2CCB2-3C2E-45C9-AC7D-BB8A59D329CD}" type="datetime11">
              <a:rPr lang="en-IN" smtClean="0"/>
              <a:t>21:11:10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0617F-E32D-4BA8-906B-2F333D225C52}" type="datetime11">
              <a:rPr lang="en-IN" smtClean="0"/>
              <a:t>21:11:10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6C15C-068C-41D2-A874-BB37D74F0535}" type="datetime11">
              <a:rPr lang="en-IN" smtClean="0"/>
              <a:t>21:11:10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42F4E-0F18-425A-BE3A-C0CCABAFF034}" type="datetime11">
              <a:rPr lang="en-IN" smtClean="0"/>
              <a:t>21:11:10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E8EA9-D9BB-4890-98F0-96116D633AAD}" type="datetime11">
              <a:rPr lang="en-IN" smtClean="0"/>
              <a:t>21:11:10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43861-1B1E-4A53-ACE7-834CB8E0FFDF}" type="datetime11">
              <a:rPr lang="en-IN" smtClean="0"/>
              <a:t>21:11:10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8974-9823-40BA-B62D-3C56F1701BEB}" type="datetime11">
              <a:rPr lang="en-IN" smtClean="0"/>
              <a:t>21:11:10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3249F-270D-4886-AB93-960BAFAD2EA2}" type="datetime11">
              <a:rPr lang="en-IN" smtClean="0">
                <a:solidFill>
                  <a:prstClr val="black">
                    <a:tint val="75000"/>
                  </a:prstClr>
                </a:solidFill>
              </a:rPr>
              <a:t>21:11:10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3484-6B5B-44DE-8971-7DD73A049567}" type="datetime11">
              <a:rPr lang="en-IN" smtClean="0">
                <a:solidFill>
                  <a:prstClr val="black">
                    <a:tint val="75000"/>
                  </a:prstClr>
                </a:solidFill>
              </a:rPr>
              <a:t>21:11:10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 id="214748864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23.xml"/><Relationship Id="rId5" Type="http://schemas.openxmlformats.org/officeDocument/2006/relationships/image" Target="../media/image24.jpe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6"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35.xml"/><Relationship Id="rId5" Type="http://schemas.openxmlformats.org/officeDocument/2006/relationships/image" Target="../media/image24.jpe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6.xml"/><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3564730" y="1580505"/>
            <a:ext cx="5190075"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TỆ NẠN XÃ HỘI</a:t>
            </a:r>
            <a:endParaRPr lang="en-US" sz="3200" b="1" smtClean="0">
              <a:ln w="38100">
                <a:noFill/>
              </a:ln>
              <a:solidFill>
                <a:srgbClr val="FFFF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a:t>
            </a:r>
            <a:r>
              <a:rPr lang="en-US" sz="3200" b="1" smtClean="0">
                <a:ln w="38100">
                  <a:noFill/>
                </a:ln>
                <a:solidFill>
                  <a:srgbClr val="FFFF00"/>
                </a:solidFill>
                <a:latin typeface="Times New Roman" panose="02020603050405020304" pitchFamily="18" charset="0"/>
                <a:cs typeface="Times New Roman" panose="02020603050405020304" pitchFamily="18" charset="0"/>
              </a:rPr>
              <a:t>27</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4426725"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6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hình ảnh tệ nạn xã hội phổ biến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34" y="305089"/>
            <a:ext cx="3186545" cy="293928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Tệ nạn xã hội là gì? Đặc điểm của tệ nạn xã hội?"/>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 name="AutoShape 6" descr="Tệ nạn xã hội là gì? Đặc điểm của tệ nạn xã hội?"/>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2" name="Picture 8" descr="Tệ nạn xã hội là gì? Đặc điểm của tệ nạn xã h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615" y="305089"/>
            <a:ext cx="3459404" cy="293928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Quyết liệt đấu tranh với tệ nạn xã hội"/>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AutoShape 12" descr="Quyết liệt đấu tranh với tệ nạn xã hội"/>
          <p:cNvSpPr>
            <a:spLocks noChangeAspect="1" noChangeArrowheads="1"/>
          </p:cNvSpPr>
          <p:nvPr/>
        </p:nvSpPr>
        <p:spPr bwMode="auto">
          <a:xfrm>
            <a:off x="729671" y="1368329"/>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2" name="Picture 11"/>
          <p:cNvPicPr>
            <a:picLocks noChangeAspect="1"/>
          </p:cNvPicPr>
          <p:nvPr/>
        </p:nvPicPr>
        <p:blipFill>
          <a:blip r:embed="rId4"/>
          <a:stretch>
            <a:fillRect/>
          </a:stretch>
        </p:blipFill>
        <p:spPr>
          <a:xfrm>
            <a:off x="711779" y="3567352"/>
            <a:ext cx="3289300" cy="2463800"/>
          </a:xfrm>
          <a:prstGeom prst="rect">
            <a:avLst/>
          </a:prstGeom>
        </p:spPr>
      </p:pic>
      <p:pic>
        <p:nvPicPr>
          <p:cNvPr id="1038" name="Picture 14" descr="Triệt phá 8 vụ tội phạm tệ nạn xã hộ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615" y="3577167"/>
            <a:ext cx="3459404"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7961745" y="620183"/>
            <a:ext cx="3334328" cy="4958580"/>
          </a:xfrm>
          <a:prstGeom prst="rect">
            <a:avLst/>
          </a:prstGeom>
        </p:spPr>
      </p:pic>
    </p:spTree>
    <p:extLst>
      <p:ext uri="{BB962C8B-B14F-4D97-AF65-F5344CB8AC3E}">
        <p14:creationId xmlns:p14="http://schemas.microsoft.com/office/powerpoint/2010/main" val="417424799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9"/>
          <p:cNvSpPr>
            <a:spLocks noChangeArrowheads="1"/>
          </p:cNvSpPr>
          <p:nvPr/>
        </p:nvSpPr>
        <p:spPr bwMode="auto">
          <a:xfrm>
            <a:off x="1567532" y="2454890"/>
            <a:ext cx="3965296" cy="1569660"/>
          </a:xfrm>
          <a:prstGeom prst="rect">
            <a:avLst/>
          </a:prstGeom>
          <a:noFill/>
          <a:ln>
            <a:noFill/>
          </a:ln>
          <a:effectLst/>
          <a:extLst/>
        </p:spPr>
        <p:txBody>
          <a:bodyPr wrap="square"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XEM VIDEO</a:t>
            </a:r>
          </a:p>
          <a:p>
            <a:pPr algn="ctr">
              <a:defRPr/>
            </a:pPr>
            <a:r>
              <a:rPr lang="en-US" altLang="zh-CN" sz="3200" b="1" kern="0" dirty="0">
                <a:solidFill>
                  <a:srgbClr val="0000FF"/>
                </a:solidFill>
                <a:latin typeface="Tahoma" pitchFamily="34" charset="0"/>
                <a:ea typeface="Tahoma" pitchFamily="34" charset="0"/>
                <a:cs typeface="Tahoma" pitchFamily="34" charset="0"/>
              </a:rPr>
              <a:t>https://youtu.be/lCCc0vcG2ww</a:t>
            </a:r>
          </a:p>
        </p:txBody>
      </p:sp>
    </p:spTree>
    <p:extLst>
      <p:ext uri="{BB962C8B-B14F-4D97-AF65-F5344CB8AC3E}">
        <p14:creationId xmlns:p14="http://schemas.microsoft.com/office/powerpoint/2010/main" val="314705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III.</a:t>
              </a:r>
              <a:endParaRPr lang="en-US" altLang="zh-CN" sz="3200" b="1" kern="0" dirty="0">
                <a:solidFill>
                  <a:srgbClr val="0000FF"/>
                </a:solidFill>
                <a:latin typeface="Tahoma" pitchFamily="34" charset="0"/>
                <a:ea typeface="Tahoma" pitchFamily="34" charset="0"/>
                <a:cs typeface="Tahoma" pitchFamily="34" charset="0"/>
              </a:endParaRPr>
            </a:p>
            <a:p>
              <a:pPr algn="ctr">
                <a:defRPr/>
              </a:pPr>
              <a:r>
                <a:rPr lang="en-US" altLang="zh-CN" sz="3200" b="1" kern="0" dirty="0" smtClean="0">
                  <a:solidFill>
                    <a:srgbClr val="0000FF"/>
                  </a:solidFill>
                  <a:latin typeface="Tahoma" pitchFamily="34" charset="0"/>
                  <a:ea typeface="Tahoma" pitchFamily="34" charset="0"/>
                  <a:cs typeface="Tahoma" pitchFamily="34" charset="0"/>
                </a:rPr>
                <a:t>LUYỆN TẬP</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12"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6388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12"/>
                                        </p:tgtEl>
                                        <p:attrNameLst>
                                          <p:attrName>ppt_x</p:attrName>
                                          <p:attrName>ppt_y</p:attrName>
                                        </p:attrNameLst>
                                      </p:cBhvr>
                                      <p:rCtr x="0" y="-3611"/>
                                    </p:animMotion>
                                    <p:animRot by="1500000">
                                      <p:cBhvr>
                                        <p:cTn id="12" dur="188" fill="hold">
                                          <p:stCondLst>
                                            <p:cond delay="0"/>
                                          </p:stCondLst>
                                        </p:cTn>
                                        <p:tgtEl>
                                          <p:spTgt spid="12"/>
                                        </p:tgtEl>
                                        <p:attrNameLst>
                                          <p:attrName>r</p:attrName>
                                        </p:attrNameLst>
                                      </p:cBhvr>
                                    </p:animRot>
                                    <p:animRot by="-1500000">
                                      <p:cBhvr>
                                        <p:cTn id="13" dur="188" fill="hold">
                                          <p:stCondLst>
                                            <p:cond delay="188"/>
                                          </p:stCondLst>
                                        </p:cTn>
                                        <p:tgtEl>
                                          <p:spTgt spid="12"/>
                                        </p:tgtEl>
                                        <p:attrNameLst>
                                          <p:attrName>r</p:attrName>
                                        </p:attrNameLst>
                                      </p:cBhvr>
                                    </p:animRot>
                                    <p:animRot by="-1500000">
                                      <p:cBhvr>
                                        <p:cTn id="14" dur="188" fill="hold">
                                          <p:stCondLst>
                                            <p:cond delay="375"/>
                                          </p:stCondLst>
                                        </p:cTn>
                                        <p:tgtEl>
                                          <p:spTgt spid="12"/>
                                        </p:tgtEl>
                                        <p:attrNameLst>
                                          <p:attrName>r</p:attrName>
                                        </p:attrNameLst>
                                      </p:cBhvr>
                                    </p:animRot>
                                    <p:animRot by="1500000">
                                      <p:cBhvr>
                                        <p:cTn id="15" dur="188" fill="hold">
                                          <p:stCondLst>
                                            <p:cond delay="563"/>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417230"/>
            <a:ext cx="5408023" cy="6894195"/>
          </a:xfrm>
          <a:prstGeom prst="rect">
            <a:avLst/>
          </a:prstGeom>
        </p:spPr>
        <p:txBody>
          <a:bodyPr wrap="square">
            <a:spAutoFit/>
          </a:bodyPr>
          <a:lstStyle/>
          <a:p>
            <a:pPr algn="just"/>
            <a:r>
              <a:rPr lang="en-US" sz="2600" b="1" dirty="0" smtClean="0">
                <a:solidFill>
                  <a:srgbClr val="C00000"/>
                </a:solidFill>
                <a:latin typeface="Arial" panose="020B0604020202020204" pitchFamily="34" charset="0"/>
                <a:cs typeface="Arial" panose="020B0604020202020204" pitchFamily="34" charset="0"/>
              </a:rPr>
              <a:t>BT 1/53:</a:t>
            </a:r>
            <a:r>
              <a:rPr lang="vi-VN" sz="2600" b="1" dirty="0">
                <a:solidFill>
                  <a:srgbClr val="C00000"/>
                </a:solidFill>
                <a:latin typeface="Arial" panose="020B0604020202020204" pitchFamily="34" charset="0"/>
                <a:cs typeface="Arial" panose="020B0604020202020204" pitchFamily="34" charset="0"/>
              </a:rPr>
              <a:t> Hành vi nào dưới đây là tệ nạn xã hội?</a:t>
            </a:r>
          </a:p>
          <a:p>
            <a:pPr algn="just"/>
            <a:r>
              <a:rPr lang="vi-VN" sz="2600" b="1" dirty="0">
                <a:latin typeface="Arial" panose="020B0604020202020204" pitchFamily="34" charset="0"/>
                <a:cs typeface="Arial" panose="020B0604020202020204" pitchFamily="34" charset="0"/>
              </a:rPr>
              <a:t>A. Anh Q thường xuyên sử dụng ma tuý.</a:t>
            </a:r>
          </a:p>
          <a:p>
            <a:pPr algn="just"/>
            <a:r>
              <a:rPr lang="vi-VN" sz="2600" b="1" dirty="0">
                <a:latin typeface="Arial" panose="020B0604020202020204" pitchFamily="34" charset="0"/>
                <a:cs typeface="Arial" panose="020B0604020202020204" pitchFamily="34" charset="0"/>
              </a:rPr>
              <a:t>B. Chị M không xa lánh người bị nhiễm HIV.</a:t>
            </a:r>
          </a:p>
          <a:p>
            <a:pPr algn="just"/>
            <a:r>
              <a:rPr lang="vi-VN" sz="2600" b="1" dirty="0">
                <a:latin typeface="Arial" panose="020B0604020202020204" pitchFamily="34" charset="0"/>
                <a:cs typeface="Arial" panose="020B0604020202020204" pitchFamily="34" charset="0"/>
              </a:rPr>
              <a:t>C. Bạn T luôn thực hiện nghiêm túc các nội quy của nhà trường.</a:t>
            </a:r>
          </a:p>
          <a:p>
            <a:pPr algn="just"/>
            <a:r>
              <a:rPr lang="vi-VN" sz="2600" b="1" dirty="0">
                <a:latin typeface="Arial" panose="020B0604020202020204" pitchFamily="34" charset="0"/>
                <a:cs typeface="Arial" panose="020B0604020202020204" pitchFamily="34" charset="0"/>
              </a:rPr>
              <a:t>D. Anh C thường tham gia đánh bạc cùng bạn bè. </a:t>
            </a:r>
          </a:p>
          <a:p>
            <a:pPr algn="just"/>
            <a:r>
              <a:rPr lang="vi-VN" sz="2600" b="1" dirty="0">
                <a:latin typeface="Arial" panose="020B0604020202020204" pitchFamily="34" charset="0"/>
                <a:cs typeface="Arial" panose="020B0604020202020204" pitchFamily="34" charset="0"/>
              </a:rPr>
              <a:t>E. Bạn H đã từ chối việc hút thuốc lá khi bị bạn bè dụ dỗ.</a:t>
            </a:r>
          </a:p>
          <a:p>
            <a:pPr algn="just"/>
            <a:r>
              <a:rPr lang="vi-VN" sz="2600" b="1" dirty="0">
                <a:latin typeface="Arial" panose="020B0604020202020204" pitchFamily="34" charset="0"/>
                <a:cs typeface="Arial" panose="020B0604020202020204" pitchFamily="34" charset="0"/>
              </a:rPr>
              <a:t>G. Bà N thưởng mời thầy cúng đến giải hạn khi các con mình bị ốm.</a:t>
            </a:r>
          </a:p>
          <a:p>
            <a:r>
              <a:rPr lang="vi-VN" sz="2600" b="1" dirty="0">
                <a:latin typeface="Arial" panose="020B0604020202020204" pitchFamily="34" charset="0"/>
                <a:cs typeface="Arial" panose="020B0604020202020204" pitchFamily="34" charset="0"/>
              </a:rPr>
              <a:t/>
            </a:r>
            <a:br>
              <a:rPr lang="vi-VN" sz="26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3" name="Rectangle 2"/>
          <p:cNvSpPr/>
          <p:nvPr/>
        </p:nvSpPr>
        <p:spPr>
          <a:xfrm>
            <a:off x="6322422" y="1337155"/>
            <a:ext cx="5094515" cy="1077218"/>
          </a:xfrm>
          <a:prstGeom prst="rect">
            <a:avLst/>
          </a:prstGeom>
        </p:spPr>
        <p:txBody>
          <a:bodyPr wrap="square">
            <a:spAutoFit/>
          </a:bodyPr>
          <a:lstStyle/>
          <a:p>
            <a:r>
              <a:rPr lang="en-US" sz="3200" b="1" dirty="0">
                <a:solidFill>
                  <a:srgbClr val="C00000"/>
                </a:solidFill>
                <a:latin typeface="Arial" panose="020B0604020202020204" pitchFamily="34" charset="0"/>
                <a:cs typeface="Arial" panose="020B0604020202020204" pitchFamily="34" charset="0"/>
              </a:rPr>
              <a:t>BT 1/53: </a:t>
            </a:r>
            <a:r>
              <a:rPr lang="fr-FR" sz="3200" b="1" dirty="0" err="1" smtClean="0">
                <a:solidFill>
                  <a:srgbClr val="0070C0"/>
                </a:solidFill>
                <a:latin typeface="Arial" panose="020B0604020202020204" pitchFamily="34" charset="0"/>
                <a:cs typeface="Arial" panose="020B0604020202020204" pitchFamily="34" charset="0"/>
              </a:rPr>
              <a:t>Hành</a:t>
            </a:r>
            <a:r>
              <a:rPr lang="fr-FR" sz="3200" b="1" dirty="0" smtClean="0">
                <a:solidFill>
                  <a:srgbClr val="0070C0"/>
                </a:solidFill>
                <a:latin typeface="Arial" panose="020B0604020202020204" pitchFamily="34" charset="0"/>
                <a:cs typeface="Arial" panose="020B0604020202020204" pitchFamily="34" charset="0"/>
              </a:rPr>
              <a:t> </a:t>
            </a:r>
            <a:r>
              <a:rPr lang="fr-FR" sz="3200" b="1" dirty="0">
                <a:solidFill>
                  <a:srgbClr val="0070C0"/>
                </a:solidFill>
                <a:latin typeface="Arial" panose="020B0604020202020204" pitchFamily="34" charset="0"/>
                <a:cs typeface="Arial" panose="020B0604020202020204" pitchFamily="34" charset="0"/>
              </a:rPr>
              <a:t>vi </a:t>
            </a:r>
            <a:r>
              <a:rPr lang="fr-FR" sz="3200" b="1" dirty="0" err="1">
                <a:solidFill>
                  <a:srgbClr val="0070C0"/>
                </a:solidFill>
                <a:latin typeface="Arial" panose="020B0604020202020204" pitchFamily="34" charset="0"/>
                <a:cs typeface="Arial" panose="020B0604020202020204" pitchFamily="34" charset="0"/>
              </a:rPr>
              <a:t>tệ</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nạn</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xã</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hội</a:t>
            </a:r>
            <a:r>
              <a:rPr lang="fr-FR" sz="3200" b="1" dirty="0">
                <a:solidFill>
                  <a:srgbClr val="0070C0"/>
                </a:solidFill>
                <a:latin typeface="Arial" panose="020B0604020202020204" pitchFamily="34" charset="0"/>
                <a:cs typeface="Arial" panose="020B0604020202020204" pitchFamily="34" charset="0"/>
              </a:rPr>
              <a:t> là: A, D, G</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8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IV.</a:t>
              </a:r>
              <a:endParaRPr lang="en-US" altLang="zh-CN" sz="3200" b="1" kern="0">
                <a:solidFill>
                  <a:srgbClr val="0000FF"/>
                </a:solidFill>
                <a:latin typeface="Tahoma" pitchFamily="34" charset="0"/>
                <a:ea typeface="Tahoma" pitchFamily="34" charset="0"/>
                <a:cs typeface="Tahoma" pitchFamily="34" charset="0"/>
              </a:endParaRPr>
            </a:p>
            <a:p>
              <a:pPr algn="ctr">
                <a:defRPr/>
              </a:pPr>
              <a:r>
                <a:rPr lang="en-US" altLang="zh-CN" sz="3200" b="1" kern="0" smtClean="0">
                  <a:solidFill>
                    <a:srgbClr val="0000FF"/>
                  </a:solidFill>
                  <a:latin typeface="Tahoma" pitchFamily="34" charset="0"/>
                  <a:ea typeface="Tahoma" pitchFamily="34" charset="0"/>
                  <a:cs typeface="Tahoma" pitchFamily="34" charset="0"/>
                </a:rPr>
                <a:t>VẬN DỤNG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23"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2810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barn(out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23"/>
                                        </p:tgtEl>
                                        <p:attrNameLst>
                                          <p:attrName>ppt_x</p:attrName>
                                          <p:attrName>ppt_y</p:attrName>
                                        </p:attrNameLst>
                                      </p:cBhvr>
                                      <p:rCtr x="0" y="-3611"/>
                                    </p:animMotion>
                                    <p:animRot by="1500000">
                                      <p:cBhvr>
                                        <p:cTn id="12" dur="188" fill="hold">
                                          <p:stCondLst>
                                            <p:cond delay="0"/>
                                          </p:stCondLst>
                                        </p:cTn>
                                        <p:tgtEl>
                                          <p:spTgt spid="23"/>
                                        </p:tgtEl>
                                        <p:attrNameLst>
                                          <p:attrName>r</p:attrName>
                                        </p:attrNameLst>
                                      </p:cBhvr>
                                    </p:animRot>
                                    <p:animRot by="-1500000">
                                      <p:cBhvr>
                                        <p:cTn id="13" dur="188" fill="hold">
                                          <p:stCondLst>
                                            <p:cond delay="188"/>
                                          </p:stCondLst>
                                        </p:cTn>
                                        <p:tgtEl>
                                          <p:spTgt spid="23"/>
                                        </p:tgtEl>
                                        <p:attrNameLst>
                                          <p:attrName>r</p:attrName>
                                        </p:attrNameLst>
                                      </p:cBhvr>
                                    </p:animRot>
                                    <p:animRot by="-1500000">
                                      <p:cBhvr>
                                        <p:cTn id="14" dur="188" fill="hold">
                                          <p:stCondLst>
                                            <p:cond delay="375"/>
                                          </p:stCondLst>
                                        </p:cTn>
                                        <p:tgtEl>
                                          <p:spTgt spid="23"/>
                                        </p:tgtEl>
                                        <p:attrNameLst>
                                          <p:attrName>r</p:attrName>
                                        </p:attrNameLst>
                                      </p:cBhvr>
                                    </p:animRot>
                                    <p:animRot by="1500000">
                                      <p:cBhvr>
                                        <p:cTn id="15" dur="188" fill="hold">
                                          <p:stCondLst>
                                            <p:cond delay="563"/>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0C5CF4D8-F313-DDCE-6A9A-C3D94D9EBC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a:extLst>
              <a:ext uri="{FF2B5EF4-FFF2-40B4-BE49-F238E27FC236}">
                <a16:creationId xmlns="" xmlns:a16="http://schemas.microsoft.com/office/drawing/2014/main" id="{8D585E71-B8F0-997D-16AA-DC54C8EF6C05}"/>
              </a:ext>
            </a:extLst>
          </p:cNvPr>
          <p:cNvSpPr/>
          <p:nvPr/>
        </p:nvSpPr>
        <p:spPr>
          <a:xfrm>
            <a:off x="7513812" y="3471666"/>
            <a:ext cx="4466953" cy="3386335"/>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Diagonal Corners Rounded 7">
            <a:extLst>
              <a:ext uri="{FF2B5EF4-FFF2-40B4-BE49-F238E27FC236}">
                <a16:creationId xmlns="" xmlns:a16="http://schemas.microsoft.com/office/drawing/2014/main" id="{ED8CF599-0069-AA6C-0BA3-DEE7B45703A6}"/>
              </a:ext>
            </a:extLst>
          </p:cNvPr>
          <p:cNvSpPr/>
          <p:nvPr/>
        </p:nvSpPr>
        <p:spPr>
          <a:xfrm>
            <a:off x="211237" y="1455926"/>
            <a:ext cx="4658348" cy="3512313"/>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p:nvPr>
        </p:nvSpPr>
        <p:spPr>
          <a:xfrm>
            <a:off x="295875" y="1679936"/>
            <a:ext cx="4297679" cy="3001208"/>
          </a:xfrm>
        </p:spPr>
        <p:txBody>
          <a:bodyPr>
            <a:noAutofit/>
          </a:bodyPr>
          <a:lstStyle/>
          <a:p>
            <a:pPr marL="0" indent="0" algn="just">
              <a:lnSpc>
                <a:spcPct val="150000"/>
              </a:lnSpc>
              <a:buNone/>
            </a:pPr>
            <a:r>
              <a:rPr lang="en-US" sz="2400" b="1" dirty="0" err="1">
                <a:solidFill>
                  <a:schemeClr val="bg1">
                    <a:lumMod val="10000"/>
                  </a:schemeClr>
                </a:solidFill>
                <a:latin typeface="Arial" panose="020B0604020202020204" pitchFamily="34" charset="0"/>
                <a:cs typeface="Arial" panose="020B0604020202020204" pitchFamily="34" charset="0"/>
              </a:rPr>
              <a:t>Lựa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chọn</a:t>
            </a:r>
            <a:r>
              <a:rPr lang="en-US" sz="2400" b="1" dirty="0">
                <a:solidFill>
                  <a:schemeClr val="bg1">
                    <a:lumMod val="10000"/>
                  </a:schemeClr>
                </a:solidFill>
                <a:latin typeface="Arial" panose="020B0604020202020204" pitchFamily="34" charset="0"/>
                <a:cs typeface="Arial" panose="020B0604020202020204" pitchFamily="34" charset="0"/>
              </a:rPr>
              <a:t> 1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phổ</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biến</a:t>
            </a:r>
            <a:r>
              <a:rPr lang="en-US" sz="2400" b="1" dirty="0">
                <a:solidFill>
                  <a:schemeClr val="bg1">
                    <a:lumMod val="10000"/>
                  </a:schemeClr>
                </a:solidFill>
                <a:latin typeface="Arial" panose="020B0604020202020204" pitchFamily="34" charset="0"/>
                <a:cs typeface="Arial" panose="020B0604020202020204" pitchFamily="34" charset="0"/>
              </a:rPr>
              <a:t> ở </a:t>
            </a:r>
            <a:r>
              <a:rPr lang="en-US" sz="2400" b="1" dirty="0" err="1">
                <a:solidFill>
                  <a:schemeClr val="bg1">
                    <a:lumMod val="10000"/>
                  </a:schemeClr>
                </a:solidFill>
                <a:latin typeface="Arial" panose="020B0604020202020204" pitchFamily="34" charset="0"/>
                <a:cs typeface="Arial" panose="020B0604020202020204" pitchFamily="34" charset="0"/>
              </a:rPr>
              <a:t>địa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phương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để</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thiết</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kế</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sản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phẩm</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tuyên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truyền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về</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hậu</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quả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của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đó</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đối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với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bản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thân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gia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 xmlns:a16="http://schemas.microsoft.com/office/drawing/2014/main" id="{53368BFE-3BAA-D8F5-D968-5937F1583BEB}"/>
              </a:ext>
            </a:extLst>
          </p:cNvPr>
          <p:cNvSpPr txBox="1"/>
          <p:nvPr/>
        </p:nvSpPr>
        <p:spPr>
          <a:xfrm>
            <a:off x="7617255" y="3918174"/>
            <a:ext cx="4324928" cy="2862322"/>
          </a:xfrm>
          <a:prstGeom prst="rect">
            <a:avLst/>
          </a:prstGeom>
          <a:noFill/>
        </p:spPr>
        <p:txBody>
          <a:bodyPr wrap="square">
            <a:spAutoFit/>
          </a:bodyPr>
          <a:lstStyle/>
          <a:p>
            <a:pPr algn="just">
              <a:lnSpc>
                <a:spcPct val="150000"/>
              </a:lnSpc>
            </a:pPr>
            <a:r>
              <a:rPr lang="en-US" sz="2400" b="1" dirty="0" err="1">
                <a:solidFill>
                  <a:schemeClr val="bg1">
                    <a:lumMod val="10000"/>
                  </a:schemeClr>
                </a:solidFill>
                <a:latin typeface="Arial" panose="020B0604020202020204" pitchFamily="34" charset="0"/>
                <a:cs typeface="Arial" panose="020B0604020202020204" pitchFamily="34" charset="0"/>
              </a:rPr>
              <a:t>Trình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bày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các</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quy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định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của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pháp</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luật</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về</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phòng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chống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dưới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dạng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báo</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ảnh</a:t>
            </a:r>
            <a:r>
              <a:rPr lang="en-US" sz="2400" b="1" dirty="0">
                <a:solidFill>
                  <a:schemeClr val="bg1">
                    <a:lumMod val="10000"/>
                  </a:schemeClr>
                </a:solidFill>
                <a:latin typeface="Arial" panose="020B0604020202020204" pitchFamily="34" charset="0"/>
                <a:cs typeface="Arial" panose="020B0604020202020204" pitchFamily="34" charset="0"/>
              </a:rPr>
              <a:t>/ clip/</a:t>
            </a:r>
            <a:r>
              <a:rPr lang="en-US" sz="2400" b="1" dirty="0" err="1">
                <a:solidFill>
                  <a:schemeClr val="bg1">
                    <a:lumMod val="10000"/>
                  </a:schemeClr>
                </a:solidFill>
                <a:latin typeface="Arial" panose="020B0604020202020204" pitchFamily="34" charset="0"/>
                <a:cs typeface="Arial" panose="020B0604020202020204" pitchFamily="34" charset="0"/>
              </a:rPr>
              <a:t>tiểu</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phẩm</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để</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bày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trước</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lớp</a:t>
            </a:r>
            <a:r>
              <a:rPr lang="en-US" sz="2400" b="1" dirty="0">
                <a:solidFill>
                  <a:schemeClr val="bg1">
                    <a:lumMod val="1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 xmlns:a16="http://schemas.microsoft.com/office/drawing/2014/main" id="{2C7253E4-F272-246B-5D15-E2690DA6347F}"/>
              </a:ext>
            </a:extLst>
          </p:cNvPr>
          <p:cNvSpPr txBox="1"/>
          <p:nvPr/>
        </p:nvSpPr>
        <p:spPr>
          <a:xfrm>
            <a:off x="761327" y="1152723"/>
            <a:ext cx="3150456" cy="584775"/>
          </a:xfrm>
          <a:prstGeom prst="rect">
            <a:avLst/>
          </a:prstGeom>
          <a:solidFill>
            <a:schemeClr val="accent2"/>
          </a:solidFill>
        </p:spPr>
        <p:txBody>
          <a:bodyPr wrap="square" rtlCol="0">
            <a:spAutoFit/>
          </a:bodyPr>
          <a:lstStyle/>
          <a:p>
            <a:pPr algn="ctr"/>
            <a:r>
              <a:rPr lang="en-US" sz="3200" b="1" dirty="0" err="1">
                <a:solidFill>
                  <a:schemeClr val="bg2"/>
                </a:solidFill>
                <a:latin typeface="SVN-Caprica Script" pitchFamily="2" charset="0"/>
              </a:rPr>
              <a:t>Nhiệm</a:t>
            </a:r>
            <a:r>
              <a:rPr lang="en-US" sz="3200" b="1" dirty="0">
                <a:solidFill>
                  <a:schemeClr val="bg2"/>
                </a:solidFill>
                <a:latin typeface="SVN-Caprica Script" pitchFamily="2" charset="0"/>
              </a:rPr>
              <a:t> </a:t>
            </a:r>
            <a:r>
              <a:rPr lang="en-US" sz="3200" b="1" dirty="0" err="1">
                <a:solidFill>
                  <a:schemeClr val="bg2"/>
                </a:solidFill>
                <a:latin typeface="SVN-Caprica Script" pitchFamily="2" charset="0"/>
              </a:rPr>
              <a:t>vụ</a:t>
            </a:r>
            <a:r>
              <a:rPr lang="vi-VN" sz="3200" b="1" dirty="0">
                <a:solidFill>
                  <a:schemeClr val="bg2"/>
                </a:solidFill>
                <a:latin typeface="SVN-Caprica Script" pitchFamily="2" charset="0"/>
              </a:rPr>
              <a:t> 1</a:t>
            </a:r>
            <a:r>
              <a:rPr lang="en-US" sz="3200" b="1" dirty="0">
                <a:solidFill>
                  <a:schemeClr val="bg2"/>
                </a:solidFill>
                <a:latin typeface="SVN-Caprica Script" pitchFamily="2" charset="0"/>
              </a:rPr>
              <a:t> </a:t>
            </a:r>
          </a:p>
        </p:txBody>
      </p:sp>
      <p:sp>
        <p:nvSpPr>
          <p:cNvPr id="14" name="TextBox 13">
            <a:extLst>
              <a:ext uri="{FF2B5EF4-FFF2-40B4-BE49-F238E27FC236}">
                <a16:creationId xmlns="" xmlns:a16="http://schemas.microsoft.com/office/drawing/2014/main" id="{E787A766-DC9B-4F01-AC44-2091412BE370}"/>
              </a:ext>
            </a:extLst>
          </p:cNvPr>
          <p:cNvSpPr txBox="1"/>
          <p:nvPr/>
        </p:nvSpPr>
        <p:spPr>
          <a:xfrm>
            <a:off x="8204491" y="3121569"/>
            <a:ext cx="3150456" cy="584775"/>
          </a:xfrm>
          <a:prstGeom prst="rect">
            <a:avLst/>
          </a:prstGeom>
          <a:solidFill>
            <a:schemeClr val="accent4">
              <a:lumMod val="75000"/>
            </a:schemeClr>
          </a:solidFill>
        </p:spPr>
        <p:txBody>
          <a:bodyPr wrap="square" rtlCol="0">
            <a:spAutoFit/>
          </a:bodyPr>
          <a:lstStyle/>
          <a:p>
            <a:pPr algn="ctr"/>
            <a:r>
              <a:rPr lang="en-US" sz="3200" b="1" dirty="0" err="1">
                <a:solidFill>
                  <a:schemeClr val="bg2"/>
                </a:solidFill>
                <a:latin typeface="SVN-Caprica Script" pitchFamily="2" charset="0"/>
              </a:rPr>
              <a:t>Nhiệm</a:t>
            </a:r>
            <a:r>
              <a:rPr lang="en-US" sz="3200" b="1" dirty="0">
                <a:solidFill>
                  <a:schemeClr val="bg2"/>
                </a:solidFill>
                <a:latin typeface="SVN-Caprica Script" pitchFamily="2" charset="0"/>
              </a:rPr>
              <a:t> </a:t>
            </a:r>
            <a:r>
              <a:rPr lang="en-US" sz="3200" b="1" dirty="0" err="1">
                <a:solidFill>
                  <a:schemeClr val="bg2"/>
                </a:solidFill>
                <a:latin typeface="SVN-Caprica Script" pitchFamily="2" charset="0"/>
              </a:rPr>
              <a:t>vụ</a:t>
            </a:r>
            <a:r>
              <a:rPr lang="vi-VN" sz="3200" b="1" dirty="0">
                <a:solidFill>
                  <a:schemeClr val="bg2"/>
                </a:solidFill>
                <a:latin typeface="SVN-Caprica Script" pitchFamily="2" charset="0"/>
              </a:rPr>
              <a:t> 2</a:t>
            </a:r>
            <a:r>
              <a:rPr lang="en-US" sz="3200" b="1" dirty="0">
                <a:solidFill>
                  <a:schemeClr val="bg2"/>
                </a:solidFill>
                <a:latin typeface="SVN-Caprica Script" pitchFamily="2" charset="0"/>
              </a:rPr>
              <a:t> </a:t>
            </a:r>
          </a:p>
        </p:txBody>
      </p:sp>
      <p:pic>
        <p:nvPicPr>
          <p:cNvPr id="11" name="图片 16">
            <a:extLst>
              <a:ext uri="{FF2B5EF4-FFF2-40B4-BE49-F238E27FC236}">
                <a16:creationId xmlns="" xmlns:a16="http://schemas.microsoft.com/office/drawing/2014/main" id="{688AFA9B-9940-6749-24AD-9BFC3FE7E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587" y="2773092"/>
            <a:ext cx="2332484" cy="1972277"/>
          </a:xfrm>
          <a:prstGeom prst="rect">
            <a:avLst/>
          </a:prstGeom>
        </p:spPr>
      </p:pic>
      <p:sp>
        <p:nvSpPr>
          <p:cNvPr id="29" name="Google Shape;997;p40">
            <a:extLst>
              <a:ext uri="{FF2B5EF4-FFF2-40B4-BE49-F238E27FC236}">
                <a16:creationId xmlns="" xmlns:a16="http://schemas.microsoft.com/office/drawing/2014/main" id="{565E8AC2-50B5-AAA4-8D22-63128C69D46A}"/>
              </a:ext>
            </a:extLst>
          </p:cNvPr>
          <p:cNvSpPr/>
          <p:nvPr/>
        </p:nvSpPr>
        <p:spPr>
          <a:xfrm rot="2871879">
            <a:off x="6196278" y="5102848"/>
            <a:ext cx="1326239" cy="425632"/>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 name="Google Shape;996;p40">
            <a:extLst>
              <a:ext uri="{FF2B5EF4-FFF2-40B4-BE49-F238E27FC236}">
                <a16:creationId xmlns="" xmlns:a16="http://schemas.microsoft.com/office/drawing/2014/main" id="{30659EDA-347F-AF06-8DF2-3886FB156D4F}"/>
              </a:ext>
            </a:extLst>
          </p:cNvPr>
          <p:cNvSpPr/>
          <p:nvPr/>
        </p:nvSpPr>
        <p:spPr>
          <a:xfrm rot="3136284" flipH="1" flipV="1">
            <a:off x="4727219" y="1872640"/>
            <a:ext cx="1608052" cy="429013"/>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0347277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523220"/>
          </a:xfrm>
          <a:prstGeom prst="rect">
            <a:avLst/>
          </a:prstGeom>
        </p:spPr>
        <p:txBody>
          <a:bodyPr wrap="square">
            <a:spAutoFit/>
          </a:bodyPr>
          <a:lstStyle/>
          <a:p>
            <a:pPr algn="ctr">
              <a:defRPr/>
            </a:pPr>
            <a:r>
              <a:rPr lang="en-US" altLang="zh-CN" sz="2800" b="1" kern="0">
                <a:solidFill>
                  <a:srgbClr val="0000FF"/>
                </a:solidFill>
                <a:latin typeface="Tahoma" pitchFamily="34" charset="0"/>
                <a:ea typeface="Tahoma" pitchFamily="34" charset="0"/>
                <a:cs typeface="Tahoma" pitchFamily="34" charset="0"/>
              </a:rPr>
              <a:t>XIN CHÀO VÀ HẸN GẶP </a:t>
            </a:r>
            <a:r>
              <a:rPr lang="en-US" altLang="zh-CN" sz="2800" b="1" kern="0" smtClean="0">
                <a:solidFill>
                  <a:srgbClr val="0000FF"/>
                </a:solidFill>
                <a:latin typeface="Tahoma" pitchFamily="34" charset="0"/>
                <a:ea typeface="Tahoma" pitchFamily="34" charset="0"/>
                <a:cs typeface="Tahoma" pitchFamily="34" charset="0"/>
              </a:rPr>
              <a:t>LẠI!!!</a:t>
            </a:r>
            <a:endParaRPr lang="en-US" altLang="zh-CN" sz="2800" b="1" kern="0"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1111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 xmlns:a16="http://schemas.microsoft.com/office/drawing/2014/main" id="{115EC2DD-0638-F591-EFA3-33100DAEED9C}"/>
              </a:ext>
            </a:extLst>
          </p:cNvPr>
          <p:cNvPicPr>
            <a:picLocks noChangeAspect="1"/>
          </p:cNvPicPr>
          <p:nvPr/>
        </p:nvPicPr>
        <p:blipFill>
          <a:blip r:embed="rId2"/>
          <a:stretch>
            <a:fillRect/>
          </a:stretch>
        </p:blipFill>
        <p:spPr>
          <a:xfrm>
            <a:off x="244653" y="3557535"/>
            <a:ext cx="12158865" cy="2458651"/>
          </a:xfrm>
          <a:prstGeom prst="rect">
            <a:avLst/>
          </a:prstGeom>
        </p:spPr>
      </p:pic>
      <p:pic>
        <p:nvPicPr>
          <p:cNvPr id="9" name="图片 13">
            <a:extLst>
              <a:ext uri="{FF2B5EF4-FFF2-40B4-BE49-F238E27FC236}">
                <a16:creationId xmlns="" xmlns:a16="http://schemas.microsoft.com/office/drawing/2014/main"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8" name="文本框 15">
            <a:extLst>
              <a:ext uri="{FF2B5EF4-FFF2-40B4-BE49-F238E27FC236}">
                <a16:creationId xmlns="" xmlns:a16="http://schemas.microsoft.com/office/drawing/2014/main" id="{23C3C0E4-8725-8ADB-4FCF-637F34159E58}"/>
              </a:ext>
            </a:extLst>
          </p:cNvPr>
          <p:cNvSpPr txBox="1"/>
          <p:nvPr/>
        </p:nvSpPr>
        <p:spPr>
          <a:xfrm>
            <a:off x="4359565" y="1047677"/>
            <a:ext cx="2986111" cy="1077218"/>
          </a:xfrm>
          <a:prstGeom prst="rect">
            <a:avLst/>
          </a:prstGeom>
          <a:noFill/>
        </p:spPr>
        <p:txBody>
          <a:bodyPr wrap="squar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10</a:t>
            </a:r>
          </a:p>
        </p:txBody>
      </p:sp>
      <p:pic>
        <p:nvPicPr>
          <p:cNvPr id="10" name="图片 3">
            <a:extLst>
              <a:ext uri="{FF2B5EF4-FFF2-40B4-BE49-F238E27FC236}">
                <a16:creationId xmlns="" xmlns:a16="http://schemas.microsoft.com/office/drawing/2014/main" id="{5899FEA0-D957-069C-39D2-A6353CCBD658}"/>
              </a:ext>
            </a:extLst>
          </p:cNvPr>
          <p:cNvPicPr>
            <a:picLocks noChangeAspect="1"/>
          </p:cNvPicPr>
          <p:nvPr/>
        </p:nvPicPr>
        <p:blipFill>
          <a:blip r:embed="rId4"/>
          <a:stretch>
            <a:fillRect/>
          </a:stretch>
        </p:blipFill>
        <p:spPr>
          <a:xfrm>
            <a:off x="-422939" y="5142805"/>
            <a:ext cx="13568027" cy="1971076"/>
          </a:xfrm>
          <a:prstGeom prst="rect">
            <a:avLst/>
          </a:prstGeom>
        </p:spPr>
      </p:pic>
      <p:pic>
        <p:nvPicPr>
          <p:cNvPr id="12" name="图片 10">
            <a:extLst>
              <a:ext uri="{FF2B5EF4-FFF2-40B4-BE49-F238E27FC236}">
                <a16:creationId xmlns="" xmlns:a16="http://schemas.microsoft.com/office/drawing/2014/main"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 xmlns:a16="http://schemas.microsoft.com/office/drawing/2014/main"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 xmlns:a16="http://schemas.microsoft.com/office/drawing/2014/main" id="{E152F9D5-EA7D-C363-DD90-2518C8D0B0EB}"/>
              </a:ext>
            </a:extLst>
          </p:cNvPr>
          <p:cNvPicPr>
            <a:picLocks noChangeAspect="1"/>
          </p:cNvPicPr>
          <p:nvPr/>
        </p:nvPicPr>
        <p:blipFill>
          <a:blip r:embed="rId7"/>
          <a:stretch>
            <a:fillRect/>
          </a:stretch>
        </p:blipFill>
        <p:spPr>
          <a:xfrm>
            <a:off x="10427827" y="939099"/>
            <a:ext cx="1364823" cy="1931355"/>
          </a:xfrm>
          <a:prstGeom prst="rect">
            <a:avLst/>
          </a:prstGeom>
        </p:spPr>
      </p:pic>
      <p:pic>
        <p:nvPicPr>
          <p:cNvPr id="15" name="图片 16">
            <a:extLst>
              <a:ext uri="{FF2B5EF4-FFF2-40B4-BE49-F238E27FC236}">
                <a16:creationId xmlns="" xmlns:a16="http://schemas.microsoft.com/office/drawing/2014/main"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 xmlns:a16="http://schemas.microsoft.com/office/drawing/2014/main"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 xmlns:a16="http://schemas.microsoft.com/office/drawing/2014/main"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 xmlns:a16="http://schemas.microsoft.com/office/drawing/2014/main"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 xmlns:a16="http://schemas.microsoft.com/office/drawing/2014/main"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 xmlns:a16="http://schemas.microsoft.com/office/drawing/2014/main"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 xmlns:a16="http://schemas.microsoft.com/office/drawing/2014/main"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 xmlns:a16="http://schemas.microsoft.com/office/drawing/2014/main"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 xmlns:a16="http://schemas.microsoft.com/office/drawing/2014/main" id="{190CFE00-3081-9E0C-44DD-2613AC444BE6}"/>
              </a:ext>
            </a:extLst>
          </p:cNvPr>
          <p:cNvPicPr>
            <a:picLocks noChangeAspect="1"/>
          </p:cNvPicPr>
          <p:nvPr/>
        </p:nvPicPr>
        <p:blipFill>
          <a:blip r:embed="rId16"/>
          <a:stretch>
            <a:fillRect/>
          </a:stretch>
        </p:blipFill>
        <p:spPr>
          <a:xfrm>
            <a:off x="-199951" y="2571998"/>
            <a:ext cx="3064172" cy="3556345"/>
          </a:xfrm>
          <a:prstGeom prst="rect">
            <a:avLst/>
          </a:prstGeom>
        </p:spPr>
      </p:pic>
      <p:sp>
        <p:nvSpPr>
          <p:cNvPr id="24" name="文本框 21">
            <a:extLst>
              <a:ext uri="{FF2B5EF4-FFF2-40B4-BE49-F238E27FC236}">
                <a16:creationId xmlns="" xmlns:a16="http://schemas.microsoft.com/office/drawing/2014/main"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1370243" y="1555827"/>
            <a:ext cx="9743924" cy="2093200"/>
          </a:xfrm>
        </p:spPr>
        <p:txBody>
          <a:bodyPr/>
          <a:lstStyle/>
          <a:p>
            <a:r>
              <a:rPr lang="en-US" b="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555542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74393"/>
            <a:ext cx="10043376" cy="5790617"/>
            <a:chOff x="1259802" y="274393"/>
            <a:chExt cx="10043376" cy="5790617"/>
          </a:xfrm>
        </p:grpSpPr>
        <p:grpSp>
          <p:nvGrpSpPr>
            <p:cNvPr id="18" name="Group 17"/>
            <p:cNvGrpSpPr/>
            <p:nvPr/>
          </p:nvGrpSpPr>
          <p:grpSpPr>
            <a:xfrm>
              <a:off x="1259802" y="274393"/>
              <a:ext cx="4133663" cy="5330758"/>
              <a:chOff x="90694" y="1839077"/>
              <a:chExt cx="5647546" cy="4502962"/>
            </a:xfrm>
          </p:grpSpPr>
          <p:pic>
            <p:nvPicPr>
              <p:cNvPr id="19" name="Google Shape;154;p8"/>
              <p:cNvPicPr preferRelativeResize="0"/>
              <p:nvPr/>
            </p:nvPicPr>
            <p:blipFill rotWithShape="1">
              <a:blip r:embed="rId4">
                <a:alphaModFix/>
              </a:blip>
              <a:srcRect l="16992" t="-937" r="50159" b="17086"/>
              <a:stretch/>
            </p:blipFill>
            <p:spPr>
              <a:xfrm>
                <a:off x="93220" y="1839077"/>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881372"/>
                <a:ext cx="1168950" cy="1244046"/>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454890"/>
              <a:ext cx="2667000" cy="1569660"/>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I.</a:t>
              </a:r>
            </a:p>
            <a:p>
              <a:pPr algn="ctr">
                <a:defRPr/>
              </a:pPr>
              <a:r>
                <a:rPr lang="en-US" altLang="zh-CN" sz="3200" b="1" kern="0" dirty="0" smtClean="0">
                  <a:solidFill>
                    <a:srgbClr val="0000FF"/>
                  </a:solidFill>
                  <a:latin typeface="Tahoma" pitchFamily="34" charset="0"/>
                  <a:ea typeface="Tahoma" pitchFamily="34" charset="0"/>
                  <a:cs typeface="Tahoma" pitchFamily="34" charset="0"/>
                </a:rPr>
                <a:t>KHỞI ĐỘNG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10"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4386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10"/>
                                        </p:tgtEl>
                                        <p:attrNameLst>
                                          <p:attrName>ppt_x</p:attrName>
                                          <p:attrName>ppt_y</p:attrName>
                                        </p:attrNameLst>
                                      </p:cBhvr>
                                      <p:rCtr x="0" y="-3611"/>
                                    </p:animMotion>
                                    <p:animRot by="1500000">
                                      <p:cBhvr>
                                        <p:cTn id="12" dur="188" fill="hold">
                                          <p:stCondLst>
                                            <p:cond delay="0"/>
                                          </p:stCondLst>
                                        </p:cTn>
                                        <p:tgtEl>
                                          <p:spTgt spid="10"/>
                                        </p:tgtEl>
                                        <p:attrNameLst>
                                          <p:attrName>r</p:attrName>
                                        </p:attrNameLst>
                                      </p:cBhvr>
                                    </p:animRot>
                                    <p:animRot by="-1500000">
                                      <p:cBhvr>
                                        <p:cTn id="13" dur="188" fill="hold">
                                          <p:stCondLst>
                                            <p:cond delay="188"/>
                                          </p:stCondLst>
                                        </p:cTn>
                                        <p:tgtEl>
                                          <p:spTgt spid="10"/>
                                        </p:tgtEl>
                                        <p:attrNameLst>
                                          <p:attrName>r</p:attrName>
                                        </p:attrNameLst>
                                      </p:cBhvr>
                                    </p:animRot>
                                    <p:animRot by="-1500000">
                                      <p:cBhvr>
                                        <p:cTn id="14" dur="188" fill="hold">
                                          <p:stCondLst>
                                            <p:cond delay="375"/>
                                          </p:stCondLst>
                                        </p:cTn>
                                        <p:tgtEl>
                                          <p:spTgt spid="10"/>
                                        </p:tgtEl>
                                        <p:attrNameLst>
                                          <p:attrName>r</p:attrName>
                                        </p:attrNameLst>
                                      </p:cBhvr>
                                    </p:animRot>
                                    <p:animRot by="1500000">
                                      <p:cBhvr>
                                        <p:cTn id="15" dur="188" fill="hold">
                                          <p:stCondLst>
                                            <p:cond delay="563"/>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532286"/>
            <a:ext cx="4990009" cy="5509200"/>
          </a:xfrm>
          <a:prstGeom prst="rect">
            <a:avLst/>
          </a:prstGeom>
        </p:spPr>
        <p:txBody>
          <a:bodyPr wrap="square">
            <a:spAutoFit/>
          </a:bodyPr>
          <a:lstStyle/>
          <a:p>
            <a:pPr algn="just"/>
            <a:r>
              <a:rPr lang="vi-VN" sz="3200" b="1" dirty="0" smtClean="0">
                <a:solidFill>
                  <a:srgbClr val="222222"/>
                </a:solidFill>
                <a:latin typeface="Roboto"/>
              </a:rPr>
              <a:t>Tệ </a:t>
            </a:r>
            <a:r>
              <a:rPr lang="vi-VN" sz="3200" b="1" dirty="0">
                <a:solidFill>
                  <a:srgbClr val="222222"/>
                </a:solidFill>
                <a:latin typeface="Roboto"/>
              </a:rPr>
              <a:t>nạn xã hội để lại những hậu quả nặng nề cho cá nhân, gia đình, xã hội. Tệ nạn xã hội thường bắt nguồn từ các thói quen xấu. Em hãy liệt kê những thói xấu của con người trong cuộc sống mà em biết. Trong những thói quen ấy, đâu là tệ nạn xã hội</a:t>
            </a:r>
            <a:r>
              <a:rPr lang="vi-VN" sz="3200" b="1" dirty="0" smtClean="0">
                <a:solidFill>
                  <a:srgbClr val="222222"/>
                </a:solidFill>
                <a:latin typeface="Roboto"/>
              </a:rPr>
              <a:t>.</a:t>
            </a:r>
            <a:endParaRPr lang="vi-VN" sz="3200" b="1" dirty="0">
              <a:solidFill>
                <a:srgbClr val="222222"/>
              </a:solidFill>
              <a:latin typeface="Roboto"/>
            </a:endParaRPr>
          </a:p>
        </p:txBody>
      </p:sp>
      <p:sp>
        <p:nvSpPr>
          <p:cNvPr id="3" name="Rectangle 2"/>
          <p:cNvSpPr/>
          <p:nvPr/>
        </p:nvSpPr>
        <p:spPr>
          <a:xfrm>
            <a:off x="6688180" y="657722"/>
            <a:ext cx="4676504" cy="3108543"/>
          </a:xfrm>
          <a:prstGeom prst="rect">
            <a:avLst/>
          </a:prstGeom>
        </p:spPr>
        <p:txBody>
          <a:bodyPr wrap="square">
            <a:spAutoFit/>
          </a:bodyPr>
          <a:lstStyle/>
          <a:p>
            <a:pPr algn="just"/>
            <a:r>
              <a:rPr lang="vi-VN" sz="2800" b="1" dirty="0">
                <a:solidFill>
                  <a:srgbClr val="002060"/>
                </a:solidFill>
              </a:rPr>
              <a:t>  Những thói xấu của con người trong cuộc sống:</a:t>
            </a:r>
          </a:p>
          <a:p>
            <a:pPr algn="just"/>
            <a:r>
              <a:rPr lang="vi-VN" sz="2800" b="1" dirty="0">
                <a:solidFill>
                  <a:srgbClr val="002060"/>
                </a:solidFill>
              </a:rPr>
              <a:t>+       Trộm cắp</a:t>
            </a:r>
          </a:p>
          <a:p>
            <a:pPr algn="just"/>
            <a:r>
              <a:rPr lang="vi-VN" sz="2800" b="1" dirty="0">
                <a:solidFill>
                  <a:srgbClr val="002060"/>
                </a:solidFill>
              </a:rPr>
              <a:t>+       Hút chích ma túy</a:t>
            </a:r>
          </a:p>
          <a:p>
            <a:pPr algn="just"/>
            <a:r>
              <a:rPr lang="vi-VN" sz="2800" b="1" dirty="0">
                <a:solidFill>
                  <a:srgbClr val="002060"/>
                </a:solidFill>
              </a:rPr>
              <a:t>+       Chửi tục</a:t>
            </a:r>
          </a:p>
          <a:p>
            <a:pPr algn="just"/>
            <a:r>
              <a:rPr lang="vi-VN" sz="2800" b="1" dirty="0">
                <a:solidFill>
                  <a:srgbClr val="002060"/>
                </a:solidFill>
              </a:rPr>
              <a:t>+       Đi trễ</a:t>
            </a:r>
          </a:p>
          <a:p>
            <a:pPr algn="just"/>
            <a:r>
              <a:rPr lang="vi-VN" sz="2800" b="1" dirty="0">
                <a:solidFill>
                  <a:srgbClr val="002060"/>
                </a:solidFill>
              </a:rPr>
              <a:t>+       Thiếu kỉ </a:t>
            </a:r>
            <a:r>
              <a:rPr lang="vi-VN" sz="2800" b="1" dirty="0" smtClean="0">
                <a:solidFill>
                  <a:srgbClr val="002060"/>
                </a:solidFill>
              </a:rPr>
              <a:t>luật</a:t>
            </a:r>
            <a:r>
              <a:rPr lang="en-US" sz="2800" b="1" dirty="0" smtClean="0">
                <a:solidFill>
                  <a:srgbClr val="002060"/>
                </a:solidFill>
              </a:rPr>
              <a:t>…</a:t>
            </a:r>
            <a:endParaRPr lang="vi-VN" sz="2800" b="1" i="0" dirty="0">
              <a:solidFill>
                <a:srgbClr val="002060"/>
              </a:solidFill>
              <a:effectLst/>
            </a:endParaRPr>
          </a:p>
        </p:txBody>
      </p:sp>
      <p:sp>
        <p:nvSpPr>
          <p:cNvPr id="4" name="Rectangle 3"/>
          <p:cNvSpPr/>
          <p:nvPr/>
        </p:nvSpPr>
        <p:spPr>
          <a:xfrm>
            <a:off x="6688180" y="4268429"/>
            <a:ext cx="4676504" cy="1384995"/>
          </a:xfrm>
          <a:prstGeom prst="rect">
            <a:avLst/>
          </a:prstGeom>
        </p:spPr>
        <p:txBody>
          <a:bodyPr wrap="square">
            <a:spAutoFit/>
          </a:bodyPr>
          <a:lstStyle/>
          <a:p>
            <a:pPr algn="just"/>
            <a:r>
              <a:rPr lang="en-US" sz="2800" b="1" dirty="0" err="1">
                <a:solidFill>
                  <a:srgbClr val="00B050"/>
                </a:solidFill>
                <a:latin typeface="Arial" panose="020B0604020202020204" pitchFamily="34" charset="0"/>
                <a:cs typeface="Arial" panose="020B0604020202020204" pitchFamily="34" charset="0"/>
              </a:rPr>
              <a:t>Trong</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những</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thói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quen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ấy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Tệ</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chích</a:t>
            </a:r>
            <a:r>
              <a:rPr lang="en-US" sz="2800" b="1" dirty="0">
                <a:solidFill>
                  <a:srgbClr val="00B050"/>
                </a:solidFill>
                <a:latin typeface="Arial" panose="020B0604020202020204" pitchFamily="34" charset="0"/>
                <a:cs typeface="Arial" panose="020B0604020202020204" pitchFamily="34" charset="0"/>
              </a:rPr>
              <a:t> ma </a:t>
            </a:r>
            <a:r>
              <a:rPr lang="en-US" sz="2800" b="1" dirty="0" err="1" smtClean="0">
                <a:solidFill>
                  <a:srgbClr val="00B050"/>
                </a:solidFill>
                <a:latin typeface="Arial" panose="020B0604020202020204" pitchFamily="34" charset="0"/>
                <a:cs typeface="Arial" panose="020B0604020202020204" pitchFamily="34" charset="0"/>
              </a:rPr>
              <a:t>túy</a:t>
            </a:r>
            <a:r>
              <a:rPr lang="en-US" sz="2800" b="1" dirty="0" smtClean="0">
                <a:solidFill>
                  <a:srgbClr val="00B050"/>
                </a:solidFill>
                <a:latin typeface="Arial" panose="020B0604020202020204" pitchFamily="34" charset="0"/>
                <a:cs typeface="Arial" panose="020B0604020202020204" pitchFamily="34" charset="0"/>
              </a:rPr>
              <a:t>, </a:t>
            </a:r>
            <a:r>
              <a:rPr lang="en-US" sz="2800" b="1" dirty="0" err="1" smtClean="0">
                <a:solidFill>
                  <a:srgbClr val="00B050"/>
                </a:solidFill>
                <a:latin typeface="Arial" panose="020B0604020202020204" pitchFamily="34" charset="0"/>
                <a:cs typeface="Arial" panose="020B0604020202020204" pitchFamily="34" charset="0"/>
              </a:rPr>
              <a:t>trộm</a:t>
            </a:r>
            <a:r>
              <a:rPr lang="en-US" sz="2800" b="1" dirty="0" smtClean="0">
                <a:solidFill>
                  <a:srgbClr val="00B050"/>
                </a:solidFill>
                <a:latin typeface="Arial" panose="020B0604020202020204" pitchFamily="34" charset="0"/>
                <a:cs typeface="Arial" panose="020B0604020202020204" pitchFamily="34" charset="0"/>
              </a:rPr>
              <a:t> </a:t>
            </a:r>
            <a:r>
              <a:rPr lang="en-US" sz="2800" b="1" dirty="0" err="1" smtClean="0">
                <a:solidFill>
                  <a:srgbClr val="00B050"/>
                </a:solidFill>
                <a:latin typeface="Arial" panose="020B0604020202020204" pitchFamily="34" charset="0"/>
                <a:cs typeface="Arial" panose="020B0604020202020204" pitchFamily="34" charset="0"/>
              </a:rPr>
              <a:t>cắp</a:t>
            </a:r>
            <a:r>
              <a:rPr lang="en-US" sz="2800" b="1" dirty="0" smtClean="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là</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tệ</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xã</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hội</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319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II</a:t>
              </a:r>
              <a:r>
                <a:rPr lang="en-US" altLang="zh-CN" sz="3200" b="1" kern="0">
                  <a:solidFill>
                    <a:srgbClr val="0000FF"/>
                  </a:solidFill>
                  <a:latin typeface="Tahoma" pitchFamily="34" charset="0"/>
                  <a:ea typeface="Tahoma" pitchFamily="34" charset="0"/>
                  <a:cs typeface="Tahoma" pitchFamily="34" charset="0"/>
                </a:rPr>
                <a:t>.</a:t>
              </a:r>
            </a:p>
            <a:p>
              <a:pPr algn="ctr">
                <a:defRPr/>
              </a:pPr>
              <a:r>
                <a:rPr lang="en-US" altLang="zh-CN" sz="3200" b="1" kern="0">
                  <a:solidFill>
                    <a:srgbClr val="0000FF"/>
                  </a:solidFill>
                  <a:latin typeface="Tahoma" pitchFamily="34" charset="0"/>
                  <a:ea typeface="Tahoma" pitchFamily="34" charset="0"/>
                  <a:cs typeface="Tahoma" pitchFamily="34" charset="0"/>
                </a:rPr>
                <a:t>KHÁM PHÁ</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12"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182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12"/>
                                        </p:tgtEl>
                                        <p:attrNameLst>
                                          <p:attrName>ppt_x</p:attrName>
                                          <p:attrName>ppt_y</p:attrName>
                                        </p:attrNameLst>
                                      </p:cBhvr>
                                      <p:rCtr x="0" y="-3611"/>
                                    </p:animMotion>
                                    <p:animRot by="1500000">
                                      <p:cBhvr>
                                        <p:cTn id="12" dur="188" fill="hold">
                                          <p:stCondLst>
                                            <p:cond delay="0"/>
                                          </p:stCondLst>
                                        </p:cTn>
                                        <p:tgtEl>
                                          <p:spTgt spid="12"/>
                                        </p:tgtEl>
                                        <p:attrNameLst>
                                          <p:attrName>r</p:attrName>
                                        </p:attrNameLst>
                                      </p:cBhvr>
                                    </p:animRot>
                                    <p:animRot by="-1500000">
                                      <p:cBhvr>
                                        <p:cTn id="13" dur="188" fill="hold">
                                          <p:stCondLst>
                                            <p:cond delay="188"/>
                                          </p:stCondLst>
                                        </p:cTn>
                                        <p:tgtEl>
                                          <p:spTgt spid="12"/>
                                        </p:tgtEl>
                                        <p:attrNameLst>
                                          <p:attrName>r</p:attrName>
                                        </p:attrNameLst>
                                      </p:cBhvr>
                                    </p:animRot>
                                    <p:animRot by="-1500000">
                                      <p:cBhvr>
                                        <p:cTn id="14" dur="188" fill="hold">
                                          <p:stCondLst>
                                            <p:cond delay="375"/>
                                          </p:stCondLst>
                                        </p:cTn>
                                        <p:tgtEl>
                                          <p:spTgt spid="12"/>
                                        </p:tgtEl>
                                        <p:attrNameLst>
                                          <p:attrName>r</p:attrName>
                                        </p:attrNameLst>
                                      </p:cBhvr>
                                    </p:animRot>
                                    <p:animRot by="1500000">
                                      <p:cBhvr>
                                        <p:cTn id="15" dur="188" fill="hold">
                                          <p:stCondLst>
                                            <p:cond delay="563"/>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592286" y="2387728"/>
            <a:ext cx="4901045" cy="1083374"/>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smtClean="0">
                <a:solidFill>
                  <a:srgbClr val="0070C0"/>
                </a:solidFill>
                <a:latin typeface="Arial" panose="020B0604020202020204" pitchFamily="34" charset="0"/>
                <a:ea typeface="Tahoma" pitchFamily="34" charset="0"/>
                <a:cs typeface="Arial" panose="020B0604020202020204" pitchFamily="34" charset="0"/>
              </a:rPr>
              <a:t>1. </a:t>
            </a:r>
            <a:r>
              <a:rPr lang="en-US" sz="2800" b="1" dirty="0" err="1">
                <a:solidFill>
                  <a:srgbClr val="0070C0"/>
                </a:solidFill>
                <a:latin typeface="Arial" panose="020B0604020202020204" pitchFamily="34" charset="0"/>
                <a:cs typeface="Arial" panose="020B0604020202020204" pitchFamily="34" charset="0"/>
              </a:rPr>
              <a:t>Khái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niệm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tệ</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xã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hội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và</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loại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tệ</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xã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hội</a:t>
            </a:r>
            <a:endParaRPr lang="en-US" sz="2800" b="1" dirty="0" smtClean="0">
              <a:solidFill>
                <a:srgbClr val="0070C0"/>
              </a:solidFill>
              <a:latin typeface="Arial" panose="020B0604020202020204" pitchFamily="34" charset="0"/>
              <a:ea typeface="Tahoma" pitchFamily="34" charset="0"/>
              <a:cs typeface="Arial" panose="020B0604020202020204"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1DEE33-AB93-40C9-887F-779274C0B46E}" type="datetime11">
              <a:rPr lang="en-IN" smtClean="0">
                <a:solidFill>
                  <a:prstClr val="black">
                    <a:tint val="75000"/>
                  </a:prstClr>
                </a:solidFill>
              </a:rPr>
              <a:t>21:11:10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pPr/>
              <a:t>7</a:t>
            </a:fld>
            <a:endParaRPr lang="en-IN">
              <a:solidFill>
                <a:prstClr val="black">
                  <a:tint val="75000"/>
                </a:prstClr>
              </a:solidFill>
            </a:endParaRPr>
          </a:p>
        </p:txBody>
      </p:sp>
      <p:sp>
        <p:nvSpPr>
          <p:cNvPr id="8" name="TextBox 7">
            <a:extLst>
              <a:ext uri="{FF2B5EF4-FFF2-40B4-BE49-F238E27FC236}">
                <a16:creationId xmlns="" xmlns:a16="http://schemas.microsoft.com/office/drawing/2014/main" id="{3D8AC232-D3D6-BDCC-09E3-C5C779B2B224}"/>
              </a:ext>
            </a:extLst>
          </p:cNvPr>
          <p:cNvSpPr txBox="1"/>
          <p:nvPr/>
        </p:nvSpPr>
        <p:spPr>
          <a:xfrm>
            <a:off x="757646" y="2608273"/>
            <a:ext cx="1972491" cy="2246769"/>
          </a:xfrm>
          <a:prstGeom prst="rect">
            <a:avLst/>
          </a:prstGeom>
          <a:solidFill>
            <a:schemeClr val="bg2"/>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sát</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ảnh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trả</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hỏi</a:t>
            </a: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515271" y="25781"/>
            <a:ext cx="6634572" cy="6701589"/>
          </a:xfrm>
          <a:prstGeom prst="rect">
            <a:avLst/>
          </a:prstGeom>
        </p:spPr>
      </p:pic>
    </p:spTree>
    <p:extLst>
      <p:ext uri="{BB962C8B-B14F-4D97-AF65-F5344CB8AC3E}">
        <p14:creationId xmlns:p14="http://schemas.microsoft.com/office/powerpoint/2010/main" val="2141586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 xmlns:a16="http://schemas.microsoft.com/office/drawing/2014/main" id="{97B40768-973C-23EA-5F6F-CDF9C740A8C7}"/>
              </a:ext>
            </a:extLst>
          </p:cNvPr>
          <p:cNvCxnSpPr/>
          <p:nvPr/>
        </p:nvCxnSpPr>
        <p:spPr>
          <a:xfrm>
            <a:off x="6140028" y="2770911"/>
            <a:ext cx="0" cy="306832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13" name="image261.jpeg"/>
          <p:cNvPicPr/>
          <p:nvPr/>
        </p:nvPicPr>
        <p:blipFill>
          <a:blip r:embed="rId2" cstate="print"/>
          <a:stretch>
            <a:fillRect/>
          </a:stretch>
        </p:blipFill>
        <p:spPr>
          <a:xfrm>
            <a:off x="914401" y="2770911"/>
            <a:ext cx="2437896" cy="2917765"/>
          </a:xfrm>
          <a:prstGeom prst="rect">
            <a:avLst/>
          </a:prstGeom>
        </p:spPr>
      </p:pic>
      <p:pic>
        <p:nvPicPr>
          <p:cNvPr id="15" name="image262.jpeg"/>
          <p:cNvPicPr/>
          <p:nvPr/>
        </p:nvPicPr>
        <p:blipFill>
          <a:blip r:embed="rId3" cstate="print"/>
          <a:stretch>
            <a:fillRect/>
          </a:stretch>
        </p:blipFill>
        <p:spPr>
          <a:xfrm>
            <a:off x="3633530" y="2788555"/>
            <a:ext cx="2385060" cy="2909453"/>
          </a:xfrm>
          <a:prstGeom prst="rect">
            <a:avLst/>
          </a:prstGeom>
        </p:spPr>
      </p:pic>
      <p:pic>
        <p:nvPicPr>
          <p:cNvPr id="17" name="image263.jpeg"/>
          <p:cNvPicPr/>
          <p:nvPr/>
        </p:nvPicPr>
        <p:blipFill>
          <a:blip r:embed="rId4" cstate="print"/>
          <a:stretch>
            <a:fillRect/>
          </a:stretch>
        </p:blipFill>
        <p:spPr>
          <a:xfrm>
            <a:off x="6207452" y="2816677"/>
            <a:ext cx="2465493" cy="3163455"/>
          </a:xfrm>
          <a:prstGeom prst="rect">
            <a:avLst/>
          </a:prstGeom>
        </p:spPr>
      </p:pic>
      <p:cxnSp>
        <p:nvCxnSpPr>
          <p:cNvPr id="20" name="Straight Connector 19">
            <a:extLst>
              <a:ext uri="{FF2B5EF4-FFF2-40B4-BE49-F238E27FC236}">
                <a16:creationId xmlns="" xmlns:a16="http://schemas.microsoft.com/office/drawing/2014/main" id="{97B40768-973C-23EA-5F6F-CDF9C740A8C7}"/>
              </a:ext>
            </a:extLst>
          </p:cNvPr>
          <p:cNvCxnSpPr/>
          <p:nvPr/>
        </p:nvCxnSpPr>
        <p:spPr>
          <a:xfrm>
            <a:off x="3509816" y="2770911"/>
            <a:ext cx="0" cy="306832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422399" y="6105237"/>
            <a:ext cx="1773383" cy="523220"/>
          </a:xfrm>
          <a:prstGeom prst="rect">
            <a:avLst/>
          </a:prstGeom>
          <a:noFill/>
        </p:spPr>
        <p:txBody>
          <a:bodyPr wrap="square" rtlCol="0">
            <a:spAutoFit/>
          </a:bodyPr>
          <a:lstStyle/>
          <a:p>
            <a:r>
              <a:rPr lang="en-US" sz="2800" b="1" dirty="0" err="1"/>
              <a:t>Đua</a:t>
            </a:r>
            <a:r>
              <a:rPr lang="en-US" sz="2800" b="1" dirty="0"/>
              <a:t> </a:t>
            </a:r>
            <a:r>
              <a:rPr lang="en-US" sz="2800" b="1" dirty="0" err="1"/>
              <a:t>xe</a:t>
            </a:r>
            <a:endParaRPr lang="en-US" sz="2800" b="1" dirty="0"/>
          </a:p>
        </p:txBody>
      </p:sp>
      <p:sp>
        <p:nvSpPr>
          <p:cNvPr id="4" name="TextBox 3"/>
          <p:cNvSpPr txBox="1"/>
          <p:nvPr/>
        </p:nvSpPr>
        <p:spPr>
          <a:xfrm>
            <a:off x="3509816" y="6157488"/>
            <a:ext cx="2863275"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tiền</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6373090" y="6105238"/>
            <a:ext cx="2299855"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Cá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game</a:t>
            </a:r>
          </a:p>
        </p:txBody>
      </p:sp>
      <p:sp>
        <p:nvSpPr>
          <p:cNvPr id="6" name="AutoShape 2" descr="Tệ nạn mê tín dị đoan là gì? Hành nghề mê tín dị đoan bị xử phạt như thế  nào?"/>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AutoShape 4" descr="Tìm hiểu về tệ nạn mê tín dị đoan đối với đời sống xã hội"/>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21" name="Picture 20"/>
          <p:cNvPicPr>
            <a:picLocks noChangeAspect="1"/>
          </p:cNvPicPr>
          <p:nvPr/>
        </p:nvPicPr>
        <p:blipFill>
          <a:blip r:embed="rId5"/>
          <a:stretch>
            <a:fillRect/>
          </a:stretch>
        </p:blipFill>
        <p:spPr>
          <a:xfrm>
            <a:off x="8968508" y="2816676"/>
            <a:ext cx="2402073" cy="3022555"/>
          </a:xfrm>
          <a:prstGeom prst="rect">
            <a:avLst/>
          </a:prstGeom>
        </p:spPr>
      </p:pic>
      <p:cxnSp>
        <p:nvCxnSpPr>
          <p:cNvPr id="22" name="Straight Connector 21">
            <a:extLst>
              <a:ext uri="{FF2B5EF4-FFF2-40B4-BE49-F238E27FC236}">
                <a16:creationId xmlns="" xmlns:a16="http://schemas.microsoft.com/office/drawing/2014/main" id="{97B40768-973C-23EA-5F6F-CDF9C740A8C7}"/>
              </a:ext>
            </a:extLst>
          </p:cNvPr>
          <p:cNvCxnSpPr/>
          <p:nvPr/>
        </p:nvCxnSpPr>
        <p:spPr>
          <a:xfrm>
            <a:off x="8820725" y="2788555"/>
            <a:ext cx="0" cy="306832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8968507" y="6105237"/>
            <a:ext cx="1988631" cy="461665"/>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Xem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bói</a:t>
            </a:r>
            <a:r>
              <a:rPr lang="en-US" sz="2400" b="1" dirty="0">
                <a:latin typeface="Arial" panose="020B0604020202020204" pitchFamily="34" charset="0"/>
                <a:cs typeface="Arial" panose="020B0604020202020204" pitchFamily="34" charset="0"/>
              </a:rPr>
              <a:t> </a:t>
            </a:r>
          </a:p>
        </p:txBody>
      </p:sp>
      <p:sp>
        <p:nvSpPr>
          <p:cNvPr id="2" name="Rectangle 1"/>
          <p:cNvSpPr/>
          <p:nvPr/>
        </p:nvSpPr>
        <p:spPr>
          <a:xfrm>
            <a:off x="914401" y="177068"/>
            <a:ext cx="9718765" cy="954107"/>
          </a:xfrm>
          <a:prstGeom prst="rect">
            <a:avLst/>
          </a:prstGeom>
        </p:spPr>
        <p:txBody>
          <a:bodyPr wrap="square">
            <a:spAutoFit/>
          </a:bodyPr>
          <a:lstStyle/>
          <a:p>
            <a:pPr algn="just"/>
            <a:r>
              <a:rPr lang="en-US" sz="2800" b="1" dirty="0">
                <a:solidFill>
                  <a:srgbClr val="0070C0"/>
                </a:solidFill>
                <a:latin typeface="Arial" panose="020B0604020202020204" pitchFamily="34" charset="0"/>
                <a:cs typeface="Arial" panose="020B0604020202020204" pitchFamily="34" charset="0"/>
              </a:rPr>
              <a:t>a) Theo </a:t>
            </a:r>
            <a:r>
              <a:rPr lang="en-US" sz="2800" b="1" dirty="0" err="1">
                <a:solidFill>
                  <a:srgbClr val="0070C0"/>
                </a:solidFill>
                <a:latin typeface="Arial" panose="020B0604020202020204" pitchFamily="34" charset="0"/>
                <a:cs typeface="Arial" panose="020B0604020202020204" pitchFamily="34" charset="0"/>
              </a:rPr>
              <a:t>em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mỗi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hình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ảnh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nói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về</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điều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gì</a:t>
            </a:r>
            <a:r>
              <a:rPr lang="en-US" sz="2800" b="1" dirty="0" smtClean="0">
                <a:solidFill>
                  <a:srgbClr val="0070C0"/>
                </a:solidFill>
                <a:latin typeface="Arial" panose="020B0604020202020204" pitchFamily="34" charset="0"/>
                <a:cs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r>
            <a:br>
              <a:rPr lang="en-US" sz="2800" b="1" dirty="0">
                <a:solidFill>
                  <a:srgbClr val="0070C0"/>
                </a:solidFill>
                <a:latin typeface="Arial" panose="020B0604020202020204" pitchFamily="34" charset="0"/>
                <a:cs typeface="Arial" panose="020B0604020202020204" pitchFamily="34" charset="0"/>
              </a:rPr>
            </a:br>
            <a:endParaRPr lang="en-US" sz="2800" b="1" dirty="0">
              <a:solidFill>
                <a:srgbClr val="0070C0"/>
              </a:solidFill>
              <a:latin typeface="Arial" panose="020B0604020202020204" pitchFamily="34" charset="0"/>
              <a:cs typeface="Arial" panose="020B0604020202020204" pitchFamily="34" charset="0"/>
            </a:endParaRPr>
          </a:p>
        </p:txBody>
      </p:sp>
      <p:sp>
        <p:nvSpPr>
          <p:cNvPr id="11" name="Rectangle 10"/>
          <p:cNvSpPr/>
          <p:nvPr/>
        </p:nvSpPr>
        <p:spPr>
          <a:xfrm>
            <a:off x="1031967" y="1334477"/>
            <a:ext cx="10123713" cy="1384995"/>
          </a:xfrm>
          <a:prstGeom prst="rect">
            <a:avLst/>
          </a:prstGeom>
        </p:spPr>
        <p:txBody>
          <a:bodyPr wrap="square">
            <a:spAutoFit/>
          </a:bodyPr>
          <a:lstStyle/>
          <a:p>
            <a:pPr algn="just"/>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chung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của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ảnh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là</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đây</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đều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là</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hành</a:t>
            </a:r>
            <a:r>
              <a:rPr lang="en-US" sz="2800" b="1" dirty="0">
                <a:solidFill>
                  <a:srgbClr val="002060"/>
                </a:solidFill>
                <a:latin typeface="Arial" panose="020B0604020202020204" pitchFamily="34" charset="0"/>
                <a:cs typeface="Arial" panose="020B0604020202020204" pitchFamily="34" charset="0"/>
              </a:rPr>
              <a:t> vi </a:t>
            </a:r>
            <a:r>
              <a:rPr lang="en-US" sz="2800" b="1" dirty="0" err="1">
                <a:solidFill>
                  <a:srgbClr val="002060"/>
                </a:solidFill>
                <a:latin typeface="Arial" panose="020B0604020202020204" pitchFamily="34" charset="0"/>
                <a:cs typeface="Arial" panose="020B0604020202020204" pitchFamily="34" charset="0"/>
              </a:rPr>
              <a:t>xấu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tệ</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xã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hội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mang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lại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hậu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quả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xấu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gia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xã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hội</a:t>
            </a:r>
            <a:r>
              <a:rPr lang="en-US" sz="2800" b="1" dirty="0">
                <a:solidFill>
                  <a:srgbClr val="002060"/>
                </a:solidFill>
                <a:latin typeface="Arial" panose="020B0604020202020204" pitchFamily="34" charset="0"/>
                <a:cs typeface="Arial" panose="020B0604020202020204" pitchFamily="34" charset="0"/>
              </a:rPr>
              <a:t>.</a:t>
            </a:r>
          </a:p>
        </p:txBody>
      </p:sp>
      <p:sp>
        <p:nvSpPr>
          <p:cNvPr id="24" name="Rectangle 23"/>
          <p:cNvSpPr/>
          <p:nvPr/>
        </p:nvSpPr>
        <p:spPr>
          <a:xfrm>
            <a:off x="1031967" y="621208"/>
            <a:ext cx="9731829" cy="954107"/>
          </a:xfrm>
          <a:prstGeom prst="rect">
            <a:avLst/>
          </a:prstGeom>
        </p:spPr>
        <p:txBody>
          <a:bodyPr wrap="square">
            <a:spAutoFit/>
          </a:bodyPr>
          <a:lstStyle/>
          <a:p>
            <a:pPr algn="just"/>
            <a:r>
              <a:rPr lang="en-US" sz="2800" b="1" dirty="0" err="1" smtClean="0">
                <a:solidFill>
                  <a:srgbClr val="0070C0"/>
                </a:solidFill>
                <a:latin typeface="Arial" panose="020B0604020202020204" pitchFamily="34" charset="0"/>
                <a:cs typeface="Arial" panose="020B0604020202020204" pitchFamily="34" charset="0"/>
              </a:rPr>
              <a:t>Hãy</a:t>
            </a:r>
            <a:r>
              <a:rPr lang="en-US" sz="2800" b="1" dirty="0" smtClean="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chỉ</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ra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điểm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chung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của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hình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ảnh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smtClean="0">
                <a:solidFill>
                  <a:srgbClr val="0070C0"/>
                </a:solidFill>
                <a:latin typeface="Arial" panose="020B0604020202020204" pitchFamily="34" charset="0"/>
                <a:cs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r>
            <a:br>
              <a:rPr lang="en-US" sz="2800" b="1" dirty="0">
                <a:solidFill>
                  <a:srgbClr val="0070C0"/>
                </a:solidFill>
                <a:latin typeface="Arial" panose="020B0604020202020204" pitchFamily="34" charset="0"/>
                <a:cs typeface="Arial" panose="020B0604020202020204" pitchFamily="34" charset="0"/>
              </a:rPr>
            </a:b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705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3" grpId="0"/>
      <p:bldP spid="1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694" y="2457886"/>
            <a:ext cx="4345579" cy="2246769"/>
          </a:xfrm>
          <a:prstGeom prst="rect">
            <a:avLst/>
          </a:prstGeom>
        </p:spPr>
        <p:txBody>
          <a:bodyPr wrap="square">
            <a:spAutoFit/>
          </a:bodyPr>
          <a:lstStyle/>
          <a:p>
            <a:pPr algn="just"/>
            <a:r>
              <a:rPr lang="en-US" sz="2800" b="1" dirty="0">
                <a:solidFill>
                  <a:srgbClr val="002060"/>
                </a:solidFill>
                <a:latin typeface="Arial" panose="020B0604020202020204" pitchFamily="34" charset="0"/>
                <a:cs typeface="Arial" panose="020B0604020202020204" pitchFamily="34" charset="0"/>
              </a:rPr>
              <a:t>b) </a:t>
            </a:r>
            <a:r>
              <a:rPr lang="en-US" sz="2800" b="1" dirty="0" err="1" smtClean="0">
                <a:solidFill>
                  <a:srgbClr val="002060"/>
                </a:solidFill>
                <a:latin typeface="Arial" panose="020B0604020202020204" pitchFamily="34" charset="0"/>
                <a:cs typeface="Arial" panose="020B0604020202020204" pitchFamily="34" charset="0"/>
              </a:rPr>
              <a:t>Tệ</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nạn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xã</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hội</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là</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gì</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Em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hãy</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tệ</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xã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hội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phổ</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biến</a:t>
            </a:r>
            <a:r>
              <a:rPr lang="en-US" sz="2800" b="1" dirty="0">
                <a:solidFill>
                  <a:srgbClr val="002060"/>
                </a:solidFill>
                <a:latin typeface="Arial" panose="020B0604020202020204" pitchFamily="34" charset="0"/>
                <a:cs typeface="Arial" panose="020B0604020202020204" pitchFamily="34" charset="0"/>
              </a:rPr>
              <a:t>.</a:t>
            </a:r>
          </a:p>
          <a:p>
            <a:r>
              <a:rPr lang="en-US" sz="2800" b="1" dirty="0">
                <a:solidFill>
                  <a:srgbClr val="002060"/>
                </a:solidFill>
                <a:latin typeface="Arial" panose="020B0604020202020204" pitchFamily="34" charset="0"/>
                <a:cs typeface="Arial" panose="020B0604020202020204" pitchFamily="34" charset="0"/>
              </a:rPr>
              <a:t/>
            </a:r>
            <a:br>
              <a:rPr lang="en-US" sz="2800" b="1" dirty="0">
                <a:solidFill>
                  <a:srgbClr val="002060"/>
                </a:solidFill>
                <a:latin typeface="Arial" panose="020B0604020202020204" pitchFamily="34" charset="0"/>
                <a:cs typeface="Arial" panose="020B0604020202020204" pitchFamily="34" charset="0"/>
              </a:rPr>
            </a:br>
            <a:endParaRPr lang="en-US" sz="28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6257108" y="1527739"/>
            <a:ext cx="5146766" cy="3539430"/>
          </a:xfrm>
          <a:prstGeom prst="rect">
            <a:avLst/>
          </a:prstGeom>
        </p:spPr>
        <p:txBody>
          <a:bodyPr wrap="square">
            <a:spAutoFit/>
          </a:bodyPr>
          <a:lstStyle/>
          <a:p>
            <a:pPr algn="just"/>
            <a:r>
              <a:rPr lang="en-US" sz="2800" b="1" dirty="0" smtClean="0">
                <a:solidFill>
                  <a:srgbClr val="0070C0"/>
                </a:solidFill>
                <a:latin typeface="Roboto"/>
              </a:rPr>
              <a:t>- </a:t>
            </a:r>
            <a:r>
              <a:rPr lang="en-US" sz="2800" b="1" dirty="0" err="1" smtClean="0">
                <a:solidFill>
                  <a:srgbClr val="0070C0"/>
                </a:solidFill>
                <a:latin typeface="Roboto"/>
              </a:rPr>
              <a:t>Tệ</a:t>
            </a:r>
            <a:r>
              <a:rPr lang="en-US" sz="2800" b="1" dirty="0" smtClean="0">
                <a:solidFill>
                  <a:srgbClr val="0070C0"/>
                </a:solidFill>
                <a:latin typeface="Roboto"/>
              </a:rPr>
              <a:t> </a:t>
            </a:r>
            <a:r>
              <a:rPr lang="en-US" sz="2800" b="1" dirty="0" err="1">
                <a:solidFill>
                  <a:srgbClr val="0070C0"/>
                </a:solidFill>
                <a:latin typeface="Roboto"/>
              </a:rPr>
              <a:t>nạn</a:t>
            </a:r>
            <a:r>
              <a:rPr lang="en-US" sz="2800" b="1" dirty="0">
                <a:solidFill>
                  <a:srgbClr val="0070C0"/>
                </a:solidFill>
                <a:latin typeface="Roboto"/>
              </a:rPr>
              <a:t> </a:t>
            </a:r>
            <a:r>
              <a:rPr lang="en-US" sz="2800" b="1" dirty="0" err="1">
                <a:solidFill>
                  <a:srgbClr val="0070C0"/>
                </a:solidFill>
                <a:latin typeface="Roboto"/>
              </a:rPr>
              <a:t>xã</a:t>
            </a:r>
            <a:r>
              <a:rPr lang="en-US" sz="2800" b="1" dirty="0">
                <a:solidFill>
                  <a:srgbClr val="0070C0"/>
                </a:solidFill>
                <a:latin typeface="Roboto"/>
              </a:rPr>
              <a:t> </a:t>
            </a:r>
            <a:r>
              <a:rPr lang="en-US" sz="2800" b="1" dirty="0" err="1">
                <a:solidFill>
                  <a:srgbClr val="0070C0"/>
                </a:solidFill>
                <a:latin typeface="Roboto"/>
              </a:rPr>
              <a:t>hội</a:t>
            </a:r>
            <a:r>
              <a:rPr lang="en-US" sz="2800" b="1" dirty="0">
                <a:solidFill>
                  <a:srgbClr val="0070C0"/>
                </a:solidFill>
                <a:latin typeface="Roboto"/>
              </a:rPr>
              <a:t> </a:t>
            </a:r>
            <a:r>
              <a:rPr lang="en-US" sz="2800" b="1" dirty="0" err="1">
                <a:solidFill>
                  <a:srgbClr val="0070C0"/>
                </a:solidFill>
                <a:latin typeface="Roboto"/>
              </a:rPr>
              <a:t>là</a:t>
            </a:r>
            <a:r>
              <a:rPr lang="en-US" sz="2800" b="1" dirty="0">
                <a:solidFill>
                  <a:srgbClr val="0070C0"/>
                </a:solidFill>
                <a:latin typeface="Roboto"/>
              </a:rPr>
              <a:t> </a:t>
            </a:r>
            <a:r>
              <a:rPr lang="en-US" sz="2800" b="1" dirty="0" err="1">
                <a:solidFill>
                  <a:srgbClr val="0070C0"/>
                </a:solidFill>
                <a:latin typeface="Roboto"/>
              </a:rPr>
              <a:t>hành</a:t>
            </a:r>
            <a:r>
              <a:rPr lang="en-US" sz="2800" b="1" dirty="0">
                <a:solidFill>
                  <a:srgbClr val="0070C0"/>
                </a:solidFill>
                <a:latin typeface="Roboto"/>
              </a:rPr>
              <a:t> vi </a:t>
            </a:r>
            <a:r>
              <a:rPr lang="en-US" sz="2800" b="1" dirty="0" err="1">
                <a:solidFill>
                  <a:srgbClr val="0070C0"/>
                </a:solidFill>
                <a:latin typeface="Roboto"/>
              </a:rPr>
              <a:t>sai</a:t>
            </a:r>
            <a:r>
              <a:rPr lang="en-US" sz="2800" b="1" dirty="0">
                <a:solidFill>
                  <a:srgbClr val="0070C0"/>
                </a:solidFill>
                <a:latin typeface="Roboto"/>
              </a:rPr>
              <a:t> </a:t>
            </a:r>
            <a:r>
              <a:rPr lang="en-US" sz="2800" b="1" dirty="0" err="1">
                <a:solidFill>
                  <a:srgbClr val="0070C0"/>
                </a:solidFill>
                <a:latin typeface="Roboto"/>
              </a:rPr>
              <a:t>lệch</a:t>
            </a:r>
            <a:r>
              <a:rPr lang="en-US" sz="2800" b="1" dirty="0">
                <a:solidFill>
                  <a:srgbClr val="0070C0"/>
                </a:solidFill>
                <a:latin typeface="Roboto"/>
              </a:rPr>
              <a:t> </a:t>
            </a:r>
            <a:r>
              <a:rPr lang="en-US" sz="2800" b="1" dirty="0" err="1">
                <a:solidFill>
                  <a:srgbClr val="0070C0"/>
                </a:solidFill>
                <a:latin typeface="Roboto"/>
              </a:rPr>
              <a:t>chuẩn</a:t>
            </a:r>
            <a:r>
              <a:rPr lang="en-US" sz="2800" b="1" dirty="0">
                <a:solidFill>
                  <a:srgbClr val="0070C0"/>
                </a:solidFill>
                <a:latin typeface="Roboto"/>
              </a:rPr>
              <a:t> </a:t>
            </a:r>
            <a:r>
              <a:rPr lang="en-US" sz="2800" b="1" dirty="0" err="1">
                <a:solidFill>
                  <a:srgbClr val="0070C0"/>
                </a:solidFill>
                <a:latin typeface="Roboto"/>
              </a:rPr>
              <a:t>mực</a:t>
            </a:r>
            <a:r>
              <a:rPr lang="en-US" sz="2800" b="1" dirty="0">
                <a:solidFill>
                  <a:srgbClr val="0070C0"/>
                </a:solidFill>
                <a:latin typeface="Roboto"/>
              </a:rPr>
              <a:t> </a:t>
            </a:r>
            <a:r>
              <a:rPr lang="en-US" sz="2800" b="1" dirty="0" err="1">
                <a:solidFill>
                  <a:srgbClr val="0070C0"/>
                </a:solidFill>
                <a:latin typeface="Roboto"/>
              </a:rPr>
              <a:t>đạo</a:t>
            </a:r>
            <a:r>
              <a:rPr lang="en-US" sz="2800" b="1" dirty="0">
                <a:solidFill>
                  <a:srgbClr val="0070C0"/>
                </a:solidFill>
                <a:latin typeface="Roboto"/>
              </a:rPr>
              <a:t> </a:t>
            </a:r>
            <a:r>
              <a:rPr lang="en-US" sz="2800" b="1" dirty="0" err="1">
                <a:solidFill>
                  <a:srgbClr val="0070C0"/>
                </a:solidFill>
                <a:latin typeface="Roboto"/>
              </a:rPr>
              <a:t>đức</a:t>
            </a:r>
            <a:r>
              <a:rPr lang="en-US" sz="2800" b="1" dirty="0">
                <a:solidFill>
                  <a:srgbClr val="0070C0"/>
                </a:solidFill>
                <a:latin typeface="Roboto"/>
              </a:rPr>
              <a:t> </a:t>
            </a:r>
            <a:r>
              <a:rPr lang="en-US" sz="2800" b="1" dirty="0" err="1">
                <a:solidFill>
                  <a:srgbClr val="0070C0"/>
                </a:solidFill>
                <a:latin typeface="Roboto"/>
              </a:rPr>
              <a:t>xã</a:t>
            </a:r>
            <a:r>
              <a:rPr lang="en-US" sz="2800" b="1" dirty="0">
                <a:solidFill>
                  <a:srgbClr val="0070C0"/>
                </a:solidFill>
                <a:latin typeface="Roboto"/>
              </a:rPr>
              <a:t> </a:t>
            </a:r>
            <a:r>
              <a:rPr lang="en-US" sz="2800" b="1" dirty="0" err="1">
                <a:solidFill>
                  <a:srgbClr val="0070C0"/>
                </a:solidFill>
                <a:latin typeface="Roboto"/>
              </a:rPr>
              <a:t>hội</a:t>
            </a:r>
            <a:r>
              <a:rPr lang="en-US" sz="2800" b="1" dirty="0">
                <a:solidFill>
                  <a:srgbClr val="0070C0"/>
                </a:solidFill>
                <a:latin typeface="Roboto"/>
              </a:rPr>
              <a:t>, vi </a:t>
            </a:r>
            <a:r>
              <a:rPr lang="en-US" sz="2800" b="1" dirty="0" err="1">
                <a:solidFill>
                  <a:srgbClr val="0070C0"/>
                </a:solidFill>
                <a:latin typeface="Roboto"/>
              </a:rPr>
              <a:t>phạm</a:t>
            </a:r>
            <a:r>
              <a:rPr lang="en-US" sz="2800" b="1" dirty="0">
                <a:solidFill>
                  <a:srgbClr val="0070C0"/>
                </a:solidFill>
                <a:latin typeface="Roboto"/>
              </a:rPr>
              <a:t> </a:t>
            </a:r>
            <a:r>
              <a:rPr lang="en-US" sz="2800" b="1" dirty="0" err="1">
                <a:solidFill>
                  <a:srgbClr val="0070C0"/>
                </a:solidFill>
                <a:latin typeface="Roboto"/>
              </a:rPr>
              <a:t>pháp</a:t>
            </a:r>
            <a:r>
              <a:rPr lang="en-US" sz="2800" b="1" dirty="0">
                <a:solidFill>
                  <a:srgbClr val="0070C0"/>
                </a:solidFill>
                <a:latin typeface="Roboto"/>
              </a:rPr>
              <a:t> </a:t>
            </a:r>
            <a:r>
              <a:rPr lang="en-US" sz="2800" b="1" dirty="0" err="1">
                <a:solidFill>
                  <a:srgbClr val="0070C0"/>
                </a:solidFill>
                <a:latin typeface="Roboto"/>
              </a:rPr>
              <a:t>luật</a:t>
            </a:r>
            <a:r>
              <a:rPr lang="en-US" sz="2800" b="1" dirty="0">
                <a:solidFill>
                  <a:srgbClr val="0070C0"/>
                </a:solidFill>
                <a:latin typeface="Roboto"/>
              </a:rPr>
              <a:t>, </a:t>
            </a:r>
            <a:r>
              <a:rPr lang="en-US" sz="2800" b="1" dirty="0" err="1">
                <a:solidFill>
                  <a:srgbClr val="0070C0"/>
                </a:solidFill>
                <a:latin typeface="Roboto"/>
              </a:rPr>
              <a:t>mang</a:t>
            </a:r>
            <a:r>
              <a:rPr lang="en-US" sz="2800" b="1" dirty="0">
                <a:solidFill>
                  <a:srgbClr val="0070C0"/>
                </a:solidFill>
                <a:latin typeface="Roboto"/>
              </a:rPr>
              <a:t> </a:t>
            </a:r>
            <a:r>
              <a:rPr lang="en-US" sz="2800" b="1" dirty="0" err="1">
                <a:solidFill>
                  <a:srgbClr val="0070C0"/>
                </a:solidFill>
                <a:latin typeface="Roboto"/>
              </a:rPr>
              <a:t>tính</a:t>
            </a:r>
            <a:r>
              <a:rPr lang="en-US" sz="2800" b="1" dirty="0">
                <a:solidFill>
                  <a:srgbClr val="0070C0"/>
                </a:solidFill>
                <a:latin typeface="Roboto"/>
              </a:rPr>
              <a:t> </a:t>
            </a:r>
            <a:r>
              <a:rPr lang="en-US" sz="2800" b="1" dirty="0" err="1">
                <a:solidFill>
                  <a:srgbClr val="0070C0"/>
                </a:solidFill>
                <a:latin typeface="Roboto"/>
              </a:rPr>
              <a:t>phổ</a:t>
            </a:r>
            <a:r>
              <a:rPr lang="en-US" sz="2800" b="1" dirty="0">
                <a:solidFill>
                  <a:srgbClr val="0070C0"/>
                </a:solidFill>
                <a:latin typeface="Roboto"/>
              </a:rPr>
              <a:t> </a:t>
            </a:r>
            <a:r>
              <a:rPr lang="en-US" sz="2800" b="1" dirty="0" err="1">
                <a:solidFill>
                  <a:srgbClr val="0070C0"/>
                </a:solidFill>
                <a:latin typeface="Roboto"/>
              </a:rPr>
              <a:t>biến</a:t>
            </a:r>
            <a:r>
              <a:rPr lang="en-US" sz="2800" b="1" dirty="0">
                <a:solidFill>
                  <a:srgbClr val="0070C0"/>
                </a:solidFill>
                <a:latin typeface="Roboto"/>
              </a:rPr>
              <a:t> </a:t>
            </a:r>
            <a:r>
              <a:rPr lang="en-US" sz="2800" b="1" dirty="0" err="1">
                <a:solidFill>
                  <a:srgbClr val="0070C0"/>
                </a:solidFill>
                <a:latin typeface="Roboto"/>
              </a:rPr>
              <a:t>và</a:t>
            </a:r>
            <a:r>
              <a:rPr lang="en-US" sz="2800" b="1" dirty="0">
                <a:solidFill>
                  <a:srgbClr val="0070C0"/>
                </a:solidFill>
                <a:latin typeface="Roboto"/>
              </a:rPr>
              <a:t> </a:t>
            </a:r>
            <a:r>
              <a:rPr lang="en-US" sz="2800" b="1" dirty="0" err="1">
                <a:solidFill>
                  <a:srgbClr val="0070C0"/>
                </a:solidFill>
                <a:latin typeface="Roboto"/>
              </a:rPr>
              <a:t>gây</a:t>
            </a:r>
            <a:r>
              <a:rPr lang="en-US" sz="2800" b="1" dirty="0">
                <a:solidFill>
                  <a:srgbClr val="0070C0"/>
                </a:solidFill>
                <a:latin typeface="Roboto"/>
              </a:rPr>
              <a:t> </a:t>
            </a:r>
            <a:r>
              <a:rPr lang="en-US" sz="2800" b="1" dirty="0" err="1">
                <a:solidFill>
                  <a:srgbClr val="0070C0"/>
                </a:solidFill>
                <a:latin typeface="Roboto"/>
              </a:rPr>
              <a:t>hậu</a:t>
            </a:r>
            <a:r>
              <a:rPr lang="en-US" sz="2800" b="1" dirty="0">
                <a:solidFill>
                  <a:srgbClr val="0070C0"/>
                </a:solidFill>
                <a:latin typeface="Roboto"/>
              </a:rPr>
              <a:t> </a:t>
            </a:r>
            <a:r>
              <a:rPr lang="en-US" sz="2800" b="1" dirty="0" err="1">
                <a:solidFill>
                  <a:srgbClr val="0070C0"/>
                </a:solidFill>
                <a:latin typeface="Roboto"/>
              </a:rPr>
              <a:t>quả</a:t>
            </a:r>
            <a:r>
              <a:rPr lang="en-US" sz="2800" b="1" dirty="0">
                <a:solidFill>
                  <a:srgbClr val="0070C0"/>
                </a:solidFill>
                <a:latin typeface="Roboto"/>
              </a:rPr>
              <a:t> </a:t>
            </a:r>
            <a:r>
              <a:rPr lang="en-US" sz="2800" b="1" dirty="0" err="1">
                <a:solidFill>
                  <a:srgbClr val="0070C0"/>
                </a:solidFill>
                <a:latin typeface="Roboto"/>
              </a:rPr>
              <a:t>xấu</a:t>
            </a:r>
            <a:r>
              <a:rPr lang="en-US" sz="2800" b="1" dirty="0">
                <a:solidFill>
                  <a:srgbClr val="0070C0"/>
                </a:solidFill>
                <a:latin typeface="Roboto"/>
              </a:rPr>
              <a:t> </a:t>
            </a:r>
            <a:r>
              <a:rPr lang="en-US" sz="2800" b="1" dirty="0" err="1">
                <a:solidFill>
                  <a:srgbClr val="0070C0"/>
                </a:solidFill>
                <a:latin typeface="Roboto"/>
              </a:rPr>
              <a:t>đối</a:t>
            </a:r>
            <a:r>
              <a:rPr lang="en-US" sz="2800" b="1" dirty="0">
                <a:solidFill>
                  <a:srgbClr val="0070C0"/>
                </a:solidFill>
                <a:latin typeface="Roboto"/>
              </a:rPr>
              <a:t> </a:t>
            </a:r>
            <a:r>
              <a:rPr lang="en-US" sz="2800" b="1" dirty="0" err="1">
                <a:solidFill>
                  <a:srgbClr val="0070C0"/>
                </a:solidFill>
                <a:latin typeface="Roboto"/>
              </a:rPr>
              <a:t>với</a:t>
            </a:r>
            <a:r>
              <a:rPr lang="en-US" sz="2800" b="1" dirty="0">
                <a:solidFill>
                  <a:srgbClr val="0070C0"/>
                </a:solidFill>
                <a:latin typeface="Roboto"/>
              </a:rPr>
              <a:t> </a:t>
            </a:r>
            <a:r>
              <a:rPr lang="en-US" sz="2800" b="1" dirty="0" err="1">
                <a:solidFill>
                  <a:srgbClr val="0070C0"/>
                </a:solidFill>
                <a:latin typeface="Roboto"/>
              </a:rPr>
              <a:t>cá</a:t>
            </a:r>
            <a:r>
              <a:rPr lang="en-US" sz="2800" b="1" dirty="0">
                <a:solidFill>
                  <a:srgbClr val="0070C0"/>
                </a:solidFill>
                <a:latin typeface="Roboto"/>
              </a:rPr>
              <a:t> </a:t>
            </a:r>
            <a:r>
              <a:rPr lang="en-US" sz="2800" b="1" dirty="0" err="1">
                <a:solidFill>
                  <a:srgbClr val="0070C0"/>
                </a:solidFill>
                <a:latin typeface="Roboto"/>
              </a:rPr>
              <a:t>nhân</a:t>
            </a:r>
            <a:r>
              <a:rPr lang="en-US" sz="2800" b="1" dirty="0">
                <a:solidFill>
                  <a:srgbClr val="0070C0"/>
                </a:solidFill>
                <a:latin typeface="Roboto"/>
              </a:rPr>
              <a:t>, </a:t>
            </a:r>
            <a:r>
              <a:rPr lang="en-US" sz="2800" b="1" dirty="0" err="1">
                <a:solidFill>
                  <a:srgbClr val="0070C0"/>
                </a:solidFill>
                <a:latin typeface="Roboto"/>
              </a:rPr>
              <a:t>gia</a:t>
            </a:r>
            <a:r>
              <a:rPr lang="en-US" sz="2800" b="1" dirty="0">
                <a:solidFill>
                  <a:srgbClr val="0070C0"/>
                </a:solidFill>
                <a:latin typeface="Roboto"/>
              </a:rPr>
              <a:t> </a:t>
            </a:r>
            <a:r>
              <a:rPr lang="en-US" sz="2800" b="1" dirty="0" err="1">
                <a:solidFill>
                  <a:srgbClr val="0070C0"/>
                </a:solidFill>
                <a:latin typeface="Roboto"/>
              </a:rPr>
              <a:t>đình</a:t>
            </a:r>
            <a:r>
              <a:rPr lang="en-US" sz="2800" b="1" dirty="0">
                <a:solidFill>
                  <a:srgbClr val="0070C0"/>
                </a:solidFill>
                <a:latin typeface="Roboto"/>
              </a:rPr>
              <a:t> </a:t>
            </a:r>
            <a:r>
              <a:rPr lang="en-US" sz="2800" b="1" dirty="0" err="1">
                <a:solidFill>
                  <a:srgbClr val="0070C0"/>
                </a:solidFill>
                <a:latin typeface="Roboto"/>
              </a:rPr>
              <a:t>và</a:t>
            </a:r>
            <a:r>
              <a:rPr lang="en-US" sz="2800" b="1" dirty="0">
                <a:solidFill>
                  <a:srgbClr val="0070C0"/>
                </a:solidFill>
                <a:latin typeface="Roboto"/>
              </a:rPr>
              <a:t> </a:t>
            </a:r>
            <a:r>
              <a:rPr lang="en-US" sz="2800" b="1" dirty="0" err="1">
                <a:solidFill>
                  <a:srgbClr val="0070C0"/>
                </a:solidFill>
                <a:latin typeface="Roboto"/>
              </a:rPr>
              <a:t>xã</a:t>
            </a:r>
            <a:r>
              <a:rPr lang="en-US" sz="2800" b="1" dirty="0">
                <a:solidFill>
                  <a:srgbClr val="0070C0"/>
                </a:solidFill>
                <a:latin typeface="Roboto"/>
              </a:rPr>
              <a:t> </a:t>
            </a:r>
            <a:r>
              <a:rPr lang="en-US" sz="2800" b="1" dirty="0" err="1">
                <a:solidFill>
                  <a:srgbClr val="0070C0"/>
                </a:solidFill>
                <a:latin typeface="Roboto"/>
              </a:rPr>
              <a:t>hội</a:t>
            </a:r>
            <a:r>
              <a:rPr lang="en-US" sz="2800" b="1" dirty="0">
                <a:solidFill>
                  <a:srgbClr val="0070C0"/>
                </a:solidFill>
                <a:latin typeface="Roboto"/>
              </a:rPr>
              <a:t>.</a:t>
            </a:r>
          </a:p>
          <a:p>
            <a:r>
              <a:rPr lang="en-US" sz="2800" b="1" dirty="0">
                <a:solidFill>
                  <a:srgbClr val="0070C0"/>
                </a:solidFill>
              </a:rPr>
              <a:t/>
            </a:r>
            <a:br>
              <a:rPr lang="en-US" sz="2800" b="1" dirty="0">
                <a:solidFill>
                  <a:srgbClr val="0070C0"/>
                </a:solidFill>
              </a:rPr>
            </a:br>
            <a:endParaRPr lang="en-US" sz="2800" b="1" dirty="0">
              <a:solidFill>
                <a:srgbClr val="0070C0"/>
              </a:solidFill>
            </a:endParaRPr>
          </a:p>
        </p:txBody>
      </p:sp>
      <p:sp>
        <p:nvSpPr>
          <p:cNvPr id="4" name="Rectangle 3"/>
          <p:cNvSpPr/>
          <p:nvPr/>
        </p:nvSpPr>
        <p:spPr>
          <a:xfrm>
            <a:off x="6426926" y="4333744"/>
            <a:ext cx="4976948" cy="1384995"/>
          </a:xfrm>
          <a:prstGeom prst="rect">
            <a:avLst/>
          </a:prstGeom>
        </p:spPr>
        <p:txBody>
          <a:bodyPr wrap="square">
            <a:spAutoFit/>
          </a:bodyPr>
          <a:lstStyle/>
          <a:p>
            <a:pPr algn="just"/>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a:t>
            </a:r>
            <a:r>
              <a:rPr lang="en-US" sz="2800" b="1" dirty="0" err="1" smtClean="0">
                <a:solidFill>
                  <a:srgbClr val="0070C0"/>
                </a:solidFill>
                <a:latin typeface="Arial" panose="020B0604020202020204" pitchFamily="34" charset="0"/>
                <a:cs typeface="Arial" panose="020B0604020202020204" pitchFamily="34" charset="0"/>
              </a:rPr>
              <a:t>ệ</a:t>
            </a:r>
            <a:r>
              <a:rPr lang="en-US" sz="2800" b="1" dirty="0" smtClean="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xã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hội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phổ</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biến</a:t>
            </a:r>
            <a:r>
              <a:rPr lang="en-US" sz="2800" b="1" dirty="0">
                <a:solidFill>
                  <a:srgbClr val="0070C0"/>
                </a:solidFill>
                <a:latin typeface="Arial" panose="020B0604020202020204" pitchFamily="34" charset="0"/>
                <a:cs typeface="Arial" panose="020B0604020202020204" pitchFamily="34" charset="0"/>
              </a:rPr>
              <a:t> </a:t>
            </a:r>
            <a:r>
              <a:rPr lang="en-US" sz="2800" b="1" dirty="0" err="1" smtClean="0">
                <a:solidFill>
                  <a:srgbClr val="0070C0"/>
                </a:solidFill>
                <a:latin typeface="Arial" panose="020B0604020202020204" pitchFamily="34" charset="0"/>
                <a:cs typeface="Arial" panose="020B0604020202020204" pitchFamily="34" charset="0"/>
              </a:rPr>
              <a:t>bao</a:t>
            </a:r>
            <a:r>
              <a:rPr lang="en-US" sz="2800" b="1" dirty="0" smtClean="0">
                <a:solidFill>
                  <a:srgbClr val="0070C0"/>
                </a:solidFill>
                <a:latin typeface="Arial" panose="020B0604020202020204" pitchFamily="34" charset="0"/>
                <a:cs typeface="Arial" panose="020B0604020202020204" pitchFamily="34" charset="0"/>
              </a:rPr>
              <a:t> </a:t>
            </a:r>
            <a:r>
              <a:rPr lang="en-US" sz="2800" b="1" dirty="0" err="1" smtClean="0">
                <a:solidFill>
                  <a:srgbClr val="0070C0"/>
                </a:solidFill>
                <a:latin typeface="Arial" panose="020B0604020202020204" pitchFamily="34" charset="0"/>
                <a:cs typeface="Arial" panose="020B0604020202020204" pitchFamily="34" charset="0"/>
              </a:rPr>
              <a:t>gồm</a:t>
            </a:r>
            <a:r>
              <a:rPr lang="en-US" sz="2800" b="1" dirty="0" smtClean="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ma </a:t>
            </a:r>
            <a:r>
              <a:rPr lang="en-US" sz="2800" b="1" dirty="0" err="1">
                <a:solidFill>
                  <a:srgbClr val="0070C0"/>
                </a:solidFill>
                <a:latin typeface="Arial" panose="020B0604020202020204" pitchFamily="34" charset="0"/>
                <a:cs typeface="Arial" panose="020B0604020202020204" pitchFamily="34" charset="0"/>
              </a:rPr>
              <a:t>túy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cờ</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mại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dâm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mê</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dị</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đoan</a:t>
            </a:r>
            <a:r>
              <a:rPr lang="en-US" sz="2800" b="1" dirty="0">
                <a:solidFill>
                  <a:srgbClr val="0070C0"/>
                </a:solidFill>
                <a:latin typeface="Arial" panose="020B0604020202020204" pitchFamily="34" charset="0"/>
                <a:cs typeface="Arial" panose="020B0604020202020204" pitchFamily="34" charset="0"/>
              </a:rPr>
              <a:t>,...</a:t>
            </a:r>
          </a:p>
        </p:txBody>
      </p:sp>
      <p:sp>
        <p:nvSpPr>
          <p:cNvPr id="5" name="Rectangle 4"/>
          <p:cNvSpPr/>
          <p:nvPr/>
        </p:nvSpPr>
        <p:spPr>
          <a:xfrm>
            <a:off x="6296305" y="467478"/>
            <a:ext cx="4901045" cy="1041247"/>
          </a:xfrm>
          <a:prstGeom prst="rect">
            <a:avLst/>
          </a:prstGeom>
        </p:spPr>
        <p:txBody>
          <a:bodyPr wrap="square">
            <a:spAutoFit/>
          </a:bodyPr>
          <a:lstStyle/>
          <a:p>
            <a:pPr marR="0" lvl="0" algn="just">
              <a:lnSpc>
                <a:spcPct val="115000"/>
              </a:lnSpc>
              <a:spcBef>
                <a:spcPts val="0"/>
              </a:spcBef>
              <a:spcAft>
                <a:spcPts val="500"/>
              </a:spcAft>
              <a:buClr>
                <a:srgbClr val="000000"/>
              </a:buClr>
              <a:buSzPts val="1200"/>
              <a:tabLst>
                <a:tab pos="252730" algn="l"/>
              </a:tabLst>
            </a:pPr>
            <a:r>
              <a:rPr lang="en-US" sz="2800" b="1" dirty="0" smtClean="0">
                <a:solidFill>
                  <a:srgbClr val="C00000"/>
                </a:solidFill>
                <a:latin typeface="Arial" panose="020B0604020202020204" pitchFamily="34" charset="0"/>
                <a:ea typeface="Tahoma" pitchFamily="34" charset="0"/>
                <a:cs typeface="Arial" panose="020B0604020202020204" pitchFamily="34" charset="0"/>
              </a:rPr>
              <a:t>1. </a:t>
            </a:r>
            <a:r>
              <a:rPr lang="en-US" sz="2800" b="1" dirty="0" err="1">
                <a:solidFill>
                  <a:srgbClr val="C00000"/>
                </a:solidFill>
                <a:latin typeface="Arial" panose="020B0604020202020204" pitchFamily="34" charset="0"/>
                <a:cs typeface="Arial" panose="020B0604020202020204" pitchFamily="34" charset="0"/>
              </a:rPr>
              <a:t>Khái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niệm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tệ</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nạn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xã</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hội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và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các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loại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tệ</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nạn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xã</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hội</a:t>
            </a:r>
            <a:endParaRPr lang="en-US" sz="2800" b="1" dirty="0" smtClean="0">
              <a:solidFill>
                <a:srgbClr val="C0000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0354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9415</TotalTime>
  <Words>473</Words>
  <Application>Microsoft Office PowerPoint</Application>
  <PresentationFormat>Custom</PresentationFormat>
  <Paragraphs>67</Paragraphs>
  <Slides>16</Slides>
  <Notes>4</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PowerPoint Presentation</vt:lpstr>
      <vt:lpstr>TỆ NẠN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ASUS</cp:lastModifiedBy>
  <cp:revision>358</cp:revision>
  <dcterms:created xsi:type="dcterms:W3CDTF">2021-06-28T15:32:15Z</dcterms:created>
  <dcterms:modified xsi:type="dcterms:W3CDTF">2023-03-14T14:12:08Z</dcterms:modified>
</cp:coreProperties>
</file>