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70" r:id="rId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39" d="100"/>
          <a:sy n="39" d="100"/>
        </p:scale>
        <p:origin x="-108" y="-9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lang="en-US" sz="3600" b="0" i="0" u="none" dirty="0">
            <a:latin typeface="Times New Roman" pitchFamily="18" charset="0"/>
            <a:cs typeface="Times New Roman" pitchFamily="18" charset="0"/>
          </a:endParaRPr>
        </a:p>
        <a:p>
          <a:pPr algn="just"/>
          <a:r>
            <a:rPr lang="en-US" sz="3600" b="1" i="0" u="none" dirty="0">
              <a:latin typeface="Times New Roman" pitchFamily="18" charset="0"/>
              <a:cs typeface="Times New Roman" pitchFamily="18" charset="0"/>
            </a:rPr>
            <a:t>a) </a:t>
          </a:r>
          <a:r>
            <a:rPr lang="en-US" sz="3600" b="1" i="0" u="none" dirty="0" err="1">
              <a:latin typeface="Times New Roman" pitchFamily="18" charset="0"/>
              <a:cs typeface="Times New Roman" pitchFamily="18" charset="0"/>
            </a:rPr>
            <a:t>Em</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có</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nhận</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xét</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gì</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về</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việc</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quản</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lý</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tiền</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của</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Thuỷ</a:t>
          </a:r>
          <a:r>
            <a:rPr lang="en-US" sz="3600" b="1" i="0" u="none" dirty="0">
              <a:latin typeface="Times New Roman" pitchFamily="18" charset="0"/>
              <a:cs typeface="Times New Roman" pitchFamily="18" charset="0"/>
            </a:rPr>
            <a:t>? </a:t>
          </a:r>
          <a:endParaRPr lang="en-US" sz="3600" b="1" dirty="0">
            <a:latin typeface="Times New Roman" pitchFamily="18" charset="0"/>
            <a:cs typeface="Times New Roman" pitchFamily="18" charset="0"/>
          </a:endParaRPr>
        </a:p>
        <a:p>
          <a:pPr algn="just"/>
          <a:endParaRPr lang="vi-VN" sz="2800" b="0" i="0" u="none" dirty="0">
            <a:latin typeface="Times New Roman" pitchFamily="18" charset="0"/>
            <a:cs typeface="Times New Roman" pitchFamily="18"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3600" b="1" i="0" u="none" dirty="0">
              <a:latin typeface="Times New Roman" pitchFamily="18" charset="0"/>
              <a:cs typeface="Times New Roman" pitchFamily="18" charset="0"/>
            </a:rPr>
            <a:t>b) Theo </a:t>
          </a:r>
          <a:r>
            <a:rPr lang="en-US" sz="3600" b="1" i="0" u="none" dirty="0" err="1">
              <a:latin typeface="Times New Roman" pitchFamily="18" charset="0"/>
              <a:cs typeface="Times New Roman" pitchFamily="18" charset="0"/>
            </a:rPr>
            <a:t>em</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việc</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quản</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lí</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tiền</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hiệu</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quả</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có</a:t>
          </a:r>
          <a:r>
            <a:rPr lang="en-US" sz="3600" b="1" i="0" u="none" dirty="0">
              <a:latin typeface="Times New Roman" pitchFamily="18" charset="0"/>
              <a:cs typeface="Times New Roman" pitchFamily="18" charset="0"/>
            </a:rPr>
            <a:t> ý </a:t>
          </a:r>
          <a:r>
            <a:rPr lang="en-US" sz="3600" b="1" i="0" u="none" dirty="0" err="1">
              <a:latin typeface="Times New Roman" pitchFamily="18" charset="0"/>
              <a:cs typeface="Times New Roman" pitchFamily="18" charset="0"/>
            </a:rPr>
            <a:t>nghĩa</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gì</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trong</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cuộc</a:t>
          </a:r>
          <a:r>
            <a:rPr lang="en-US" sz="3600" b="1" i="0" u="none" dirty="0">
              <a:latin typeface="Times New Roman" pitchFamily="18" charset="0"/>
              <a:cs typeface="Times New Roman" pitchFamily="18" charset="0"/>
            </a:rPr>
            <a:t> </a:t>
          </a:r>
          <a:r>
            <a:rPr lang="en-US" sz="3600" b="1" i="0" u="none" dirty="0" err="1">
              <a:latin typeface="Times New Roman" pitchFamily="18" charset="0"/>
              <a:cs typeface="Times New Roman" pitchFamily="18" charset="0"/>
            </a:rPr>
            <a:t>sống</a:t>
          </a:r>
          <a:r>
            <a:rPr lang="en-US" sz="3600" b="1" i="0" u="none" dirty="0">
              <a:latin typeface="Times New Roman" pitchFamily="18" charset="0"/>
              <a:cs typeface="Times New Roman" pitchFamily="18" charset="0"/>
            </a:rPr>
            <a:t>?</a:t>
          </a:r>
          <a:endParaRPr kumimoji="0" lang="en-US" sz="3600" b="1" i="0" u="none" strike="noStrike" cap="none" spc="0" normalizeH="0" baseline="0" noProof="0" dirty="0">
            <a:solidFill>
              <a:srgbClr val="FF0000"/>
            </a:solidFill>
            <a:effectLst/>
            <a:uLnTx/>
            <a:uFillTx/>
            <a:latin typeface="Times New Roman" pitchFamily="18" charset="0"/>
            <a:ea typeface="+mn-ea"/>
            <a:cs typeface="Times New Roman"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Y="3388"/>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C2A430EB-026A-428E-B9D3-EE570B6A1DAA}" srcId="{4D783A32-6612-4061-810D-2598FCFDE16E}" destId="{36F1A9A7-0E91-4997-8451-066E68D6791C}" srcOrd="1" destOrd="0" parTransId="{3076928A-BC39-4164-A392-EF7BB50AC8F7}" sibTransId="{5F4F3BF3-4C3E-43BC-8B7A-5E8EE2D360D7}"/>
    <dgm:cxn modelId="{EC063DBF-11A2-4176-8C0C-E5C85F531EF0}" type="presOf" srcId="{4D783A32-6612-4061-810D-2598FCFDE16E}" destId="{610C4521-7E21-4ABD-817D-19EC8F773957}" srcOrd="0" destOrd="0" presId="urn:microsoft.com/office/officeart/2005/8/layout/vList4#1"/>
    <dgm:cxn modelId="{2E041B0E-EE2A-47C6-8B4E-51B97CE17888}" type="presOf" srcId="{36F1A9A7-0E91-4997-8451-066E68D6791C}" destId="{629FFE63-9943-4FDD-AEB3-15F8D3455642}" srcOrd="1" destOrd="0" presId="urn:microsoft.com/office/officeart/2005/8/layout/vList4#1"/>
    <dgm:cxn modelId="{B6B1CF35-8522-40C5-85FF-550A3ADA77E3}" type="presOf" srcId="{8C4E1181-A43E-4AFA-A175-608167BDD664}" destId="{046903CA-E59E-4D3A-B85F-2132F4D3C385}" srcOrd="1" destOrd="0" presId="urn:microsoft.com/office/officeart/2005/8/layout/vList4#1"/>
    <dgm:cxn modelId="{F8262211-6520-40F4-82C8-CECC106312F8}"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5530E45C-D757-4576-BD66-CBD027DA253D}" type="presOf" srcId="{36F1A9A7-0E91-4997-8451-066E68D6791C}" destId="{11925212-181A-4D0E-84EB-C4219DE1ABB7}" srcOrd="0" destOrd="0" presId="urn:microsoft.com/office/officeart/2005/8/layout/vList4#1"/>
    <dgm:cxn modelId="{5088AB37-F39E-49FC-918C-DDEC94D9ECB6}" type="presParOf" srcId="{610C4521-7E21-4ABD-817D-19EC8F773957}" destId="{1C2B9614-1D42-4E2A-92D8-94BCF9DE39E4}" srcOrd="0" destOrd="0" presId="urn:microsoft.com/office/officeart/2005/8/layout/vList4#1"/>
    <dgm:cxn modelId="{E4124152-8419-4F96-AE82-FD87EB358D48}" type="presParOf" srcId="{1C2B9614-1D42-4E2A-92D8-94BCF9DE39E4}" destId="{DE66B4FA-8443-484B-9A9E-FA188D6B4E43}" srcOrd="0" destOrd="0" presId="urn:microsoft.com/office/officeart/2005/8/layout/vList4#1"/>
    <dgm:cxn modelId="{A146A52B-C3AC-4196-B6B2-90591E1876B8}" type="presParOf" srcId="{1C2B9614-1D42-4E2A-92D8-94BCF9DE39E4}" destId="{2AAACA77-E4A0-4E99-9F03-72ED26BB7B73}" srcOrd="1" destOrd="0" presId="urn:microsoft.com/office/officeart/2005/8/layout/vList4#1"/>
    <dgm:cxn modelId="{AC9095CB-384F-45EC-AE94-2F403FF65880}" type="presParOf" srcId="{1C2B9614-1D42-4E2A-92D8-94BCF9DE39E4}" destId="{046903CA-E59E-4D3A-B85F-2132F4D3C385}" srcOrd="2" destOrd="0" presId="urn:microsoft.com/office/officeart/2005/8/layout/vList4#1"/>
    <dgm:cxn modelId="{36172A0E-5BFC-49B2-88D3-B84614898D3F}" type="presParOf" srcId="{610C4521-7E21-4ABD-817D-19EC8F773957}" destId="{3C4FC630-2F4B-4B45-8D35-86BFE257DB89}" srcOrd="1" destOrd="0" presId="urn:microsoft.com/office/officeart/2005/8/layout/vList4#1"/>
    <dgm:cxn modelId="{D209485A-B400-44C1-A5C8-5EE04FAA3BE9}" type="presParOf" srcId="{610C4521-7E21-4ABD-817D-19EC8F773957}" destId="{76DA393E-3756-4D17-8778-17C0D4D792DA}" srcOrd="2" destOrd="0" presId="urn:microsoft.com/office/officeart/2005/8/layout/vList4#1"/>
    <dgm:cxn modelId="{7C82D1DB-FE64-459F-869B-50398CEA3184}" type="presParOf" srcId="{76DA393E-3756-4D17-8778-17C0D4D792DA}" destId="{11925212-181A-4D0E-84EB-C4219DE1ABB7}" srcOrd="0" destOrd="0" presId="urn:microsoft.com/office/officeart/2005/8/layout/vList4#1"/>
    <dgm:cxn modelId="{D3FE72F1-3D56-41E0-B825-AF658114DA17}" type="presParOf" srcId="{76DA393E-3756-4D17-8778-17C0D4D792DA}" destId="{2352C030-0248-483B-94A9-26972C30B2AA}" srcOrd="1" destOrd="0" presId="urn:microsoft.com/office/officeart/2005/8/layout/vList4#1"/>
    <dgm:cxn modelId="{908B94B5-1B04-4CB9-9791-EA55929306D4}"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81150"/>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endParaRPr lang="en-US" sz="3600" b="0" i="0" u="none" kern="1200" dirty="0">
            <a:latin typeface="Times New Roman" pitchFamily="18" charset="0"/>
            <a:cs typeface="Times New Roman" pitchFamily="18" charset="0"/>
          </a:endParaRPr>
        </a:p>
        <a:p>
          <a:pPr lvl="0" algn="just" defTabSz="1600200">
            <a:lnSpc>
              <a:spcPct val="90000"/>
            </a:lnSpc>
            <a:spcBef>
              <a:spcPct val="0"/>
            </a:spcBef>
            <a:spcAft>
              <a:spcPct val="35000"/>
            </a:spcAft>
          </a:pPr>
          <a:r>
            <a:rPr lang="en-US" sz="3600" b="1" i="0" u="none" kern="1200" dirty="0">
              <a:latin typeface="Times New Roman" pitchFamily="18" charset="0"/>
              <a:cs typeface="Times New Roman" pitchFamily="18" charset="0"/>
            </a:rPr>
            <a:t>a) </a:t>
          </a:r>
          <a:r>
            <a:rPr lang="en-US" sz="3600" b="1" i="0" u="none" kern="1200" dirty="0" err="1">
              <a:latin typeface="Times New Roman" pitchFamily="18" charset="0"/>
              <a:cs typeface="Times New Roman" pitchFamily="18" charset="0"/>
            </a:rPr>
            <a:t>Em</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có</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nhận</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xét</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gì</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về</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việc</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quản</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lý</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tiền</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của</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Thuỷ</a:t>
          </a:r>
          <a:r>
            <a:rPr lang="en-US" sz="3600" b="1" i="0" u="none" kern="1200" dirty="0">
              <a:latin typeface="Times New Roman" pitchFamily="18" charset="0"/>
              <a:cs typeface="Times New Roman" pitchFamily="18" charset="0"/>
            </a:rPr>
            <a:t>? </a:t>
          </a:r>
          <a:endParaRPr lang="en-US" sz="3600" b="1" kern="1200" dirty="0">
            <a:latin typeface="Times New Roman" pitchFamily="18" charset="0"/>
            <a:cs typeface="Times New Roman" pitchFamily="18" charset="0"/>
          </a:endParaRPr>
        </a:p>
        <a:p>
          <a:pPr lvl="0" algn="just" defTabSz="1600200">
            <a:lnSpc>
              <a:spcPct val="90000"/>
            </a:lnSpc>
            <a:spcBef>
              <a:spcPct val="0"/>
            </a:spcBef>
            <a:spcAft>
              <a:spcPct val="35000"/>
            </a:spcAft>
          </a:pPr>
          <a:endParaRPr lang="vi-VN" sz="2800" b="0" i="0" u="none" kern="1200" dirty="0">
            <a:latin typeface="Times New Roman" pitchFamily="18" charset="0"/>
            <a:cs typeface="Times New Roman" pitchFamily="18" charset="0"/>
          </a:endParaRPr>
        </a:p>
      </dsp:txBody>
      <dsp:txXfrm>
        <a:off x="2239427" y="81150"/>
        <a:ext cx="7760090" cy="2395236"/>
      </dsp:txXfrm>
    </dsp:sp>
    <dsp:sp modelId="{2AAACA77-E4A0-4E99-9F03-72ED26BB7B73}">
      <dsp:nvSpPr>
        <dsp:cNvPr id="0" name=""/>
        <dsp:cNvSpPr/>
      </dsp:nvSpPr>
      <dsp:spPr>
        <a:xfrm>
          <a:off x="239523" y="239523"/>
          <a:ext cx="1999903" cy="1916188"/>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634759"/>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n-US" sz="3600" b="1" i="0" u="none" kern="1200" dirty="0">
              <a:latin typeface="Times New Roman" pitchFamily="18" charset="0"/>
              <a:cs typeface="Times New Roman" pitchFamily="18" charset="0"/>
            </a:rPr>
            <a:t>b) Theo </a:t>
          </a:r>
          <a:r>
            <a:rPr lang="en-US" sz="3600" b="1" i="0" u="none" kern="1200" dirty="0" err="1">
              <a:latin typeface="Times New Roman" pitchFamily="18" charset="0"/>
              <a:cs typeface="Times New Roman" pitchFamily="18" charset="0"/>
            </a:rPr>
            <a:t>em</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việc</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quản</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lí</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tiền</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hiệu</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quả</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có</a:t>
          </a:r>
          <a:r>
            <a:rPr lang="en-US" sz="3600" b="1" i="0" u="none" kern="1200" dirty="0">
              <a:latin typeface="Times New Roman" pitchFamily="18" charset="0"/>
              <a:cs typeface="Times New Roman" pitchFamily="18" charset="0"/>
            </a:rPr>
            <a:t> ý </a:t>
          </a:r>
          <a:r>
            <a:rPr lang="en-US" sz="3600" b="1" i="0" u="none" kern="1200" dirty="0" err="1">
              <a:latin typeface="Times New Roman" pitchFamily="18" charset="0"/>
              <a:cs typeface="Times New Roman" pitchFamily="18" charset="0"/>
            </a:rPr>
            <a:t>nghĩa</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gì</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trong</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cuộc</a:t>
          </a:r>
          <a:r>
            <a:rPr lang="en-US" sz="3600" b="1" i="0" u="none" kern="1200" dirty="0">
              <a:latin typeface="Times New Roman" pitchFamily="18" charset="0"/>
              <a:cs typeface="Times New Roman" pitchFamily="18" charset="0"/>
            </a:rPr>
            <a:t> </a:t>
          </a:r>
          <a:r>
            <a:rPr lang="en-US" sz="3600" b="1" i="0" u="none" kern="1200" dirty="0" err="1">
              <a:latin typeface="Times New Roman" pitchFamily="18" charset="0"/>
              <a:cs typeface="Times New Roman" pitchFamily="18" charset="0"/>
            </a:rPr>
            <a:t>sống</a:t>
          </a:r>
          <a:r>
            <a:rPr lang="en-US" sz="3600" b="1" i="0" u="none" kern="1200" dirty="0">
              <a:latin typeface="Times New Roman" pitchFamily="18" charset="0"/>
              <a:cs typeface="Times New Roman" pitchFamily="18" charset="0"/>
            </a:rPr>
            <a:t>?</a:t>
          </a:r>
          <a:endParaRPr kumimoji="0" lang="en-US" sz="3600" b="1" i="0" u="none" strike="noStrike" kern="1200" cap="none" spc="0" normalizeH="0" baseline="0" noProof="0" dirty="0">
            <a:solidFill>
              <a:srgbClr val="FF0000"/>
            </a:solidFill>
            <a:effectLst/>
            <a:uLnTx/>
            <a:uFillTx/>
            <a:latin typeface="Times New Roman" pitchFamily="18" charset="0"/>
            <a:ea typeface="+mn-ea"/>
            <a:cs typeface="Times New Roman" pitchFamily="18" charset="0"/>
          </a:endParaRPr>
        </a:p>
      </dsp:txBody>
      <dsp:txXfrm>
        <a:off x="2239427" y="2634759"/>
        <a:ext cx="7760090" cy="2395236"/>
      </dsp:txXfrm>
    </dsp:sp>
    <dsp:sp modelId="{2352C030-0248-483B-94A9-26972C30B2AA}">
      <dsp:nvSpPr>
        <dsp:cNvPr id="0" name=""/>
        <dsp:cNvSpPr/>
      </dsp:nvSpPr>
      <dsp:spPr>
        <a:xfrm>
          <a:off x="239523" y="2874283"/>
          <a:ext cx="1999903" cy="1916188"/>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C2ACE8-EEE3-44E5-BA20-93CE29494A82}" type="datetimeFigureOut">
              <a:rPr lang="en-US" smtClean="0"/>
              <a:t>2/13/2023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01DD5-3654-4262-B862-124EEF373117}" type="slidenum">
              <a:rPr lang="en-US" smtClean="0"/>
              <a:t>‹#›</a:t>
            </a:fld>
            <a:endParaRPr lang="en-US"/>
          </a:p>
        </p:txBody>
      </p:sp>
    </p:spTree>
    <p:extLst>
      <p:ext uri="{BB962C8B-B14F-4D97-AF65-F5344CB8AC3E}">
        <p14:creationId xmlns:p14="http://schemas.microsoft.com/office/powerpoint/2010/main" val="111328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08900"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a:fld id="{38100794-69A1-42EB-BB85-EC7185E955FC}" type="slidenum">
              <a:rPr lang="zh-CN" altLang="en-US" sz="1200">
                <a:latin typeface="Calibri" panose="020F0502020204030204" pitchFamily="34" charset="0"/>
                <a:ea typeface="宋体" panose="02010600030101010101" pitchFamily="2" charset="-122"/>
              </a:rPr>
              <a:pPr algn="r"/>
              <a:t>8</a:t>
            </a:fld>
            <a:endParaRPr lang="en-US" altLang="zh-CN"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9105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t>10</a:t>
            </a:fld>
            <a:endParaRPr lang="en-US"/>
          </a:p>
        </p:txBody>
      </p:sp>
    </p:spTree>
    <p:extLst>
      <p:ext uri="{BB962C8B-B14F-4D97-AF65-F5344CB8AC3E}">
        <p14:creationId xmlns:p14="http://schemas.microsoft.com/office/powerpoint/2010/main" val="328322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3B807D-F289-A692-49DC-B153DD857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xmlns="" id="{5F3D82A8-2F8E-8893-F16D-5935727C1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xmlns="" id="{436468D6-30D3-43DA-D61D-ADACCA940388}"/>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5" name="Footer Placeholder 4">
            <a:extLst>
              <a:ext uri="{FF2B5EF4-FFF2-40B4-BE49-F238E27FC236}">
                <a16:creationId xmlns:a16="http://schemas.microsoft.com/office/drawing/2014/main" xmlns="" id="{A7DF2646-DF1C-9A82-ED91-AAA12B778BF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B7C0D5F-C5EB-8D02-DD3B-7C76D6EBFAF3}"/>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99565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CAA592-A5FD-5A9D-21F8-892304434A8F}"/>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xmlns="" id="{60ADB7D4-FC84-82B1-F47A-C3FEB92D6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xmlns="" id="{28A711C7-F110-D252-7269-29418AB27DEA}"/>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5" name="Footer Placeholder 4">
            <a:extLst>
              <a:ext uri="{FF2B5EF4-FFF2-40B4-BE49-F238E27FC236}">
                <a16:creationId xmlns:a16="http://schemas.microsoft.com/office/drawing/2014/main" xmlns="" id="{794ED12F-3974-EAAA-1FB0-633C1F88672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B8CA6B1C-17B8-0FED-1069-C82319203C2A}"/>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27203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9C8661-77AE-F8FB-EF3B-B40F9DCFCC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xmlns="" id="{6F9146EC-92D3-6CD9-F9DC-0CEC43C0D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xmlns="" id="{A23099EC-DAF4-0130-4761-0E78BC8E9E26}"/>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5" name="Footer Placeholder 4">
            <a:extLst>
              <a:ext uri="{FF2B5EF4-FFF2-40B4-BE49-F238E27FC236}">
                <a16:creationId xmlns:a16="http://schemas.microsoft.com/office/drawing/2014/main" xmlns="" id="{39FC95DB-2DA3-6AEB-D2C9-D3903BCA12D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92642704-64EB-E497-79DD-B3034DF34E57}"/>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33096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xmlns=""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xmlns="" id="{1DF97B24-33DA-56FD-DD56-7CC0A071DE7C}"/>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5" name="Footer Placeholder 4">
            <a:extLst>
              <a:ext uri="{FF2B5EF4-FFF2-40B4-BE49-F238E27FC236}">
                <a16:creationId xmlns:a16="http://schemas.microsoft.com/office/drawing/2014/main" xmlns="" id="{0743C51F-0624-6203-9AAE-5E529F68B3D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384A353-8094-D796-B589-0683ED115E8D}"/>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176560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CC53E-4C73-C063-B635-15650F4C3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xmlns="" id="{8D5639B1-621B-3FD1-7E8A-3FC54AB90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75EA79-B392-72E8-F10C-98DFEE6C63BE}"/>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5" name="Footer Placeholder 4">
            <a:extLst>
              <a:ext uri="{FF2B5EF4-FFF2-40B4-BE49-F238E27FC236}">
                <a16:creationId xmlns:a16="http://schemas.microsoft.com/office/drawing/2014/main" xmlns="" id="{5A6E7BAD-8340-F7B8-F832-FD27A422CF9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A440BBE-ED7E-7C28-5365-3DBF06D76BC4}"/>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223486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CFA07-ED87-9A44-F46C-16C6036F326C}"/>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xmlns="" id="{D6ED6378-5AF1-112F-C39E-DE8021E3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xmlns="" id="{BA6159F7-4260-DC43-3FFD-0C447711A8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xmlns="" id="{C943417D-EF8C-1A84-22CD-2F3A4503228B}"/>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6" name="Footer Placeholder 5">
            <a:extLst>
              <a:ext uri="{FF2B5EF4-FFF2-40B4-BE49-F238E27FC236}">
                <a16:creationId xmlns:a16="http://schemas.microsoft.com/office/drawing/2014/main" xmlns="" id="{10EF5ECA-496A-E9E7-0450-41ED58A87BD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26442B9-D380-3E4C-49AF-84041552C55B}"/>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76114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C7467-F9CD-C2E8-82A6-D29B20B541AD}"/>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xmlns="" id="{D564437A-36DF-0989-38E7-E695F6B56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58EEA1C-53E0-2CF4-FD76-C0466130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xmlns="" id="{B2A0B4ED-AA3D-910C-7680-5848E37B3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E18BAC-CE8B-2578-B03D-D9656FFAEE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xmlns="" id="{E7C7638F-E767-2938-BF7E-28A3FDA05BC0}"/>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8" name="Footer Placeholder 7">
            <a:extLst>
              <a:ext uri="{FF2B5EF4-FFF2-40B4-BE49-F238E27FC236}">
                <a16:creationId xmlns:a16="http://schemas.microsoft.com/office/drawing/2014/main" xmlns="" id="{A8F5F98B-1328-03AB-2CD1-5F0E72351FDB}"/>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8FC55C75-3B08-F77B-96AB-5BD106596793}"/>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152610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B90316-3AD5-4E58-4140-E3562D6004CB}"/>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xmlns="" id="{CF3AB8ED-F9B9-9096-C314-5B3D9583F1FD}"/>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4" name="Footer Placeholder 3">
            <a:extLst>
              <a:ext uri="{FF2B5EF4-FFF2-40B4-BE49-F238E27FC236}">
                <a16:creationId xmlns:a16="http://schemas.microsoft.com/office/drawing/2014/main" xmlns="" id="{483D943F-4A6F-7E57-BDC9-956E601C707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53295F6-C8BD-25E5-D37A-234C4AEF3550}"/>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4183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02AB24-F65E-CA9F-E559-95E7FE98874E}"/>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3" name="Footer Placeholder 2">
            <a:extLst>
              <a:ext uri="{FF2B5EF4-FFF2-40B4-BE49-F238E27FC236}">
                <a16:creationId xmlns:a16="http://schemas.microsoft.com/office/drawing/2014/main" xmlns="" id="{A08F8B5B-11E5-3204-6F6C-8B8621F00E6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6DB0EB8D-7A3A-5813-9FB2-2DCBABEDB324}"/>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78244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C9683-324E-9200-ACBD-4ED90CAC7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xmlns="" id="{7702B709-11C2-69A0-A90A-60769B781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xmlns="" id="{4A1302BE-AB93-A63D-04F4-955C3F34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1BAE3A-D7D9-B99A-247E-7B04D560F9C9}"/>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6" name="Footer Placeholder 5">
            <a:extLst>
              <a:ext uri="{FF2B5EF4-FFF2-40B4-BE49-F238E27FC236}">
                <a16:creationId xmlns:a16="http://schemas.microsoft.com/office/drawing/2014/main" xmlns="" id="{159EB298-891E-E7AC-F766-8FF91D2EA01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7857DB29-D3FF-BC61-7894-9758EF9027D7}"/>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153464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F9C4D-E48C-7AA4-04F1-607716A6D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xmlns="" id="{F538E3FB-E7CD-688B-9A17-77AF98534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xmlns="" id="{8BCDA96E-B223-22E1-CA82-9EAD03C87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EDB4CF-26AE-A12E-8AB8-3A60B394BDE8}"/>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6" name="Footer Placeholder 5">
            <a:extLst>
              <a:ext uri="{FF2B5EF4-FFF2-40B4-BE49-F238E27FC236}">
                <a16:creationId xmlns:a16="http://schemas.microsoft.com/office/drawing/2014/main" xmlns="" id="{6AEF2439-9580-7FBF-276F-E95B128D9BC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7E3DC1C7-1394-A3ED-2390-A27B69FB39EC}"/>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138415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610DE6-9A73-0C9E-15B5-194C42BE4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xmlns="" id="{211381E9-13D9-7262-C11A-6C8B284D9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xmlns="" id="{A6C96E48-4CD9-14AE-752D-7119BF81A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CF902-30B0-9F4A-84AC-2F2F72204966}" type="datetimeFigureOut">
              <a:rPr lang="x-none" smtClean="0"/>
              <a:t>2/13/2023</a:t>
            </a:fld>
            <a:endParaRPr/>
          </a:p>
        </p:txBody>
      </p:sp>
      <p:sp>
        <p:nvSpPr>
          <p:cNvPr id="5" name="Footer Placeholder 4">
            <a:extLst>
              <a:ext uri="{FF2B5EF4-FFF2-40B4-BE49-F238E27FC236}">
                <a16:creationId xmlns:a16="http://schemas.microsoft.com/office/drawing/2014/main" xmlns="" id="{9C7D86FB-293B-702B-C1BF-A2C99E774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xmlns="" id="{518D16BE-DEF5-C0F0-502D-1A7F281EC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7EA5F-3B09-1D4C-9A53-FFC87BFC73C2}" type="slidenum">
              <a:rPr lang="x-none" smtClean="0"/>
              <a:t>‹#›</a:t>
            </a:fld>
            <a:endParaRPr/>
          </a:p>
        </p:txBody>
      </p:sp>
    </p:spTree>
    <p:extLst>
      <p:ext uri="{BB962C8B-B14F-4D97-AF65-F5344CB8AC3E}">
        <p14:creationId xmlns:p14="http://schemas.microsoft.com/office/powerpoint/2010/main" val="18940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Data" Target="../diagrams/data1.xml"/><Relationship Id="rId11" Type="http://schemas.openxmlformats.org/officeDocument/2006/relationships/image" Target="../media/image22.jpeg"/><Relationship Id="rId5" Type="http://schemas.openxmlformats.org/officeDocument/2006/relationships/image" Target="../media/image19.png"/><Relationship Id="rId10" Type="http://schemas.microsoft.com/office/2007/relationships/diagramDrawing" Target="../diagrams/drawing1.xml"/><Relationship Id="rId4" Type="http://schemas.openxmlformats.org/officeDocument/2006/relationships/notesSlide" Target="../notesSlides/notesSlide2.xml"/><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xmlns=""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47DD1AF-1262-2A13-C784-A99C0C12842A}"/>
              </a:ext>
            </a:extLst>
          </p:cNvPr>
          <p:cNvSpPr txBox="1"/>
          <p:nvPr/>
        </p:nvSpPr>
        <p:spPr>
          <a:xfrm>
            <a:off x="2144085" y="1580505"/>
            <a:ext cx="8031366" cy="1723549"/>
          </a:xfrm>
          <a:prstGeom prst="rect">
            <a:avLst/>
          </a:prstGeom>
          <a:noFill/>
        </p:spPr>
        <p:txBody>
          <a:bodyPr wrap="non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GDCD7</a:t>
            </a: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PHÒNG CHỐNG BẠO LỰC HỌC ĐƯỜNG</a:t>
            </a: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Tiết 20</a:t>
            </a: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xmlns="" id="{0D979643-5930-F34B-D70D-3C7631DB7CF4}"/>
              </a:ext>
            </a:extLst>
          </p:cNvPr>
          <p:cNvSpPr txBox="1"/>
          <p:nvPr/>
        </p:nvSpPr>
        <p:spPr>
          <a:xfrm>
            <a:off x="3605058" y="3561062"/>
            <a:ext cx="4426725" cy="954107"/>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Phạm Thị Thanh Thủy</a:t>
            </a: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992788021"/>
              </p:ext>
            </p:extLst>
          </p:nvPr>
        </p:nvGraphicFramePr>
        <p:xfrm>
          <a:off x="844574" y="1117887"/>
          <a:ext cx="9999518" cy="5031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i="0" u="none" strike="noStrike" kern="0" cap="none" spc="0" normalizeH="0" baseline="0" noProof="0" dirty="0">
                <a:ln>
                  <a:noFill/>
                </a:ln>
                <a:solidFill>
                  <a:prstClr val="white"/>
                </a:solidFill>
                <a:effectLst/>
                <a:uLnTx/>
                <a:uFillTx/>
                <a:latin typeface="Times New Roman" pitchFamily="18" charset="0"/>
                <a:cs typeface="Times New Roman" pitchFamily="18" charset="0"/>
              </a:rPr>
              <a:t>PHIẾU BÀI TẬP</a:t>
            </a:r>
          </a:p>
        </p:txBody>
      </p:sp>
      <p:pic>
        <p:nvPicPr>
          <p:cNvPr id="8" name="Picture 2" descr="http://photos.myjoyonline.com/photos/news/201311/6579331693860_2001437840207.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20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C2DF2B-8E0D-47A0-BA81-ED78E4C20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7963" y="-518984"/>
            <a:ext cx="11924460" cy="7299255"/>
          </a:xfrm>
          <a:prstGeom prst="rect">
            <a:avLst/>
          </a:prstGeom>
        </p:spPr>
      </p:pic>
      <p:sp>
        <p:nvSpPr>
          <p:cNvPr id="10" name="TextBox 9"/>
          <p:cNvSpPr txBox="1"/>
          <p:nvPr/>
        </p:nvSpPr>
        <p:spPr>
          <a:xfrm>
            <a:off x="1276955" y="1289203"/>
            <a:ext cx="8601336" cy="5070615"/>
          </a:xfrm>
          <a:prstGeom prst="rect">
            <a:avLst/>
          </a:prstGeom>
          <a:noFill/>
          <a:ln>
            <a:noFill/>
          </a:ln>
        </p:spPr>
        <p:txBody>
          <a:bodyPr wrap="square" lIns="121917" tIns="60958" rIns="121917" bIns="60958" rtlCol="0">
            <a:spAutoFit/>
          </a:bodyPr>
          <a:lstStyle/>
          <a:p>
            <a:pPr marL="571500" indent="-571500" algn="just">
              <a:lnSpc>
                <a:spcPct val="107000"/>
              </a:lnSpc>
              <a:spcAft>
                <a:spcPts val="800"/>
              </a:spcAft>
              <a:buFont typeface="Arial" charset="0"/>
              <a:buChar char="•"/>
            </a:pPr>
            <a:r>
              <a:rPr lang="nl-NL" sz="3600" b="1" dirty="0" smtClean="0">
                <a:solidFill>
                  <a:srgbClr val="FF0000"/>
                </a:solidFill>
                <a:latin typeface="Times New Roman" pitchFamily="18" charset="0"/>
                <a:ea typeface="Times New Roman" panose="02020603050405020304" pitchFamily="18" charset="0"/>
                <a:cs typeface="Times New Roman" pitchFamily="18" charset="0"/>
              </a:rPr>
              <a:t>Ý nghĩ của quản lý tiền hiệu quả</a:t>
            </a:r>
          </a:p>
          <a:p>
            <a:pPr algn="just">
              <a:lnSpc>
                <a:spcPct val="107000"/>
              </a:lnSpc>
              <a:spcAft>
                <a:spcPts val="800"/>
              </a:spcAft>
            </a:pPr>
            <a:r>
              <a:rPr lang="en-US" sz="3600" dirty="0" err="1">
                <a:solidFill>
                  <a:srgbClr val="C00000"/>
                </a:solidFill>
                <a:latin typeface="Times New Roman" pitchFamily="18" charset="0"/>
                <a:ea typeface="Arial" panose="020B0604020202020204" pitchFamily="34" charset="0"/>
                <a:cs typeface="Times New Roman" pitchFamily="18" charset="0"/>
              </a:rPr>
              <a:t>Biết</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quản</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lý</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tiền</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hiệu</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quả</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giúp</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giảm</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bớt</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gánh</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nặng</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tiền</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bạc</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cho</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bố</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mẹ</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rèn</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luyện</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được</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thói</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quen</a:t>
            </a:r>
            <a:r>
              <a:rPr lang="en-US" sz="3600" dirty="0">
                <a:solidFill>
                  <a:srgbClr val="C00000"/>
                </a:solidFill>
                <a:latin typeface="Times New Roman" pitchFamily="18" charset="0"/>
                <a:ea typeface="Arial" panose="020B0604020202020204" pitchFamily="34" charset="0"/>
                <a:cs typeface="Times New Roman" pitchFamily="18" charset="0"/>
              </a:rPr>
              <a:t> chi </a:t>
            </a:r>
            <a:r>
              <a:rPr lang="en-US" sz="3600" dirty="0" err="1">
                <a:solidFill>
                  <a:srgbClr val="C00000"/>
                </a:solidFill>
                <a:latin typeface="Times New Roman" pitchFamily="18" charset="0"/>
                <a:ea typeface="Arial" panose="020B0604020202020204" pitchFamily="34" charset="0"/>
                <a:cs typeface="Times New Roman" pitchFamily="18" charset="0"/>
              </a:rPr>
              <a:t>tiêu</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hợp</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smtClean="0">
                <a:solidFill>
                  <a:srgbClr val="C00000"/>
                </a:solidFill>
                <a:latin typeface="Times New Roman" pitchFamily="18" charset="0"/>
                <a:ea typeface="Arial" panose="020B0604020202020204" pitchFamily="34" charset="0"/>
                <a:cs typeface="Times New Roman" pitchFamily="18" charset="0"/>
              </a:rPr>
              <a:t>lí</a:t>
            </a:r>
            <a:r>
              <a:rPr lang="en-US" sz="3600" dirty="0" smtClean="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biết</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cách</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kiếm</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tiền</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phù</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hợp</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với</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khả</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năng</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sức</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lực</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của</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mình</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để</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tạo</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dựng</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được</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cuộc</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sống</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ổn</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định</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tự</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chủ</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và</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không</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ngừng</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phát</a:t>
            </a:r>
            <a:r>
              <a:rPr lang="en-US" sz="3600" dirty="0">
                <a:solidFill>
                  <a:srgbClr val="C00000"/>
                </a:solidFill>
                <a:latin typeface="Times New Roman" pitchFamily="18" charset="0"/>
                <a:ea typeface="Arial" panose="020B0604020202020204" pitchFamily="34" charset="0"/>
                <a:cs typeface="Times New Roman" pitchFamily="18" charset="0"/>
              </a:rPr>
              <a:t> </a:t>
            </a:r>
            <a:r>
              <a:rPr lang="en-US" sz="3600" dirty="0" err="1">
                <a:solidFill>
                  <a:srgbClr val="C00000"/>
                </a:solidFill>
                <a:latin typeface="Times New Roman" pitchFamily="18" charset="0"/>
                <a:ea typeface="Arial" panose="020B0604020202020204" pitchFamily="34" charset="0"/>
                <a:cs typeface="Times New Roman" pitchFamily="18" charset="0"/>
              </a:rPr>
              <a:t>triển</a:t>
            </a:r>
            <a:r>
              <a:rPr lang="en-US" sz="3600" dirty="0">
                <a:solidFill>
                  <a:srgbClr val="C00000"/>
                </a:solidFill>
                <a:latin typeface="Times New Roman" pitchFamily="18" charset="0"/>
                <a:ea typeface="Arial" panose="020B0604020202020204" pitchFamily="34" charset="0"/>
                <a:cs typeface="Times New Roman" pitchFamily="18" charset="0"/>
              </a:rPr>
              <a:t>.</a:t>
            </a:r>
            <a:endParaRPr lang="en-US" sz="3600" dirty="0">
              <a:solidFill>
                <a:srgbClr val="C00000"/>
              </a:solidFill>
              <a:latin typeface="Times New Roman" pitchFamily="18" charset="0"/>
              <a:ea typeface="Times New Roman" panose="02020603050405020304" pitchFamily="18" charset="0"/>
              <a:cs typeface="Times New Roman" pitchFamily="18" charset="0"/>
            </a:endParaRPr>
          </a:p>
          <a:p>
            <a:pPr algn="just">
              <a:lnSpc>
                <a:spcPct val="107000"/>
              </a:lnSpc>
              <a:spcAft>
                <a:spcPts val="800"/>
              </a:spcAft>
            </a:pPr>
            <a:endParaRPr lang="en-US" sz="3600" dirty="0">
              <a:solidFill>
                <a:srgbClr val="FF0000"/>
              </a:solidFill>
              <a:latin typeface="Times New Roman" pitchFamily="18" charset="0"/>
              <a:ea typeface="Times New Roman" panose="02020603050405020304" pitchFamily="18" charset="0"/>
              <a:cs typeface="Times New Roman" pitchFamily="18" charset="0"/>
            </a:endParaRPr>
          </a:p>
        </p:txBody>
      </p:sp>
      <p:pic>
        <p:nvPicPr>
          <p:cNvPr id="3" name="Picture 2">
            <a:extLst>
              <a:ext uri="{FF2B5EF4-FFF2-40B4-BE49-F238E27FC236}">
                <a16:creationId xmlns="" xmlns:a16="http://schemas.microsoft.com/office/drawing/2014/main" id="{74E621DB-5586-7940-0FDC-11BF84AFF4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 b="-3"/>
          <a:stretch/>
        </p:blipFill>
        <p:spPr>
          <a:xfrm>
            <a:off x="10030690" y="3777868"/>
            <a:ext cx="2161309" cy="3002403"/>
          </a:xfrm>
          <a:prstGeom prst="rect">
            <a:avLst/>
          </a:prstGeom>
        </p:spPr>
      </p:pic>
    </p:spTree>
    <p:extLst>
      <p:ext uri="{BB962C8B-B14F-4D97-AF65-F5344CB8AC3E}">
        <p14:creationId xmlns:p14="http://schemas.microsoft.com/office/powerpoint/2010/main" val="335539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496888" y="166688"/>
            <a:ext cx="10861675" cy="498475"/>
          </a:xfrm>
          <a:prstGeom prst="rect">
            <a:avLst/>
          </a:prstGeom>
          <a:solidFill>
            <a:srgbClr val="FFFFFF"/>
          </a:solidFill>
          <a:ln w="25400">
            <a:solidFill>
              <a:srgbClr val="0000C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vi-VN" altLang="zh-CN" sz="2500" b="1">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Câu 1. Em đồng tình hay không đồng tình với ý kiến nào dưới đây? Vì sao? </a:t>
            </a:r>
          </a:p>
        </p:txBody>
      </p:sp>
      <p:graphicFrame>
        <p:nvGraphicFramePr>
          <p:cNvPr id="243715" name="Group 3"/>
          <p:cNvGraphicFramePr>
            <a:graphicFrameLocks noGrp="1"/>
          </p:cNvGraphicFramePr>
          <p:nvPr/>
        </p:nvGraphicFramePr>
        <p:xfrm>
          <a:off x="263525" y="766763"/>
          <a:ext cx="11928475" cy="6071235"/>
        </p:xfrm>
        <a:graphic>
          <a:graphicData uri="http://schemas.openxmlformats.org/drawingml/2006/table">
            <a:tbl>
              <a:tblPr/>
              <a:tblGrid>
                <a:gridCol w="4459288"/>
                <a:gridCol w="7469187"/>
              </a:tblGrid>
              <a:tr h="676275">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altLang="zh-CN" sz="2000" b="1"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Times New Roman" panose="02020603050405020304" pitchFamily="18" charset="0"/>
                        </a:rPr>
                        <a:t>Nội dung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vi-VN" altLang="zh-CN" sz="2000" b="1" i="0" u="none" strike="noStrike" cap="none" normalizeH="0" baseline="0" smtClean="0">
                          <a:ln>
                            <a:noFill/>
                          </a:ln>
                          <a:solidFill>
                            <a:schemeClr val="tx1"/>
                          </a:solidFill>
                          <a:effectLst/>
                          <a:latin typeface="Arial Unicode MS" panose="020B0604020202020204" pitchFamily="34" charset="-128"/>
                          <a:ea typeface="Arial Unicode MS" panose="020B0604020202020204" pitchFamily="34" charset="-128"/>
                          <a:cs typeface="Times New Roman" panose="02020603050405020304" pitchFamily="18" charset="0"/>
                        </a:rPr>
                        <a:t>Bày tỏ ý kiến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77863">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A. Quản lí tiền là việc của người trưởng thành, không phải là của học sinh.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A. Không đồng tình. Bởi vì quản lí tiền hiệu quả là một kĩ năng sống cần thiết mà mỗi người đều cần được rèn luyện từ khi còn nhỏ.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676275">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B. Quản lí tiền hiệu quả giúp mỗi người chủ động trong chi tiêu để thực hiện các dự định tương lai của bản thân.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B. Đồng tình. Quản lí tiền hiệu quả sẽ giúp ta phân bổ nguồn tiền vào những khoản chi tiêu cụ thể, hợp lí, từ đó tránh được việc chi tiêu quá mức và qua việc tiết kiệm sẽ giúp ta có đủ tiền để mua những thứ mình thích.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676275">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C. Quản lí tiền là việc không cần thiết, tốn thời gian, nên dùng thời gian đó để kiếm tiền thì tốt hơn.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C. Không đồng tình. Quản lí tiền không hề tốn thời gian, ngược lại quản lí tiền hiệu quả không những giúp ta chi tiêu hợp lí, chủ động mà còn giúp ta quản lí thời gian tốt hơn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677863">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D. Quản lí tiền hiệu quả giúp mỗi người có thể để phòng những trường hợp rủi ro bất ngờ trong cuộc sống.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D. Đồng tình. Cuộc sống sẽ luôn đầy rẫy những điều bất ngờ, những sự cố đột ngột xảy ra mà không báo trước. Nếu như biết cách quản lí tiền hiệu quả, thì khi rơi vào những trường hợp đó ta sẽ không bị động, có đủ khả năng để chi trả.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676275">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E. Học sinh không cần quản lí tiền, vì nhiều cha mẹ học sinh không muốn con mình sớm bị đồng tiền làm ảnh hưởng.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0000"/>
                        </a:lnSpc>
                        <a:spcBef>
                          <a:spcPts val="500"/>
                        </a:spcBef>
                        <a:buFont typeface="Arial" panose="020B0604020202020204" pitchFamily="34" charset="0"/>
                        <a:defRPr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0000"/>
                        </a:lnSpc>
                        <a:spcBef>
                          <a:spcPts val="500"/>
                        </a:spcBef>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fontAlgn="base">
                        <a:lnSpc>
                          <a:spcPct val="90000"/>
                        </a:lnSpc>
                        <a:spcBef>
                          <a:spcPts val="500"/>
                        </a:spcBef>
                        <a:spcAft>
                          <a:spcPct val="0"/>
                        </a:spcAft>
                        <a:buFont typeface="Arial" panose="020B0604020202020204" pitchFamily="34" charset="0"/>
                        <a:defRPr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sz="2000" b="0" i="0" u="none" strike="noStrike" cap="none" normalizeH="0" baseline="0" smtClean="0">
                          <a:ln>
                            <a:noFill/>
                          </a:ln>
                          <a:solidFill>
                            <a:srgbClr val="333333"/>
                          </a:solidFill>
                          <a:effectLst/>
                          <a:latin typeface="Arial Unicode MS" panose="020B0604020202020204" pitchFamily="34" charset="-128"/>
                          <a:ea typeface="Arial Unicode MS" panose="020B0604020202020204" pitchFamily="34" charset="-128"/>
                          <a:cs typeface="Arial Unicode MS" panose="020B0604020202020204" pitchFamily="34" charset="-128"/>
                        </a:rPr>
                        <a:t>E. Không đồng tình. Quản lí tiền hiệu quả là một kĩ năng sống rất tốt cho học sinh, để giúp cho học sinh có ý chí phấn đấu đạt được những điều mình muốn bằng năng lực bản thân, và biết san sẻ nỗi vất vả với bố mẹ.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0" name="Rectangle 9"/>
          <p:cNvSpPr>
            <a:spLocks noChangeArrowheads="1"/>
          </p:cNvSpPr>
          <p:nvPr/>
        </p:nvSpPr>
        <p:spPr bwMode="auto">
          <a:xfrm>
            <a:off x="4789488" y="1470025"/>
            <a:ext cx="7402512" cy="849313"/>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2" name="Rectangle 9"/>
          <p:cNvSpPr>
            <a:spLocks noChangeArrowheads="1"/>
          </p:cNvSpPr>
          <p:nvPr/>
        </p:nvSpPr>
        <p:spPr bwMode="auto">
          <a:xfrm>
            <a:off x="4751388" y="2384425"/>
            <a:ext cx="7402512" cy="1077913"/>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3" name="Rectangle 9"/>
          <p:cNvSpPr>
            <a:spLocks noChangeArrowheads="1"/>
          </p:cNvSpPr>
          <p:nvPr/>
        </p:nvSpPr>
        <p:spPr bwMode="auto">
          <a:xfrm>
            <a:off x="4789488" y="2384425"/>
            <a:ext cx="7402512" cy="1077913"/>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4" name="Rectangle 9"/>
          <p:cNvSpPr>
            <a:spLocks noChangeArrowheads="1"/>
          </p:cNvSpPr>
          <p:nvPr/>
        </p:nvSpPr>
        <p:spPr bwMode="auto">
          <a:xfrm>
            <a:off x="4789488" y="3582988"/>
            <a:ext cx="7402512" cy="863600"/>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5" name="Rectangle 9"/>
          <p:cNvSpPr>
            <a:spLocks noChangeArrowheads="1"/>
          </p:cNvSpPr>
          <p:nvPr/>
        </p:nvSpPr>
        <p:spPr bwMode="auto">
          <a:xfrm>
            <a:off x="4789488" y="4508500"/>
            <a:ext cx="7402512" cy="1092200"/>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6" name="Rectangle 9"/>
          <p:cNvSpPr>
            <a:spLocks noChangeArrowheads="1"/>
          </p:cNvSpPr>
          <p:nvPr/>
        </p:nvSpPr>
        <p:spPr bwMode="auto">
          <a:xfrm>
            <a:off x="4789488" y="4508500"/>
            <a:ext cx="7402512" cy="1092200"/>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7" name="Rectangle 9"/>
          <p:cNvSpPr>
            <a:spLocks noChangeArrowheads="1"/>
          </p:cNvSpPr>
          <p:nvPr/>
        </p:nvSpPr>
        <p:spPr bwMode="auto">
          <a:xfrm>
            <a:off x="4789488" y="5702300"/>
            <a:ext cx="7402512" cy="1092200"/>
          </a:xfrm>
          <a:prstGeom prst="rect">
            <a:avLst/>
          </a:prstGeom>
          <a:solidFill>
            <a:srgbClr val="FFFF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8" name="Rectangle 9"/>
          <p:cNvSpPr>
            <a:spLocks noChangeArrowheads="1"/>
          </p:cNvSpPr>
          <p:nvPr/>
        </p:nvSpPr>
        <p:spPr bwMode="auto">
          <a:xfrm>
            <a:off x="4789488" y="1470025"/>
            <a:ext cx="7402512" cy="849313"/>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fontAlgn="auto">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Tree>
    <p:extLst>
      <p:ext uri="{BB962C8B-B14F-4D97-AF65-F5344CB8AC3E}">
        <p14:creationId xmlns:p14="http://schemas.microsoft.com/office/powerpoint/2010/main" val="34057438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hình nền powerpoint cho trẻ mầm mon đẹp, dễ thương - Trường THCS Đồng  Phú">
            <a:extLst>
              <a:ext uri="{FF2B5EF4-FFF2-40B4-BE49-F238E27FC236}">
                <a16:creationId xmlns:a16="http://schemas.microsoft.com/office/drawing/2014/main" xmlns="" id="{84706855-5CDC-9C7A-3307-18542F950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9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8851" y="1012214"/>
            <a:ext cx="5059579" cy="5372071"/>
          </a:xfrm>
          <a:prstGeom prst="rect">
            <a:avLst/>
          </a:prstGeom>
        </p:spPr>
      </p:pic>
      <p:sp>
        <p:nvSpPr>
          <p:cNvPr id="7" name="Rectangle 6"/>
          <p:cNvSpPr>
            <a:spLocks noChangeArrowheads="1"/>
          </p:cNvSpPr>
          <p:nvPr/>
        </p:nvSpPr>
        <p:spPr bwMode="auto">
          <a:xfrm rot="21274563">
            <a:off x="1769242" y="1984313"/>
            <a:ext cx="301844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New Roman" pitchFamily="18" charset="0"/>
                <a:ea typeface="Helvetica Neue"/>
                <a:cs typeface="Times New Roman" pitchFamily="18" charset="0"/>
              </a:rPr>
              <a:t>Bài</a:t>
            </a:r>
            <a:r>
              <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Helvetica Neue"/>
                <a:cs typeface="Times New Roman" pitchFamily="18" charset="0"/>
              </a:rPr>
              <a:t> 8:</a:t>
            </a:r>
            <a:r>
              <a:rPr kumimoji="0" lang="en-US" altLang="en-US" sz="4400" b="1" i="0" u="none" strike="noStrike" kern="1200" cap="none" spc="0" normalizeH="0" baseline="0" noProof="0" dirty="0">
                <a:ln>
                  <a:noFill/>
                </a:ln>
                <a:solidFill>
                  <a:srgbClr val="FF0000"/>
                </a:solidFill>
                <a:effectLst/>
                <a:uLnTx/>
                <a:uFillTx/>
                <a:latin typeface="Times New Roman" pitchFamily="18" charset="0"/>
                <a:ea typeface="Helvetica Neue"/>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Times New Roman" pitchFamily="18" charset="0"/>
                <a:cs typeface="Times New Roman" pitchFamily="18" charset="0"/>
              </a:rPr>
              <a:t>QUẢN</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LÍ</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TIỀN</a:t>
            </a:r>
            <a:endParaRPr kumimoji="0" lang="en-SG" altLang="en-US" sz="40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8792" y="0"/>
            <a:ext cx="4272510" cy="4394860"/>
          </a:xfrm>
          <a:prstGeom prst="rect">
            <a:avLst/>
          </a:prstGeom>
        </p:spPr>
      </p:pic>
      <p:sp>
        <p:nvSpPr>
          <p:cNvPr id="9" name="文本框 6"/>
          <p:cNvSpPr txBox="1"/>
          <p:nvPr/>
        </p:nvSpPr>
        <p:spPr>
          <a:xfrm>
            <a:off x="6148178" y="2364676"/>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itchFamily="18" charset="0"/>
              <a:ea typeface="微软雅黑" panose="020B0503020204020204" charset="-122"/>
              <a:cs typeface="Times New Roman" pitchFamily="18" charset="0"/>
            </a:endParaRPr>
          </a:p>
        </p:txBody>
      </p:sp>
      <p:pic>
        <p:nvPicPr>
          <p:cNvPr id="3" name="图片 66">
            <a:extLst>
              <a:ext uri="{FF2B5EF4-FFF2-40B4-BE49-F238E27FC236}">
                <a16:creationId xmlns="" xmlns:a16="http://schemas.microsoft.com/office/drawing/2014/main" id="{0D4B2A83-2953-D6E4-7D5C-A324FA5CCF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57"/>
          <a:stretch/>
        </p:blipFill>
        <p:spPr>
          <a:xfrm>
            <a:off x="7960586" y="2782205"/>
            <a:ext cx="4272510" cy="4141696"/>
          </a:xfrm>
          <a:prstGeom prst="rect">
            <a:avLst/>
          </a:prstGeom>
        </p:spPr>
      </p:pic>
      <p:sp>
        <p:nvSpPr>
          <p:cNvPr id="10" name="Rectangle 9"/>
          <p:cNvSpPr/>
          <p:nvPr/>
        </p:nvSpPr>
        <p:spPr>
          <a:xfrm>
            <a:off x="2638142" y="93444"/>
            <a:ext cx="5322444"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smtClean="0">
                <a:ln/>
                <a:solidFill>
                  <a:schemeClr val="accent3"/>
                </a:solidFill>
                <a:effectLst/>
                <a:latin typeface="Times New Roman" pitchFamily="18" charset="0"/>
                <a:cs typeface="Times New Roman" panose="02020603050405020304" pitchFamily="18" charset="0"/>
              </a:rPr>
              <a:t>Tiết</a:t>
            </a:r>
            <a:r>
              <a:rPr lang="en-US" sz="5400" b="1" cap="none" spc="0" smtClean="0">
                <a:ln/>
                <a:solidFill>
                  <a:schemeClr val="accent3"/>
                </a:solidFill>
                <a:effectLst/>
                <a:latin typeface="Times New Roman" panose="02020603050405020304" pitchFamily="18" charset="0"/>
                <a:cs typeface="Times New Roman" panose="02020603050405020304" pitchFamily="18" charset="0"/>
              </a:rPr>
              <a:t>: 23</a:t>
            </a:r>
            <a:endParaRPr lang="en-US" sz="5400" b="1" cap="none" spc="0" dirty="0" smtClean="0">
              <a:ln/>
              <a:solidFill>
                <a:schemeClr val="accent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4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4" name="图片 1">
            <a:extLst>
              <a:ext uri="{FF2B5EF4-FFF2-40B4-BE49-F238E27FC236}">
                <a16:creationId xmlns="" xmlns:a16="http://schemas.microsoft.com/office/drawing/2014/main" id="{E684F970-923A-4D54-900E-8A6D225EE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847" y="-200265"/>
            <a:ext cx="10695708" cy="6858000"/>
          </a:xfrm>
          <a:prstGeom prst="rect">
            <a:avLst/>
          </a:prstGeom>
        </p:spPr>
      </p:pic>
      <p:sp>
        <p:nvSpPr>
          <p:cNvPr id="5" name="文本框 4">
            <a:extLst>
              <a:ext uri="{FF2B5EF4-FFF2-40B4-BE49-F238E27FC236}">
                <a16:creationId xmlns="" xmlns:a16="http://schemas.microsoft.com/office/drawing/2014/main" id="{7D90C57D-D673-4D60-BCD5-CB64D8AC7D81}"/>
              </a:ext>
            </a:extLst>
          </p:cNvPr>
          <p:cNvSpPr txBox="1"/>
          <p:nvPr/>
        </p:nvSpPr>
        <p:spPr>
          <a:xfrm>
            <a:off x="1530231" y="2875002"/>
            <a:ext cx="9497663" cy="2123658"/>
          </a:xfrm>
          <a:prstGeom prst="rect">
            <a:avLst/>
          </a:prstGeom>
          <a:solidFill>
            <a:schemeClr val="accent2"/>
          </a:solidFill>
          <a:ln w="38100">
            <a:solidFill>
              <a:schemeClr val="tx1"/>
            </a:solidFill>
          </a:ln>
        </p:spPr>
        <p:txBody>
          <a:bodyPr wrap="square" rtlCol="0">
            <a:spAutoFit/>
          </a:bodyPr>
          <a:lstStyle/>
          <a:p>
            <a:r>
              <a:rPr kumimoji="1" lang="en-US" altLang="zh-CN" sz="6600" b="1" dirty="0" err="1">
                <a:solidFill>
                  <a:srgbClr val="644825"/>
                </a:solidFill>
                <a:latin typeface="Times New Roman" pitchFamily="18" charset="0"/>
                <a:ea typeface="inpin heiti" charset="-122"/>
                <a:cs typeface="Times New Roman" pitchFamily="18" charset="0"/>
              </a:rPr>
              <a:t>Trò</a:t>
            </a:r>
            <a:r>
              <a:rPr kumimoji="1" lang="en-US" altLang="zh-CN" sz="6600" b="1" dirty="0">
                <a:solidFill>
                  <a:srgbClr val="644825"/>
                </a:solidFill>
                <a:latin typeface="Times New Roman" pitchFamily="18" charset="0"/>
                <a:ea typeface="inpin heiti" charset="-122"/>
                <a:cs typeface="Times New Roman" pitchFamily="18" charset="0"/>
              </a:rPr>
              <a:t> </a:t>
            </a:r>
            <a:r>
              <a:rPr kumimoji="1" lang="en-US" altLang="zh-CN" sz="6600" b="1" dirty="0" err="1">
                <a:solidFill>
                  <a:srgbClr val="644825"/>
                </a:solidFill>
                <a:latin typeface="Times New Roman" pitchFamily="18" charset="0"/>
                <a:ea typeface="inpin heiti" charset="-122"/>
                <a:cs typeface="Times New Roman" pitchFamily="18" charset="0"/>
              </a:rPr>
              <a:t>chơi</a:t>
            </a:r>
            <a:r>
              <a:rPr kumimoji="1" lang="en-US" altLang="zh-CN" sz="6600" b="1" dirty="0">
                <a:solidFill>
                  <a:srgbClr val="644825"/>
                </a:solidFill>
                <a:latin typeface="Times New Roman" pitchFamily="18" charset="0"/>
                <a:ea typeface="inpin heiti" charset="-122"/>
                <a:cs typeface="Times New Roman" pitchFamily="18" charset="0"/>
              </a:rPr>
              <a:t>: </a:t>
            </a:r>
            <a:r>
              <a:rPr kumimoji="1" lang="en-US" altLang="zh-CN" sz="6600" b="1" dirty="0" err="1">
                <a:solidFill>
                  <a:srgbClr val="644825"/>
                </a:solidFill>
                <a:latin typeface="Times New Roman" pitchFamily="18" charset="0"/>
                <a:ea typeface="inpin heiti" charset="-122"/>
                <a:cs typeface="Times New Roman" pitchFamily="18" charset="0"/>
              </a:rPr>
              <a:t>Giải</a:t>
            </a:r>
            <a:r>
              <a:rPr kumimoji="1" lang="en-US" altLang="zh-CN" sz="6600" b="1" dirty="0">
                <a:solidFill>
                  <a:srgbClr val="644825"/>
                </a:solidFill>
                <a:latin typeface="Times New Roman" pitchFamily="18" charset="0"/>
                <a:ea typeface="inpin heiti" charset="-122"/>
                <a:cs typeface="Times New Roman" pitchFamily="18" charset="0"/>
              </a:rPr>
              <a:t> </a:t>
            </a:r>
            <a:r>
              <a:rPr kumimoji="1" lang="en-US" altLang="zh-CN" sz="6600" b="1" dirty="0" err="1">
                <a:solidFill>
                  <a:srgbClr val="644825"/>
                </a:solidFill>
                <a:latin typeface="Times New Roman" pitchFamily="18" charset="0"/>
                <a:ea typeface="inpin heiti" charset="-122"/>
                <a:cs typeface="Times New Roman" pitchFamily="18" charset="0"/>
              </a:rPr>
              <a:t>bài</a:t>
            </a:r>
            <a:r>
              <a:rPr kumimoji="1" lang="en-US" altLang="zh-CN" sz="6600" b="1" dirty="0">
                <a:solidFill>
                  <a:srgbClr val="644825"/>
                </a:solidFill>
                <a:latin typeface="Times New Roman" pitchFamily="18" charset="0"/>
                <a:ea typeface="inpin heiti" charset="-122"/>
                <a:cs typeface="Times New Roman" pitchFamily="18" charset="0"/>
              </a:rPr>
              <a:t> </a:t>
            </a:r>
            <a:r>
              <a:rPr kumimoji="1" lang="en-US" altLang="zh-CN" sz="6600" b="1" dirty="0" err="1">
                <a:solidFill>
                  <a:srgbClr val="644825"/>
                </a:solidFill>
                <a:latin typeface="Times New Roman" pitchFamily="18" charset="0"/>
                <a:ea typeface="inpin heiti" charset="-122"/>
                <a:cs typeface="Times New Roman" pitchFamily="18" charset="0"/>
              </a:rPr>
              <a:t>toán</a:t>
            </a:r>
            <a:r>
              <a:rPr kumimoji="1" lang="en-US" altLang="zh-CN" sz="6600" b="1" dirty="0">
                <a:solidFill>
                  <a:srgbClr val="644825"/>
                </a:solidFill>
                <a:latin typeface="Times New Roman" pitchFamily="18" charset="0"/>
                <a:ea typeface="inpin heiti" charset="-122"/>
                <a:cs typeface="Times New Roman" pitchFamily="18" charset="0"/>
              </a:rPr>
              <a:t> </a:t>
            </a:r>
            <a:r>
              <a:rPr kumimoji="1" lang="en-US" altLang="zh-CN" sz="6600" b="1" dirty="0" err="1">
                <a:solidFill>
                  <a:srgbClr val="644825"/>
                </a:solidFill>
                <a:latin typeface="Times New Roman" pitchFamily="18" charset="0"/>
                <a:ea typeface="inpin heiti" charset="-122"/>
                <a:cs typeface="Times New Roman" pitchFamily="18" charset="0"/>
              </a:rPr>
              <a:t>thu</a:t>
            </a:r>
            <a:r>
              <a:rPr kumimoji="1" lang="en-US" altLang="zh-CN" sz="6600" b="1" dirty="0">
                <a:solidFill>
                  <a:srgbClr val="644825"/>
                </a:solidFill>
                <a:latin typeface="Times New Roman" pitchFamily="18" charset="0"/>
                <a:ea typeface="inpin heiti" charset="-122"/>
                <a:cs typeface="Times New Roman" pitchFamily="18" charset="0"/>
              </a:rPr>
              <a:t> chi</a:t>
            </a:r>
            <a:endParaRPr kumimoji="1" lang="zh-CN" altLang="en-US" sz="6600" b="1" dirty="0">
              <a:solidFill>
                <a:srgbClr val="644825"/>
              </a:solidFill>
              <a:latin typeface="Times New Roman" pitchFamily="18" charset="0"/>
              <a:ea typeface="inpin heiti" charset="-122"/>
              <a:cs typeface="Times New Roman" pitchFamily="18" charset="0"/>
            </a:endParaRPr>
          </a:p>
        </p:txBody>
      </p:sp>
      <p:pic>
        <p:nvPicPr>
          <p:cNvPr id="6" name="图片 11">
            <a:extLst>
              <a:ext uri="{FF2B5EF4-FFF2-40B4-BE49-F238E27FC236}">
                <a16:creationId xmlns="" xmlns:a16="http://schemas.microsoft.com/office/drawing/2014/main" id="{22158275-793E-4BE1-A862-10544D902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 xmlns:a16="http://schemas.microsoft.com/office/drawing/2014/main" id="{3AFE3E60-6692-4000-96D0-E8111C6F45A1}"/>
              </a:ext>
            </a:extLst>
          </p:cNvPr>
          <p:cNvSpPr>
            <a:spLocks noChangeArrowheads="1"/>
          </p:cNvSpPr>
          <p:nvPr/>
        </p:nvSpPr>
        <p:spPr bwMode="auto">
          <a:xfrm>
            <a:off x="1082869" y="4103190"/>
            <a:ext cx="10433628" cy="255454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t>
            </a:r>
            <a:r>
              <a:rPr lang="en-US" sz="3200" dirty="0" err="1" smtClean="0">
                <a:latin typeface="Times New Roman" pitchFamily="18" charset="0"/>
                <a:cs typeface="Times New Roman" pitchFamily="18" charset="0"/>
              </a:rPr>
              <a:t>ang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200k,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án</a:t>
            </a:r>
            <a:r>
              <a:rPr lang="en-US" sz="3200" dirty="0">
                <a:latin typeface="Times New Roman" pitchFamily="18" charset="0"/>
                <a:cs typeface="Times New Roman" pitchFamily="18" charset="0"/>
              </a:rPr>
              <a:t> chi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vậy</a:t>
            </a:r>
            <a:r>
              <a:rPr lang="en-US" sz="3200" dirty="0">
                <a:latin typeface="Times New Roman" pitchFamily="18" charset="0"/>
                <a:cs typeface="Times New Roman" pitchFamily="18" charset="0"/>
              </a:rPr>
              <a:t>?</a:t>
            </a:r>
          </a:p>
          <a:p>
            <a:pPr lvl="0" fontAlgn="base"/>
            <a:r>
              <a:rPr lang="en-US" sz="3200" dirty="0">
                <a:latin typeface="Times New Roman" pitchFamily="18" charset="0"/>
                <a:cs typeface="Times New Roman" pitchFamily="18" charset="0"/>
              </a:rPr>
              <a:t>2.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c</a:t>
            </a:r>
            <a:r>
              <a:rPr lang="vi-VN" sz="3200" dirty="0">
                <a:latin typeface="Times New Roman" pitchFamily="18" charset="0"/>
                <a:cs typeface="Times New Roman" pitchFamily="18" charset="0"/>
              </a:rPr>
              <a:t>ó suy nghĩ gì về ý nghĩa của việc chi tiêu tiền hiệu quả?</a:t>
            </a:r>
            <a:endParaRPr lang="en-US" sz="3200" dirty="0">
              <a:latin typeface="Times New Roman" pitchFamily="18" charset="0"/>
              <a:cs typeface="Times New Roman" pitchFamily="18" charset="0"/>
            </a:endParaRPr>
          </a:p>
        </p:txBody>
      </p:sp>
      <p:pic>
        <p:nvPicPr>
          <p:cNvPr id="9" name="Picture 8">
            <a:extLst>
              <a:ext uri="{FF2B5EF4-FFF2-40B4-BE49-F238E27FC236}">
                <a16:creationId xmlns="" xmlns:a16="http://schemas.microsoft.com/office/drawing/2014/main" id="{611F461A-49C0-450F-8E8C-B4EAA22EF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08502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 xmlns:a16="http://schemas.microsoft.com/office/drawing/2014/main" id="{490E7CE7-972A-6521-7982-1991954119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559" y="588104"/>
            <a:ext cx="5359273" cy="2728954"/>
          </a:xfrm>
          <a:prstGeom prst="rect">
            <a:avLst/>
          </a:prstGeom>
        </p:spPr>
      </p:pic>
      <p:pic>
        <p:nvPicPr>
          <p:cNvPr id="3" name="Picture 2" descr="A picture containing indoor, person, dining table&#10;&#10;Description automatically generated">
            <a:extLst>
              <a:ext uri="{FF2B5EF4-FFF2-40B4-BE49-F238E27FC236}">
                <a16:creationId xmlns="" xmlns:a16="http://schemas.microsoft.com/office/drawing/2014/main" id="{15159042-FA52-4F58-BBC0-245A7801E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714" y="580754"/>
            <a:ext cx="5247196" cy="2736304"/>
          </a:xfrm>
          <a:prstGeom prst="rect">
            <a:avLst/>
          </a:prstGeom>
        </p:spPr>
      </p:pic>
      <p:sp>
        <p:nvSpPr>
          <p:cNvPr id="5" name="TextBox 4">
            <a:extLst>
              <a:ext uri="{FF2B5EF4-FFF2-40B4-BE49-F238E27FC236}">
                <a16:creationId xmlns="" xmlns:a16="http://schemas.microsoft.com/office/drawing/2014/main" id="{1C51AD52-2AB5-F1C1-263A-7A195C0BF470}"/>
              </a:ext>
            </a:extLst>
          </p:cNvPr>
          <p:cNvSpPr txBox="1"/>
          <p:nvPr/>
        </p:nvSpPr>
        <p:spPr>
          <a:xfrm>
            <a:off x="508560" y="3874516"/>
            <a:ext cx="11429134" cy="1469120"/>
          </a:xfrm>
          <a:prstGeom prst="rect">
            <a:avLst/>
          </a:prstGeom>
          <a:noFill/>
        </p:spPr>
        <p:txBody>
          <a:bodyPr wrap="square">
            <a:spAutoFit/>
          </a:bodyPr>
          <a:lstStyle/>
          <a:p>
            <a:pPr algn="just">
              <a:lnSpc>
                <a:spcPct val="107000"/>
              </a:lnSpc>
              <a:spcAft>
                <a:spcPts val="800"/>
              </a:spcAft>
            </a:pPr>
            <a:r>
              <a:rPr lang="it-IT" sz="4000" b="1" dirty="0">
                <a:solidFill>
                  <a:srgbClr val="FF0000"/>
                </a:solidFill>
                <a:effectLst/>
                <a:latin typeface="Times New Roman" pitchFamily="18" charset="0"/>
                <a:ea typeface="Times New Roman" panose="02020603050405020304" pitchFamily="18" charset="0"/>
                <a:cs typeface="Times New Roman" pitchFamily="18" charset="0"/>
              </a:rPr>
              <a:t>Quản lý tiền như thế nào cho hiệu quả?</a:t>
            </a:r>
            <a:endParaRPr lang="en-US" sz="4000" dirty="0">
              <a:solidFill>
                <a:srgbClr val="FF0000"/>
              </a:solidFill>
              <a:effectLst/>
              <a:latin typeface="Times New Roman" pitchFamily="18" charset="0"/>
              <a:ea typeface="Times New Roman" panose="02020603050405020304" pitchFamily="18" charset="0"/>
              <a:cs typeface="Times New Roman" pitchFamily="18" charset="0"/>
            </a:endParaRPr>
          </a:p>
          <a:p>
            <a:r>
              <a:rPr lang="en-US" sz="4000" dirty="0" err="1">
                <a:effectLst/>
                <a:latin typeface="Times New Roman" pitchFamily="18" charset="0"/>
                <a:ea typeface="Times New Roman" panose="02020603050405020304" pitchFamily="18" charset="0"/>
                <a:cs typeface="Times New Roman" pitchFamily="18" charset="0"/>
              </a:rPr>
              <a:t>Quản</a:t>
            </a:r>
            <a:r>
              <a:rPr lang="en-US" sz="4000" dirty="0">
                <a:effectLst/>
                <a:latin typeface="Times New Roman" pitchFamily="18" charset="0"/>
                <a:ea typeface="Times New Roman" panose="02020603050405020304" pitchFamily="18" charset="0"/>
                <a:cs typeface="Times New Roman" pitchFamily="18" charset="0"/>
              </a:rPr>
              <a:t> </a:t>
            </a:r>
            <a:r>
              <a:rPr lang="en-US" sz="4000" dirty="0" err="1">
                <a:effectLst/>
                <a:latin typeface="Times New Roman" pitchFamily="18" charset="0"/>
                <a:ea typeface="Times New Roman" panose="02020603050405020304" pitchFamily="18" charset="0"/>
                <a:cs typeface="Times New Roman" pitchFamily="18" charset="0"/>
              </a:rPr>
              <a:t>lí</a:t>
            </a:r>
            <a:r>
              <a:rPr lang="en-US" sz="4000" dirty="0">
                <a:effectLst/>
                <a:latin typeface="Times New Roman" pitchFamily="18" charset="0"/>
                <a:ea typeface="Times New Roman" panose="02020603050405020304" pitchFamily="18" charset="0"/>
                <a:cs typeface="Times New Roman" pitchFamily="18" charset="0"/>
              </a:rPr>
              <a:t> </a:t>
            </a:r>
            <a:r>
              <a:rPr lang="en-US" sz="4000" dirty="0" err="1">
                <a:effectLst/>
                <a:latin typeface="Times New Roman" pitchFamily="18" charset="0"/>
                <a:ea typeface="Times New Roman" panose="02020603050405020304" pitchFamily="18" charset="0"/>
                <a:cs typeface="Times New Roman" pitchFamily="18" charset="0"/>
              </a:rPr>
              <a:t>tiền</a:t>
            </a:r>
            <a:r>
              <a:rPr lang="en-US" sz="4000" dirty="0">
                <a:effectLst/>
                <a:latin typeface="Times New Roman" pitchFamily="18" charset="0"/>
                <a:ea typeface="Times New Roman" panose="02020603050405020304" pitchFamily="18" charset="0"/>
                <a:cs typeface="Times New Roman" pitchFamily="18" charset="0"/>
              </a:rPr>
              <a:t> </a:t>
            </a:r>
            <a:r>
              <a:rPr lang="en-US" sz="4000" dirty="0" err="1">
                <a:effectLst/>
                <a:latin typeface="Times New Roman" pitchFamily="18" charset="0"/>
                <a:ea typeface="Times New Roman" panose="02020603050405020304" pitchFamily="18" charset="0"/>
                <a:cs typeface="Times New Roman" pitchFamily="18" charset="0"/>
              </a:rPr>
              <a:t>là</a:t>
            </a:r>
            <a:r>
              <a:rPr lang="en-US" sz="4000" dirty="0">
                <a:effectLst/>
                <a:latin typeface="Times New Roman" pitchFamily="18" charset="0"/>
                <a:ea typeface="Times New Roman" panose="02020603050405020304" pitchFamily="18" charset="0"/>
                <a:cs typeface="Times New Roman" pitchFamily="18" charset="0"/>
              </a:rPr>
              <a:t> </a:t>
            </a:r>
            <a:r>
              <a:rPr lang="en-US" sz="4000" dirty="0" err="1">
                <a:effectLst/>
                <a:latin typeface="Times New Roman" pitchFamily="18" charset="0"/>
                <a:ea typeface="Times New Roman" panose="02020603050405020304" pitchFamily="18" charset="0"/>
                <a:cs typeface="Times New Roman" pitchFamily="18" charset="0"/>
              </a:rPr>
              <a:t>biết</a:t>
            </a:r>
            <a:r>
              <a:rPr lang="en-US" sz="4000" dirty="0">
                <a:effectLst/>
                <a:latin typeface="Times New Roman" pitchFamily="18" charset="0"/>
                <a:ea typeface="Times New Roman" panose="02020603050405020304" pitchFamily="18" charset="0"/>
                <a:cs typeface="Times New Roman" pitchFamily="18" charset="0"/>
              </a:rPr>
              <a:t> </a:t>
            </a:r>
            <a:r>
              <a:rPr lang="en-US" sz="4000" dirty="0" err="1">
                <a:effectLst/>
                <a:latin typeface="Times New Roman" pitchFamily="18" charset="0"/>
                <a:ea typeface="Times New Roman" panose="02020603050405020304" pitchFamily="18" charset="0"/>
                <a:cs typeface="Times New Roman" pitchFamily="18" charset="0"/>
              </a:rPr>
              <a:t>sử</a:t>
            </a:r>
            <a:r>
              <a:rPr lang="en-US" sz="4000" dirty="0">
                <a:effectLst/>
                <a:latin typeface="Times New Roman" pitchFamily="18" charset="0"/>
                <a:ea typeface="Times New Roman" panose="02020603050405020304" pitchFamily="18" charset="0"/>
                <a:cs typeface="Times New Roman" pitchFamily="18" charset="0"/>
              </a:rPr>
              <a:t> </a:t>
            </a:r>
            <a:r>
              <a:rPr lang="en-US" sz="4000" dirty="0" err="1">
                <a:effectLst/>
                <a:latin typeface="Times New Roman" pitchFamily="18" charset="0"/>
                <a:ea typeface="Times New Roman" panose="02020603050405020304" pitchFamily="18" charset="0"/>
                <a:cs typeface="Times New Roman" pitchFamily="18" charset="0"/>
              </a:rPr>
              <a:t>dụng</a:t>
            </a:r>
            <a:r>
              <a:rPr lang="en-US" sz="4000" dirty="0">
                <a:effectLst/>
                <a:latin typeface="Times New Roman" pitchFamily="18" charset="0"/>
                <a:ea typeface="Times New Roman" panose="02020603050405020304" pitchFamily="18" charset="0"/>
                <a:cs typeface="Times New Roman" pitchFamily="18" charset="0"/>
              </a:rPr>
              <a:t> </a:t>
            </a:r>
            <a:r>
              <a:rPr lang="en-US" sz="4000" dirty="0" err="1">
                <a:effectLst/>
                <a:latin typeface="Times New Roman" pitchFamily="18" charset="0"/>
                <a:ea typeface="Times New Roman" panose="02020603050405020304" pitchFamily="18" charset="0"/>
                <a:cs typeface="Times New Roman" pitchFamily="18" charset="0"/>
              </a:rPr>
              <a:t>ti</a:t>
            </a:r>
            <a:r>
              <a:rPr lang="vi-VN" sz="4000" dirty="0">
                <a:effectLst/>
                <a:latin typeface="Times New Roman" pitchFamily="18" charset="0"/>
                <a:ea typeface="Times New Roman" panose="02020603050405020304" pitchFamily="18" charset="0"/>
                <a:cs typeface="Times New Roman" pitchFamily="18" charset="0"/>
              </a:rPr>
              <a:t>ề</a:t>
            </a:r>
            <a:r>
              <a:rPr lang="en-US" sz="4000" dirty="0">
                <a:effectLst/>
                <a:latin typeface="Times New Roman" pitchFamily="18" charset="0"/>
                <a:ea typeface="Times New Roman" panose="02020603050405020304" pitchFamily="18" charset="0"/>
                <a:cs typeface="Times New Roman" pitchFamily="18" charset="0"/>
              </a:rPr>
              <a:t>n </a:t>
            </a:r>
            <a:r>
              <a:rPr lang="en-US" sz="4000" dirty="0" err="1">
                <a:effectLst/>
                <a:latin typeface="Times New Roman" pitchFamily="18" charset="0"/>
                <a:ea typeface="Times New Roman" panose="02020603050405020304" pitchFamily="18" charset="0"/>
                <a:cs typeface="Times New Roman" pitchFamily="18" charset="0"/>
              </a:rPr>
              <a:t>hợp</a:t>
            </a:r>
            <a:r>
              <a:rPr lang="en-US" sz="4000" dirty="0">
                <a:effectLst/>
                <a:latin typeface="Times New Roman" pitchFamily="18" charset="0"/>
                <a:ea typeface="Times New Roman" panose="02020603050405020304" pitchFamily="18" charset="0"/>
                <a:cs typeface="Times New Roman" pitchFamily="18" charset="0"/>
              </a:rPr>
              <a:t> </a:t>
            </a:r>
            <a:r>
              <a:rPr lang="en-US" sz="4000" dirty="0" err="1">
                <a:effectLst/>
                <a:latin typeface="Times New Roman" pitchFamily="18" charset="0"/>
                <a:ea typeface="Times New Roman" panose="02020603050405020304" pitchFamily="18" charset="0"/>
                <a:cs typeface="Times New Roman" pitchFamily="18" charset="0"/>
              </a:rPr>
              <a:t>lí</a:t>
            </a:r>
            <a:r>
              <a:rPr lang="en-US" sz="4000" dirty="0">
                <a:effectLst/>
                <a:latin typeface="Times New Roman" pitchFamily="18" charset="0"/>
                <a:ea typeface="Times New Roman" panose="02020603050405020304" pitchFamily="18" charset="0"/>
                <a:cs typeface="Times New Roman" pitchFamily="18" charset="0"/>
              </a:rPr>
              <a:t>, </a:t>
            </a:r>
            <a:r>
              <a:rPr lang="vi-VN" sz="4000" dirty="0">
                <a:effectLst/>
                <a:latin typeface="Times New Roman" pitchFamily="18" charset="0"/>
                <a:ea typeface="Times New Roman" panose="02020603050405020304" pitchFamily="18" charset="0"/>
                <a:cs typeface="Times New Roman" pitchFamily="18" charset="0"/>
              </a:rPr>
              <a:t>c</a:t>
            </a:r>
            <a:r>
              <a:rPr lang="en-US" sz="4000" dirty="0">
                <a:effectLst/>
                <a:latin typeface="Times New Roman" pitchFamily="18" charset="0"/>
                <a:ea typeface="Times New Roman" panose="02020603050405020304" pitchFamily="18" charset="0"/>
                <a:cs typeface="Times New Roman" pitchFamily="18" charset="0"/>
              </a:rPr>
              <a:t>ó </a:t>
            </a:r>
            <a:r>
              <a:rPr lang="en-US" sz="4000" dirty="0" err="1">
                <a:effectLst/>
                <a:latin typeface="Times New Roman" pitchFamily="18" charset="0"/>
                <a:ea typeface="Times New Roman" panose="02020603050405020304" pitchFamily="18" charset="0"/>
                <a:cs typeface="Times New Roman" pitchFamily="18" charset="0"/>
              </a:rPr>
              <a:t>hiệu</a:t>
            </a:r>
            <a:r>
              <a:rPr lang="en-US" sz="4000" dirty="0">
                <a:effectLst/>
                <a:latin typeface="Times New Roman" pitchFamily="18" charset="0"/>
                <a:ea typeface="Times New Roman" panose="02020603050405020304" pitchFamily="18" charset="0"/>
                <a:cs typeface="Times New Roman" pitchFamily="18" charset="0"/>
              </a:rPr>
              <a:t> </a:t>
            </a:r>
            <a:r>
              <a:rPr lang="en-US" sz="4000" dirty="0" err="1">
                <a:effectLst/>
                <a:latin typeface="Times New Roman" pitchFamily="18" charset="0"/>
                <a:ea typeface="Times New Roman" panose="02020603050405020304" pitchFamily="18" charset="0"/>
                <a:cs typeface="Times New Roman" pitchFamily="18" charset="0"/>
              </a:rPr>
              <a:t>quả</a:t>
            </a:r>
            <a:r>
              <a:rPr lang="en-US" sz="4000" dirty="0">
                <a:effectLst/>
                <a:latin typeface="Times New Roman" pitchFamily="18" charset="0"/>
                <a:ea typeface="Times New Roman" panose="02020603050405020304"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29194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1)">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heel(1)">
                                      <p:cBhvr>
                                        <p:cTn id="2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6614" y="333865"/>
            <a:ext cx="4685633" cy="5372071"/>
          </a:xfrm>
          <a:prstGeom prst="rect">
            <a:avLst/>
          </a:prstGeom>
        </p:spPr>
      </p:pic>
      <p:sp>
        <p:nvSpPr>
          <p:cNvPr id="7" name="Rectangle 6"/>
          <p:cNvSpPr>
            <a:spLocks noChangeArrowheads="1"/>
          </p:cNvSpPr>
          <p:nvPr/>
        </p:nvSpPr>
        <p:spPr bwMode="auto">
          <a:xfrm rot="21274563">
            <a:off x="1363694" y="1724695"/>
            <a:ext cx="3442266"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Times New Roman" pitchFamily="18" charset="0"/>
                <a:ea typeface="Helvetica Neue"/>
                <a:cs typeface="Times New Roman" pitchFamily="18" charset="0"/>
              </a:rPr>
              <a:t>Bài</a:t>
            </a:r>
            <a:r>
              <a:rPr lang="en-US" altLang="en-US" sz="4400" b="1" dirty="0">
                <a:solidFill>
                  <a:srgbClr val="0000FF"/>
                </a:solidFill>
                <a:latin typeface="Times New Roman" pitchFamily="18" charset="0"/>
                <a:ea typeface="Helvetica Neue"/>
                <a:cs typeface="Times New Roman" pitchFamily="18" charset="0"/>
              </a:rPr>
              <a:t> 8:</a:t>
            </a:r>
            <a:r>
              <a:rPr lang="en-US" altLang="en-US" sz="44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000" b="1" smtClean="0">
                <a:solidFill>
                  <a:srgbClr val="FF0000"/>
                </a:solidFill>
                <a:latin typeface="Times New Roman" pitchFamily="18" charset="0"/>
                <a:ea typeface="Helvetica Neue"/>
                <a:cs typeface="Times New Roman" pitchFamily="18" charset="0"/>
              </a:rPr>
              <a:t>QUẢN LÍ TIỀN</a:t>
            </a:r>
            <a:endParaRPr lang="en-SG" altLang="en-US" sz="4000" b="1" dirty="0">
              <a:solidFill>
                <a:srgbClr val="0000FF"/>
              </a:solidFill>
              <a:latin typeface="Times New Roman" pitchFamily="18" charset="0"/>
              <a:cs typeface="Times New Roman" pitchFamily="18" charset="0"/>
            </a:endParaRPr>
          </a:p>
        </p:txBody>
      </p:sp>
      <p:pic>
        <p:nvPicPr>
          <p:cNvPr id="8" name="Picture 7"/>
          <p:cNvPicPr>
            <a:picLocks noChangeAspect="1"/>
          </p:cNvPicPr>
          <p:nvPr/>
        </p:nvPicPr>
        <p:blipFill>
          <a:blip r:embed="rId3"/>
          <a:stretch>
            <a:fillRect/>
          </a:stretch>
        </p:blipFill>
        <p:spPr>
          <a:xfrm>
            <a:off x="5352247" y="333865"/>
            <a:ext cx="4519478" cy="4519188"/>
          </a:xfrm>
          <a:prstGeom prst="rect">
            <a:avLst/>
          </a:prstGeom>
        </p:spPr>
      </p:pic>
      <p:sp>
        <p:nvSpPr>
          <p:cNvPr id="9" name="文本框 6"/>
          <p:cNvSpPr txBox="1"/>
          <p:nvPr/>
        </p:nvSpPr>
        <p:spPr>
          <a:xfrm>
            <a:off x="6096000" y="2230757"/>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2" name="图片 66">
            <a:extLst>
              <a:ext uri="{FF2B5EF4-FFF2-40B4-BE49-F238E27FC236}">
                <a16:creationId xmlns="" xmlns:a16="http://schemas.microsoft.com/office/drawing/2014/main" id="{D372AED6-16FC-8143-DCAF-1DCDF1CEE1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57"/>
          <a:stretch/>
        </p:blipFill>
        <p:spPr>
          <a:xfrm>
            <a:off x="7922386" y="2782205"/>
            <a:ext cx="4272510" cy="4141696"/>
          </a:xfrm>
          <a:prstGeom prst="rect">
            <a:avLst/>
          </a:prstGeom>
        </p:spPr>
      </p:pic>
    </p:spTree>
    <p:extLst>
      <p:ext uri="{BB962C8B-B14F-4D97-AF65-F5344CB8AC3E}">
        <p14:creationId xmlns:p14="http://schemas.microsoft.com/office/powerpoint/2010/main" val="9264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834119" cy="874979"/>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000" b="1" dirty="0">
                <a:solidFill>
                  <a:srgbClr val="FF0000"/>
                </a:solidFill>
                <a:latin typeface="Times New Roman" pitchFamily="18" charset="0"/>
                <a:ea typeface="Arial" panose="020B0604020202020204" pitchFamily="34" charset="0"/>
                <a:cs typeface="Times New Roman" pitchFamily="18" charset="0"/>
              </a:rPr>
              <a:t>1. Ý </a:t>
            </a:r>
            <a:r>
              <a:rPr lang="en-US" sz="4000" b="1" dirty="0" err="1">
                <a:solidFill>
                  <a:srgbClr val="FF0000"/>
                </a:solidFill>
                <a:latin typeface="Times New Roman" pitchFamily="18" charset="0"/>
                <a:ea typeface="Arial" panose="020B0604020202020204" pitchFamily="34" charset="0"/>
                <a:cs typeface="Times New Roman" pitchFamily="18" charset="0"/>
              </a:rPr>
              <a:t>nghĩa</a:t>
            </a:r>
            <a:r>
              <a:rPr lang="en-US" sz="4000" b="1" dirty="0">
                <a:solidFill>
                  <a:srgbClr val="FF0000"/>
                </a:solidFill>
                <a:latin typeface="Times New Roman" pitchFamily="18" charset="0"/>
                <a:ea typeface="Arial" panose="020B0604020202020204" pitchFamily="34" charset="0"/>
                <a:cs typeface="Times New Roman" pitchFamily="18" charset="0"/>
              </a:rPr>
              <a:t> </a:t>
            </a:r>
            <a:r>
              <a:rPr lang="en-US" sz="4000" b="1" dirty="0" err="1">
                <a:solidFill>
                  <a:srgbClr val="FF0000"/>
                </a:solidFill>
                <a:latin typeface="Times New Roman" pitchFamily="18" charset="0"/>
                <a:ea typeface="Arial" panose="020B0604020202020204" pitchFamily="34" charset="0"/>
                <a:cs typeface="Times New Roman" pitchFamily="18" charset="0"/>
              </a:rPr>
              <a:t>của</a:t>
            </a:r>
            <a:r>
              <a:rPr lang="en-US" sz="4000" b="1" dirty="0">
                <a:solidFill>
                  <a:srgbClr val="FF0000"/>
                </a:solidFill>
                <a:latin typeface="Times New Roman" pitchFamily="18" charset="0"/>
                <a:ea typeface="Arial" panose="020B0604020202020204" pitchFamily="34" charset="0"/>
                <a:cs typeface="Times New Roman" pitchFamily="18" charset="0"/>
              </a:rPr>
              <a:t> </a:t>
            </a:r>
            <a:r>
              <a:rPr lang="en-US" sz="4000" b="1" dirty="0" err="1">
                <a:solidFill>
                  <a:srgbClr val="FF0000"/>
                </a:solidFill>
                <a:latin typeface="Times New Roman" pitchFamily="18" charset="0"/>
                <a:ea typeface="Arial" panose="020B0604020202020204" pitchFamily="34" charset="0"/>
                <a:cs typeface="Times New Roman" pitchFamily="18" charset="0"/>
              </a:rPr>
              <a:t>việc</a:t>
            </a:r>
            <a:r>
              <a:rPr lang="en-US" sz="4000" b="1" dirty="0">
                <a:solidFill>
                  <a:srgbClr val="FF0000"/>
                </a:solidFill>
                <a:latin typeface="Times New Roman" pitchFamily="18" charset="0"/>
                <a:ea typeface="Arial" panose="020B0604020202020204" pitchFamily="34" charset="0"/>
                <a:cs typeface="Times New Roman" pitchFamily="18" charset="0"/>
              </a:rPr>
              <a:t> </a:t>
            </a:r>
            <a:r>
              <a:rPr lang="en-US" sz="4000" b="1" dirty="0" err="1">
                <a:solidFill>
                  <a:srgbClr val="FF0000"/>
                </a:solidFill>
                <a:latin typeface="Times New Roman" pitchFamily="18" charset="0"/>
                <a:ea typeface="Arial" panose="020B0604020202020204" pitchFamily="34" charset="0"/>
                <a:cs typeface="Times New Roman" pitchFamily="18" charset="0"/>
              </a:rPr>
              <a:t>quản</a:t>
            </a:r>
            <a:r>
              <a:rPr lang="en-US" sz="4000" b="1" dirty="0">
                <a:solidFill>
                  <a:srgbClr val="FF0000"/>
                </a:solidFill>
                <a:latin typeface="Times New Roman" pitchFamily="18" charset="0"/>
                <a:ea typeface="Arial" panose="020B0604020202020204" pitchFamily="34" charset="0"/>
                <a:cs typeface="Times New Roman" pitchFamily="18" charset="0"/>
              </a:rPr>
              <a:t> </a:t>
            </a:r>
            <a:r>
              <a:rPr lang="en-US" sz="4000" b="1" dirty="0" err="1">
                <a:solidFill>
                  <a:srgbClr val="FF0000"/>
                </a:solidFill>
                <a:latin typeface="Times New Roman" pitchFamily="18" charset="0"/>
                <a:ea typeface="Arial" panose="020B0604020202020204" pitchFamily="34" charset="0"/>
                <a:cs typeface="Times New Roman" pitchFamily="18" charset="0"/>
              </a:rPr>
              <a:t>lí</a:t>
            </a:r>
            <a:r>
              <a:rPr lang="en-US" sz="4000" b="1" dirty="0">
                <a:solidFill>
                  <a:srgbClr val="FF0000"/>
                </a:solidFill>
                <a:latin typeface="Times New Roman" pitchFamily="18" charset="0"/>
                <a:ea typeface="Arial" panose="020B0604020202020204" pitchFamily="34" charset="0"/>
                <a:cs typeface="Times New Roman" pitchFamily="18" charset="0"/>
              </a:rPr>
              <a:t> </a:t>
            </a:r>
            <a:r>
              <a:rPr lang="en-US" sz="4000" b="1" dirty="0" err="1">
                <a:solidFill>
                  <a:srgbClr val="FF0000"/>
                </a:solidFill>
                <a:latin typeface="Times New Roman" pitchFamily="18" charset="0"/>
                <a:ea typeface="Arial" panose="020B0604020202020204" pitchFamily="34" charset="0"/>
                <a:cs typeface="Times New Roman" pitchFamily="18" charset="0"/>
              </a:rPr>
              <a:t>tiền</a:t>
            </a:r>
            <a:r>
              <a:rPr lang="en-US" sz="4000" b="1" dirty="0">
                <a:solidFill>
                  <a:srgbClr val="FF0000"/>
                </a:solidFill>
                <a:latin typeface="Times New Roman" pitchFamily="18" charset="0"/>
                <a:ea typeface="Arial" panose="020B0604020202020204" pitchFamily="34" charset="0"/>
                <a:cs typeface="Times New Roman" pitchFamily="18" charset="0"/>
              </a:rPr>
              <a:t> </a:t>
            </a:r>
            <a:r>
              <a:rPr lang="en-US" sz="4000" b="1" dirty="0" err="1">
                <a:solidFill>
                  <a:srgbClr val="FF0000"/>
                </a:solidFill>
                <a:latin typeface="Times New Roman" pitchFamily="18" charset="0"/>
                <a:ea typeface="Arial" panose="020B0604020202020204" pitchFamily="34" charset="0"/>
                <a:cs typeface="Times New Roman" pitchFamily="18" charset="0"/>
              </a:rPr>
              <a:t>hiệu</a:t>
            </a:r>
            <a:r>
              <a:rPr lang="en-US" sz="4000" b="1" dirty="0">
                <a:solidFill>
                  <a:srgbClr val="FF0000"/>
                </a:solidFill>
                <a:latin typeface="Times New Roman" pitchFamily="18" charset="0"/>
                <a:ea typeface="Arial" panose="020B0604020202020204" pitchFamily="34" charset="0"/>
                <a:cs typeface="Times New Roman" pitchFamily="18" charset="0"/>
              </a:rPr>
              <a:t> </a:t>
            </a:r>
            <a:r>
              <a:rPr lang="en-US" sz="4000" b="1" dirty="0" err="1">
                <a:solidFill>
                  <a:srgbClr val="FF0000"/>
                </a:solidFill>
                <a:latin typeface="Times New Roman" pitchFamily="18" charset="0"/>
                <a:ea typeface="Arial" panose="020B0604020202020204" pitchFamily="34" charset="0"/>
                <a:cs typeface="Times New Roman" pitchFamily="18" charset="0"/>
              </a:rPr>
              <a:t>q</a:t>
            </a:r>
            <a:r>
              <a:rPr lang="en-US" sz="4400" b="1" dirty="0" err="1">
                <a:solidFill>
                  <a:srgbClr val="FF0000"/>
                </a:solidFill>
                <a:latin typeface="Times New Roman" pitchFamily="18" charset="0"/>
                <a:ea typeface="Arial" panose="020B0604020202020204" pitchFamily="34" charset="0"/>
                <a:cs typeface="Times New Roman" pitchFamily="18" charset="0"/>
              </a:rPr>
              <a:t>uả</a:t>
            </a:r>
            <a:r>
              <a:rPr lang="en-US" sz="4400" b="1" dirty="0">
                <a:solidFill>
                  <a:srgbClr val="FF0000"/>
                </a:solidFill>
                <a:latin typeface="Times New Roman" pitchFamily="18" charset="0"/>
                <a:ea typeface="Arial" panose="020B0604020202020204" pitchFamily="34" charset="0"/>
                <a:cs typeface="Times New Roman" pitchFamily="18" charset="0"/>
              </a:rPr>
              <a:t>:</a:t>
            </a:r>
          </a:p>
        </p:txBody>
      </p:sp>
      <p:pic>
        <p:nvPicPr>
          <p:cNvPr id="5" name="Picture 4" descr="A picture containing application&#10;&#10;Description automatically generated">
            <a:extLst>
              <a:ext uri="{FF2B5EF4-FFF2-40B4-BE49-F238E27FC236}">
                <a16:creationId xmlns=""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95686"/>
            <a:ext cx="6165272" cy="576231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990" t="26964" r="27282" b="6054"/>
          <a:stretch/>
        </p:blipFill>
        <p:spPr>
          <a:xfrm>
            <a:off x="6165272" y="963194"/>
            <a:ext cx="6026728" cy="5894806"/>
          </a:xfrm>
          <a:prstGeom prst="rect">
            <a:avLst/>
          </a:prstGeom>
          <a:ln>
            <a:noFill/>
          </a:ln>
          <a:effectLst>
            <a:softEdge rad="112500"/>
          </a:effectLst>
        </p:spPr>
      </p:pic>
    </p:spTree>
    <p:extLst>
      <p:ext uri="{BB962C8B-B14F-4D97-AF65-F5344CB8AC3E}">
        <p14:creationId xmlns:p14="http://schemas.microsoft.com/office/powerpoint/2010/main" val="31923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234" y="-647"/>
            <a:ext cx="6907237" cy="591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1, Ý nghĩa của việc quản lí tiền</a:t>
            </a:r>
            <a:endParaRPr lang="vi-VN" sz="3200" b="1">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custDataLst>
              <p:tags r:id="rId1"/>
            </p:custDataLst>
          </p:nvPr>
        </p:nvSpPr>
        <p:spPr bwMode="auto">
          <a:xfrm>
            <a:off x="464234" y="782772"/>
            <a:ext cx="10002129" cy="24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a:latin typeface="Times New Roman" pitchFamily="18" charset="0"/>
                <a:cs typeface="Times New Roman" pitchFamily="18" charset="0"/>
              </a:rPr>
              <a:t>THẢO LUẬN </a:t>
            </a:r>
            <a:r>
              <a:rPr lang="en-US" altLang="en-US" sz="2800" b="1" smtClean="0">
                <a:latin typeface="Times New Roman" pitchFamily="18" charset="0"/>
                <a:cs typeface="Times New Roman" pitchFamily="18" charset="0"/>
              </a:rPr>
              <a:t>NHÓM</a:t>
            </a:r>
          </a:p>
          <a:p>
            <a:pPr marL="342900" indent="-342900" eaLnBrk="1" hangingPunct="1">
              <a:spcBef>
                <a:spcPct val="50000"/>
              </a:spcBef>
              <a:buFontTx/>
              <a:buChar char="-"/>
            </a:pPr>
            <a:r>
              <a:rPr lang="en-US" altLang="en-US" sz="2800" b="1" smtClean="0">
                <a:latin typeface="Times New Roman" pitchFamily="18" charset="0"/>
                <a:cs typeface="Times New Roman" pitchFamily="18" charset="0"/>
              </a:rPr>
              <a:t>HS thảo luận theo nhóm bàn (thời gian 3’)</a:t>
            </a:r>
          </a:p>
          <a:p>
            <a:pPr marL="342900" indent="-342900" eaLnBrk="1" hangingPunct="1">
              <a:spcBef>
                <a:spcPct val="50000"/>
              </a:spcBef>
              <a:buFontTx/>
              <a:buChar char="-"/>
            </a:pPr>
            <a:r>
              <a:rPr lang="en-US" altLang="en-US" sz="2800" b="1" smtClean="0">
                <a:latin typeface="Times New Roman" pitchFamily="18" charset="0"/>
                <a:cs typeface="Times New Roman" pitchFamily="18" charset="0"/>
              </a:rPr>
              <a:t>Đại diện nhóm trình bày</a:t>
            </a:r>
          </a:p>
          <a:p>
            <a:pPr marL="342900" indent="-342900" eaLnBrk="1" hangingPunct="1">
              <a:spcBef>
                <a:spcPct val="50000"/>
              </a:spcBef>
              <a:buFontTx/>
              <a:buChar char="-"/>
            </a:pPr>
            <a:r>
              <a:rPr lang="en-US" altLang="en-US" sz="2800" b="1" smtClean="0">
                <a:latin typeface="Times New Roman" pitchFamily="18" charset="0"/>
                <a:cs typeface="Times New Roman" pitchFamily="18" charset="0"/>
              </a:rPr>
              <a:t>Nhóm khác nhận xét</a:t>
            </a:r>
            <a:endParaRPr lang="en-US" altLang="en-US" sz="2800" b="1">
              <a:latin typeface="Times New Roman" pitchFamily="18" charset="0"/>
              <a:cs typeface="Times New Roman" pitchFamily="18" charset="0"/>
            </a:endParaRPr>
          </a:p>
        </p:txBody>
      </p:sp>
      <p:sp>
        <p:nvSpPr>
          <p:cNvPr id="4" name="Rectangle 3"/>
          <p:cNvSpPr/>
          <p:nvPr/>
        </p:nvSpPr>
        <p:spPr>
          <a:xfrm>
            <a:off x="464234" y="3416601"/>
            <a:ext cx="11493304" cy="254625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LcParenR"/>
            </a:pPr>
            <a:r>
              <a:rPr lang="es-ES" sz="2800" b="1" smtClean="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Theo em, trong các hình ảnh trên, hình ảnh nào thể hiện ý nghĩa của quản lí tiền hiệu quả? Em hãy phân tích ý nghĩa của quản lí tiền hiệu quả được thể hiện trong mỗi hình ảnh đó?</a:t>
            </a:r>
          </a:p>
          <a:p>
            <a:pPr marL="342900" indent="-342900">
              <a:buFontTx/>
              <a:buAutoNum type="alphaLcParenR"/>
            </a:pPr>
            <a:r>
              <a:rPr lang="es-ES" altLang="zh-CN" sz="2800" b="1" smtClean="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Theo em, thế nào là quản lí tiền hiệu quả?</a:t>
            </a:r>
          </a:p>
          <a:p>
            <a:pPr marL="342900" indent="-342900" algn="ctr">
              <a:buAutoNum type="alphaLcParenR"/>
            </a:pPr>
            <a:endParaRPr lang="vi-VN"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4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1259765"/>
            <a:ext cx="11044590" cy="5820657"/>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Times New Roman" pitchFamily="18" charset="0"/>
              </a:rPr>
              <a:t> </a:t>
            </a:r>
            <a:endParaRPr lang="en-US" sz="1200" dirty="0">
              <a:latin typeface="Times New Roman" pitchFamily="18" charset="0"/>
              <a:ea typeface="Calibri" panose="020F0502020204030204" pitchFamily="34" charset="0"/>
              <a:cs typeface="Times New Roman" pitchFamily="18" charset="0"/>
            </a:endParaRPr>
          </a:p>
          <a:p>
            <a:r>
              <a:rPr lang="vi-VN" sz="3600" dirty="0">
                <a:latin typeface="Times New Roman" pitchFamily="18" charset="0"/>
                <a:cs typeface="Times New Roman" pitchFamily="18" charset="0"/>
              </a:rPr>
              <a:t>Năm lớp 7, Thuỷ được mẹ cho nuột khoản tiền nhỏ để dự phòng khi cần. Thuý tự nhủ phải giữ tiền cẩn thận và chỉ chỉ tiêu khi thật cần thiết. Thuỷ còn thu gom vỏ chai trong nhà bán lấy tiền, làm phụ giúp thêm bố mẹ ngoài giờ học nên thỉnh thoảng cũng được bố mẹ thưởng tiền. Nhờ biết quản lí tiền, Thuỷ ít khi phải xin thêm tiền từ bố mẹ. Thuỷ đã dành dụm đủ tiền để mua đồ dùng học tập, tặng em trai một bộ vợt cầu lông và đóng góp một phần nhỏ để ủng hộ đồng bào bị lũ lụt.</a:t>
            </a:r>
          </a:p>
          <a:p>
            <a:r>
              <a:rPr lang="vi-VN" sz="2000" dirty="0">
                <a:latin typeface="Times New Roman" pitchFamily="18" charset="0"/>
                <a:cs typeface="Times New Roman" pitchFamily="18" charset="0"/>
              </a:rPr>
              <a:t/>
            </a:r>
            <a:br>
              <a:rPr lang="vi-VN" sz="2000" dirty="0">
                <a:latin typeface="Times New Roman" pitchFamily="18" charset="0"/>
                <a:cs typeface="Times New Roman" pitchFamily="18" charset="0"/>
              </a:rPr>
            </a:br>
            <a:endParaRPr lang="en-US" dirty="0">
              <a:latin typeface="Times New Roman" pitchFamily="18" charset="0"/>
              <a:ea typeface="Calibri" panose="020F0502020204030204" pitchFamily="34" charset="0"/>
              <a:cs typeface="Times New Roman" pitchFamily="18" charset="0"/>
            </a:endParaRPr>
          </a:p>
        </p:txBody>
      </p:sp>
      <p:pic>
        <p:nvPicPr>
          <p:cNvPr id="9" name="Picture 8" descr="58PIC58PIC58PIC58PICHsaGKG559akDq_PIC201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27" y="-458573"/>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 xmlns:a16="http://schemas.microsoft.com/office/drawing/2014/main" id="{0B25069D-B057-4C08-B240-0BA05F47A52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pic>
        <p:nvPicPr>
          <p:cNvPr id="2070" name="Picture 22">
            <a:extLst>
              <a:ext uri="{FF2B5EF4-FFF2-40B4-BE49-F238E27FC236}">
                <a16:creationId xmlns=""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5876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728</Words>
  <Application>Microsoft Office PowerPoint</Application>
  <PresentationFormat>Custom</PresentationFormat>
  <Paragraphs>53</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Thuy</dc:creator>
  <cp:lastModifiedBy>ASUS</cp:lastModifiedBy>
  <cp:revision>5</cp:revision>
  <dcterms:created xsi:type="dcterms:W3CDTF">2023-02-07T16:13:02Z</dcterms:created>
  <dcterms:modified xsi:type="dcterms:W3CDTF">2023-02-13T07:46:34Z</dcterms:modified>
</cp:coreProperties>
</file>