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9" r:id="rId4"/>
    <p:sldId id="260" r:id="rId5"/>
    <p:sldId id="281" r:id="rId6"/>
    <p:sldId id="282" r:id="rId7"/>
    <p:sldId id="268" r:id="rId8"/>
    <p:sldId id="283" r:id="rId9"/>
    <p:sldId id="261" r:id="rId10"/>
    <p:sldId id="284" r:id="rId11"/>
    <p:sldId id="264" r:id="rId12"/>
    <p:sldId id="286" r:id="rId13"/>
    <p:sldId id="285" r:id="rId14"/>
    <p:sldId id="287" r:id="rId15"/>
    <p:sldId id="265" r:id="rId16"/>
    <p:sldId id="288" r:id="rId17"/>
    <p:sldId id="270" r:id="rId18"/>
    <p:sldId id="289" r:id="rId19"/>
    <p:sldId id="290" r:id="rId20"/>
    <p:sldId id="263" r:id="rId21"/>
    <p:sldId id="259" r:id="rId22"/>
    <p:sldId id="274" r:id="rId23"/>
    <p:sldId id="262" r:id="rId24"/>
    <p:sldId id="292" r:id="rId25"/>
    <p:sldId id="293" r:id="rId26"/>
    <p:sldId id="273" r:id="rId27"/>
    <p:sldId id="294" r:id="rId28"/>
    <p:sldId id="271" r:id="rId29"/>
    <p:sldId id="295" r:id="rId30"/>
    <p:sldId id="276" r:id="rId31"/>
    <p:sldId id="277" r:id="rId32"/>
    <p:sldId id="297" r:id="rId33"/>
    <p:sldId id="272" r:id="rId34"/>
    <p:sldId id="296" r:id="rId35"/>
    <p:sldId id="278" r:id="rId36"/>
    <p:sldId id="298" r:id="rId37"/>
    <p:sldId id="275" r:id="rId38"/>
    <p:sldId id="266" r:id="rId39"/>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B8F"/>
    <a:srgbClr val="FEEAA9"/>
    <a:srgbClr val="9CCEE9"/>
    <a:srgbClr val="F6BBB7"/>
    <a:srgbClr val="F0CCB3"/>
    <a:srgbClr val="CCE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2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4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5.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3" Type="http://schemas.openxmlformats.org/officeDocument/2006/relationships/image" Target="../media/image34.png"/><Relationship Id="rId3" Type="http://schemas.openxmlformats.org/officeDocument/2006/relationships/image" Target="../media/image21.svg"/><Relationship Id="rId12" Type="http://schemas.openxmlformats.org/officeDocument/2006/relationships/image" Target="../media/image520.svg"/><Relationship Id="rId7" Type="http://schemas.openxmlformats.org/officeDocument/2006/relationships/image" Target="../media/image50.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33.png"/><Relationship Id="rId5" Type="http://schemas.openxmlformats.org/officeDocument/2006/relationships/image" Target="../media/image32.png"/><Relationship Id="rId15" Type="http://schemas.openxmlformats.org/officeDocument/2006/relationships/image" Target="../media/image35.png"/><Relationship Id="rId10" Type="http://schemas.openxmlformats.org/officeDocument/2006/relationships/image" Target="../media/image480.svg"/><Relationship Id="rId4" Type="http://schemas.openxmlformats.org/officeDocument/2006/relationships/image" Target="../media/image31.pn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svg"/><Relationship Id="rId7" Type="http://schemas.openxmlformats.org/officeDocument/2006/relationships/image" Target="../media/image4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0.svg"/><Relationship Id="rId4" Type="http://schemas.openxmlformats.org/officeDocument/2006/relationships/image" Target="../media/image16.png"/><Relationship Id="rId9" Type="http://schemas.openxmlformats.org/officeDocument/2006/relationships/image" Target="../media/image100.sv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2.sv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72.svg"/><Relationship Id="rId5" Type="http://schemas.openxmlformats.org/officeDocument/2006/relationships/image" Target="../media/image40.png"/><Relationship Id="rId15" Type="http://schemas.openxmlformats.org/officeDocument/2006/relationships/image" Target="../media/image540.svg"/><Relationship Id="rId4" Type="http://schemas.openxmlformats.org/officeDocument/2006/relationships/image" Target="../media/image39.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3.png"/><Relationship Id="rId1" Type="http://schemas.openxmlformats.org/officeDocument/2006/relationships/slideLayout" Target="../slideLayouts/slideLayout7.xml"/><Relationship Id="rId37" Type="http://schemas.openxmlformats.org/officeDocument/2006/relationships/image" Target="../media/image45.png"/><Relationship Id="rId36" Type="http://schemas.openxmlformats.org/officeDocument/2006/relationships/image" Target="../media/image182.svg"/><Relationship Id="rId4" Type="http://schemas.openxmlformats.org/officeDocument/2006/relationships/image" Target="../media/image44.png"/><Relationship Id="rId30" Type="http://schemas.openxmlformats.org/officeDocument/2006/relationships/image" Target="../media/image334.svg"/></Relationships>
</file>

<file path=ppt/slides/_rels/slide1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1.svg"/><Relationship Id="rId7" Type="http://schemas.openxmlformats.org/officeDocument/2006/relationships/image" Target="../media/image4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0.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sv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4.png"/><Relationship Id="rId10" Type="http://schemas.openxmlformats.org/officeDocument/2006/relationships/image" Target="../media/image420.svg"/><Relationship Id="rId4" Type="http://schemas.openxmlformats.org/officeDocument/2006/relationships/image" Target="../media/image53.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5.svg"/><Relationship Id="rId10" Type="http://schemas.openxmlformats.org/officeDocument/2006/relationships/image" Target="../media/image35.svg"/><Relationship Id="rId4" Type="http://schemas.openxmlformats.org/officeDocument/2006/relationships/image" Target="../media/image12.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8.png"/><Relationship Id="rId5" Type="http://schemas.openxmlformats.org/officeDocument/2006/relationships/image" Target="../media/image25.svg"/><Relationship Id="rId10" Type="http://schemas.openxmlformats.org/officeDocument/2006/relationships/image" Target="../media/image35.svg"/><Relationship Id="rId4" Type="http://schemas.openxmlformats.org/officeDocument/2006/relationships/image" Target="../media/image12.png"/><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570.svg"/><Relationship Id="rId13" Type="http://schemas.openxmlformats.org/officeDocument/2006/relationships/image" Target="../media/image170.svg"/><Relationship Id="rId3" Type="http://schemas.openxmlformats.org/officeDocument/2006/relationships/image" Target="../media/image21.svg"/><Relationship Id="rId7" Type="http://schemas.microsoft.com/office/2007/relationships/hdphoto" Target="../media/hdphoto3.wdp"/><Relationship Id="rId12" Type="http://schemas.openxmlformats.org/officeDocument/2006/relationships/image" Target="../media/image61.png"/><Relationship Id="rId2" Type="http://schemas.openxmlformats.org/officeDocument/2006/relationships/image" Target="../media/image11.png"/><Relationship Id="rId29" Type="http://schemas.openxmlformats.org/officeDocument/2006/relationships/image" Target="../media/image63.png"/><Relationship Id="rId41" Type="http://schemas.openxmlformats.org/officeDocument/2006/relationships/image" Target="../media/image201.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8.svg"/><Relationship Id="rId5" Type="http://schemas.openxmlformats.org/officeDocument/2006/relationships/image" Target="../media/image42.svg"/><Relationship Id="rId28" Type="http://schemas.openxmlformats.org/officeDocument/2006/relationships/image" Target="../media/image215.svg"/><Relationship Id="rId10" Type="http://schemas.microsoft.com/office/2007/relationships/hdphoto" Target="../media/hdphoto4.wdp"/><Relationship Id="rId4" Type="http://schemas.openxmlformats.org/officeDocument/2006/relationships/image" Target="../media/image17.png"/><Relationship Id="rId9" Type="http://schemas.openxmlformats.org/officeDocument/2006/relationships/image" Target="../media/image60.png"/><Relationship Id="rId14" Type="http://schemas.openxmlformats.org/officeDocument/2006/relationships/image" Target="../media/image62.png"/><Relationship Id="rId30"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10" Type="http://schemas.openxmlformats.org/officeDocument/2006/relationships/image" Target="../media/image66.png"/><Relationship Id="rId4" Type="http://schemas.openxmlformats.org/officeDocument/2006/relationships/image" Target="../media/image3.png"/><Relationship Id="rId9"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3.sv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42.svg"/><Relationship Id="rId12" Type="http://schemas.openxmlformats.org/officeDocument/2006/relationships/image" Target="../media/image6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9.png"/><Relationship Id="rId11" Type="http://schemas.microsoft.com/office/2007/relationships/hdphoto" Target="../media/hdphoto5.wdp"/><Relationship Id="rId5" Type="http://schemas.openxmlformats.org/officeDocument/2006/relationships/image" Target="../media/image15.svg"/><Relationship Id="rId10" Type="http://schemas.openxmlformats.org/officeDocument/2006/relationships/image" Target="../media/image68.png"/><Relationship Id="rId4" Type="http://schemas.openxmlformats.org/officeDocument/2006/relationships/image" Target="../media/image8.png"/><Relationship Id="rId9"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21.svg"/><Relationship Id="rId21" Type="http://schemas.openxmlformats.org/officeDocument/2006/relationships/image" Target="../media/image167.svg"/><Relationship Id="rId7"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5.svg"/><Relationship Id="rId10" Type="http://schemas.openxmlformats.org/officeDocument/2006/relationships/image" Target="../media/image71.png"/><Relationship Id="rId4" Type="http://schemas.openxmlformats.org/officeDocument/2006/relationships/image" Target="../media/image8.png"/><Relationship Id="rId9" Type="http://schemas.openxmlformats.org/officeDocument/2006/relationships/image" Target="../media/image45.svg"/><Relationship Id="rId22"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7.svg"/><Relationship Id="rId3" Type="http://schemas.openxmlformats.org/officeDocument/2006/relationships/image" Target="../media/image21.svg"/><Relationship Id="rId7" Type="http://schemas.openxmlformats.org/officeDocument/2006/relationships/image" Target="../media/image15.sv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5.svg"/><Relationship Id="rId5" Type="http://schemas.openxmlformats.org/officeDocument/2006/relationships/image" Target="../media/image25.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33.sv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4.svg"/><Relationship Id="rId7" Type="http://schemas.openxmlformats.org/officeDocument/2006/relationships/image" Target="../media/image35.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75.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4.svg"/><Relationship Id="rId7" Type="http://schemas.openxmlformats.org/officeDocument/2006/relationships/image" Target="../media/image35.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svg"/><Relationship Id="rId42" Type="http://schemas.openxmlformats.org/officeDocument/2006/relationships/image" Target="../media/image80.png"/><Relationship Id="rId21" Type="http://schemas.openxmlformats.org/officeDocument/2006/relationships/image" Target="../media/image112.svg"/><Relationship Id="rId7" Type="http://schemas.openxmlformats.org/officeDocument/2006/relationships/image" Target="../media/image420.svg"/><Relationship Id="rId2" Type="http://schemas.openxmlformats.org/officeDocument/2006/relationships/image" Target="../media/image1.png"/><Relationship Id="rId41" Type="http://schemas.openxmlformats.org/officeDocument/2006/relationships/image" Target="../media/image400.sv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26.png"/><Relationship Id="rId43"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570.svg"/><Relationship Id="rId13" Type="http://schemas.openxmlformats.org/officeDocument/2006/relationships/image" Target="../media/image170.svg"/><Relationship Id="rId3" Type="http://schemas.openxmlformats.org/officeDocument/2006/relationships/image" Target="../media/image21.svg"/><Relationship Id="rId7" Type="http://schemas.microsoft.com/office/2007/relationships/hdphoto" Target="../media/hdphoto3.wdp"/><Relationship Id="rId12" Type="http://schemas.openxmlformats.org/officeDocument/2006/relationships/image" Target="../media/image61.png"/><Relationship Id="rId2" Type="http://schemas.openxmlformats.org/officeDocument/2006/relationships/image" Target="../media/image11.png"/><Relationship Id="rId29" Type="http://schemas.openxmlformats.org/officeDocument/2006/relationships/image" Target="../media/image63.png"/><Relationship Id="rId41" Type="http://schemas.openxmlformats.org/officeDocument/2006/relationships/image" Target="../media/image201.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8.svg"/><Relationship Id="rId5" Type="http://schemas.openxmlformats.org/officeDocument/2006/relationships/image" Target="../media/image42.svg"/><Relationship Id="rId28" Type="http://schemas.openxmlformats.org/officeDocument/2006/relationships/image" Target="../media/image215.svg"/><Relationship Id="rId10" Type="http://schemas.microsoft.com/office/2007/relationships/hdphoto" Target="../media/hdphoto4.wdp"/><Relationship Id="rId4" Type="http://schemas.openxmlformats.org/officeDocument/2006/relationships/image" Target="../media/image17.png"/><Relationship Id="rId9" Type="http://schemas.openxmlformats.org/officeDocument/2006/relationships/image" Target="../media/image60.png"/><Relationship Id="rId14" Type="http://schemas.openxmlformats.org/officeDocument/2006/relationships/image" Target="../media/image62.png"/><Relationship Id="rId30" Type="http://schemas.openxmlformats.org/officeDocument/2006/relationships/image" Target="../media/image64.png"/></Relationships>
</file>

<file path=ppt/slides/_rels/slide35.xml.rels><?xml version="1.0" encoding="UTF-8" standalone="yes"?>
<Relationships xmlns="http://schemas.openxmlformats.org/package/2006/relationships"><Relationship Id="rId39" Type="http://schemas.openxmlformats.org/officeDocument/2006/relationships/image" Target="../media/image38.svg"/><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40" Type="http://schemas.openxmlformats.org/officeDocument/2006/relationships/image" Target="../media/image83.png"/><Relationship Id="rId49" Type="http://schemas.openxmlformats.org/officeDocument/2006/relationships/image" Target="../media/image84.png"/><Relationship Id="rId4" Type="http://schemas.openxmlformats.org/officeDocument/2006/relationships/image" Target="../media/image82.png"/><Relationship Id="rId48" Type="http://schemas.openxmlformats.org/officeDocument/2006/relationships/image" Target="../media/image203.svg"/></Relationships>
</file>

<file path=ppt/slides/_rels/slide36.xml.rels><?xml version="1.0" encoding="UTF-8" standalone="yes"?>
<Relationships xmlns="http://schemas.openxmlformats.org/package/2006/relationships"><Relationship Id="rId39" Type="http://schemas.openxmlformats.org/officeDocument/2006/relationships/image" Target="../media/image38.svg"/><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40" Type="http://schemas.openxmlformats.org/officeDocument/2006/relationships/image" Target="../media/image83.png"/><Relationship Id="rId4" Type="http://schemas.openxmlformats.org/officeDocument/2006/relationships/image" Target="../media/image82.png"/><Relationship Id="rId48" Type="http://schemas.openxmlformats.org/officeDocument/2006/relationships/image" Target="../media/image203.svg"/></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svg"/><Relationship Id="rId7" Type="http://schemas.openxmlformats.org/officeDocument/2006/relationships/image" Target="../media/image7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7.svg"/><Relationship Id="rId10" Type="http://schemas.openxmlformats.org/officeDocument/2006/relationships/image" Target="../media/image78.svg"/><Relationship Id="rId4" Type="http://schemas.openxmlformats.org/officeDocument/2006/relationships/image" Target="../media/image54.png"/><Relationship Id="rId9"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2.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8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80.svg"/><Relationship Id="rId5" Type="http://schemas.openxmlformats.org/officeDocument/2006/relationships/image" Target="../media/image33.svg"/><Relationship Id="rId10" Type="http://schemas.openxmlformats.org/officeDocument/2006/relationships/image" Target="../media/image88.png"/><Relationship Id="rId4" Type="http://schemas.openxmlformats.org/officeDocument/2006/relationships/image" Target="../media/image1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svg"/><Relationship Id="rId7" Type="http://schemas.openxmlformats.org/officeDocument/2006/relationships/image" Target="../media/image4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0.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png"/><Relationship Id="rId10" Type="http://schemas.openxmlformats.org/officeDocument/2006/relationships/image" Target="../media/image48.svg"/><Relationship Id="rId4" Type="http://schemas.openxmlformats.org/officeDocument/2006/relationships/image" Target="../media/image21.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svg"/><Relationship Id="rId12" Type="http://schemas.openxmlformats.org/officeDocument/2006/relationships/image" Target="../media/image46.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24.png"/><Relationship Id="rId5" Type="http://schemas.openxmlformats.org/officeDocument/2006/relationships/image" Target="../media/image48.sv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51" Type="http://schemas.openxmlformats.org/officeDocument/2006/relationships/image" Target="../media/image94.svg"/><Relationship Id="rId3" Type="http://schemas.openxmlformats.org/officeDocument/2006/relationships/image" Target="../media/image2.svg"/><Relationship Id="rId7" Type="http://schemas.openxmlformats.org/officeDocument/2006/relationships/image" Target="../media/image4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0.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5623" y="773750"/>
            <a:ext cx="15536753" cy="873122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990600" y="1447256"/>
            <a:ext cx="1744833" cy="2086497"/>
          </a:xfrm>
          <a:prstGeom prst="rect">
            <a:avLst/>
          </a:prstGeom>
        </p:spPr>
      </p:pic>
      <p:pic>
        <p:nvPicPr>
          <p:cNvPr id="7" name="Picture 7"/>
          <p:cNvPicPr>
            <a:picLocks noChangeAspect="1"/>
          </p:cNvPicPr>
          <p:nvPr/>
        </p:nvPicPr>
        <p:blipFill>
          <a:blip r:embed="rId10"/>
          <a:srcRect/>
          <a:stretch>
            <a:fillRect/>
          </a:stretch>
        </p:blipFill>
        <p:spPr>
          <a:xfrm>
            <a:off x="15063095" y="6463105"/>
            <a:ext cx="2974954" cy="3296348"/>
          </a:xfrm>
          <a:prstGeom prst="rect">
            <a:avLst/>
          </a:prstGeom>
        </p:spPr>
      </p:pic>
      <p:sp>
        <p:nvSpPr>
          <p:cNvPr id="8" name="TextBox 8"/>
          <p:cNvSpPr txBox="1"/>
          <p:nvPr/>
        </p:nvSpPr>
        <p:spPr>
          <a:xfrm>
            <a:off x="1170089" y="3622216"/>
            <a:ext cx="15947822" cy="2882584"/>
          </a:xfrm>
          <a:prstGeom prst="rect">
            <a:avLst/>
          </a:prstGeom>
        </p:spPr>
        <p:txBody>
          <a:bodyPr wrap="square" lIns="0" tIns="0" rIns="0" bIns="0" rtlCol="0" anchor="t">
            <a:spAutoFit/>
          </a:bodyPr>
          <a:lstStyle/>
          <a:p>
            <a:pPr algn="ctr">
              <a:lnSpc>
                <a:spcPct val="130000"/>
              </a:lnSpc>
            </a:pPr>
            <a:r>
              <a:rPr lang="en-US" sz="7600" b="1" dirty="0">
                <a:solidFill>
                  <a:srgbClr val="000000"/>
                </a:solidFill>
                <a:latin typeface="Arial" panose="020B0604020202020204" pitchFamily="34" charset="0"/>
                <a:cs typeface="Arial" panose="020B0604020202020204" pitchFamily="34" charset="0"/>
              </a:rPr>
              <a:t>CHÀO MỪNG CÁC EM ĐẾN VỚI BUỔI HỌC NGÀY HÔM NAY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4" name="Group 3"/>
          <p:cNvGrpSpPr/>
          <p:nvPr/>
        </p:nvGrpSpPr>
        <p:grpSpPr>
          <a:xfrm>
            <a:off x="903677" y="1702735"/>
            <a:ext cx="16466470" cy="7875308"/>
            <a:chOff x="0" y="0"/>
            <a:chExt cx="8753394" cy="10359296"/>
          </a:xfrm>
          <a:solidFill>
            <a:srgbClr val="F6BBB7"/>
          </a:solidFill>
        </p:grpSpPr>
        <p:sp>
          <p:nvSpPr>
            <p:cNvPr id="18"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grpFill/>
          </p:spPr>
        </p:sp>
      </p:grpSp>
      <p:grpSp>
        <p:nvGrpSpPr>
          <p:cNvPr id="19" name="Group 8">
            <a:extLst>
              <a:ext uri="{FF2B5EF4-FFF2-40B4-BE49-F238E27FC236}">
                <a16:creationId xmlns:a16="http://schemas.microsoft.com/office/drawing/2014/main" id="{889C76CF-0008-E2C9-FB5E-5E377229400D}"/>
              </a:ext>
            </a:extLst>
          </p:cNvPr>
          <p:cNvGrpSpPr/>
          <p:nvPr/>
        </p:nvGrpSpPr>
        <p:grpSpPr>
          <a:xfrm>
            <a:off x="1196815" y="2010140"/>
            <a:ext cx="15872267" cy="7245543"/>
            <a:chOff x="0" y="0"/>
            <a:chExt cx="8597719" cy="8267039"/>
          </a:xfrm>
        </p:grpSpPr>
        <p:sp>
          <p:nvSpPr>
            <p:cNvPr id="20" name="Freeform 9">
              <a:extLst>
                <a:ext uri="{FF2B5EF4-FFF2-40B4-BE49-F238E27FC236}">
                  <a16:creationId xmlns:a16="http://schemas.microsoft.com/office/drawing/2014/main" id="{9F26160A-534A-DB68-5238-26E0E1D33E24}"/>
                </a:ext>
              </a:extLst>
            </p:cNvPr>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21" name="TextBox 20">
            <a:extLst>
              <a:ext uri="{FF2B5EF4-FFF2-40B4-BE49-F238E27FC236}">
                <a16:creationId xmlns:a16="http://schemas.microsoft.com/office/drawing/2014/main" id="{621820FB-550B-D8DA-F0AA-8114B93043C5}"/>
              </a:ext>
            </a:extLst>
          </p:cNvPr>
          <p:cNvSpPr txBox="1"/>
          <p:nvPr/>
        </p:nvSpPr>
        <p:spPr>
          <a:xfrm>
            <a:off x="-7088" y="454777"/>
            <a:ext cx="18288000" cy="938719"/>
          </a:xfrm>
          <a:prstGeom prst="rect">
            <a:avLst/>
          </a:prstGeom>
          <a:noFill/>
        </p:spPr>
        <p:txBody>
          <a:bodyPr wrap="square">
            <a:spAutoFit/>
          </a:bodyPr>
          <a:lstStyle/>
          <a:p>
            <a:pPr algn="ctr">
              <a:spcBef>
                <a:spcPts val="300"/>
              </a:spcBef>
              <a:spcAft>
                <a:spcPts val="300"/>
              </a:spcAft>
            </a:pP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Các</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tình</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huống</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gây</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căng</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thẳng</a:t>
            </a:r>
            <a:endParaRPr lang="en-US" sz="5500" i="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17517" y="8274167"/>
            <a:ext cx="1934150" cy="178293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835956" y="328350"/>
            <a:ext cx="2126602" cy="2257975"/>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621041" y="3333549"/>
            <a:ext cx="4114800" cy="5715000"/>
          </a:xfrm>
          <a:prstGeom prst="rect">
            <a:avLst/>
          </a:prstGeom>
        </p:spPr>
      </p:pic>
      <p:sp>
        <p:nvSpPr>
          <p:cNvPr id="6" name="Oval Callout 5"/>
          <p:cNvSpPr/>
          <p:nvPr/>
        </p:nvSpPr>
        <p:spPr>
          <a:xfrm>
            <a:off x="1529214" y="2563309"/>
            <a:ext cx="10872596" cy="5401619"/>
          </a:xfrm>
          <a:prstGeom prst="wedgeEllipseCallout">
            <a:avLst>
              <a:gd name="adj1" fmla="val 56166"/>
              <a:gd name="adj2" fmla="val 23377"/>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4000" b="1" dirty="0" err="1" smtClean="0">
                <a:latin typeface="Arial" panose="020B0604020202020204" pitchFamily="34" charset="0"/>
                <a:cs typeface="Arial" panose="020B0604020202020204" pitchFamily="34" charset="0"/>
              </a:rPr>
              <a:t>Liên</a:t>
            </a:r>
            <a:r>
              <a:rPr lang="fr-FR" sz="4000" b="1" dirty="0" smtClean="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hệ</a:t>
            </a:r>
            <a:r>
              <a:rPr lang="fr-FR" sz="4000" b="1" dirty="0">
                <a:latin typeface="Arial" panose="020B0604020202020204" pitchFamily="34" charset="0"/>
                <a:cs typeface="Arial" panose="020B0604020202020204" pitchFamily="34" charset="0"/>
              </a:rPr>
              <a:t> </a:t>
            </a:r>
            <a:r>
              <a:rPr lang="fr-FR" sz="4000" b="1" dirty="0" err="1">
                <a:latin typeface="Arial" panose="020B0604020202020204" pitchFamily="34" charset="0"/>
                <a:cs typeface="Arial" panose="020B0604020202020204" pitchFamily="34" charset="0"/>
              </a:rPr>
              <a:t>thực</a:t>
            </a:r>
            <a:r>
              <a:rPr lang="fr-FR" sz="4000" b="1" dirty="0">
                <a:latin typeface="Arial" panose="020B0604020202020204" pitchFamily="34" charset="0"/>
                <a:cs typeface="Arial" panose="020B0604020202020204" pitchFamily="34" charset="0"/>
              </a:rPr>
              <a:t> </a:t>
            </a:r>
            <a:r>
              <a:rPr lang="fr-FR" sz="4000" b="1" dirty="0" err="1" smtClean="0">
                <a:latin typeface="Arial" panose="020B0604020202020204" pitchFamily="34" charset="0"/>
                <a:cs typeface="Arial" panose="020B0604020202020204" pitchFamily="34" charset="0"/>
              </a:rPr>
              <a:t>tế</a:t>
            </a:r>
            <a:r>
              <a:rPr lang="fr-FR" sz="4000" b="1" dirty="0" smtClean="0">
                <a:latin typeface="Arial" panose="020B0604020202020204" pitchFamily="34" charset="0"/>
                <a:cs typeface="Arial" panose="020B0604020202020204" pitchFamily="34" charset="0"/>
              </a:rPr>
              <a:t>: </a:t>
            </a:r>
            <a:r>
              <a:rPr lang="fr-FR" sz="4000" i="1" dirty="0">
                <a:latin typeface="Arial" panose="020B0604020202020204" pitchFamily="34" charset="0"/>
                <a:cs typeface="Arial" panose="020B0604020202020204" pitchFamily="34" charset="0"/>
              </a:rPr>
              <a:t>Theo </a:t>
            </a:r>
            <a:r>
              <a:rPr lang="fr-FR" sz="4000" i="1" dirty="0" err="1">
                <a:latin typeface="Arial" panose="020B0604020202020204" pitchFamily="34" charset="0"/>
                <a:cs typeface="Arial" panose="020B0604020202020204" pitchFamily="34" charset="0"/>
              </a:rPr>
              <a:t>em</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ngoài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các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tình</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huống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đã</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nêu</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còn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có</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những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tình</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huống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nào</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khác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gây</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tâm</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lí</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căng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thẳng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cho</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học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sinh</a:t>
            </a:r>
            <a:r>
              <a:rPr lang="fr-FR" sz="4000" i="1"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0737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8" name="Group 8"/>
          <p:cNvGrpSpPr/>
          <p:nvPr/>
        </p:nvGrpSpPr>
        <p:grpSpPr>
          <a:xfrm>
            <a:off x="1927004" y="860682"/>
            <a:ext cx="14433992" cy="7102218"/>
            <a:chOff x="0" y="0"/>
            <a:chExt cx="11093271" cy="5685034"/>
          </a:xfrm>
          <a:solidFill>
            <a:schemeClr val="accent6">
              <a:lumMod val="60000"/>
              <a:lumOff val="40000"/>
            </a:schemeClr>
          </a:solidFill>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grp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447562" y="6705600"/>
            <a:ext cx="1623476" cy="4114800"/>
          </a:xfrm>
          <a:prstGeom prst="rect">
            <a:avLst/>
          </a:prstGeom>
        </p:spPr>
      </p:pic>
      <p:grpSp>
        <p:nvGrpSpPr>
          <p:cNvPr id="18" name="Group 17"/>
          <p:cNvGrpSpPr/>
          <p:nvPr/>
        </p:nvGrpSpPr>
        <p:grpSpPr>
          <a:xfrm>
            <a:off x="2116735" y="1028700"/>
            <a:ext cx="14037665" cy="6756201"/>
            <a:chOff x="0" y="0"/>
            <a:chExt cx="8597719" cy="7336224"/>
          </a:xfrm>
        </p:grpSpPr>
        <p:sp>
          <p:nvSpPr>
            <p:cNvPr id="20" name="Freeform 18"/>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97003">
            <a:off x="-527952" y="-9814"/>
            <a:ext cx="4402095" cy="1664792"/>
          </a:xfrm>
          <a:prstGeom prst="rect">
            <a:avLst/>
          </a:prstGeom>
        </p:spPr>
      </p:pic>
      <p:pic>
        <p:nvPicPr>
          <p:cNvPr id="22" name="Picture 21"/>
          <p:cNvPicPr/>
          <p:nvPr/>
        </p:nvPicPr>
        <p:blipFill>
          <a:blip r:embed="rId8" cstate="print">
            <a:extLst>
              <a:ext uri="{28A0092B-C50C-407E-A947-70E740481C1C}">
                <a14:useLocalDpi xmlns:a14="http://schemas.microsoft.com/office/drawing/2010/main" val="0"/>
              </a:ext>
            </a:extLst>
          </a:blip>
          <a:stretch>
            <a:fillRect/>
          </a:stretch>
        </p:blipFill>
        <p:spPr>
          <a:xfrm>
            <a:off x="3273858" y="1282600"/>
            <a:ext cx="11734800" cy="6248400"/>
          </a:xfrm>
          <a:prstGeom prst="rect">
            <a:avLst/>
          </a:prstGeom>
        </p:spPr>
      </p:pic>
      <p:sp>
        <p:nvSpPr>
          <p:cNvPr id="4" name="Rectangle 3"/>
          <p:cNvSpPr/>
          <p:nvPr/>
        </p:nvSpPr>
        <p:spPr>
          <a:xfrm>
            <a:off x="2674667" y="8130918"/>
            <a:ext cx="12933181" cy="1692771"/>
          </a:xfrm>
          <a:prstGeom prst="rect">
            <a:avLst/>
          </a:prstGeom>
        </p:spPr>
        <p:txBody>
          <a:bodyPr wrap="square">
            <a:spAutoFit/>
          </a:bodyPr>
          <a:lstStyle/>
          <a:p>
            <a:pPr marL="571500" indent="-571500" algn="ctr">
              <a:lnSpc>
                <a:spcPct val="130000"/>
              </a:lnSpc>
              <a:spcBef>
                <a:spcPts val="300"/>
              </a:spcBef>
              <a:spcAft>
                <a:spcPts val="300"/>
              </a:spcAft>
              <a:buFont typeface="Wingdings" panose="05000000000000000000" pitchFamily="2" charset="2"/>
              <a:buChar char="Ø"/>
            </a:pPr>
            <a:r>
              <a:rPr lang="en-US" sz="4000" dirty="0" err="1">
                <a:latin typeface="Arial" panose="020B0604020202020204" pitchFamily="34" charset="0"/>
                <a:ea typeface="Calibri" panose="020F0502020204030204" pitchFamily="34" charset="0"/>
                <a:cs typeface="Arial" panose="020B0604020202020204" pitchFamily="34" charset="0"/>
              </a:rPr>
              <a:t>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gặp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tâm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căng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thẳng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mô</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tranh</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22" name="Picture 21"/>
          <p:cNvPicPr/>
          <p:nvPr/>
        </p:nvPicPr>
        <p:blipFill>
          <a:blip r:embed="rId4" cstate="print">
            <a:extLst>
              <a:ext uri="{28A0092B-C50C-407E-A947-70E740481C1C}">
                <a14:useLocalDpi xmlns:a14="http://schemas.microsoft.com/office/drawing/2010/main" val="0"/>
              </a:ext>
            </a:extLst>
          </a:blip>
          <a:stretch>
            <a:fillRect/>
          </a:stretch>
        </p:blipFill>
        <p:spPr>
          <a:xfrm>
            <a:off x="3581400" y="2209800"/>
            <a:ext cx="11125200" cy="5867400"/>
          </a:xfrm>
          <a:prstGeom prst="rect">
            <a:avLst/>
          </a:prstGeom>
        </p:spPr>
      </p:pic>
      <p:sp>
        <p:nvSpPr>
          <p:cNvPr id="5" name="Rectangle 4"/>
          <p:cNvSpPr/>
          <p:nvPr/>
        </p:nvSpPr>
        <p:spPr>
          <a:xfrm>
            <a:off x="435510" y="3385046"/>
            <a:ext cx="2124299" cy="707886"/>
          </a:xfrm>
          <a:prstGeom prst="rect">
            <a:avLst/>
          </a:prstGeom>
        </p:spPr>
        <p:txBody>
          <a:bodyPr wrap="none">
            <a:spAutoFit/>
          </a:bodyPr>
          <a:lstStyle/>
          <a:p>
            <a:pPr algn="ct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au</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5258901" y="541475"/>
            <a:ext cx="3350597" cy="707886"/>
          </a:xfrm>
          <a:prstGeom prst="rect">
            <a:avLst/>
          </a:prstGeom>
        </p:spPr>
        <p:txBody>
          <a:bodyPr wrap="none">
            <a:spAutoFit/>
          </a:bodyPr>
          <a:lstStyle/>
          <a:p>
            <a:pPr algn="ctr"/>
            <a:r>
              <a:rPr lang="fr-FR" sz="4000" dirty="0" err="1" smtClean="0">
                <a:solidFill>
                  <a:srgbClr val="000000"/>
                </a:solidFill>
                <a:latin typeface="Arial" panose="020B0604020202020204" pitchFamily="34" charset="0"/>
                <a:cs typeface="Arial" panose="020B0604020202020204" pitchFamily="34" charset="0"/>
              </a:rPr>
              <a:t>Đổ</a:t>
            </a:r>
            <a:r>
              <a:rPr lang="fr-FR" sz="4000" dirty="0" smtClean="0">
                <a:solidFill>
                  <a:srgbClr val="000000"/>
                </a:solidFill>
                <a:latin typeface="Arial" panose="020B0604020202020204" pitchFamily="34" charset="0"/>
                <a:cs typeface="Arial" panose="020B0604020202020204" pitchFamily="34" charset="0"/>
              </a:rPr>
              <a:t> </a:t>
            </a:r>
            <a:r>
              <a:rPr lang="fr-FR" sz="4000" dirty="0" err="1" smtClean="0">
                <a:solidFill>
                  <a:srgbClr val="000000"/>
                </a:solidFill>
                <a:latin typeface="Arial" panose="020B0604020202020204" pitchFamily="34" charset="0"/>
                <a:cs typeface="Arial" panose="020B0604020202020204" pitchFamily="34" charset="0"/>
              </a:rPr>
              <a:t>mồ</a:t>
            </a:r>
            <a:r>
              <a:rPr lang="fr-FR" sz="4000" dirty="0" smtClean="0">
                <a:solidFill>
                  <a:srgbClr val="000000"/>
                </a:solidFill>
                <a:latin typeface="Arial" panose="020B0604020202020204" pitchFamily="34" charset="0"/>
                <a:cs typeface="Arial" panose="020B0604020202020204" pitchFamily="34" charset="0"/>
              </a:rPr>
              <a:t> </a:t>
            </a:r>
            <a:r>
              <a:rPr lang="fr-FR" sz="4000" dirty="0" err="1" smtClean="0">
                <a:solidFill>
                  <a:srgbClr val="000000"/>
                </a:solidFill>
                <a:latin typeface="Arial" panose="020B0604020202020204" pitchFamily="34" charset="0"/>
                <a:cs typeface="Arial" panose="020B0604020202020204" pitchFamily="34" charset="0"/>
              </a:rPr>
              <a:t>hôi</a:t>
            </a:r>
            <a:r>
              <a:rPr lang="fr-FR" sz="4000" dirty="0" smtClean="0">
                <a:solidFill>
                  <a:srgbClr val="000000"/>
                </a:solidFill>
                <a:latin typeface="Arial" panose="020B0604020202020204" pitchFamily="34" charset="0"/>
                <a:cs typeface="Arial" panose="020B0604020202020204" pitchFamily="34" charset="0"/>
              </a:rPr>
              <a:t> </a:t>
            </a:r>
            <a:r>
              <a:rPr lang="fr-FR" sz="4000" dirty="0" err="1" smtClean="0">
                <a:solidFill>
                  <a:srgbClr val="000000"/>
                </a:solidFill>
                <a:latin typeface="Arial" panose="020B0604020202020204" pitchFamily="34" charset="0"/>
                <a:cs typeface="Arial" panose="020B0604020202020204" pitchFamily="34" charset="0"/>
              </a:rPr>
              <a:t>tay</a:t>
            </a:r>
            <a:endParaRPr lang="en-US" sz="4000" dirty="0">
              <a:latin typeface="Arial" panose="020B0604020202020204" pitchFamily="34" charset="0"/>
              <a:cs typeface="Arial" panose="020B0604020202020204" pitchFamily="34" charset="0"/>
            </a:endParaRPr>
          </a:p>
        </p:txBody>
      </p:sp>
      <p:sp>
        <p:nvSpPr>
          <p:cNvPr id="13" name="Rectangle 12"/>
          <p:cNvSpPr/>
          <p:nvPr/>
        </p:nvSpPr>
        <p:spPr>
          <a:xfrm>
            <a:off x="9244186" y="541475"/>
            <a:ext cx="3493265" cy="707886"/>
          </a:xfrm>
          <a:prstGeom prst="rect">
            <a:avLst/>
          </a:prstGeom>
        </p:spPr>
        <p:txBody>
          <a:bodyPr wrap="none">
            <a:spAutoFit/>
          </a:bodyPr>
          <a:lstStyle/>
          <a:p>
            <a:pPr algn="ct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Khóc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buồn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bã</a:t>
            </a:r>
            <a:endParaRPr lang="en-US" sz="4000" dirty="0">
              <a:latin typeface="Arial" panose="020B0604020202020204" pitchFamily="34" charset="0"/>
              <a:cs typeface="Arial" panose="020B0604020202020204" pitchFamily="34" charset="0"/>
            </a:endParaRPr>
          </a:p>
        </p:txBody>
      </p:sp>
      <p:sp>
        <p:nvSpPr>
          <p:cNvPr id="14" name="Rectangle 13"/>
          <p:cNvSpPr/>
          <p:nvPr/>
        </p:nvSpPr>
        <p:spPr>
          <a:xfrm>
            <a:off x="15434667" y="3385046"/>
            <a:ext cx="2409635" cy="707886"/>
          </a:xfrm>
          <a:prstGeom prst="rect">
            <a:avLst/>
          </a:prstGeom>
        </p:spPr>
        <p:txBody>
          <a:bodyPr wrap="none">
            <a:spAutoFit/>
          </a:bodyPr>
          <a:lstStyle/>
          <a:p>
            <a:pPr algn="ct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au</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bụng</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859027" y="8783568"/>
            <a:ext cx="3749744" cy="707886"/>
          </a:xfrm>
          <a:prstGeom prst="rect">
            <a:avLst/>
          </a:prstGeom>
        </p:spPr>
        <p:txBody>
          <a:bodyPr wrap="none">
            <a:spAutoFit/>
          </a:bodyPr>
          <a:lstStyle/>
          <a:p>
            <a:pPr algn="ct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Tức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giận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hét</a:t>
            </a:r>
            <a:endParaRPr lang="en-US" sz="4000" dirty="0">
              <a:latin typeface="Arial" panose="020B0604020202020204" pitchFamily="34" charset="0"/>
              <a:cs typeface="Arial" panose="020B0604020202020204" pitchFamily="34" charset="0"/>
            </a:endParaRPr>
          </a:p>
        </p:txBody>
      </p:sp>
      <p:sp>
        <p:nvSpPr>
          <p:cNvPr id="17" name="Rectangle 16"/>
          <p:cNvSpPr/>
          <p:nvPr/>
        </p:nvSpPr>
        <p:spPr>
          <a:xfrm>
            <a:off x="7297180" y="8783568"/>
            <a:ext cx="3693640" cy="707886"/>
          </a:xfrm>
          <a:prstGeom prst="rect">
            <a:avLst/>
          </a:prstGeom>
        </p:spPr>
        <p:txBody>
          <a:bodyPr wrap="none">
            <a:spAutoFit/>
          </a:bodyPr>
          <a:lstStyle/>
          <a:p>
            <a:pPr algn="ct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Chán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ăn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bỏ</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ăn</a:t>
            </a:r>
            <a:endParaRPr lang="en-US" sz="4000" dirty="0">
              <a:latin typeface="Arial" panose="020B0604020202020204" pitchFamily="34" charset="0"/>
              <a:cs typeface="Arial" panose="020B0604020202020204" pitchFamily="34" charset="0"/>
            </a:endParaRPr>
          </a:p>
        </p:txBody>
      </p:sp>
      <p:sp>
        <p:nvSpPr>
          <p:cNvPr id="19" name="Rectangle 18"/>
          <p:cNvSpPr/>
          <p:nvPr/>
        </p:nvSpPr>
        <p:spPr>
          <a:xfrm>
            <a:off x="13011814" y="8352681"/>
            <a:ext cx="4608771" cy="1569660"/>
          </a:xfrm>
          <a:prstGeom prst="rect">
            <a:avLst/>
          </a:prstGeom>
        </p:spPr>
        <p:txBody>
          <a:bodyPr wrap="square">
            <a:spAutoFit/>
          </a:bodyPr>
          <a:lstStyle/>
          <a:p>
            <a:pPr algn="ctr">
              <a:lnSpc>
                <a:spcPct val="120000"/>
              </a:lnSpc>
            </a:pP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Thu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mình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cô</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lập</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thân</a:t>
            </a:r>
            <a:endParaRPr lang="en-US" sz="4000" dirty="0">
              <a:latin typeface="Arial" panose="020B0604020202020204" pitchFamily="34" charset="0"/>
              <a:cs typeface="Arial" panose="020B0604020202020204" pitchFamily="34" charset="0"/>
            </a:endParaRPr>
          </a:p>
        </p:txBody>
      </p:sp>
      <p:cxnSp>
        <p:nvCxnSpPr>
          <p:cNvPr id="7" name="Straight Arrow Connector 6"/>
          <p:cNvCxnSpPr/>
          <p:nvPr/>
        </p:nvCxnSpPr>
        <p:spPr>
          <a:xfrm flipH="1">
            <a:off x="2733899" y="3746609"/>
            <a:ext cx="847501"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2" idx="2"/>
          </p:cNvCxnSpPr>
          <p:nvPr/>
        </p:nvCxnSpPr>
        <p:spPr>
          <a:xfrm>
            <a:off x="9144000" y="8077200"/>
            <a:ext cx="0" cy="7063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646883" y="3736449"/>
            <a:ext cx="706477" cy="1016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934200" y="1470474"/>
            <a:ext cx="1" cy="7393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10990819" y="1470474"/>
            <a:ext cx="1" cy="7393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5400000">
            <a:off x="2061516" y="7263684"/>
            <a:ext cx="2192268" cy="847501"/>
          </a:xfrm>
          <a:prstGeom prst="bentConnector3">
            <a:avLst>
              <a:gd name="adj1" fmla="val -5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6200000" flipH="1">
            <a:off x="14149292" y="7148611"/>
            <a:ext cx="1761378" cy="646759"/>
          </a:xfrm>
          <a:prstGeom prst="bentConnector3">
            <a:avLst>
              <a:gd name="adj1" fmla="val 39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910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up)">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up)">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5"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8" name="Group 8"/>
          <p:cNvGrpSpPr/>
          <p:nvPr/>
        </p:nvGrpSpPr>
        <p:grpSpPr>
          <a:xfrm>
            <a:off x="1311379" y="738675"/>
            <a:ext cx="15665242" cy="2271225"/>
            <a:chOff x="0" y="0"/>
            <a:chExt cx="11093271" cy="5685034"/>
          </a:xfrm>
          <a:solidFill>
            <a:schemeClr val="accent6">
              <a:lumMod val="60000"/>
              <a:lumOff val="40000"/>
            </a:schemeClr>
          </a:solidFill>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grpFill/>
          </p:spPr>
        </p:sp>
      </p:grpSp>
      <p:sp>
        <p:nvSpPr>
          <p:cNvPr id="21" name="TextBox 20">
            <a:extLst>
              <a:ext uri="{FF2B5EF4-FFF2-40B4-BE49-F238E27FC236}">
                <a16:creationId xmlns:a16="http://schemas.microsoft.com/office/drawing/2014/main" id="{324FEAB5-CC22-E7AC-F749-BF6057F082B1}"/>
              </a:ext>
            </a:extLst>
          </p:cNvPr>
          <p:cNvSpPr txBox="1"/>
          <p:nvPr/>
        </p:nvSpPr>
        <p:spPr>
          <a:xfrm>
            <a:off x="1633812" y="1107474"/>
            <a:ext cx="15014426" cy="1533625"/>
          </a:xfrm>
          <a:prstGeom prst="rect">
            <a:avLst/>
          </a:prstGeom>
          <a:noFill/>
        </p:spPr>
        <p:txBody>
          <a:bodyPr wrap="square">
            <a:spAutoFit/>
          </a:bodyPr>
          <a:lstStyle/>
          <a:p>
            <a:pPr algn="just">
              <a:lnSpc>
                <a:spcPct val="130000"/>
              </a:lnSpc>
            </a:pPr>
            <a:r>
              <a:rPr lang="fr-FR" sz="3800" dirty="0" err="1">
                <a:latin typeface="Arial" panose="020B0604020202020204" pitchFamily="34" charset="0"/>
                <a:cs typeface="Arial" panose="020B0604020202020204" pitchFamily="34" charset="0"/>
              </a:rPr>
              <a:t>Em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hãy</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xếp</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các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biểu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hiện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của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cơ</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thể</a:t>
            </a:r>
            <a:r>
              <a:rPr lang="fr-FR" sz="3800" dirty="0">
                <a:latin typeface="Arial" panose="020B0604020202020204" pitchFamily="34" charset="0"/>
                <a:cs typeface="Arial" panose="020B0604020202020204" pitchFamily="34" charset="0"/>
              </a:rPr>
              <a:t> khi </a:t>
            </a:r>
            <a:r>
              <a:rPr lang="fr-FR" sz="3800" dirty="0" err="1">
                <a:latin typeface="Arial" panose="020B0604020202020204" pitchFamily="34" charset="0"/>
                <a:cs typeface="Arial" panose="020B0604020202020204" pitchFamily="34" charset="0"/>
              </a:rPr>
              <a:t>bị</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căng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thẳng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vào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một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trong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bốn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nhóm</a:t>
            </a:r>
            <a:r>
              <a:rPr lang="fr-FR" sz="3800" dirty="0">
                <a:latin typeface="Arial" panose="020B0604020202020204" pitchFamily="34" charset="0"/>
                <a:cs typeface="Arial" panose="020B0604020202020204" pitchFamily="34" charset="0"/>
              </a:rPr>
              <a:t>: (1) </a:t>
            </a:r>
            <a:r>
              <a:rPr lang="fr-FR" sz="3800" dirty="0" err="1">
                <a:latin typeface="Arial" panose="020B0604020202020204" pitchFamily="34" charset="0"/>
                <a:cs typeface="Arial" panose="020B0604020202020204" pitchFamily="34" charset="0"/>
              </a:rPr>
              <a:t>Thể</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chất</a:t>
            </a:r>
            <a:r>
              <a:rPr lang="fr-FR" sz="3800" dirty="0">
                <a:latin typeface="Arial" panose="020B0604020202020204" pitchFamily="34" charset="0"/>
                <a:cs typeface="Arial" panose="020B0604020202020204" pitchFamily="34" charset="0"/>
              </a:rPr>
              <a:t>, (2) </a:t>
            </a:r>
            <a:r>
              <a:rPr lang="fr-FR" sz="3800" dirty="0" err="1">
                <a:latin typeface="Arial" panose="020B0604020202020204" pitchFamily="34" charset="0"/>
                <a:cs typeface="Arial" panose="020B0604020202020204" pitchFamily="34" charset="0"/>
              </a:rPr>
              <a:t>Tinh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thần</a:t>
            </a:r>
            <a:r>
              <a:rPr lang="fr-FR" sz="3800" dirty="0">
                <a:latin typeface="Arial" panose="020B0604020202020204" pitchFamily="34" charset="0"/>
                <a:cs typeface="Arial" panose="020B0604020202020204" pitchFamily="34" charset="0"/>
              </a:rPr>
              <a:t>, (3) </a:t>
            </a:r>
            <a:r>
              <a:rPr lang="fr-FR" sz="3800" dirty="0" err="1">
                <a:latin typeface="Arial" panose="020B0604020202020204" pitchFamily="34" charset="0"/>
                <a:cs typeface="Arial" panose="020B0604020202020204" pitchFamily="34" charset="0"/>
              </a:rPr>
              <a:t>Hành</a:t>
            </a:r>
            <a:r>
              <a:rPr lang="fr-FR" sz="3800" dirty="0">
                <a:latin typeface="Arial" panose="020B0604020202020204" pitchFamily="34" charset="0"/>
                <a:cs typeface="Arial" panose="020B0604020202020204" pitchFamily="34" charset="0"/>
              </a:rPr>
              <a:t> vi, (4) </a:t>
            </a:r>
            <a:r>
              <a:rPr lang="fr-FR" sz="3800" dirty="0" err="1">
                <a:latin typeface="Arial" panose="020B0604020202020204" pitchFamily="34" charset="0"/>
                <a:cs typeface="Arial" panose="020B0604020202020204" pitchFamily="34" charset="0"/>
              </a:rPr>
              <a:t>Cảm</a:t>
            </a:r>
            <a:r>
              <a:rPr lang="fr-FR" sz="3800" dirty="0">
                <a:latin typeface="Arial" panose="020B0604020202020204" pitchFamily="34" charset="0"/>
                <a:cs typeface="Arial" panose="020B0604020202020204" pitchFamily="34" charset="0"/>
              </a:rPr>
              <a:t> </a:t>
            </a:r>
            <a:r>
              <a:rPr lang="fr-FR" sz="3800" dirty="0" err="1" smtClean="0">
                <a:latin typeface="Arial" panose="020B0604020202020204" pitchFamily="34" charset="0"/>
                <a:cs typeface="Arial" panose="020B0604020202020204" pitchFamily="34" charset="0"/>
              </a:rPr>
              <a:t>xúc</a:t>
            </a:r>
            <a:endParaRPr lang="en-US" sz="3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2467662" y="3345679"/>
            <a:ext cx="13346726" cy="6492487"/>
          </a:xfrm>
          <a:prstGeom prst="rect">
            <a:avLst/>
          </a:prstGeom>
        </p:spPr>
      </p:pic>
      <p:pic>
        <p:nvPicPr>
          <p:cNvPr id="24" name="Picture 7">
            <a:extLst>
              <a:ext uri="{FF2B5EF4-FFF2-40B4-BE49-F238E27FC236}">
                <a16:creationId xmlns:a16="http://schemas.microsoft.com/office/drawing/2014/main" id="{136409AE-667A-769A-DEFA-AEE7871C3A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011400" y="4089137"/>
            <a:ext cx="2817435" cy="5782049"/>
          </a:xfrm>
          <a:prstGeom prst="rect">
            <a:avLst/>
          </a:prstGeom>
        </p:spPr>
      </p:pic>
      <p:pic>
        <p:nvPicPr>
          <p:cNvPr id="2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35037" y="7121106"/>
            <a:ext cx="1998772" cy="2783100"/>
          </a:xfrm>
          <a:prstGeom prst="rect">
            <a:avLst/>
          </a:prstGeom>
        </p:spPr>
      </p:pic>
      <p:pic>
        <p:nvPicPr>
          <p:cNvPr id="32" name="Picture 11"/>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20000"/>
                    </a14:imgEffect>
                  </a14:imgLayer>
                </a14:imgProps>
              </a:ext>
            </a:extLst>
          </a:blip>
          <a:srcRect/>
          <a:stretch>
            <a:fillRect/>
          </a:stretch>
        </p:blipFill>
        <p:spPr>
          <a:xfrm flipH="1">
            <a:off x="-379301" y="3345678"/>
            <a:ext cx="1630250" cy="1264421"/>
          </a:xfrm>
          <a:prstGeom prst="rect">
            <a:avLst/>
          </a:prstGeom>
        </p:spPr>
      </p:pic>
      <p:pic>
        <p:nvPicPr>
          <p:cNvPr id="33"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940848" y="2880476"/>
            <a:ext cx="1073077" cy="1283201"/>
          </a:xfrm>
          <a:prstGeom prst="rect">
            <a:avLst/>
          </a:prstGeom>
        </p:spPr>
      </p:pic>
    </p:spTree>
    <p:extLst>
      <p:ext uri="{BB962C8B-B14F-4D97-AF65-F5344CB8AC3E}">
        <p14:creationId xmlns:p14="http://schemas.microsoft.com/office/powerpoint/2010/main" val="384368393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36377">
            <a:off x="16736152" y="200729"/>
            <a:ext cx="1126105" cy="1256305"/>
          </a:xfrm>
          <a:prstGeom prst="rect">
            <a:avLst/>
          </a:prstGeom>
        </p:spPr>
      </p:pic>
      <p:grpSp>
        <p:nvGrpSpPr>
          <p:cNvPr id="11" name="Group 11">
            <a:extLst>
              <a:ext uri="{FF2B5EF4-FFF2-40B4-BE49-F238E27FC236}">
                <a16:creationId xmlns:a16="http://schemas.microsoft.com/office/drawing/2014/main" id="{94C81A27-3EE9-49EA-BA80-7C0DE335B2DC}"/>
              </a:ext>
            </a:extLst>
          </p:cNvPr>
          <p:cNvGrpSpPr/>
          <p:nvPr/>
        </p:nvGrpSpPr>
        <p:grpSpPr>
          <a:xfrm>
            <a:off x="1143000" y="1728391"/>
            <a:ext cx="16002000" cy="6801378"/>
            <a:chOff x="0" y="0"/>
            <a:chExt cx="1801589" cy="1714140"/>
          </a:xfrm>
        </p:grpSpPr>
        <p:sp>
          <p:nvSpPr>
            <p:cNvPr id="12" name="Freeform 12">
              <a:extLst>
                <a:ext uri="{FF2B5EF4-FFF2-40B4-BE49-F238E27FC236}">
                  <a16:creationId xmlns:a16="http://schemas.microsoft.com/office/drawing/2014/main" id="{50320543-D2B0-48E0-BB16-98E4BB83D6A9}"/>
                </a:ext>
              </a:extLst>
            </p:cNvPr>
            <p:cNvSpPr/>
            <p:nvPr/>
          </p:nvSpPr>
          <p:spPr>
            <a:xfrm>
              <a:off x="0" y="-1270"/>
              <a:ext cx="1802859" cy="1712870"/>
            </a:xfrm>
            <a:custGeom>
              <a:avLst/>
              <a:gdLst/>
              <a:ahLst/>
              <a:cxnLst/>
              <a:rect l="l" t="t" r="r" b="b"/>
              <a:pathLst>
                <a:path w="1802859" h="171287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266"/>
                    <a:pt x="16510" y="190872"/>
                    <a:pt x="17780" y="262205"/>
                  </a:cubicBezTo>
                  <a:cubicBezTo>
                    <a:pt x="19050" y="334811"/>
                    <a:pt x="17780" y="407418"/>
                    <a:pt x="16510" y="481298"/>
                  </a:cubicBezTo>
                  <a:cubicBezTo>
                    <a:pt x="15240" y="556452"/>
                    <a:pt x="2540" y="1344932"/>
                    <a:pt x="2540" y="1420086"/>
                  </a:cubicBezTo>
                  <a:cubicBezTo>
                    <a:pt x="2540" y="1493966"/>
                    <a:pt x="1270" y="1567846"/>
                    <a:pt x="0" y="1641726"/>
                  </a:cubicBezTo>
                  <a:cubicBezTo>
                    <a:pt x="0" y="1658260"/>
                    <a:pt x="3810" y="1668420"/>
                    <a:pt x="15240" y="1673500"/>
                  </a:cubicBezTo>
                  <a:cubicBezTo>
                    <a:pt x="22860" y="1677310"/>
                    <a:pt x="31750" y="1679850"/>
                    <a:pt x="40640" y="1681120"/>
                  </a:cubicBezTo>
                  <a:cubicBezTo>
                    <a:pt x="90804" y="1686200"/>
                    <a:pt x="142075" y="1690010"/>
                    <a:pt x="193346" y="1695090"/>
                  </a:cubicBezTo>
                  <a:cubicBezTo>
                    <a:pt x="221680" y="1697630"/>
                    <a:pt x="250014" y="1702710"/>
                    <a:pt x="278348" y="1703980"/>
                  </a:cubicBezTo>
                  <a:cubicBezTo>
                    <a:pt x="325572" y="1706520"/>
                    <a:pt x="851776" y="1707790"/>
                    <a:pt x="899000" y="1709060"/>
                  </a:cubicBezTo>
                  <a:cubicBezTo>
                    <a:pt x="905746" y="1709060"/>
                    <a:pt x="912492" y="1709060"/>
                    <a:pt x="919238" y="1709060"/>
                  </a:cubicBezTo>
                  <a:cubicBezTo>
                    <a:pt x="951620" y="1709060"/>
                    <a:pt x="985351" y="1707790"/>
                    <a:pt x="1017733" y="1707790"/>
                  </a:cubicBezTo>
                  <a:cubicBezTo>
                    <a:pt x="1055512" y="1707790"/>
                    <a:pt x="1091941" y="1709060"/>
                    <a:pt x="1129720" y="1709060"/>
                  </a:cubicBezTo>
                  <a:cubicBezTo>
                    <a:pt x="1185039" y="1709060"/>
                    <a:pt x="1241707" y="1709060"/>
                    <a:pt x="1297026" y="1709060"/>
                  </a:cubicBezTo>
                  <a:cubicBezTo>
                    <a:pt x="1348297" y="1709060"/>
                    <a:pt x="1399568" y="1710330"/>
                    <a:pt x="1450839" y="1711600"/>
                  </a:cubicBezTo>
                  <a:cubicBezTo>
                    <a:pt x="1473777" y="1711600"/>
                    <a:pt x="1498063" y="1712870"/>
                    <a:pt x="1521000" y="1712870"/>
                  </a:cubicBezTo>
                  <a:cubicBezTo>
                    <a:pt x="1595208" y="1711600"/>
                    <a:pt x="1668067" y="1705250"/>
                    <a:pt x="1741899" y="1705250"/>
                  </a:cubicBezTo>
                  <a:cubicBezTo>
                    <a:pt x="1745709" y="1705250"/>
                    <a:pt x="1750789" y="1702710"/>
                    <a:pt x="1754599" y="1700170"/>
                  </a:cubicBezTo>
                  <a:cubicBezTo>
                    <a:pt x="1759679" y="1696360"/>
                    <a:pt x="1762219" y="1690010"/>
                    <a:pt x="1764759" y="1687470"/>
                  </a:cubicBezTo>
                  <a:cubicBezTo>
                    <a:pt x="1766029" y="1632810"/>
                    <a:pt x="1767299" y="1579310"/>
                    <a:pt x="1768569" y="1525811"/>
                  </a:cubicBezTo>
                  <a:cubicBezTo>
                    <a:pt x="1769839" y="1443014"/>
                    <a:pt x="1779999" y="648165"/>
                    <a:pt x="1781269" y="565368"/>
                  </a:cubicBezTo>
                  <a:cubicBezTo>
                    <a:pt x="1781269" y="515690"/>
                    <a:pt x="1782539" y="466012"/>
                    <a:pt x="1783809" y="416334"/>
                  </a:cubicBezTo>
                  <a:cubicBezTo>
                    <a:pt x="1785079" y="362835"/>
                    <a:pt x="1786349" y="309335"/>
                    <a:pt x="1788889" y="255836"/>
                  </a:cubicBezTo>
                  <a:cubicBezTo>
                    <a:pt x="1790159" y="223991"/>
                    <a:pt x="1790159" y="190872"/>
                    <a:pt x="1795239" y="159027"/>
                  </a:cubicBezTo>
                  <a:cubicBezTo>
                    <a:pt x="1800319" y="120814"/>
                    <a:pt x="1802859" y="83874"/>
                    <a:pt x="1801589" y="44450"/>
                  </a:cubicBezTo>
                  <a:cubicBezTo>
                    <a:pt x="1801589" y="38100"/>
                    <a:pt x="1797779" y="30480"/>
                    <a:pt x="1791429" y="27940"/>
                  </a:cubicBezTo>
                  <a:close/>
                </a:path>
              </a:pathLst>
            </a:custGeom>
            <a:solidFill>
              <a:srgbClr val="F9DB5F"/>
            </a:solidFill>
          </p:spPr>
        </p:sp>
      </p:grpSp>
      <p:pic>
        <p:nvPicPr>
          <p:cNvPr id="13" name="Picture 13">
            <a:extLst>
              <a:ext uri="{FF2B5EF4-FFF2-40B4-BE49-F238E27FC236}">
                <a16:creationId xmlns:a16="http://schemas.microsoft.com/office/drawing/2014/main" id="{D4E6FD8C-D7F4-4DD2-B591-ED1CA27E87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74167">
            <a:off x="14498476" y="7389891"/>
            <a:ext cx="3016937" cy="1010674"/>
          </a:xfrm>
          <a:prstGeom prst="rect">
            <a:avLst/>
          </a:prstGeom>
        </p:spPr>
      </p:pic>
      <p:pic>
        <p:nvPicPr>
          <p:cNvPr id="14" name="Picture 13">
            <a:extLst>
              <a:ext uri="{FF2B5EF4-FFF2-40B4-BE49-F238E27FC236}">
                <a16:creationId xmlns:a16="http://schemas.microsoft.com/office/drawing/2014/main" id="{9652464D-6F41-4470-938F-D26362742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74167">
            <a:off x="625129" y="1722512"/>
            <a:ext cx="3016937" cy="1010674"/>
          </a:xfrm>
          <a:prstGeom prst="rect">
            <a:avLst/>
          </a:prstGeom>
        </p:spPr>
      </p:pic>
      <p:sp>
        <p:nvSpPr>
          <p:cNvPr id="8" name="TextBox 7"/>
          <p:cNvSpPr txBox="1"/>
          <p:nvPr/>
        </p:nvSpPr>
        <p:spPr>
          <a:xfrm>
            <a:off x="1377154" y="3779334"/>
            <a:ext cx="15431181" cy="2693045"/>
          </a:xfrm>
          <a:prstGeom prst="rect">
            <a:avLst/>
          </a:prstGeom>
          <a:noFill/>
        </p:spPr>
        <p:txBody>
          <a:bodyPr wrap="square" rtlCol="0">
            <a:spAutoFit/>
          </a:bodyPr>
          <a:lstStyle/>
          <a:p>
            <a:pPr algn="ctr">
              <a:lnSpc>
                <a:spcPct val="130000"/>
              </a:lnSpc>
            </a:pPr>
            <a:r>
              <a:rPr lang="en-US" sz="6500" b="1" dirty="0" smtClean="0">
                <a:solidFill>
                  <a:schemeClr val="accent6">
                    <a:lumMod val="50000"/>
                  </a:schemeClr>
                </a:solidFill>
                <a:latin typeface="Arial" panose="020B0604020202020204" pitchFamily="34" charset="0"/>
                <a:cs typeface="Arial" panose="020B0604020202020204" pitchFamily="34" charset="0"/>
              </a:rPr>
              <a:t>2. </a:t>
            </a:r>
            <a:r>
              <a:rPr lang="en-US" sz="6500" b="1" dirty="0" err="1" smtClean="0">
                <a:solidFill>
                  <a:schemeClr val="accent6">
                    <a:lumMod val="50000"/>
                  </a:schemeClr>
                </a:solidFill>
                <a:latin typeface="Arial" panose="020B0604020202020204" pitchFamily="34" charset="0"/>
                <a:cs typeface="Arial" panose="020B0604020202020204" pitchFamily="34" charset="0"/>
              </a:rPr>
              <a:t>Tìm</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hiểu</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nguyên</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nhân</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và</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ảnh</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hưởng</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của</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tâm</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lí</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nl-NL" sz="6500" b="1" dirty="0" smtClean="0">
                <a:solidFill>
                  <a:schemeClr val="accent6">
                    <a:lumMod val="50000"/>
                  </a:schemeClr>
                </a:solidFill>
                <a:latin typeface="Arial" panose="020B0604020202020204" pitchFamily="34" charset="0"/>
                <a:cs typeface="Arial" panose="020B0604020202020204" pitchFamily="34" charset="0"/>
              </a:rPr>
              <a:t>căng thẳng</a:t>
            </a:r>
            <a:endParaRPr lang="en-US" sz="6500" dirty="0">
              <a:solidFill>
                <a:schemeClr val="accent6">
                  <a:lumMod val="50000"/>
                </a:schemeClr>
              </a:solidFill>
              <a:latin typeface="Arial" panose="020B0604020202020204" pitchFamily="34" charset="0"/>
              <a:cs typeface="Arial" panose="020B0604020202020204" pitchFamily="34" charset="0"/>
            </a:endParaRPr>
          </a:p>
        </p:txBody>
      </p:sp>
      <p:pic>
        <p:nvPicPr>
          <p:cNvPr id="16"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60524" y="7366623"/>
            <a:ext cx="7658916" cy="2900815"/>
          </a:xfrm>
          <a:prstGeom prst="rect">
            <a:avLst/>
          </a:prstGeom>
        </p:spPr>
      </p:pic>
    </p:spTree>
    <p:extLst>
      <p:ext uri="{BB962C8B-B14F-4D97-AF65-F5344CB8AC3E}">
        <p14:creationId xmlns:p14="http://schemas.microsoft.com/office/powerpoint/2010/main" val="327458696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808175" y="2103917"/>
            <a:ext cx="16671649" cy="7902969"/>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7" name="Group 17"/>
          <p:cNvGrpSpPr/>
          <p:nvPr/>
        </p:nvGrpSpPr>
        <p:grpSpPr>
          <a:xfrm>
            <a:off x="990600" y="2286796"/>
            <a:ext cx="16306800" cy="7504904"/>
            <a:chOff x="0" y="0"/>
            <a:chExt cx="8597719" cy="7336224"/>
          </a:xfrm>
        </p:grpSpPr>
        <p:sp>
          <p:nvSpPr>
            <p:cNvPr id="18" name="Freeform 18"/>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725" y="671126"/>
            <a:ext cx="3644380" cy="1092608"/>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029203" y="671126"/>
            <a:ext cx="1540695" cy="1842385"/>
          </a:xfrm>
          <a:prstGeom prst="rect">
            <a:avLst/>
          </a:prstGeom>
        </p:spPr>
      </p:pic>
      <p:sp>
        <p:nvSpPr>
          <p:cNvPr id="5" name="Pentagon 4"/>
          <p:cNvSpPr/>
          <p:nvPr/>
        </p:nvSpPr>
        <p:spPr>
          <a:xfrm>
            <a:off x="6019800" y="604577"/>
            <a:ext cx="6248400" cy="1223157"/>
          </a:xfrm>
          <a:prstGeom prst="homePlate">
            <a:avLst/>
          </a:prstGeom>
          <a:solidFill>
            <a:srgbClr val="92D05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HOẠT ĐỘNG NHÓM</a:t>
            </a:r>
            <a:endParaRPr lang="en-US" sz="4400" b="1" dirty="0">
              <a:latin typeface="Arial" panose="020B0604020202020204" pitchFamily="34" charset="0"/>
              <a:cs typeface="Arial" panose="020B0604020202020204" pitchFamily="34" charset="0"/>
            </a:endParaRPr>
          </a:p>
        </p:txBody>
      </p:sp>
      <p:sp>
        <p:nvSpPr>
          <p:cNvPr id="6" name="Rectangle 5"/>
          <p:cNvSpPr/>
          <p:nvPr/>
        </p:nvSpPr>
        <p:spPr>
          <a:xfrm>
            <a:off x="1345048" y="3447014"/>
            <a:ext cx="7770869" cy="5047536"/>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Chia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lớp</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4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Thảo</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luận và trả lời câu hỏi: </a:t>
            </a:r>
          </a:p>
          <a:p>
            <a:pPr algn="just">
              <a:lnSpc>
                <a:spcPct val="130000"/>
              </a:lnSpc>
              <a:spcBef>
                <a:spcPts val="300"/>
              </a:spcBef>
              <a:spcAft>
                <a:spcPts val="300"/>
              </a:spcAft>
            </a:pPr>
            <a:r>
              <a:rPr lang="nl-NL" sz="40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Em hãy nêu nguyên nhân gây ra tâm lí căng thẳng và ảnh hưởng của tâm lí đó đến các bạn trong trường hợp trên.</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2" name="Picture 21"/>
          <p:cNvPicPr/>
          <p:nvPr/>
        </p:nvPicPr>
        <p:blipFill rotWithShape="1">
          <a:blip r:embed="rId8">
            <a:extLst>
              <a:ext uri="{28A0092B-C50C-407E-A947-70E740481C1C}">
                <a14:useLocalDpi xmlns:a14="http://schemas.microsoft.com/office/drawing/2010/main" val="0"/>
              </a:ext>
            </a:extLst>
          </a:blip>
          <a:srcRect l="2258" t="1627" r="4650" b="2233"/>
          <a:stretch/>
        </p:blipFill>
        <p:spPr>
          <a:xfrm>
            <a:off x="9278055" y="2351208"/>
            <a:ext cx="7738998" cy="7239147"/>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heel(1)">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down)">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804178" y="478799"/>
            <a:ext cx="16671649" cy="9335761"/>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7" name="Group 17"/>
          <p:cNvGrpSpPr/>
          <p:nvPr/>
        </p:nvGrpSpPr>
        <p:grpSpPr>
          <a:xfrm>
            <a:off x="990600" y="725334"/>
            <a:ext cx="16306800" cy="8836331"/>
            <a:chOff x="0" y="0"/>
            <a:chExt cx="8597719" cy="7336224"/>
          </a:xfrm>
        </p:grpSpPr>
        <p:sp>
          <p:nvSpPr>
            <p:cNvPr id="18" name="Freeform 18"/>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3" name="Rectangle 2"/>
          <p:cNvSpPr/>
          <p:nvPr/>
        </p:nvSpPr>
        <p:spPr>
          <a:xfrm>
            <a:off x="1848493" y="1097593"/>
            <a:ext cx="14591011" cy="1692771"/>
          </a:xfrm>
          <a:prstGeom prst="rect">
            <a:avLst/>
          </a:prstGeom>
        </p:spPr>
        <p:txBody>
          <a:bodyPr wrap="square">
            <a:spAutoFit/>
          </a:bodyPr>
          <a:lstStyle/>
          <a:p>
            <a:pPr algn="just">
              <a:lnSpc>
                <a:spcPct val="130000"/>
              </a:lnSpc>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Nguyên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tâm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tâm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SGK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a:t>
            </a:r>
            <a:endParaRPr lang="en-US" sz="4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936875" y="3162623"/>
            <a:ext cx="14414248" cy="5957889"/>
          </a:xfrm>
          <a:prstGeom prst="rect">
            <a:avLst/>
          </a:prstGeom>
        </p:spPr>
      </p:pic>
      <p:pic>
        <p:nvPicPr>
          <p:cNvPr id="14"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724582">
            <a:off x="46336" y="357425"/>
            <a:ext cx="2184887" cy="1431101"/>
          </a:xfrm>
          <a:prstGeom prst="rect">
            <a:avLst/>
          </a:prstGeom>
        </p:spPr>
      </p:pic>
      <p:pic>
        <p:nvPicPr>
          <p:cNvPr id="16" name="Picture 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9899" y="4069710"/>
            <a:ext cx="2324038" cy="5600092"/>
          </a:xfrm>
          <a:prstGeom prst="rect">
            <a:avLst/>
          </a:prstGeom>
        </p:spPr>
      </p:pic>
      <p:pic>
        <p:nvPicPr>
          <p:cNvPr id="21"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351123" y="6916781"/>
            <a:ext cx="1256379" cy="2753021"/>
          </a:xfrm>
          <a:prstGeom prst="rect">
            <a:avLst/>
          </a:prstGeom>
        </p:spPr>
      </p:pic>
    </p:spTree>
    <p:extLst>
      <p:ext uri="{BB962C8B-B14F-4D97-AF65-F5344CB8AC3E}">
        <p14:creationId xmlns:p14="http://schemas.microsoft.com/office/powerpoint/2010/main" val="286078470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sp>
        <p:nvSpPr>
          <p:cNvPr id="13" name="TextBox 12">
            <a:extLst>
              <a:ext uri="{FF2B5EF4-FFF2-40B4-BE49-F238E27FC236}">
                <a16:creationId xmlns:a16="http://schemas.microsoft.com/office/drawing/2014/main" id="{621820FB-550B-D8DA-F0AA-8114B93043C5}"/>
              </a:ext>
            </a:extLst>
          </p:cNvPr>
          <p:cNvSpPr txBox="1"/>
          <p:nvPr/>
        </p:nvSpPr>
        <p:spPr>
          <a:xfrm>
            <a:off x="-1772" y="540137"/>
            <a:ext cx="18288000" cy="861774"/>
          </a:xfrm>
          <a:prstGeom prst="rect">
            <a:avLst/>
          </a:prstGeom>
          <a:noFill/>
        </p:spPr>
        <p:txBody>
          <a:bodyPr wrap="square">
            <a:spAutoFit/>
          </a:bodyPr>
          <a:lstStyle/>
          <a:p>
            <a:pPr algn="ctr">
              <a:spcBef>
                <a:spcPts val="300"/>
              </a:spcBef>
              <a:spcAft>
                <a:spcPts val="300"/>
              </a:spcAft>
            </a:pP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Những</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nguyên</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nhân</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gây</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ra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tâm</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lí</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căng</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thẳng</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cho</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học</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sinh</a:t>
            </a:r>
            <a:endParaRPr lang="en-US" sz="5000" i="1"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3"/>
          <p:cNvGrpSpPr/>
          <p:nvPr/>
        </p:nvGrpSpPr>
        <p:grpSpPr>
          <a:xfrm>
            <a:off x="908993" y="1788095"/>
            <a:ext cx="16466470" cy="7875308"/>
            <a:chOff x="0" y="0"/>
            <a:chExt cx="8753394" cy="10359296"/>
          </a:xfrm>
          <a:solidFill>
            <a:schemeClr val="accent3"/>
          </a:solidFill>
        </p:grpSpPr>
        <p:sp>
          <p:nvSpPr>
            <p:cNvPr id="16"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grpFill/>
          </p:spPr>
        </p:sp>
      </p:grpSp>
      <p:grpSp>
        <p:nvGrpSpPr>
          <p:cNvPr id="18" name="Group 8">
            <a:extLst>
              <a:ext uri="{FF2B5EF4-FFF2-40B4-BE49-F238E27FC236}">
                <a16:creationId xmlns:a16="http://schemas.microsoft.com/office/drawing/2014/main" id="{889C76CF-0008-E2C9-FB5E-5E377229400D}"/>
              </a:ext>
            </a:extLst>
          </p:cNvPr>
          <p:cNvGrpSpPr/>
          <p:nvPr/>
        </p:nvGrpSpPr>
        <p:grpSpPr>
          <a:xfrm>
            <a:off x="1202131" y="2095500"/>
            <a:ext cx="15872267" cy="7245543"/>
            <a:chOff x="0" y="0"/>
            <a:chExt cx="8597719" cy="8267039"/>
          </a:xfrm>
        </p:grpSpPr>
        <p:sp>
          <p:nvSpPr>
            <p:cNvPr id="19" name="Freeform 9">
              <a:extLst>
                <a:ext uri="{FF2B5EF4-FFF2-40B4-BE49-F238E27FC236}">
                  <a16:creationId xmlns:a16="http://schemas.microsoft.com/office/drawing/2014/main" id="{9F26160A-534A-DB68-5238-26E0E1D33E24}"/>
                </a:ext>
              </a:extLst>
            </p:cNvPr>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7" name="Rectangle 6"/>
          <p:cNvSpPr/>
          <p:nvPr/>
        </p:nvSpPr>
        <p:spPr>
          <a:xfrm>
            <a:off x="5332228" y="2240396"/>
            <a:ext cx="11435781" cy="6955750"/>
          </a:xfrm>
          <a:prstGeom prst="rect">
            <a:avLst/>
          </a:prstGeom>
        </p:spPr>
        <p:txBody>
          <a:bodyPr wrap="square">
            <a:spAutoFit/>
          </a:bodyPr>
          <a:lstStyle/>
          <a:p>
            <a:pPr algn="just">
              <a:lnSpc>
                <a:spcPct val="130000"/>
              </a:lnSpc>
              <a:spcBef>
                <a:spcPts val="300"/>
              </a:spcBef>
              <a:spcAft>
                <a:spcPts val="3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Nguyên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oàn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đình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Áp</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vọng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đình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bè</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Nguyên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30000"/>
              </a:lnSpc>
              <a:spcBef>
                <a:spcPts val="300"/>
              </a:spcBef>
              <a:spcAft>
                <a:spcPts val="3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âm</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nghĩ</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ác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vấn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khoẻ</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ngoại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1"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flipH="1">
            <a:off x="1460195" y="3883632"/>
            <a:ext cx="3606191" cy="5115165"/>
          </a:xfrm>
          <a:prstGeom prst="rect">
            <a:avLst/>
          </a:prstGeom>
        </p:spPr>
      </p:pic>
      <p:pic>
        <p:nvPicPr>
          <p:cNvPr id="24" name="Picture 16"/>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1589783">
            <a:off x="15555048" y="1877807"/>
            <a:ext cx="1842865" cy="1524971"/>
          </a:xfrm>
          <a:prstGeom prst="rect">
            <a:avLst/>
          </a:prstGeom>
        </p:spPr>
      </p:pic>
    </p:spTree>
    <p:extLst>
      <p:ext uri="{BB962C8B-B14F-4D97-AF65-F5344CB8AC3E}">
        <p14:creationId xmlns:p14="http://schemas.microsoft.com/office/powerpoint/2010/main" val="219552036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fade">
                                      <p:cBhvr>
                                        <p:cTn id="39" dur="500"/>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fade">
                                      <p:cBhvr>
                                        <p:cTn id="44" dur="500"/>
                                        <p:tgtEl>
                                          <p:spTgt spid="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500"/>
                                        <p:tgtEl>
                                          <p:spTgt spid="7">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xEl>
                                              <p:pRg st="4" end="4"/>
                                            </p:txEl>
                                          </p:spTgt>
                                        </p:tgtEl>
                                        <p:attrNameLst>
                                          <p:attrName>style.visibility</p:attrName>
                                        </p:attrNameLst>
                                      </p:cBhvr>
                                      <p:to>
                                        <p:strVal val="visible"/>
                                      </p:to>
                                    </p:set>
                                    <p:animEffect transition="in" filter="randombar(horizontal)">
                                      <p:cBhvr>
                                        <p:cTn id="54" dur="500"/>
                                        <p:tgtEl>
                                          <p:spTgt spid="7">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5" end="5"/>
                                            </p:txEl>
                                          </p:spTgt>
                                        </p:tgtEl>
                                        <p:attrNameLst>
                                          <p:attrName>style.visibility</p:attrName>
                                        </p:attrNameLst>
                                      </p:cBhvr>
                                      <p:to>
                                        <p:strVal val="visible"/>
                                      </p:to>
                                    </p:set>
                                    <p:animEffect transition="in" filter="fade">
                                      <p:cBhvr>
                                        <p:cTn id="59" dur="500"/>
                                        <p:tgtEl>
                                          <p:spTgt spid="7">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animEffect transition="in" filter="fade">
                                      <p:cBhvr>
                                        <p:cTn id="6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sp>
        <p:nvSpPr>
          <p:cNvPr id="12" name="TextBox 11">
            <a:extLst>
              <a:ext uri="{FF2B5EF4-FFF2-40B4-BE49-F238E27FC236}">
                <a16:creationId xmlns:a16="http://schemas.microsoft.com/office/drawing/2014/main" id="{621820FB-550B-D8DA-F0AA-8114B93043C5}"/>
              </a:ext>
            </a:extLst>
          </p:cNvPr>
          <p:cNvSpPr txBox="1"/>
          <p:nvPr/>
        </p:nvSpPr>
        <p:spPr>
          <a:xfrm>
            <a:off x="-1772" y="540137"/>
            <a:ext cx="18288000" cy="861774"/>
          </a:xfrm>
          <a:prstGeom prst="rect">
            <a:avLst/>
          </a:prstGeom>
          <a:noFill/>
        </p:spPr>
        <p:txBody>
          <a:bodyPr wrap="square">
            <a:spAutoFit/>
          </a:bodyPr>
          <a:lstStyle/>
          <a:p>
            <a:pPr algn="ctr">
              <a:spcBef>
                <a:spcPts val="300"/>
              </a:spcBef>
              <a:spcAft>
                <a:spcPts val="300"/>
              </a:spcAft>
            </a:pP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Những</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nguyên</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nhân</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gây</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ra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tâm</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lí</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căng</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thẳng</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cho</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học</a:t>
            </a:r>
            <a:r>
              <a:rPr lang="fr-FR" sz="5000" b="1" i="1" dirty="0" smtClean="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fr-FR" sz="5000" b="1" i="1" dirty="0" err="1" smtClean="0">
                <a:solidFill>
                  <a:schemeClr val="accent6"/>
                </a:solidFill>
                <a:latin typeface="Arial" panose="020B0604020202020204" pitchFamily="34" charset="0"/>
                <a:ea typeface="Calibri" panose="020F0502020204030204" pitchFamily="34" charset="0"/>
                <a:cs typeface="Arial" panose="020B0604020202020204" pitchFamily="34" charset="0"/>
              </a:rPr>
              <a:t>sinh</a:t>
            </a:r>
            <a:endParaRPr lang="en-US" sz="5000" i="1"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3"/>
          <p:cNvGrpSpPr/>
          <p:nvPr/>
        </p:nvGrpSpPr>
        <p:grpSpPr>
          <a:xfrm>
            <a:off x="908993" y="1788095"/>
            <a:ext cx="16466470" cy="7875308"/>
            <a:chOff x="0" y="0"/>
            <a:chExt cx="8753394" cy="10359296"/>
          </a:xfrm>
          <a:solidFill>
            <a:schemeClr val="accent3"/>
          </a:solidFill>
        </p:grpSpPr>
        <p:sp>
          <p:nvSpPr>
            <p:cNvPr id="17"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grpFill/>
          </p:spPr>
        </p:sp>
      </p:grpSp>
      <p:grpSp>
        <p:nvGrpSpPr>
          <p:cNvPr id="20" name="Group 8">
            <a:extLst>
              <a:ext uri="{FF2B5EF4-FFF2-40B4-BE49-F238E27FC236}">
                <a16:creationId xmlns:a16="http://schemas.microsoft.com/office/drawing/2014/main" id="{889C76CF-0008-E2C9-FB5E-5E377229400D}"/>
              </a:ext>
            </a:extLst>
          </p:cNvPr>
          <p:cNvGrpSpPr/>
          <p:nvPr/>
        </p:nvGrpSpPr>
        <p:grpSpPr>
          <a:xfrm>
            <a:off x="1202131" y="2095500"/>
            <a:ext cx="15872267" cy="7245543"/>
            <a:chOff x="0" y="0"/>
            <a:chExt cx="8597719" cy="8267039"/>
          </a:xfrm>
        </p:grpSpPr>
        <p:sp>
          <p:nvSpPr>
            <p:cNvPr id="21" name="Freeform 9">
              <a:extLst>
                <a:ext uri="{FF2B5EF4-FFF2-40B4-BE49-F238E27FC236}">
                  <a16:creationId xmlns:a16="http://schemas.microsoft.com/office/drawing/2014/main" id="{9F26160A-534A-DB68-5238-26E0E1D33E24}"/>
                </a:ext>
              </a:extLst>
            </p:cNvPr>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7" name="Rectangle 6"/>
          <p:cNvSpPr/>
          <p:nvPr/>
        </p:nvSpPr>
        <p:spPr>
          <a:xfrm>
            <a:off x="1533378" y="2208133"/>
            <a:ext cx="15205535" cy="4893647"/>
          </a:xfrm>
          <a:prstGeom prst="rect">
            <a:avLst/>
          </a:prstGeom>
        </p:spPr>
        <p:txBody>
          <a:bodyPr wrap="square">
            <a:spAutoFit/>
          </a:bodyPr>
          <a:lstStyle/>
          <a:p>
            <a:pPr algn="just">
              <a:lnSpc>
                <a:spcPct val="130000"/>
              </a:lnSpc>
            </a:pPr>
            <a:r>
              <a:rPr lang="fr-FR" sz="4000" dirty="0" err="1">
                <a:latin typeface="Arial" panose="020B0604020202020204" pitchFamily="34" charset="0"/>
                <a:cs typeface="Arial" panose="020B0604020202020204" pitchFamily="34" charset="0"/>
              </a:rPr>
              <a:t>Những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ảnh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tâm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lí</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căng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thẳng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đến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cuộc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việc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học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tập</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học</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sinh</a:t>
            </a:r>
            <a:r>
              <a:rPr lang="fr-FR"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Ảnh</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tiêu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cực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đến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cuộc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hằng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ngày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sự</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triển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thể</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học</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sinh</a:t>
            </a:r>
            <a:r>
              <a:rPr lang="fr-FR"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Một</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ảnh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thường</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thấy</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kết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quả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học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tập</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giảm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sút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mất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tập</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trung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đau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nhức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cơ</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thể</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giảm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trí</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nhớ</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gắt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bạo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lực</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050" name="Picture 2" descr="https://o.remove.bg/downloads/77d11277-d8a6-4790-b133-1e19ef5223d9/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485" r="49168"/>
          <a:stretch/>
        </p:blipFill>
        <p:spPr bwMode="auto">
          <a:xfrm>
            <a:off x="13840102" y="7101780"/>
            <a:ext cx="2898811" cy="3035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o.remove.bg/downloads/3f519120-fb8c-4cc0-b406-fdc635a713dd/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b="6556"/>
          <a:stretch/>
        </p:blipFill>
        <p:spPr bwMode="auto">
          <a:xfrm>
            <a:off x="304800" y="6651304"/>
            <a:ext cx="3790204" cy="34784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3548477" y="7557356"/>
            <a:ext cx="2942888" cy="1540727"/>
          </a:xfrm>
          <a:prstGeom prst="wedgeEllipseCallout">
            <a:avLst>
              <a:gd name="adj1" fmla="val -59500"/>
              <a:gd name="adj2" fmla="val 20297"/>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30000"/>
              </a:lnSpc>
            </a:pPr>
            <a:r>
              <a:rPr lang="en-US" sz="2200" dirty="0" err="1" smtClean="0">
                <a:latin typeface="Arial" panose="020B0604020202020204" pitchFamily="34" charset="0"/>
                <a:cs typeface="Arial" panose="020B0604020202020204" pitchFamily="34" charset="0"/>
              </a:rPr>
              <a:t>Nộp</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bài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tập</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về</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nhà</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chưa</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nhỉ</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64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36377">
            <a:off x="16736152" y="200729"/>
            <a:ext cx="1126105" cy="1256305"/>
          </a:xfrm>
          <a:prstGeom prst="rect">
            <a:avLst/>
          </a:prstGeom>
        </p:spPr>
      </p:pic>
      <p:grpSp>
        <p:nvGrpSpPr>
          <p:cNvPr id="11" name="Group 11">
            <a:extLst>
              <a:ext uri="{FF2B5EF4-FFF2-40B4-BE49-F238E27FC236}">
                <a16:creationId xmlns:a16="http://schemas.microsoft.com/office/drawing/2014/main" id="{94C81A27-3EE9-49EA-BA80-7C0DE335B2DC}"/>
              </a:ext>
            </a:extLst>
          </p:cNvPr>
          <p:cNvGrpSpPr/>
          <p:nvPr/>
        </p:nvGrpSpPr>
        <p:grpSpPr>
          <a:xfrm>
            <a:off x="1143000" y="1728391"/>
            <a:ext cx="16002000" cy="6801378"/>
            <a:chOff x="0" y="0"/>
            <a:chExt cx="1801589" cy="1714140"/>
          </a:xfrm>
        </p:grpSpPr>
        <p:sp>
          <p:nvSpPr>
            <p:cNvPr id="12" name="Freeform 12">
              <a:extLst>
                <a:ext uri="{FF2B5EF4-FFF2-40B4-BE49-F238E27FC236}">
                  <a16:creationId xmlns:a16="http://schemas.microsoft.com/office/drawing/2014/main" id="{50320543-D2B0-48E0-BB16-98E4BB83D6A9}"/>
                </a:ext>
              </a:extLst>
            </p:cNvPr>
            <p:cNvSpPr/>
            <p:nvPr/>
          </p:nvSpPr>
          <p:spPr>
            <a:xfrm>
              <a:off x="0" y="-1270"/>
              <a:ext cx="1802859" cy="1712870"/>
            </a:xfrm>
            <a:custGeom>
              <a:avLst/>
              <a:gdLst/>
              <a:ahLst/>
              <a:cxnLst/>
              <a:rect l="l" t="t" r="r" b="b"/>
              <a:pathLst>
                <a:path w="1802859" h="171287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266"/>
                    <a:pt x="16510" y="190872"/>
                    <a:pt x="17780" y="262205"/>
                  </a:cubicBezTo>
                  <a:cubicBezTo>
                    <a:pt x="19050" y="334811"/>
                    <a:pt x="17780" y="407418"/>
                    <a:pt x="16510" y="481298"/>
                  </a:cubicBezTo>
                  <a:cubicBezTo>
                    <a:pt x="15240" y="556452"/>
                    <a:pt x="2540" y="1344932"/>
                    <a:pt x="2540" y="1420086"/>
                  </a:cubicBezTo>
                  <a:cubicBezTo>
                    <a:pt x="2540" y="1493966"/>
                    <a:pt x="1270" y="1567846"/>
                    <a:pt x="0" y="1641726"/>
                  </a:cubicBezTo>
                  <a:cubicBezTo>
                    <a:pt x="0" y="1658260"/>
                    <a:pt x="3810" y="1668420"/>
                    <a:pt x="15240" y="1673500"/>
                  </a:cubicBezTo>
                  <a:cubicBezTo>
                    <a:pt x="22860" y="1677310"/>
                    <a:pt x="31750" y="1679850"/>
                    <a:pt x="40640" y="1681120"/>
                  </a:cubicBezTo>
                  <a:cubicBezTo>
                    <a:pt x="90804" y="1686200"/>
                    <a:pt x="142075" y="1690010"/>
                    <a:pt x="193346" y="1695090"/>
                  </a:cubicBezTo>
                  <a:cubicBezTo>
                    <a:pt x="221680" y="1697630"/>
                    <a:pt x="250014" y="1702710"/>
                    <a:pt x="278348" y="1703980"/>
                  </a:cubicBezTo>
                  <a:cubicBezTo>
                    <a:pt x="325572" y="1706520"/>
                    <a:pt x="851776" y="1707790"/>
                    <a:pt x="899000" y="1709060"/>
                  </a:cubicBezTo>
                  <a:cubicBezTo>
                    <a:pt x="905746" y="1709060"/>
                    <a:pt x="912492" y="1709060"/>
                    <a:pt x="919238" y="1709060"/>
                  </a:cubicBezTo>
                  <a:cubicBezTo>
                    <a:pt x="951620" y="1709060"/>
                    <a:pt x="985351" y="1707790"/>
                    <a:pt x="1017733" y="1707790"/>
                  </a:cubicBezTo>
                  <a:cubicBezTo>
                    <a:pt x="1055512" y="1707790"/>
                    <a:pt x="1091941" y="1709060"/>
                    <a:pt x="1129720" y="1709060"/>
                  </a:cubicBezTo>
                  <a:cubicBezTo>
                    <a:pt x="1185039" y="1709060"/>
                    <a:pt x="1241707" y="1709060"/>
                    <a:pt x="1297026" y="1709060"/>
                  </a:cubicBezTo>
                  <a:cubicBezTo>
                    <a:pt x="1348297" y="1709060"/>
                    <a:pt x="1399568" y="1710330"/>
                    <a:pt x="1450839" y="1711600"/>
                  </a:cubicBezTo>
                  <a:cubicBezTo>
                    <a:pt x="1473777" y="1711600"/>
                    <a:pt x="1498063" y="1712870"/>
                    <a:pt x="1521000" y="1712870"/>
                  </a:cubicBezTo>
                  <a:cubicBezTo>
                    <a:pt x="1595208" y="1711600"/>
                    <a:pt x="1668067" y="1705250"/>
                    <a:pt x="1741899" y="1705250"/>
                  </a:cubicBezTo>
                  <a:cubicBezTo>
                    <a:pt x="1745709" y="1705250"/>
                    <a:pt x="1750789" y="1702710"/>
                    <a:pt x="1754599" y="1700170"/>
                  </a:cubicBezTo>
                  <a:cubicBezTo>
                    <a:pt x="1759679" y="1696360"/>
                    <a:pt x="1762219" y="1690010"/>
                    <a:pt x="1764759" y="1687470"/>
                  </a:cubicBezTo>
                  <a:cubicBezTo>
                    <a:pt x="1766029" y="1632810"/>
                    <a:pt x="1767299" y="1579310"/>
                    <a:pt x="1768569" y="1525811"/>
                  </a:cubicBezTo>
                  <a:cubicBezTo>
                    <a:pt x="1769839" y="1443014"/>
                    <a:pt x="1779999" y="648165"/>
                    <a:pt x="1781269" y="565368"/>
                  </a:cubicBezTo>
                  <a:cubicBezTo>
                    <a:pt x="1781269" y="515690"/>
                    <a:pt x="1782539" y="466012"/>
                    <a:pt x="1783809" y="416334"/>
                  </a:cubicBezTo>
                  <a:cubicBezTo>
                    <a:pt x="1785079" y="362835"/>
                    <a:pt x="1786349" y="309335"/>
                    <a:pt x="1788889" y="255836"/>
                  </a:cubicBezTo>
                  <a:cubicBezTo>
                    <a:pt x="1790159" y="223991"/>
                    <a:pt x="1790159" y="190872"/>
                    <a:pt x="1795239" y="159027"/>
                  </a:cubicBezTo>
                  <a:cubicBezTo>
                    <a:pt x="1800319" y="120814"/>
                    <a:pt x="1802859" y="83874"/>
                    <a:pt x="1801589" y="44450"/>
                  </a:cubicBezTo>
                  <a:cubicBezTo>
                    <a:pt x="1801589" y="38100"/>
                    <a:pt x="1797779" y="30480"/>
                    <a:pt x="1791429" y="27940"/>
                  </a:cubicBezTo>
                  <a:close/>
                </a:path>
              </a:pathLst>
            </a:custGeom>
            <a:solidFill>
              <a:srgbClr val="F9DB5F"/>
            </a:solidFill>
          </p:spPr>
        </p:sp>
      </p:grpSp>
      <p:pic>
        <p:nvPicPr>
          <p:cNvPr id="13" name="Picture 13">
            <a:extLst>
              <a:ext uri="{FF2B5EF4-FFF2-40B4-BE49-F238E27FC236}">
                <a16:creationId xmlns:a16="http://schemas.microsoft.com/office/drawing/2014/main" id="{D4E6FD8C-D7F4-4DD2-B591-ED1CA27E87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74167">
            <a:off x="14498476" y="7389891"/>
            <a:ext cx="3016937" cy="1010674"/>
          </a:xfrm>
          <a:prstGeom prst="rect">
            <a:avLst/>
          </a:prstGeom>
        </p:spPr>
      </p:pic>
      <p:pic>
        <p:nvPicPr>
          <p:cNvPr id="14" name="Picture 13">
            <a:extLst>
              <a:ext uri="{FF2B5EF4-FFF2-40B4-BE49-F238E27FC236}">
                <a16:creationId xmlns:a16="http://schemas.microsoft.com/office/drawing/2014/main" id="{9652464D-6F41-4470-938F-D26362742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74167">
            <a:off x="625129" y="1722512"/>
            <a:ext cx="3016937" cy="1010674"/>
          </a:xfrm>
          <a:prstGeom prst="rect">
            <a:avLst/>
          </a:prstGeom>
        </p:spPr>
      </p:pic>
      <p:sp>
        <p:nvSpPr>
          <p:cNvPr id="8" name="TextBox 7"/>
          <p:cNvSpPr txBox="1"/>
          <p:nvPr/>
        </p:nvSpPr>
        <p:spPr>
          <a:xfrm>
            <a:off x="1793477" y="3796977"/>
            <a:ext cx="14701046" cy="2693045"/>
          </a:xfrm>
          <a:prstGeom prst="rect">
            <a:avLst/>
          </a:prstGeom>
          <a:noFill/>
        </p:spPr>
        <p:txBody>
          <a:bodyPr wrap="square" rtlCol="0">
            <a:spAutoFit/>
          </a:bodyPr>
          <a:lstStyle/>
          <a:p>
            <a:pPr algn="ctr">
              <a:lnSpc>
                <a:spcPct val="130000"/>
              </a:lnSpc>
            </a:pPr>
            <a:r>
              <a:rPr lang="en-US" sz="6500" b="1" dirty="0" smtClean="0">
                <a:solidFill>
                  <a:schemeClr val="accent6">
                    <a:lumMod val="50000"/>
                  </a:schemeClr>
                </a:solidFill>
                <a:latin typeface="Arial" panose="020B0604020202020204" pitchFamily="34" charset="0"/>
                <a:cs typeface="Arial" panose="020B0604020202020204" pitchFamily="34" charset="0"/>
              </a:rPr>
              <a:t>3. </a:t>
            </a:r>
            <a:r>
              <a:rPr lang="en-US" sz="6500" b="1" dirty="0" err="1" smtClean="0">
                <a:solidFill>
                  <a:schemeClr val="accent6">
                    <a:lumMod val="50000"/>
                  </a:schemeClr>
                </a:solidFill>
                <a:latin typeface="Arial" panose="020B0604020202020204" pitchFamily="34" charset="0"/>
                <a:cs typeface="Arial" panose="020B0604020202020204" pitchFamily="34" charset="0"/>
              </a:rPr>
              <a:t>Tìm</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hiểu</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cách</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ứng</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phó</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tích</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cực</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khi</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en-US" sz="6500" b="1" dirty="0" err="1" smtClean="0">
                <a:solidFill>
                  <a:schemeClr val="accent6">
                    <a:lumMod val="50000"/>
                  </a:schemeClr>
                </a:solidFill>
                <a:latin typeface="Arial" panose="020B0604020202020204" pitchFamily="34" charset="0"/>
                <a:cs typeface="Arial" panose="020B0604020202020204" pitchFamily="34" charset="0"/>
              </a:rPr>
              <a:t>bị</a:t>
            </a:r>
            <a:r>
              <a:rPr lang="en-US" sz="6500" b="1" dirty="0" smtClean="0">
                <a:solidFill>
                  <a:schemeClr val="accent6">
                    <a:lumMod val="50000"/>
                  </a:schemeClr>
                </a:solidFill>
                <a:latin typeface="Arial" panose="020B0604020202020204" pitchFamily="34" charset="0"/>
                <a:cs typeface="Arial" panose="020B0604020202020204" pitchFamily="34" charset="0"/>
              </a:rPr>
              <a:t> </a:t>
            </a:r>
            <a:r>
              <a:rPr lang="nl-NL" sz="6500" b="1" dirty="0" smtClean="0">
                <a:solidFill>
                  <a:schemeClr val="accent6">
                    <a:lumMod val="50000"/>
                  </a:schemeClr>
                </a:solidFill>
                <a:latin typeface="Arial" panose="020B0604020202020204" pitchFamily="34" charset="0"/>
                <a:cs typeface="Arial" panose="020B0604020202020204" pitchFamily="34" charset="0"/>
              </a:rPr>
              <a:t>căng thẳng</a:t>
            </a:r>
            <a:endParaRPr lang="en-US" sz="6500" dirty="0">
              <a:solidFill>
                <a:schemeClr val="accent6">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131" y="5143499"/>
            <a:ext cx="5867400" cy="5867400"/>
          </a:xfrm>
          <a:prstGeom prst="rect">
            <a:avLst/>
          </a:prstGeom>
        </p:spPr>
      </p:pic>
    </p:spTree>
    <p:extLst>
      <p:ext uri="{BB962C8B-B14F-4D97-AF65-F5344CB8AC3E}">
        <p14:creationId xmlns:p14="http://schemas.microsoft.com/office/powerpoint/2010/main" val="20253891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0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2503" y="456754"/>
            <a:ext cx="9857578" cy="2130650"/>
          </a:xfrm>
          <a:prstGeom prst="rect">
            <a:avLst/>
          </a:prstGeom>
        </p:spPr>
      </p:pic>
      <p:grpSp>
        <p:nvGrpSpPr>
          <p:cNvPr id="4" name="Group 4"/>
          <p:cNvGrpSpPr/>
          <p:nvPr/>
        </p:nvGrpSpPr>
        <p:grpSpPr>
          <a:xfrm>
            <a:off x="1327345" y="2663741"/>
            <a:ext cx="15633451" cy="744607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220" y="2839234"/>
            <a:ext cx="15461970" cy="7095085"/>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96155">
            <a:off x="11177129" y="686216"/>
            <a:ext cx="2369221" cy="1748065"/>
          </a:xfrm>
          <a:prstGeom prst="rect">
            <a:avLst/>
          </a:prstGeom>
        </p:spPr>
      </p:pic>
      <p:sp>
        <p:nvSpPr>
          <p:cNvPr id="11" name="TextBox 18">
            <a:extLst>
              <a:ext uri="{FF2B5EF4-FFF2-40B4-BE49-F238E27FC236}">
                <a16:creationId xmlns:a16="http://schemas.microsoft.com/office/drawing/2014/main" id="{047EE7B2-77A3-B67A-31D4-9F89AFAEADFD}"/>
              </a:ext>
            </a:extLst>
          </p:cNvPr>
          <p:cNvSpPr txBox="1"/>
          <p:nvPr/>
        </p:nvSpPr>
        <p:spPr>
          <a:xfrm>
            <a:off x="141327" y="1080661"/>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2"/>
                </a:solidFill>
                <a:latin typeface="Arial" panose="020B0604020202020204" pitchFamily="34" charset="0"/>
                <a:cs typeface="Arial" panose="020B0604020202020204" pitchFamily="34" charset="0"/>
              </a:rPr>
              <a:t>KHỞI ĐỘNG</a:t>
            </a:r>
          </a:p>
        </p:txBody>
      </p:sp>
      <p:sp>
        <p:nvSpPr>
          <p:cNvPr id="14" name="Thought Bubble: Cloud 13">
            <a:extLst>
              <a:ext uri="{FF2B5EF4-FFF2-40B4-BE49-F238E27FC236}">
                <a16:creationId xmlns:a16="http://schemas.microsoft.com/office/drawing/2014/main" id="{D1A1CBB1-B2FC-BE2E-4B52-D5FEC779EF18}"/>
              </a:ext>
            </a:extLst>
          </p:cNvPr>
          <p:cNvSpPr/>
          <p:nvPr/>
        </p:nvSpPr>
        <p:spPr>
          <a:xfrm>
            <a:off x="2441483" y="3249480"/>
            <a:ext cx="9274901" cy="5412814"/>
          </a:xfrm>
          <a:prstGeom prst="cloudCallout">
            <a:avLst>
              <a:gd name="adj1" fmla="val 68306"/>
              <a:gd name="adj2" fmla="val 21484"/>
            </a:avLst>
          </a:prstGeom>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r>
              <a:rPr lang="fr-FR" sz="4200" dirty="0" err="1">
                <a:latin typeface="Arial" panose="020B0604020202020204" pitchFamily="34" charset="0"/>
                <a:cs typeface="Arial" panose="020B0604020202020204" pitchFamily="34" charset="0"/>
              </a:rPr>
              <a:t>H</a:t>
            </a:r>
            <a:r>
              <a:rPr lang="fr-FR" sz="4200" dirty="0" err="1" smtClean="0">
                <a:latin typeface="Arial" panose="020B0604020202020204" pitchFamily="34" charset="0"/>
                <a:cs typeface="Arial" panose="020B0604020202020204" pitchFamily="34" charset="0"/>
              </a:rPr>
              <a:t>ãy</a:t>
            </a:r>
            <a:r>
              <a:rPr lang="fr-FR" sz="4200" dirty="0" smtClean="0">
                <a:latin typeface="Arial" panose="020B0604020202020204" pitchFamily="34" charset="0"/>
                <a:cs typeface="Arial" panose="020B0604020202020204" pitchFamily="34" charset="0"/>
              </a:rPr>
              <a:t> </a:t>
            </a:r>
            <a:r>
              <a:rPr lang="fr-FR" sz="4200" dirty="0">
                <a:latin typeface="Arial" panose="020B0604020202020204" pitchFamily="34" charset="0"/>
                <a:cs typeface="Arial" panose="020B0604020202020204" pitchFamily="34" charset="0"/>
              </a:rPr>
              <a:t>chia </a:t>
            </a:r>
            <a:r>
              <a:rPr lang="fr-FR" sz="4200" dirty="0" err="1">
                <a:latin typeface="Arial" panose="020B0604020202020204" pitchFamily="34" charset="0"/>
                <a:cs typeface="Arial" panose="020B0604020202020204" pitchFamily="34" charset="0"/>
              </a:rPr>
              <a:t>sẻ</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về</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một</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lần</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em</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bị</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căng</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thẳng</a:t>
            </a:r>
            <a:r>
              <a:rPr lang="fr-FR" sz="4200" dirty="0">
                <a:latin typeface="Arial" panose="020B0604020202020204" pitchFamily="34" charset="0"/>
                <a:cs typeface="Arial" panose="020B0604020202020204" pitchFamily="34" charset="0"/>
              </a:rPr>
              <a:t>. Khi </a:t>
            </a:r>
            <a:r>
              <a:rPr lang="fr-FR" sz="4200" dirty="0" err="1">
                <a:latin typeface="Arial" panose="020B0604020202020204" pitchFamily="34" charset="0"/>
                <a:cs typeface="Arial" panose="020B0604020202020204" pitchFamily="34" charset="0"/>
              </a:rPr>
              <a:t>đó</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em</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đã</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làm</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gì</a:t>
            </a:r>
            <a:r>
              <a:rPr lang="fr-FR" sz="4200" dirty="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24813A37-1F24-5E57-D746-F90B859AA1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51754" y="5143500"/>
            <a:ext cx="7325862" cy="5484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anim calcmode="lin" valueType="num">
                                      <p:cBhvr>
                                        <p:cTn id="26" dur="500" fill="hold"/>
                                        <p:tgtEl>
                                          <p:spTgt spid="1026"/>
                                        </p:tgtEl>
                                        <p:attrNameLst>
                                          <p:attrName>ppt_x</p:attrName>
                                        </p:attrNameLst>
                                      </p:cBhvr>
                                      <p:tavLst>
                                        <p:tav tm="0">
                                          <p:val>
                                            <p:strVal val="#ppt_x"/>
                                          </p:val>
                                        </p:tav>
                                        <p:tav tm="100000">
                                          <p:val>
                                            <p:strVal val="#ppt_x"/>
                                          </p:val>
                                        </p:tav>
                                      </p:tavLst>
                                    </p:anim>
                                    <p:anim calcmode="lin" valueType="num">
                                      <p:cBhvr>
                                        <p:cTn id="27"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7" name="Group 9"/>
          <p:cNvGrpSpPr/>
          <p:nvPr/>
        </p:nvGrpSpPr>
        <p:grpSpPr>
          <a:xfrm>
            <a:off x="804178" y="478799"/>
            <a:ext cx="16671649" cy="9335761"/>
            <a:chOff x="0" y="0"/>
            <a:chExt cx="8753394" cy="11166140"/>
          </a:xfrm>
          <a:solidFill>
            <a:schemeClr val="accent4">
              <a:lumMod val="60000"/>
              <a:lumOff val="40000"/>
            </a:schemeClr>
          </a:solidFill>
        </p:grpSpPr>
        <p:sp>
          <p:nvSpPr>
            <p:cNvPr id="18"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grpFill/>
          </p:spPr>
        </p:sp>
      </p:grpSp>
      <p:grpSp>
        <p:nvGrpSpPr>
          <p:cNvPr id="19" name="Group 17"/>
          <p:cNvGrpSpPr/>
          <p:nvPr/>
        </p:nvGrpSpPr>
        <p:grpSpPr>
          <a:xfrm>
            <a:off x="990600" y="725334"/>
            <a:ext cx="16306800" cy="8836331"/>
            <a:chOff x="0" y="0"/>
            <a:chExt cx="8597719" cy="7336224"/>
          </a:xfrm>
        </p:grpSpPr>
        <p:sp>
          <p:nvSpPr>
            <p:cNvPr id="20" name="Freeform 18"/>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21" name="Picture 20"/>
          <p:cNvPicPr/>
          <p:nvPr/>
        </p:nvPicPr>
        <p:blipFill rotWithShape="1">
          <a:blip r:embed="rId4" cstate="print">
            <a:extLst>
              <a:ext uri="{28A0092B-C50C-407E-A947-70E740481C1C}">
                <a14:useLocalDpi xmlns:a14="http://schemas.microsoft.com/office/drawing/2010/main" val="0"/>
              </a:ext>
            </a:extLst>
          </a:blip>
          <a:srcRect l="1078" t="3031" r="1805" b="1515"/>
          <a:stretch/>
        </p:blipFill>
        <p:spPr>
          <a:xfrm>
            <a:off x="1239518" y="878840"/>
            <a:ext cx="7231011" cy="5105400"/>
          </a:xfrm>
          <a:prstGeom prst="rect">
            <a:avLst/>
          </a:prstGeom>
        </p:spPr>
      </p:pic>
      <p:pic>
        <p:nvPicPr>
          <p:cNvPr id="22" name="Picture 21"/>
          <p:cNvPicPr/>
          <p:nvPr/>
        </p:nvPicPr>
        <p:blipFill>
          <a:blip r:embed="rId5" cstate="print">
            <a:extLst>
              <a:ext uri="{28A0092B-C50C-407E-A947-70E740481C1C}">
                <a14:useLocalDpi xmlns:a14="http://schemas.microsoft.com/office/drawing/2010/main" val="0"/>
              </a:ext>
            </a:extLst>
          </a:blip>
          <a:stretch>
            <a:fillRect/>
          </a:stretch>
        </p:blipFill>
        <p:spPr>
          <a:xfrm>
            <a:off x="8716131" y="933670"/>
            <a:ext cx="8374009" cy="3967444"/>
          </a:xfrm>
          <a:prstGeom prst="rect">
            <a:avLst/>
          </a:prstGeom>
        </p:spPr>
      </p:pic>
      <p:pic>
        <p:nvPicPr>
          <p:cNvPr id="23" name="Picture 22"/>
          <p:cNvPicPr/>
          <p:nvPr/>
        </p:nvPicPr>
        <p:blipFill rotWithShape="1">
          <a:blip r:embed="rId6" cstate="print">
            <a:extLst>
              <a:ext uri="{28A0092B-C50C-407E-A947-70E740481C1C}">
                <a14:useLocalDpi xmlns:a14="http://schemas.microsoft.com/office/drawing/2010/main" val="0"/>
              </a:ext>
            </a:extLst>
          </a:blip>
          <a:srcRect b="1726"/>
          <a:stretch/>
        </p:blipFill>
        <p:spPr>
          <a:xfrm>
            <a:off x="8727438" y="4898574"/>
            <a:ext cx="8374009" cy="4459082"/>
          </a:xfrm>
          <a:prstGeom prst="rect">
            <a:avLst/>
          </a:prstGeom>
        </p:spPr>
      </p:pic>
      <p:grpSp>
        <p:nvGrpSpPr>
          <p:cNvPr id="26" name="Group 6"/>
          <p:cNvGrpSpPr/>
          <p:nvPr/>
        </p:nvGrpSpPr>
        <p:grpSpPr>
          <a:xfrm>
            <a:off x="1219198" y="6107266"/>
            <a:ext cx="7477761" cy="3281310"/>
            <a:chOff x="0" y="0"/>
            <a:chExt cx="2783350" cy="2115085"/>
          </a:xfrm>
          <a:solidFill>
            <a:schemeClr val="accent6"/>
          </a:solidFill>
        </p:grpSpPr>
        <p:sp>
          <p:nvSpPr>
            <p:cNvPr id="27" name="Freeform 7"/>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a:grpFill/>
          </p:spPr>
        </p:sp>
      </p:grpSp>
      <p:sp>
        <p:nvSpPr>
          <p:cNvPr id="11" name="Rectangle 10"/>
          <p:cNvSpPr/>
          <p:nvPr/>
        </p:nvSpPr>
        <p:spPr>
          <a:xfrm>
            <a:off x="1297139" y="6381571"/>
            <a:ext cx="7338719" cy="2372957"/>
          </a:xfrm>
          <a:prstGeom prst="rect">
            <a:avLst/>
          </a:prstGeom>
        </p:spPr>
        <p:txBody>
          <a:bodyPr wrap="square">
            <a:spAutoFit/>
          </a:bodyPr>
          <a:lstStyle/>
          <a:p>
            <a:pPr algn="just">
              <a:lnSpc>
                <a:spcPct val="130000"/>
              </a:lnSpc>
              <a:spcBef>
                <a:spcPts val="300"/>
              </a:spcBef>
              <a:spcAft>
                <a:spcPts val="300"/>
              </a:spcAft>
            </a:pPr>
            <a:r>
              <a:rPr lang="nl-NL" sz="3800" dirty="0">
                <a:solidFill>
                  <a:schemeClr val="bg1"/>
                </a:solidFill>
                <a:latin typeface="Arial" panose="020B0604020202020204" pitchFamily="34" charset="0"/>
                <a:ea typeface="Calibri" panose="020F0502020204030204" pitchFamily="34" charset="0"/>
                <a:cs typeface="Arial" panose="020B0604020202020204" pitchFamily="34" charset="0"/>
              </a:rPr>
              <a:t>Cách ứng phó của các bạn trong từng tình huống căng thẳng như thế nào? Kết quả ra sao?</a:t>
            </a:r>
            <a:endParaRPr lang="en-US" sz="3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21" name="Group 8">
            <a:extLst>
              <a:ext uri="{FF2B5EF4-FFF2-40B4-BE49-F238E27FC236}">
                <a16:creationId xmlns:a16="http://schemas.microsoft.com/office/drawing/2014/main" id="{5EBB11DE-CCE1-F39E-FA0F-7603FB71F677}"/>
              </a:ext>
            </a:extLst>
          </p:cNvPr>
          <p:cNvGrpSpPr/>
          <p:nvPr/>
        </p:nvGrpSpPr>
        <p:grpSpPr>
          <a:xfrm>
            <a:off x="1521106" y="689183"/>
            <a:ext cx="15240000" cy="2130550"/>
            <a:chOff x="0" y="0"/>
            <a:chExt cx="11093271" cy="5685034"/>
          </a:xfrm>
          <a:solidFill>
            <a:schemeClr val="accent4">
              <a:lumMod val="40000"/>
              <a:lumOff val="60000"/>
            </a:schemeClr>
          </a:solidFill>
        </p:grpSpPr>
        <p:sp>
          <p:nvSpPr>
            <p:cNvPr id="22" name="Freeform 9">
              <a:extLst>
                <a:ext uri="{FF2B5EF4-FFF2-40B4-BE49-F238E27FC236}">
                  <a16:creationId xmlns:a16="http://schemas.microsoft.com/office/drawing/2014/main" id="{9284661E-31E8-994A-697C-688D16E02BCF}"/>
                </a:ext>
              </a:extLst>
            </p:cNvPr>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grpFill/>
          </p:spPr>
        </p:sp>
      </p:grpSp>
      <p:sp>
        <p:nvSpPr>
          <p:cNvPr id="23" name="TextBox 22">
            <a:extLst>
              <a:ext uri="{FF2B5EF4-FFF2-40B4-BE49-F238E27FC236}">
                <a16:creationId xmlns:a16="http://schemas.microsoft.com/office/drawing/2014/main" id="{6981A142-3287-3899-8EDF-9C9727F25BD4}"/>
              </a:ext>
            </a:extLst>
          </p:cNvPr>
          <p:cNvSpPr txBox="1"/>
          <p:nvPr/>
        </p:nvSpPr>
        <p:spPr>
          <a:xfrm>
            <a:off x="1608537" y="908072"/>
            <a:ext cx="15059350" cy="1692771"/>
          </a:xfrm>
          <a:prstGeom prst="rect">
            <a:avLst/>
          </a:prstGeom>
          <a:noFill/>
        </p:spPr>
        <p:txBody>
          <a:bodyPr wrap="square">
            <a:spAutoFit/>
          </a:bodyPr>
          <a:lstStyle/>
          <a:p>
            <a:pPr algn="just">
              <a:lnSpc>
                <a:spcPct val="130000"/>
              </a:lnSpc>
            </a:pPr>
            <a:r>
              <a:rPr lang="nl-NL" sz="4000" dirty="0">
                <a:latin typeface="Arial" panose="020B0604020202020204" pitchFamily="34" charset="0"/>
                <a:cs typeface="Arial" panose="020B0604020202020204" pitchFamily="34" charset="0"/>
              </a:rPr>
              <a:t>Cách ứng phó của các bạn trong từng tình huống căng thẳng của các bạn Hải, Mai, Tuấn, Hà và tác dụng của cách ứng phó </a:t>
            </a:r>
            <a:r>
              <a:rPr lang="nl-NL" sz="4000" dirty="0" smtClean="0">
                <a:latin typeface="Arial" panose="020B0604020202020204" pitchFamily="34" charset="0"/>
                <a:cs typeface="Arial" panose="020B0604020202020204" pitchFamily="34" charset="0"/>
              </a:rPr>
              <a:t>đó:</a:t>
            </a:r>
            <a:endParaRPr lang="en-US" sz="4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2390171" y="3123294"/>
            <a:ext cx="13496082" cy="660854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61826">
            <a:off x="-1678894" y="8892492"/>
            <a:ext cx="5069240" cy="1318002"/>
          </a:xfrm>
          <a:prstGeom prst="rect">
            <a:avLst/>
          </a:prstGeom>
        </p:spPr>
      </p:pic>
      <p:pic>
        <p:nvPicPr>
          <p:cNvPr id="26" name="Picture 17">
            <a:extLst>
              <a:ext uri="{FF2B5EF4-FFF2-40B4-BE49-F238E27FC236}">
                <a16:creationId xmlns:a16="http://schemas.microsoft.com/office/drawing/2014/main" id="{E76D598B-4E96-AAAE-D67C-DF70EBE54E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448687" y="3585417"/>
            <a:ext cx="2438400" cy="6151926"/>
          </a:xfrm>
          <a:prstGeom prst="rect">
            <a:avLst/>
          </a:prstGeom>
        </p:spPr>
      </p:pic>
      <p:pic>
        <p:nvPicPr>
          <p:cNvPr id="11" name="Picture 12">
            <a:extLst>
              <a:ext uri="{FF2B5EF4-FFF2-40B4-BE49-F238E27FC236}">
                <a16:creationId xmlns:a16="http://schemas.microsoft.com/office/drawing/2014/main" id="{A8A7BB18-60FB-4103-B7F4-9E0351BEF6E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1589" y="2600843"/>
            <a:ext cx="1586948" cy="16849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159151" y="2019299"/>
            <a:ext cx="15969698" cy="7902969"/>
            <a:chOff x="0" y="0"/>
            <a:chExt cx="8753394" cy="11166140"/>
          </a:xfrm>
          <a:solidFill>
            <a:schemeClr val="accent2"/>
          </a:solidFill>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grpFill/>
          </p:spPr>
        </p:sp>
      </p:grpSp>
      <p:grpSp>
        <p:nvGrpSpPr>
          <p:cNvPr id="17" name="Group 17"/>
          <p:cNvGrpSpPr/>
          <p:nvPr/>
        </p:nvGrpSpPr>
        <p:grpSpPr>
          <a:xfrm>
            <a:off x="1371600" y="2286796"/>
            <a:ext cx="15544800" cy="7367973"/>
            <a:chOff x="0" y="0"/>
            <a:chExt cx="8597719" cy="7336224"/>
          </a:xfrm>
        </p:grpSpPr>
        <p:sp>
          <p:nvSpPr>
            <p:cNvPr id="18" name="Freeform 18"/>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50355" y="919484"/>
            <a:ext cx="1540695" cy="1842385"/>
          </a:xfrm>
          <a:prstGeom prst="rect">
            <a:avLst/>
          </a:prstGeom>
        </p:spPr>
      </p:pic>
      <p:sp>
        <p:nvSpPr>
          <p:cNvPr id="16" name="TextBox 15">
            <a:extLst>
              <a:ext uri="{FF2B5EF4-FFF2-40B4-BE49-F238E27FC236}">
                <a16:creationId xmlns:a16="http://schemas.microsoft.com/office/drawing/2014/main" id="{621820FB-550B-D8DA-F0AA-8114B93043C5}"/>
              </a:ext>
            </a:extLst>
          </p:cNvPr>
          <p:cNvSpPr txBox="1"/>
          <p:nvPr/>
        </p:nvSpPr>
        <p:spPr>
          <a:xfrm>
            <a:off x="-7653" y="556300"/>
            <a:ext cx="18288000" cy="938719"/>
          </a:xfrm>
          <a:prstGeom prst="rect">
            <a:avLst/>
          </a:prstGeom>
          <a:noFill/>
        </p:spPr>
        <p:txBody>
          <a:bodyPr wrap="square">
            <a:spAutoFit/>
          </a:bodyPr>
          <a:lstStyle/>
          <a:p>
            <a:pPr algn="ctr">
              <a:spcBef>
                <a:spcPts val="300"/>
              </a:spcBef>
              <a:spcAft>
                <a:spcPts val="300"/>
              </a:spcAft>
            </a:pPr>
            <a:r>
              <a:rPr lang="fr-FR" sz="5500" b="1" i="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Cách</a:t>
            </a:r>
            <a:r>
              <a:rPr lang="fr-FR" sz="5500" b="1" i="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ứng</a:t>
            </a:r>
            <a:r>
              <a:rPr lang="fr-FR" sz="5500" b="1" i="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phó</a:t>
            </a:r>
            <a:r>
              <a:rPr lang="fr-FR" sz="5500" b="1" i="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tích</a:t>
            </a:r>
            <a:r>
              <a:rPr lang="fr-FR" sz="5500" b="1" i="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cực</a:t>
            </a:r>
            <a:r>
              <a:rPr lang="fr-FR" sz="5500" b="1" i="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khi </a:t>
            </a:r>
            <a:r>
              <a:rPr lang="fr-FR" sz="5500" b="1" i="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bị</a:t>
            </a:r>
            <a:r>
              <a:rPr lang="fr-FR" sz="5500" b="1" i="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căng</a:t>
            </a:r>
            <a:r>
              <a:rPr lang="fr-FR" sz="5500" b="1" i="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thẳng</a:t>
            </a:r>
            <a:endParaRPr lang="en-US" sz="5500" i="1"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146" name="Picture 2" descr="https://o.remove.bg/downloads/6f80a204-62eb-48c0-907d-db15bfb5a317/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3504" y="2691805"/>
            <a:ext cx="2125135" cy="21251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19358" y="3443622"/>
            <a:ext cx="10390986" cy="707886"/>
          </a:xfrm>
          <a:prstGeom prst="rect">
            <a:avLst/>
          </a:prstGeom>
        </p:spPr>
        <p:txBody>
          <a:bodyPr wrap="none">
            <a:spAutoFit/>
          </a:bodyPr>
          <a:lstStyle/>
          <a:p>
            <a:pPr algn="just">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Nghe nhạc thư giãn, tiếp xúc với thiên nhiên.</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2" descr="https://o.remove.bg/downloads/6f80a204-62eb-48c0-907d-db15bfb5a317/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3503" y="4816940"/>
            <a:ext cx="2125135" cy="21251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o.remove.bg/downloads/6f80a204-62eb-48c0-907d-db15bfb5a317/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3503" y="6942075"/>
            <a:ext cx="2125135" cy="21251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19358" y="5033121"/>
            <a:ext cx="12746946" cy="1692771"/>
          </a:xfrm>
          <a:prstGeom prst="rect">
            <a:avLst/>
          </a:prstGeom>
        </p:spPr>
        <p:txBody>
          <a:bodyPr wrap="square">
            <a:spAutoFit/>
          </a:bodyPr>
          <a:lstStyle/>
          <a:p>
            <a:pPr algn="just">
              <a:lnSpc>
                <a:spcPct val="13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Tham gia các hoạt động cộng đồng, trò chuyện, chia sẻ với bạn bè, anh chị em, người thân.</a:t>
            </a:r>
            <a:endParaRPr lang="en-US" sz="4000" dirty="0">
              <a:latin typeface="Arial" panose="020B0604020202020204" pitchFamily="34" charset="0"/>
              <a:cs typeface="Arial" panose="020B0604020202020204" pitchFamily="34" charset="0"/>
            </a:endParaRPr>
          </a:p>
        </p:txBody>
      </p:sp>
      <p:sp>
        <p:nvSpPr>
          <p:cNvPr id="6" name="Rectangle 5"/>
          <p:cNvSpPr/>
          <p:nvPr/>
        </p:nvSpPr>
        <p:spPr>
          <a:xfrm>
            <a:off x="3519358" y="7203490"/>
            <a:ext cx="12746946" cy="1609480"/>
          </a:xfrm>
          <a:prstGeom prst="rect">
            <a:avLst/>
          </a:prstGeom>
        </p:spPr>
        <p:txBody>
          <a:bodyPr wrap="square">
            <a:spAutoFit/>
          </a:bodyPr>
          <a:lstStyle/>
          <a:p>
            <a:pPr algn="just">
              <a:lnSpc>
                <a:spcPct val="13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Tìm kiếm và phát triển sở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thích: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đọc sách, vẽ tranh, chơi nhạc cụ, tập thể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thao,...</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688389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fade">
                                      <p:cBhvr>
                                        <p:cTn id="24" dur="500"/>
                                        <p:tgtEl>
                                          <p:spTgt spid="6146"/>
                                        </p:tgtEl>
                                      </p:cBhvr>
                                    </p:animEffect>
                                    <p:anim calcmode="lin" valueType="num">
                                      <p:cBhvr>
                                        <p:cTn id="25" dur="500" fill="hold"/>
                                        <p:tgtEl>
                                          <p:spTgt spid="6146"/>
                                        </p:tgtEl>
                                        <p:attrNameLst>
                                          <p:attrName>ppt_x</p:attrName>
                                        </p:attrNameLst>
                                      </p:cBhvr>
                                      <p:tavLst>
                                        <p:tav tm="0">
                                          <p:val>
                                            <p:strVal val="#ppt_x"/>
                                          </p:val>
                                        </p:tav>
                                        <p:tav tm="100000">
                                          <p:val>
                                            <p:strVal val="#ppt_x"/>
                                          </p:val>
                                        </p:tav>
                                      </p:tavLst>
                                    </p:anim>
                                    <p:anim calcmode="lin" valueType="num">
                                      <p:cBhvr>
                                        <p:cTn id="26" dur="500" fill="hold"/>
                                        <p:tgtEl>
                                          <p:spTgt spid="614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anim calcmode="lin" valueType="num">
                                      <p:cBhvr>
                                        <p:cTn id="30" dur="500" fill="hold"/>
                                        <p:tgtEl>
                                          <p:spTgt spid="3"/>
                                        </p:tgtEl>
                                        <p:attrNameLst>
                                          <p:attrName>ppt_x</p:attrName>
                                        </p:attrNameLst>
                                      </p:cBhvr>
                                      <p:tavLst>
                                        <p:tav tm="0">
                                          <p:val>
                                            <p:strVal val="#ppt_x"/>
                                          </p:val>
                                        </p:tav>
                                        <p:tav tm="100000">
                                          <p:val>
                                            <p:strVal val="#ppt_x"/>
                                          </p:val>
                                        </p:tav>
                                      </p:tavLst>
                                    </p:anim>
                                    <p:anim calcmode="lin" valueType="num">
                                      <p:cBhvr>
                                        <p:cTn id="3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anim calcmode="lin" valueType="num">
                                      <p:cBhvr>
                                        <p:cTn id="42" dur="500" fill="hold"/>
                                        <p:tgtEl>
                                          <p:spTgt spid="5"/>
                                        </p:tgtEl>
                                        <p:attrNameLst>
                                          <p:attrName>ppt_x</p:attrName>
                                        </p:attrNameLst>
                                      </p:cBhvr>
                                      <p:tavLst>
                                        <p:tav tm="0">
                                          <p:val>
                                            <p:strVal val="#ppt_x"/>
                                          </p:val>
                                        </p:tav>
                                        <p:tav tm="100000">
                                          <p:val>
                                            <p:strVal val="#ppt_x"/>
                                          </p:val>
                                        </p:tav>
                                      </p:tavLst>
                                    </p:anim>
                                    <p:anim calcmode="lin" valueType="num">
                                      <p:cBhvr>
                                        <p:cTn id="4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anim calcmode="lin" valueType="num">
                                      <p:cBhvr>
                                        <p:cTn id="49" dur="500" fill="hold"/>
                                        <p:tgtEl>
                                          <p:spTgt spid="25"/>
                                        </p:tgtEl>
                                        <p:attrNameLst>
                                          <p:attrName>ppt_x</p:attrName>
                                        </p:attrNameLst>
                                      </p:cBhvr>
                                      <p:tavLst>
                                        <p:tav tm="0">
                                          <p:val>
                                            <p:strVal val="#ppt_x"/>
                                          </p:val>
                                        </p:tav>
                                        <p:tav tm="100000">
                                          <p:val>
                                            <p:strVal val="#ppt_x"/>
                                          </p:val>
                                        </p:tav>
                                      </p:tavLst>
                                    </p:anim>
                                    <p:anim calcmode="lin" valueType="num">
                                      <p:cBhvr>
                                        <p:cTn id="50" dur="500" fill="hold"/>
                                        <p:tgtEl>
                                          <p:spTgt spid="2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anim calcmode="lin" valueType="num">
                                      <p:cBhvr>
                                        <p:cTn id="54" dur="500" fill="hold"/>
                                        <p:tgtEl>
                                          <p:spTgt spid="6"/>
                                        </p:tgtEl>
                                        <p:attrNameLst>
                                          <p:attrName>ppt_x</p:attrName>
                                        </p:attrNameLst>
                                      </p:cBhvr>
                                      <p:tavLst>
                                        <p:tav tm="0">
                                          <p:val>
                                            <p:strVal val="#ppt_x"/>
                                          </p:val>
                                        </p:tav>
                                        <p:tav tm="100000">
                                          <p:val>
                                            <p:strVal val="#ppt_x"/>
                                          </p:val>
                                        </p:tav>
                                      </p:tavLst>
                                    </p:anim>
                                    <p:anim calcmode="lin" valueType="num">
                                      <p:cBhvr>
                                        <p:cTn id="5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579814">
            <a:off x="13990269" y="46473"/>
            <a:ext cx="4916819" cy="1492925"/>
          </a:xfrm>
          <a:prstGeom prst="rect">
            <a:avLst/>
          </a:prstGeom>
        </p:spPr>
      </p:pic>
      <p:sp>
        <p:nvSpPr>
          <p:cNvPr id="10" name="TextBox 9">
            <a:extLst>
              <a:ext uri="{FF2B5EF4-FFF2-40B4-BE49-F238E27FC236}">
                <a16:creationId xmlns:a16="http://schemas.microsoft.com/office/drawing/2014/main" id="{9FA4FB97-9620-AFA2-15A7-75FBDF765236}"/>
              </a:ext>
            </a:extLst>
          </p:cNvPr>
          <p:cNvSpPr txBox="1"/>
          <p:nvPr/>
        </p:nvSpPr>
        <p:spPr>
          <a:xfrm>
            <a:off x="3906982" y="364731"/>
            <a:ext cx="10474036" cy="938719"/>
          </a:xfrm>
          <a:prstGeom prst="rect">
            <a:avLst/>
          </a:prstGeom>
          <a:noFill/>
        </p:spPr>
        <p:txBody>
          <a:bodyPr wrap="square">
            <a:spAutoFit/>
          </a:bodyPr>
          <a:lstStyle/>
          <a:p>
            <a:pPr algn="ctr">
              <a:spcBef>
                <a:spcPts val="300"/>
              </a:spcBef>
              <a:spcAft>
                <a:spcPts val="300"/>
              </a:spcAft>
            </a:pPr>
            <a:r>
              <a:rPr lang="fr-FR"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KẾT LUẬN</a:t>
            </a:r>
            <a:endParaRPr lang="en-US" sz="55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Freeform 10">
            <a:extLst>
              <a:ext uri="{FF2B5EF4-FFF2-40B4-BE49-F238E27FC236}">
                <a16:creationId xmlns:a16="http://schemas.microsoft.com/office/drawing/2014/main" id="{55CF26A9-177B-3CC8-813B-A0BE15F470E1}"/>
              </a:ext>
            </a:extLst>
          </p:cNvPr>
          <p:cNvSpPr/>
          <p:nvPr/>
        </p:nvSpPr>
        <p:spPr>
          <a:xfrm rot="5400000">
            <a:off x="5050248" y="-1659433"/>
            <a:ext cx="8176896" cy="14619965"/>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55691">
            <a:off x="-581735" y="8985447"/>
            <a:ext cx="4028064" cy="1366880"/>
          </a:xfrm>
          <a:prstGeom prst="rect">
            <a:avLst/>
          </a:prstGeom>
        </p:spPr>
      </p:pic>
      <p:pic>
        <p:nvPicPr>
          <p:cNvPr id="6" name="Picture 6"/>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1178143" flipH="1">
            <a:off x="84113" y="155668"/>
            <a:ext cx="2337339" cy="1517944"/>
          </a:xfrm>
          <a:prstGeom prst="rect">
            <a:avLst/>
          </a:prstGeom>
        </p:spPr>
      </p:pic>
      <p:sp>
        <p:nvSpPr>
          <p:cNvPr id="5" name="Rectangle 4"/>
          <p:cNvSpPr/>
          <p:nvPr/>
        </p:nvSpPr>
        <p:spPr>
          <a:xfrm>
            <a:off x="2356896" y="1940281"/>
            <a:ext cx="13563600" cy="7525137"/>
          </a:xfrm>
          <a:prstGeom prst="rect">
            <a:avLst/>
          </a:prstGeom>
        </p:spPr>
        <p:txBody>
          <a:bodyPr wrap="square">
            <a:spAutoFit/>
          </a:bodyPr>
          <a:lstStyle/>
          <a:p>
            <a:pPr algn="just">
              <a:lnSpc>
                <a:spcPct val="130000"/>
              </a:lnSpc>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Căng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thẳng tâm lí là tình trạng mà con người cảm thấy khi phải chịu áp lực về tinh thần, thể chất</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Những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người trải qua mức độ căng thẳng tâm lí cao hoặc căng thẳng trong một thời gian dài có thể gặp các vấn đề về sức khoẻ tinh thần và thể chất.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Một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số biểu hiện của cơ thể khi bị căng thẳng: mệt mỏi, chán ăn, khó ngủ, đau đầu,...</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Nguyên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nhân gây ra căng thẳng có thể đến từ những tác động bên ngoài.</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579814">
            <a:off x="13990269" y="46473"/>
            <a:ext cx="4916819" cy="1492925"/>
          </a:xfrm>
          <a:prstGeom prst="rect">
            <a:avLst/>
          </a:prstGeom>
        </p:spPr>
      </p:pic>
      <p:sp>
        <p:nvSpPr>
          <p:cNvPr id="10" name="TextBox 9">
            <a:extLst>
              <a:ext uri="{FF2B5EF4-FFF2-40B4-BE49-F238E27FC236}">
                <a16:creationId xmlns:a16="http://schemas.microsoft.com/office/drawing/2014/main" id="{9FA4FB97-9620-AFA2-15A7-75FBDF765236}"/>
              </a:ext>
            </a:extLst>
          </p:cNvPr>
          <p:cNvSpPr txBox="1"/>
          <p:nvPr/>
        </p:nvSpPr>
        <p:spPr>
          <a:xfrm>
            <a:off x="3906982" y="364731"/>
            <a:ext cx="10474036" cy="938719"/>
          </a:xfrm>
          <a:prstGeom prst="rect">
            <a:avLst/>
          </a:prstGeom>
          <a:noFill/>
        </p:spPr>
        <p:txBody>
          <a:bodyPr wrap="square">
            <a:spAutoFit/>
          </a:bodyPr>
          <a:lstStyle/>
          <a:p>
            <a:pPr algn="ctr">
              <a:spcBef>
                <a:spcPts val="300"/>
              </a:spcBef>
              <a:spcAft>
                <a:spcPts val="300"/>
              </a:spcAft>
            </a:pPr>
            <a:r>
              <a:rPr lang="fr-FR"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KẾT LUẬN</a:t>
            </a:r>
            <a:endParaRPr lang="en-US" sz="55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Freeform 10">
            <a:extLst>
              <a:ext uri="{FF2B5EF4-FFF2-40B4-BE49-F238E27FC236}">
                <a16:creationId xmlns:a16="http://schemas.microsoft.com/office/drawing/2014/main" id="{55CF26A9-177B-3CC8-813B-A0BE15F470E1}"/>
              </a:ext>
            </a:extLst>
          </p:cNvPr>
          <p:cNvSpPr/>
          <p:nvPr/>
        </p:nvSpPr>
        <p:spPr>
          <a:xfrm rot="5400000">
            <a:off x="5050248" y="-1659433"/>
            <a:ext cx="8176896" cy="14619965"/>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55691">
            <a:off x="-581735" y="8985447"/>
            <a:ext cx="4028064" cy="1366880"/>
          </a:xfrm>
          <a:prstGeom prst="rect">
            <a:avLst/>
          </a:prstGeom>
        </p:spPr>
      </p:pic>
      <p:pic>
        <p:nvPicPr>
          <p:cNvPr id="6" name="Picture 6"/>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1178143" flipH="1">
            <a:off x="84113" y="155668"/>
            <a:ext cx="2337339" cy="1517944"/>
          </a:xfrm>
          <a:prstGeom prst="rect">
            <a:avLst/>
          </a:prstGeom>
        </p:spPr>
      </p:pic>
      <p:sp>
        <p:nvSpPr>
          <p:cNvPr id="9" name="Rectangle 8"/>
          <p:cNvSpPr/>
          <p:nvPr/>
        </p:nvSpPr>
        <p:spPr>
          <a:xfrm>
            <a:off x="2356896" y="2265721"/>
            <a:ext cx="13563600" cy="5693866"/>
          </a:xfrm>
          <a:prstGeom prst="rect">
            <a:avLst/>
          </a:prstGeom>
        </p:spPr>
        <p:txBody>
          <a:bodyPr wrap="square">
            <a:spAutoFit/>
          </a:bodyPr>
          <a:lstStyle/>
          <a:p>
            <a:pPr algn="just">
              <a:lnSpc>
                <a:spcPct val="130000"/>
              </a:lnSpc>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cs typeface="Arial" panose="020B0604020202020204" pitchFamily="34" charset="0"/>
              </a:rPr>
              <a:t>Tâm lí căng thẳng gây ảnh hưởng tiêu cực đến việc học tập, cuộc sống hằng ngày và sự phát triển của cơ thể.</a:t>
            </a:r>
            <a:endParaRPr lang="en-US" sz="4000" dirty="0">
              <a:latin typeface="Arial" panose="020B0604020202020204" pitchFamily="34" charset="0"/>
              <a:cs typeface="Arial" panose="020B0604020202020204" pitchFamily="34" charset="0"/>
            </a:endParaRPr>
          </a:p>
          <a:p>
            <a:pPr algn="just">
              <a:lnSpc>
                <a:spcPct val="130000"/>
              </a:lnSpc>
            </a:pPr>
            <a:r>
              <a:rPr lang="nl-NL" sz="4000" dirty="0" smtClean="0">
                <a:latin typeface="Arial" panose="020B0604020202020204" pitchFamily="34" charset="0"/>
                <a:cs typeface="Arial" panose="020B0604020202020204" pitchFamily="34" charset="0"/>
              </a:rPr>
              <a:t>- Khi </a:t>
            </a:r>
            <a:r>
              <a:rPr lang="nl-NL" sz="4000" dirty="0">
                <a:latin typeface="Arial" panose="020B0604020202020204" pitchFamily="34" charset="0"/>
                <a:cs typeface="Arial" panose="020B0604020202020204" pitchFamily="34" charset="0"/>
              </a:rPr>
              <a:t>bị căng thẳng, em </a:t>
            </a:r>
            <a:r>
              <a:rPr lang="nl-NL" sz="4000" dirty="0" smtClean="0">
                <a:latin typeface="Arial" panose="020B0604020202020204" pitchFamily="34" charset="0"/>
                <a:cs typeface="Arial" panose="020B0604020202020204" pitchFamily="34" charset="0"/>
              </a:rPr>
              <a:t>cần:</a:t>
            </a:r>
          </a:p>
          <a:p>
            <a:pPr marL="571500" indent="-571500" algn="just">
              <a:lnSpc>
                <a:spcPct val="130000"/>
              </a:lnSpc>
              <a:buFont typeface="Arial" panose="020B0604020202020204" pitchFamily="34" charset="0"/>
              <a:buChar char="•"/>
            </a:pPr>
            <a:r>
              <a:rPr lang="nl-NL" sz="4000" dirty="0" smtClean="0">
                <a:latin typeface="Arial" panose="020B0604020202020204" pitchFamily="34" charset="0"/>
                <a:cs typeface="Arial" panose="020B0604020202020204" pitchFamily="34" charset="0"/>
              </a:rPr>
              <a:t>Nhận </a:t>
            </a:r>
            <a:r>
              <a:rPr lang="nl-NL" sz="4000" dirty="0">
                <a:latin typeface="Arial" panose="020B0604020202020204" pitchFamily="34" charset="0"/>
                <a:cs typeface="Arial" panose="020B0604020202020204" pitchFamily="34" charset="0"/>
              </a:rPr>
              <a:t>diện được những biểu hiện cơ thể và cảm xúc của bản </a:t>
            </a:r>
            <a:r>
              <a:rPr lang="nl-NL" sz="4000" dirty="0" smtClean="0">
                <a:latin typeface="Arial" panose="020B0604020202020204" pitchFamily="34" charset="0"/>
                <a:cs typeface="Arial" panose="020B0604020202020204" pitchFamily="34" charset="0"/>
              </a:rPr>
              <a:t>thân.</a:t>
            </a:r>
          </a:p>
          <a:p>
            <a:pPr marL="571500" indent="-571500" algn="just">
              <a:lnSpc>
                <a:spcPct val="130000"/>
              </a:lnSpc>
              <a:buFont typeface="Arial" panose="020B0604020202020204" pitchFamily="34" charset="0"/>
              <a:buChar char="•"/>
            </a:pPr>
            <a:r>
              <a:rPr lang="nl-NL" sz="4000" dirty="0">
                <a:latin typeface="Arial" panose="020B0604020202020204" pitchFamily="34" charset="0"/>
                <a:cs typeface="Arial" panose="020B0604020202020204" pitchFamily="34" charset="0"/>
              </a:rPr>
              <a:t>T</a:t>
            </a:r>
            <a:r>
              <a:rPr lang="nl-NL" sz="4000" dirty="0" smtClean="0">
                <a:latin typeface="Arial" panose="020B0604020202020204" pitchFamily="34" charset="0"/>
                <a:cs typeface="Arial" panose="020B0604020202020204" pitchFamily="34" charset="0"/>
              </a:rPr>
              <a:t>ìm </a:t>
            </a:r>
            <a:r>
              <a:rPr lang="nl-NL" sz="4000" dirty="0">
                <a:latin typeface="Arial" panose="020B0604020202020204" pitchFamily="34" charset="0"/>
                <a:cs typeface="Arial" panose="020B0604020202020204" pitchFamily="34" charset="0"/>
              </a:rPr>
              <a:t>hiểu nguyên nhân gây ra căng </a:t>
            </a:r>
            <a:r>
              <a:rPr lang="nl-NL" sz="4000" dirty="0" smtClean="0">
                <a:latin typeface="Arial" panose="020B0604020202020204" pitchFamily="34" charset="0"/>
                <a:cs typeface="Arial" panose="020B0604020202020204" pitchFamily="34" charset="0"/>
              </a:rPr>
              <a:t>thẳng.</a:t>
            </a:r>
          </a:p>
          <a:p>
            <a:pPr marL="571500" indent="-571500" algn="just">
              <a:lnSpc>
                <a:spcPct val="130000"/>
              </a:lnSpc>
              <a:buFont typeface="Arial" panose="020B0604020202020204" pitchFamily="34" charset="0"/>
              <a:buChar char="•"/>
            </a:pPr>
            <a:r>
              <a:rPr lang="nl-NL" sz="4000" dirty="0" smtClean="0">
                <a:latin typeface="Arial" panose="020B0604020202020204" pitchFamily="34" charset="0"/>
                <a:cs typeface="Arial" panose="020B0604020202020204" pitchFamily="34" charset="0"/>
              </a:rPr>
              <a:t>Đưa ra cách </a:t>
            </a:r>
            <a:r>
              <a:rPr lang="nl-NL" sz="4000" dirty="0">
                <a:latin typeface="Arial" panose="020B0604020202020204" pitchFamily="34" charset="0"/>
                <a:cs typeface="Arial" panose="020B0604020202020204" pitchFamily="34" charset="0"/>
              </a:rPr>
              <a:t>ứng phó tích cực.</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7170" name="Picture 2" descr="https://o.remove.bg/downloads/4d000c41-215a-449b-a616-e21148e2429c/image-removebg-previe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73000" y="5102517"/>
            <a:ext cx="5499529" cy="549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66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0" name="Group 3"/>
          <p:cNvGrpSpPr/>
          <p:nvPr/>
        </p:nvGrpSpPr>
        <p:grpSpPr>
          <a:xfrm>
            <a:off x="2209800" y="2736990"/>
            <a:ext cx="13531855" cy="4813020"/>
            <a:chOff x="0" y="0"/>
            <a:chExt cx="5078243" cy="1884184"/>
          </a:xfrm>
        </p:grpSpPr>
        <p:sp>
          <p:nvSpPr>
            <p:cNvPr id="15" name="Freeform 4"/>
            <p:cNvSpPr/>
            <p:nvPr/>
          </p:nvSpPr>
          <p:spPr>
            <a:xfrm>
              <a:off x="-4213" y="0"/>
              <a:ext cx="5082455" cy="1884183"/>
            </a:xfrm>
            <a:custGeom>
              <a:avLst/>
              <a:gdLst/>
              <a:ahLst/>
              <a:cxnLst/>
              <a:rect l="l" t="t" r="r" b="b"/>
              <a:pathLst>
                <a:path w="5082455" h="1884183">
                  <a:moveTo>
                    <a:pt x="278431" y="16918"/>
                  </a:moveTo>
                  <a:cubicBezTo>
                    <a:pt x="278431" y="16918"/>
                    <a:pt x="604014" y="12258"/>
                    <a:pt x="960586" y="12454"/>
                  </a:cubicBezTo>
                  <a:cubicBezTo>
                    <a:pt x="3801218" y="12671"/>
                    <a:pt x="4808387" y="0"/>
                    <a:pt x="4808387" y="0"/>
                  </a:cubicBezTo>
                  <a:cubicBezTo>
                    <a:pt x="4875851" y="0"/>
                    <a:pt x="4951788" y="0"/>
                    <a:pt x="5030561" y="85073"/>
                  </a:cubicBezTo>
                  <a:cubicBezTo>
                    <a:pt x="5073539" y="131488"/>
                    <a:pt x="5074607" y="240224"/>
                    <a:pt x="5075012" y="320281"/>
                  </a:cubicBezTo>
                  <a:cubicBezTo>
                    <a:pt x="5075012" y="320281"/>
                    <a:pt x="5073308" y="936483"/>
                    <a:pt x="5073308" y="1121599"/>
                  </a:cubicBezTo>
                  <a:cubicBezTo>
                    <a:pt x="5073308" y="1335758"/>
                    <a:pt x="5082456" y="1634937"/>
                    <a:pt x="5082456" y="1634937"/>
                  </a:cubicBezTo>
                  <a:cubicBezTo>
                    <a:pt x="5082456" y="1763606"/>
                    <a:pt x="5078286" y="1884183"/>
                    <a:pt x="4825448" y="1876049"/>
                  </a:cubicBezTo>
                  <a:cubicBezTo>
                    <a:pt x="4825448" y="1876049"/>
                    <a:pt x="4448976" y="1855751"/>
                    <a:pt x="3902950" y="1863349"/>
                  </a:cubicBezTo>
                  <a:cubicBezTo>
                    <a:pt x="1504539" y="1871483"/>
                    <a:pt x="304023" y="1884183"/>
                    <a:pt x="304023" y="1884183"/>
                  </a:cubicBezTo>
                  <a:cubicBezTo>
                    <a:pt x="132548" y="1884183"/>
                    <a:pt x="4213" y="1783114"/>
                    <a:pt x="8532" y="1580567"/>
                  </a:cubicBezTo>
                  <a:cubicBezTo>
                    <a:pt x="8532" y="1580567"/>
                    <a:pt x="9630" y="1082026"/>
                    <a:pt x="4815" y="933265"/>
                  </a:cubicBezTo>
                  <a:cubicBezTo>
                    <a:pt x="0" y="663668"/>
                    <a:pt x="25592" y="330596"/>
                    <a:pt x="25592" y="330596"/>
                  </a:cubicBezTo>
                  <a:cubicBezTo>
                    <a:pt x="27224" y="150571"/>
                    <a:pt x="143504" y="16918"/>
                    <a:pt x="278431" y="16918"/>
                  </a:cubicBezTo>
                  <a:close/>
                </a:path>
              </a:pathLst>
            </a:custGeom>
            <a:solidFill>
              <a:srgbClr val="51AB8F"/>
            </a:solidFill>
          </p:spPr>
        </p:sp>
      </p:grpSp>
      <p:pic>
        <p:nvPicPr>
          <p:cNvPr id="16"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13574" y="2190685"/>
            <a:ext cx="4454472" cy="1092607"/>
          </a:xfrm>
          <a:prstGeom prst="rect">
            <a:avLst/>
          </a:prstGeom>
        </p:spPr>
      </p:pic>
      <p:pic>
        <p:nvPicPr>
          <p:cNvPr id="17" name="Picture 27"/>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366971" flipH="1">
            <a:off x="15418595" y="612690"/>
            <a:ext cx="1106938" cy="2454905"/>
          </a:xfrm>
          <a:prstGeom prst="rect">
            <a:avLst/>
          </a:prstGeom>
        </p:spPr>
      </p:pic>
      <p:sp>
        <p:nvSpPr>
          <p:cNvPr id="8" name="TextBox 7"/>
          <p:cNvSpPr txBox="1"/>
          <p:nvPr/>
        </p:nvSpPr>
        <p:spPr>
          <a:xfrm>
            <a:off x="2372460" y="4397140"/>
            <a:ext cx="13543080" cy="1492716"/>
          </a:xfrm>
          <a:prstGeom prst="rect">
            <a:avLst/>
          </a:prstGeom>
          <a:noFill/>
        </p:spPr>
        <p:txBody>
          <a:bodyPr wrap="square" rtlCol="0">
            <a:spAutoFit/>
          </a:bodyPr>
          <a:lstStyle/>
          <a:p>
            <a:pPr algn="ctr">
              <a:lnSpc>
                <a:spcPct val="130000"/>
              </a:lnSpc>
            </a:pPr>
            <a:r>
              <a:rPr lang="en-US" sz="7000" b="1" dirty="0" smtClean="0">
                <a:solidFill>
                  <a:schemeClr val="bg1"/>
                </a:solidFill>
                <a:latin typeface="Arial" panose="020B0604020202020204" pitchFamily="34" charset="0"/>
                <a:cs typeface="Arial" panose="020B0604020202020204" pitchFamily="34" charset="0"/>
              </a:rPr>
              <a:t>LUYỆN TẬP</a:t>
            </a:r>
            <a:endParaRPr lang="en-US" sz="7000" dirty="0">
              <a:solidFill>
                <a:schemeClr val="bg1"/>
              </a:solidFill>
              <a:latin typeface="Arial" panose="020B0604020202020204" pitchFamily="34" charset="0"/>
              <a:cs typeface="Arial" panose="020B0604020202020204" pitchFamily="34" charset="0"/>
            </a:endParaRPr>
          </a:p>
        </p:txBody>
      </p:sp>
      <p:pic>
        <p:nvPicPr>
          <p:cNvPr id="20" name="Picture 8"/>
          <p:cNvPicPr>
            <a:picLocks noChangeAspect="1"/>
          </p:cNvPicPr>
          <p:nvPr/>
        </p:nvPicPr>
        <p:blipFill>
          <a:blip r:embed="rId9">
            <a:duotone>
              <a:prstClr val="black"/>
              <a:srgbClr val="FFFF00">
                <a:tint val="45000"/>
                <a:satMod val="400000"/>
              </a:srgb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54949">
            <a:off x="-1253487" y="-2320659"/>
            <a:ext cx="5361002" cy="5569872"/>
          </a:xfrm>
          <a:prstGeom prst="rect">
            <a:avLst/>
          </a:prstGeom>
        </p:spPr>
      </p:pic>
      <p:pic>
        <p:nvPicPr>
          <p:cNvPr id="22" name="Picture 15"/>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400000">
            <a:off x="8485735" y="532862"/>
            <a:ext cx="1256270" cy="18653060"/>
          </a:xfrm>
          <a:prstGeom prst="rect">
            <a:avLst/>
          </a:prstGeom>
        </p:spPr>
      </p:pic>
      <p:pic>
        <p:nvPicPr>
          <p:cNvPr id="21"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4794089" y="6624693"/>
            <a:ext cx="8699821" cy="2838316"/>
          </a:xfrm>
          <a:prstGeom prst="rect">
            <a:avLst/>
          </a:prstGeom>
        </p:spPr>
      </p:pic>
      <p:pic>
        <p:nvPicPr>
          <p:cNvPr id="8194" name="Picture 2" descr="https://o.remove.bg/downloads/6199effe-2c23-4870-9ff6-a9a746ba596c/image-removebg-preview.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21548" y="7284722"/>
            <a:ext cx="2863827" cy="28638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a:extLst>
              <a:ext uri="{FF2B5EF4-FFF2-40B4-BE49-F238E27FC236}">
                <a16:creationId xmlns:a16="http://schemas.microsoft.com/office/drawing/2014/main" id="{5DCD4618-98B1-4E64-9567-2ACB93361BC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13712548" y="8136862"/>
            <a:ext cx="2376877" cy="1490951"/>
          </a:xfrm>
          <a:prstGeom prst="rect">
            <a:avLst/>
          </a:prstGeom>
        </p:spPr>
      </p:pic>
    </p:spTree>
    <p:extLst>
      <p:ext uri="{BB962C8B-B14F-4D97-AF65-F5344CB8AC3E}">
        <p14:creationId xmlns:p14="http://schemas.microsoft.com/office/powerpoint/2010/main" val="196820971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5" name="Group 9"/>
          <p:cNvGrpSpPr/>
          <p:nvPr/>
        </p:nvGrpSpPr>
        <p:grpSpPr>
          <a:xfrm>
            <a:off x="804178" y="478799"/>
            <a:ext cx="16671649" cy="9335761"/>
            <a:chOff x="0" y="0"/>
            <a:chExt cx="8753394" cy="11166140"/>
          </a:xfrm>
        </p:grpSpPr>
        <p:sp>
          <p:nvSpPr>
            <p:cNvPr id="16"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22" name="Group 17"/>
          <p:cNvGrpSpPr/>
          <p:nvPr/>
        </p:nvGrpSpPr>
        <p:grpSpPr>
          <a:xfrm>
            <a:off x="990600" y="725334"/>
            <a:ext cx="16306800" cy="8836331"/>
            <a:chOff x="0" y="0"/>
            <a:chExt cx="8597719" cy="7336224"/>
          </a:xfrm>
        </p:grpSpPr>
        <p:sp>
          <p:nvSpPr>
            <p:cNvPr id="24" name="Freeform 18"/>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725" y="671126"/>
            <a:ext cx="3644380" cy="1092608"/>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029203" y="671126"/>
            <a:ext cx="1540695" cy="1842385"/>
          </a:xfrm>
          <a:prstGeom prst="rect">
            <a:avLst/>
          </a:prstGeom>
        </p:spPr>
      </p:pic>
      <p:sp>
        <p:nvSpPr>
          <p:cNvPr id="3" name="TextBox 2"/>
          <p:cNvSpPr txBox="1"/>
          <p:nvPr/>
        </p:nvSpPr>
        <p:spPr>
          <a:xfrm>
            <a:off x="3454866" y="1284580"/>
            <a:ext cx="11378268" cy="938719"/>
          </a:xfrm>
          <a:prstGeom prst="rect">
            <a:avLst/>
          </a:prstGeom>
          <a:noFill/>
        </p:spPr>
        <p:txBody>
          <a:bodyPr wrap="square" rtlCol="0">
            <a:spAutoFit/>
          </a:bodyPr>
          <a:lstStyle/>
          <a:p>
            <a:pPr algn="ctr"/>
            <a:r>
              <a:rPr lang="en-US" sz="55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BÀI TẬP 1: </a:t>
            </a:r>
            <a:r>
              <a:rPr lang="en-US" sz="55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Trò</a:t>
            </a:r>
            <a:r>
              <a:rPr lang="en-US" sz="55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55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chơi</a:t>
            </a:r>
            <a:r>
              <a:rPr lang="en-US" sz="55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“TIẾP SỨC”</a:t>
            </a: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5" name="Rectangle 4"/>
          <p:cNvSpPr/>
          <p:nvPr/>
        </p:nvSpPr>
        <p:spPr>
          <a:xfrm>
            <a:off x="1579175" y="2782906"/>
            <a:ext cx="15113629" cy="3447098"/>
          </a:xfrm>
          <a:prstGeom prst="rect">
            <a:avLst/>
          </a:prstGeom>
        </p:spPr>
        <p:txBody>
          <a:bodyPr wrap="square">
            <a:spAutoFit/>
          </a:bodyPr>
          <a:lstStyle/>
          <a:p>
            <a:pPr marL="571500" lvl="0" indent="-571500" algn="just">
              <a:lnSpc>
                <a:spcPct val="130000"/>
              </a:lnSpc>
              <a:spcBef>
                <a:spcPts val="300"/>
              </a:spcBef>
              <a:spcAft>
                <a:spcPts val="300"/>
              </a:spcAft>
              <a:buFont typeface="Arial" panose="020B0604020202020204" pitchFamily="34" charset="0"/>
              <a:buChar char="•"/>
            </a:pPr>
            <a:r>
              <a:rPr lang="en-US" sz="4000" dirty="0" smtClean="0">
                <a:latin typeface="Arial" panose="020B0604020202020204" pitchFamily="34" charset="0"/>
                <a:ea typeface="Calibri" panose="020F0502020204030204" pitchFamily="34" charset="0"/>
                <a:cs typeface="Arial" panose="020B0604020202020204" pitchFamily="34" charset="0"/>
              </a:rPr>
              <a:t>Chia </a:t>
            </a:r>
            <a:r>
              <a:rPr lang="en-US" sz="4000" dirty="0" err="1" smtClean="0">
                <a:latin typeface="Arial" panose="020B0604020202020204" pitchFamily="34" charset="0"/>
                <a:ea typeface="Calibri" panose="020F0502020204030204" pitchFamily="34" charset="0"/>
                <a:cs typeface="Arial" panose="020B0604020202020204" pitchFamily="34" charset="0"/>
              </a:rPr>
              <a:t>lớp</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nhóm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đội</a:t>
            </a:r>
            <a:r>
              <a:rPr lang="en-US"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30000"/>
              </a:lnSpc>
              <a:spcBef>
                <a:spcPts val="300"/>
              </a:spcBef>
              <a:spcAft>
                <a:spcPts val="3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nhóm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lượt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căng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thẳng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học</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sinh</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cuộc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sống</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30000"/>
              </a:lnSpc>
              <a:spcBef>
                <a:spcPts val="300"/>
              </a:spcBef>
              <a:spcAft>
                <a:spcPts val="3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Nhóm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nào</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kể</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được</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nhiều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cuộc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721576">
            <a:off x="15882076" y="7523482"/>
            <a:ext cx="2170380" cy="2392202"/>
          </a:xfrm>
          <a:prstGeom prst="rect">
            <a:avLst/>
          </a:prstGeom>
        </p:spPr>
      </p:pic>
      <p:pic>
        <p:nvPicPr>
          <p:cNvPr id="9218" name="Picture 2" descr="https://o.remove.bg/downloads/e52f73e8-171c-4a67-bd8f-d30161931056/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0746" y="5588070"/>
            <a:ext cx="4406116" cy="440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22519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5" name="Group 9"/>
          <p:cNvGrpSpPr/>
          <p:nvPr/>
        </p:nvGrpSpPr>
        <p:grpSpPr>
          <a:xfrm>
            <a:off x="804178" y="478799"/>
            <a:ext cx="16671649" cy="9335761"/>
            <a:chOff x="0" y="0"/>
            <a:chExt cx="8753394" cy="11166140"/>
          </a:xfrm>
        </p:grpSpPr>
        <p:sp>
          <p:nvSpPr>
            <p:cNvPr id="16"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22" name="Group 17"/>
          <p:cNvGrpSpPr/>
          <p:nvPr/>
        </p:nvGrpSpPr>
        <p:grpSpPr>
          <a:xfrm>
            <a:off x="990600" y="725334"/>
            <a:ext cx="16306800" cy="8836331"/>
            <a:chOff x="0" y="0"/>
            <a:chExt cx="8597719" cy="7336224"/>
          </a:xfrm>
        </p:grpSpPr>
        <p:sp>
          <p:nvSpPr>
            <p:cNvPr id="24" name="Freeform 18"/>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13" name="TextBox 12">
            <a:extLst>
              <a:ext uri="{FF2B5EF4-FFF2-40B4-BE49-F238E27FC236}">
                <a16:creationId xmlns:a16="http://schemas.microsoft.com/office/drawing/2014/main" id="{621820FB-550B-D8DA-F0AA-8114B93043C5}"/>
              </a:ext>
            </a:extLst>
          </p:cNvPr>
          <p:cNvSpPr txBox="1"/>
          <p:nvPr/>
        </p:nvSpPr>
        <p:spPr>
          <a:xfrm>
            <a:off x="-25400" y="1071550"/>
            <a:ext cx="18288000" cy="707886"/>
          </a:xfrm>
          <a:prstGeom prst="rect">
            <a:avLst/>
          </a:prstGeom>
          <a:noFill/>
        </p:spPr>
        <p:txBody>
          <a:bodyPr wrap="square">
            <a:spAutoFit/>
          </a:bodyPr>
          <a:lstStyle/>
          <a:p>
            <a:pPr algn="ctr">
              <a:spcBef>
                <a:spcPts val="300"/>
              </a:spcBef>
              <a:spcAft>
                <a:spcPts val="300"/>
              </a:spcAft>
            </a:pP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Một</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số</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tình</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huống</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gây</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căng</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thẳng</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cho</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học</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sinh</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trong</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cuộc</a:t>
            </a:r>
            <a:r>
              <a:rPr lang="fr-FR" sz="4000" b="1" dirty="0"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sống</a:t>
            </a:r>
            <a:endParaRPr lang="en-US" sz="4000" b="1"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127231" y="2125652"/>
            <a:ext cx="16033538" cy="7165038"/>
          </a:xfrm>
          <a:prstGeom prst="rect">
            <a:avLst/>
          </a:prstGeom>
        </p:spPr>
        <p:txBody>
          <a:bodyPr wrap="square">
            <a:spAutoFit/>
          </a:bodyPr>
          <a:lstStyle/>
          <a:p>
            <a:pPr algn="just">
              <a:lnSpc>
                <a:spcPct val="130000"/>
              </a:lnSpc>
              <a:spcBef>
                <a:spcPts val="300"/>
              </a:spcBef>
              <a:spcAft>
                <a:spcPts val="300"/>
              </a:spcAft>
            </a:pP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Tình</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huống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nảy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sinh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mối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quan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hệ</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bạn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bè</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trường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lớp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nói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xấu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tẩy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chay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bắt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đường</a:t>
            </a:r>
            <a:r>
              <a:rPr lang="en-US" sz="3800" dirty="0" smtClean="0">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Tình</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huống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liên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quan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việc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tập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bài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tập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về</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nhiều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kì</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thuyết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trước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300"/>
              </a:spcBef>
              <a:spcAft>
                <a:spcPts val="300"/>
              </a:spcAft>
            </a:pP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huống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đình</a:t>
            </a:r>
            <a:r>
              <a:rPr lang="en-US" sz="3800" dirty="0">
                <a:latin typeface="Arial" panose="020B0604020202020204" pitchFamily="34" charset="0"/>
                <a:ea typeface="Calibri" panose="020F0502020204030204" pitchFamily="34" charset="0"/>
                <a:cs typeface="Arial" panose="020B0604020202020204" pitchFamily="34" charset="0"/>
              </a:rPr>
              <a:t>: cha </a:t>
            </a:r>
            <a:r>
              <a:rPr lang="en-US" sz="3800" dirty="0" err="1">
                <a:latin typeface="Arial" panose="020B0604020202020204" pitchFamily="34" charset="0"/>
                <a:ea typeface="Calibri" panose="020F0502020204030204" pitchFamily="34" charset="0"/>
                <a:cs typeface="Arial" panose="020B0604020202020204" pitchFamily="34" charset="0"/>
              </a:rPr>
              <a:t>mẹ</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vã</a:t>
            </a:r>
            <a:r>
              <a:rPr lang="en-US" sz="3800" dirty="0">
                <a:latin typeface="Arial" panose="020B0604020202020204" pitchFamily="34" charset="0"/>
                <a:ea typeface="Calibri" panose="020F0502020204030204" pitchFamily="34" charset="0"/>
                <a:cs typeface="Arial" panose="020B0604020202020204" pitchFamily="34" charset="0"/>
              </a:rPr>
              <a:t>, li </a:t>
            </a:r>
            <a:r>
              <a:rPr lang="en-US" sz="3800" dirty="0" err="1">
                <a:latin typeface="Arial" panose="020B0604020202020204" pitchFamily="34" charset="0"/>
                <a:ea typeface="Calibri" panose="020F0502020204030204" pitchFamily="34" charset="0"/>
                <a:cs typeface="Arial" panose="020B0604020202020204" pitchFamily="34" charset="0"/>
              </a:rPr>
              <a:t>hôn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chính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sút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chuyển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mất</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300"/>
              </a:spcBef>
              <a:spcAft>
                <a:spcPts val="300"/>
              </a:spcAft>
            </a:pP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huống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trong</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khoẻ</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kém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thay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đổi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tuổi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dậy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thì</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ngoại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hình</a:t>
            </a:r>
            <a:r>
              <a:rPr lang="en-US" sz="3800" dirty="0">
                <a:latin typeface="Arial" panose="020B0604020202020204" pitchFamily="34" charset="0"/>
                <a:ea typeface="Calibri" panose="020F0502020204030204" pitchFamily="34" charset="0"/>
                <a:cs typeface="Arial" panose="020B0604020202020204" pitchFamily="34" charset="0"/>
              </a:rPr>
              <a:t>, so </a:t>
            </a:r>
            <a:r>
              <a:rPr lang="en-US" sz="3800" dirty="0" err="1">
                <a:latin typeface="Arial" panose="020B0604020202020204" pitchFamily="34" charset="0"/>
                <a:ea typeface="Calibri" panose="020F0502020204030204" pitchFamily="34" charset="0"/>
                <a:cs typeface="Arial" panose="020B0604020202020204" pitchFamily="34" charset="0"/>
              </a:rPr>
              <a:t>sánh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tâm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tự</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suy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nghĩ</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cực</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02550">
            <a:off x="15531071" y="8618215"/>
            <a:ext cx="2890666" cy="2738906"/>
          </a:xfrm>
          <a:prstGeom prst="rect">
            <a:avLst/>
          </a:prstGeom>
        </p:spPr>
      </p:pic>
    </p:spTree>
    <p:extLst>
      <p:ext uri="{BB962C8B-B14F-4D97-AF65-F5344CB8AC3E}">
        <p14:creationId xmlns:p14="http://schemas.microsoft.com/office/powerpoint/2010/main" val="12158309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anim calcmode="lin" valueType="num">
                                      <p:cBhvr>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anim calcmode="lin" valueType="num">
                                      <p:cBhvr>
                                        <p:cTn id="3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7003">
            <a:off x="-527952" y="-9814"/>
            <a:ext cx="4402095" cy="1664792"/>
          </a:xfrm>
          <a:prstGeom prst="rect">
            <a:avLst/>
          </a:prstGeom>
        </p:spPr>
      </p:pic>
      <p:sp>
        <p:nvSpPr>
          <p:cNvPr id="20" name="TextBox 19">
            <a:extLst>
              <a:ext uri="{FF2B5EF4-FFF2-40B4-BE49-F238E27FC236}">
                <a16:creationId xmlns:a16="http://schemas.microsoft.com/office/drawing/2014/main" id="{88E7BC88-7110-D4D9-0EEF-5606E9AAA5C6}"/>
              </a:ext>
            </a:extLst>
          </p:cNvPr>
          <p:cNvSpPr txBox="1"/>
          <p:nvPr/>
        </p:nvSpPr>
        <p:spPr>
          <a:xfrm>
            <a:off x="7056726" y="571500"/>
            <a:ext cx="4174547" cy="1078116"/>
          </a:xfrm>
          <a:prstGeom prst="rect">
            <a:avLst/>
          </a:prstGeom>
          <a:solidFill>
            <a:srgbClr val="F6BBB7"/>
          </a:solidFill>
        </p:spPr>
        <p:txBody>
          <a:bodyPr wrap="square">
            <a:spAutoFit/>
          </a:bodyPr>
          <a:lstStyle/>
          <a:p>
            <a:pPr algn="ctr">
              <a:lnSpc>
                <a:spcPct val="130000"/>
              </a:lnSpc>
              <a:spcBef>
                <a:spcPts val="300"/>
              </a:spcBef>
              <a:spcAft>
                <a:spcPts val="300"/>
              </a:spcAft>
            </a:pPr>
            <a:r>
              <a:rPr lang="en-US" sz="5500" b="1" dirty="0" smtClean="0">
                <a:solidFill>
                  <a:srgbClr val="000000"/>
                </a:solidFill>
                <a:highlight>
                  <a:srgbClr val="F6BBB7"/>
                </a:highlight>
                <a:latin typeface="Arial" panose="020B0604020202020204" pitchFamily="34" charset="0"/>
                <a:ea typeface="Calibri" panose="020F0502020204030204" pitchFamily="34" charset="0"/>
                <a:cs typeface="Arial" panose="020B0604020202020204" pitchFamily="34" charset="0"/>
              </a:rPr>
              <a:t>BÀI TẬP 2  </a:t>
            </a:r>
            <a:endParaRPr lang="en-US" sz="5500" b="1" dirty="0">
              <a:effectLst/>
              <a:highlight>
                <a:srgbClr val="F6BBB7"/>
              </a:highlight>
              <a:latin typeface="Arial" panose="020B0604020202020204" pitchFamily="34" charset="0"/>
              <a:ea typeface="Calibri" panose="020F0502020204030204" pitchFamily="34" charset="0"/>
              <a:cs typeface="Arial" panose="020B0604020202020204" pitchFamily="34" charset="0"/>
            </a:endParaRP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47562" y="6705600"/>
            <a:ext cx="1623476" cy="4114800"/>
          </a:xfrm>
          <a:prstGeom prst="rect">
            <a:avLst/>
          </a:prstGeom>
        </p:spPr>
      </p:pic>
      <p:sp>
        <p:nvSpPr>
          <p:cNvPr id="4" name="Rectangle 3"/>
          <p:cNvSpPr/>
          <p:nvPr/>
        </p:nvSpPr>
        <p:spPr>
          <a:xfrm>
            <a:off x="1103245" y="1965469"/>
            <a:ext cx="16081506" cy="1609480"/>
          </a:xfrm>
          <a:prstGeom prst="rect">
            <a:avLst/>
          </a:prstGeom>
        </p:spPr>
        <p:txBody>
          <a:bodyPr wrap="square">
            <a:spAutoFit/>
          </a:bodyPr>
          <a:lstStyle/>
          <a:p>
            <a:pPr algn="just">
              <a:lnSpc>
                <a:spcPct val="130000"/>
              </a:lnSpc>
            </a:pPr>
            <a:r>
              <a:rPr lang="vi-VN" sz="4000" b="1" dirty="0">
                <a:solidFill>
                  <a:schemeClr val="accent2"/>
                </a:solidFill>
              </a:rPr>
              <a:t>Hãy viết lại những suy nghĩ, lời nói tiêu cực sau đây thành những suy nghĩ, lời nói tích cực</a:t>
            </a:r>
            <a:r>
              <a:rPr lang="vi-VN" sz="4000" b="1" dirty="0" smtClean="0">
                <a:solidFill>
                  <a:schemeClr val="accent2"/>
                </a:solidFill>
              </a:rPr>
              <a:t>:</a:t>
            </a:r>
            <a:endParaRPr lang="vi-VN" sz="4000" b="1" dirty="0">
              <a:solidFill>
                <a:schemeClr val="accent2"/>
              </a:solidFill>
            </a:endParaRPr>
          </a:p>
        </p:txBody>
      </p:sp>
      <p:pic>
        <p:nvPicPr>
          <p:cNvPr id="17" name="Picture 4"/>
          <p:cNvPicPr>
            <a:picLocks noChangeAspect="1"/>
          </p:cNvPicPr>
          <p:nvPr/>
        </p:nvPicPr>
        <p:blipFill>
          <a:blip r:embed="rId10">
            <a:duotone>
              <a:prstClr val="black"/>
              <a:schemeClr val="tx2">
                <a:tint val="45000"/>
                <a:satMod val="400000"/>
              </a:schemeClr>
            </a:duotone>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505450" y="3890803"/>
            <a:ext cx="11277097" cy="6009772"/>
          </a:xfrm>
          <a:prstGeom prst="rect">
            <a:avLst/>
          </a:prstGeom>
        </p:spPr>
      </p:pic>
      <p:sp>
        <p:nvSpPr>
          <p:cNvPr id="5" name="Rectangle 4"/>
          <p:cNvSpPr/>
          <p:nvPr/>
        </p:nvSpPr>
        <p:spPr>
          <a:xfrm>
            <a:off x="3760317" y="4541198"/>
            <a:ext cx="10767362" cy="4708981"/>
          </a:xfrm>
          <a:prstGeom prst="rect">
            <a:avLst/>
          </a:prstGeom>
        </p:spPr>
        <p:txBody>
          <a:bodyPr wrap="square">
            <a:spAutoFit/>
          </a:bodyPr>
          <a:lstStyle/>
          <a:p>
            <a:pPr algn="just">
              <a:lnSpc>
                <a:spcPct val="150000"/>
              </a:lnSpc>
            </a:pPr>
            <a:r>
              <a:rPr lang="vi-VN" sz="4000" dirty="0">
                <a:solidFill>
                  <a:schemeClr val="bg1"/>
                </a:solidFill>
              </a:rPr>
              <a:t>a) Mình không thể chấp nhận được lỗi lầm đó.</a:t>
            </a:r>
          </a:p>
          <a:p>
            <a:pPr algn="just">
              <a:lnSpc>
                <a:spcPct val="150000"/>
              </a:lnSpc>
            </a:pPr>
            <a:r>
              <a:rPr lang="vi-VN" sz="4000" dirty="0">
                <a:solidFill>
                  <a:schemeClr val="bg1"/>
                </a:solidFill>
              </a:rPr>
              <a:t>b) Chẳng ai quan tâm đến mình.</a:t>
            </a:r>
          </a:p>
          <a:p>
            <a:pPr algn="just">
              <a:lnSpc>
                <a:spcPct val="150000"/>
              </a:lnSpc>
            </a:pPr>
            <a:r>
              <a:rPr lang="vi-VN" sz="4000" dirty="0">
                <a:solidFill>
                  <a:schemeClr val="bg1"/>
                </a:solidFill>
              </a:rPr>
              <a:t>c) Bạn bè không thích chơi với mình.</a:t>
            </a:r>
          </a:p>
          <a:p>
            <a:pPr algn="just">
              <a:lnSpc>
                <a:spcPct val="150000"/>
              </a:lnSpc>
            </a:pPr>
            <a:r>
              <a:rPr lang="vi-VN" sz="4000" dirty="0">
                <a:solidFill>
                  <a:schemeClr val="bg1"/>
                </a:solidFill>
              </a:rPr>
              <a:t>d) Mình làm gì cũng thất bại.</a:t>
            </a:r>
          </a:p>
          <a:p>
            <a:pPr algn="just">
              <a:lnSpc>
                <a:spcPct val="150000"/>
              </a:lnSpc>
            </a:pPr>
            <a:r>
              <a:rPr lang="vi-VN" sz="4000" dirty="0">
                <a:solidFill>
                  <a:schemeClr val="bg1"/>
                </a:solidFill>
              </a:rPr>
              <a:t>e) Mình học thế này thì sẽ thi trượt mất.</a:t>
            </a:r>
            <a:endParaRPr lang="vi-VN" sz="4000" b="0" i="0" dirty="0">
              <a:solidFill>
                <a:schemeClr val="bg1"/>
              </a:solidFill>
              <a:effectLst/>
            </a:endParaRPr>
          </a:p>
        </p:txBody>
      </p:sp>
      <p:pic>
        <p:nvPicPr>
          <p:cNvPr id="19" name="Picture 3"/>
          <p:cNvPicPr>
            <a:picLocks noChangeAspect="1"/>
          </p:cNvPicPr>
          <p:nvPr/>
        </p:nvPicPr>
        <p:blipFill>
          <a:blip r:embed="rId12"/>
          <a:srcRect/>
          <a:stretch>
            <a:fillRect/>
          </a:stretch>
        </p:blipFill>
        <p:spPr>
          <a:xfrm flipH="1">
            <a:off x="424871" y="4541198"/>
            <a:ext cx="3335446" cy="5372534"/>
          </a:xfrm>
          <a:prstGeom prst="rect">
            <a:avLst/>
          </a:prstGeom>
        </p:spPr>
      </p:pic>
    </p:spTree>
    <p:extLst>
      <p:ext uri="{BB962C8B-B14F-4D97-AF65-F5344CB8AC3E}">
        <p14:creationId xmlns:p14="http://schemas.microsoft.com/office/powerpoint/2010/main" val="359366898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down)">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down)">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down)">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wipe(down)">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7003">
            <a:off x="-527952" y="-9814"/>
            <a:ext cx="4402095" cy="1664792"/>
          </a:xfrm>
          <a:prstGeom prst="rect">
            <a:avLst/>
          </a:prstGeom>
        </p:spPr>
      </p:pic>
      <p:pic>
        <p:nvPicPr>
          <p:cNvPr id="4" name="Picture 3"/>
          <p:cNvPicPr>
            <a:picLocks noChangeAspect="1"/>
          </p:cNvPicPr>
          <p:nvPr/>
        </p:nvPicPr>
        <p:blipFill>
          <a:blip r:embed="rId6"/>
          <a:stretch>
            <a:fillRect/>
          </a:stretch>
        </p:blipFill>
        <p:spPr>
          <a:xfrm>
            <a:off x="4648200" y="2019300"/>
            <a:ext cx="12801600" cy="7909098"/>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064240" flipH="1">
            <a:off x="-449387" y="8029823"/>
            <a:ext cx="1298724" cy="2800502"/>
          </a:xfrm>
          <a:prstGeom prst="rect">
            <a:avLst/>
          </a:prstGeom>
        </p:spPr>
      </p:pic>
      <p:sp>
        <p:nvSpPr>
          <p:cNvPr id="7" name="TextBox 6">
            <a:extLst>
              <a:ext uri="{FF2B5EF4-FFF2-40B4-BE49-F238E27FC236}">
                <a16:creationId xmlns:a16="http://schemas.microsoft.com/office/drawing/2014/main" id="{88E7BC88-7110-D4D9-0EEF-5606E9AAA5C6}"/>
              </a:ext>
            </a:extLst>
          </p:cNvPr>
          <p:cNvSpPr txBox="1"/>
          <p:nvPr/>
        </p:nvSpPr>
        <p:spPr>
          <a:xfrm>
            <a:off x="7056726" y="571500"/>
            <a:ext cx="4174547" cy="1078116"/>
          </a:xfrm>
          <a:prstGeom prst="rect">
            <a:avLst/>
          </a:prstGeom>
          <a:solidFill>
            <a:srgbClr val="F6BBB7"/>
          </a:solidFill>
        </p:spPr>
        <p:txBody>
          <a:bodyPr wrap="square">
            <a:spAutoFit/>
          </a:bodyPr>
          <a:lstStyle/>
          <a:p>
            <a:pPr algn="ctr">
              <a:lnSpc>
                <a:spcPct val="130000"/>
              </a:lnSpc>
              <a:spcBef>
                <a:spcPts val="300"/>
              </a:spcBef>
              <a:spcAft>
                <a:spcPts val="300"/>
              </a:spcAft>
            </a:pPr>
            <a:r>
              <a:rPr lang="en-US" sz="5500" b="1" dirty="0" smtClean="0">
                <a:solidFill>
                  <a:srgbClr val="000000"/>
                </a:solidFill>
                <a:highlight>
                  <a:srgbClr val="F6BBB7"/>
                </a:highlight>
                <a:latin typeface="Arial" panose="020B0604020202020204" pitchFamily="34" charset="0"/>
                <a:ea typeface="Calibri" panose="020F0502020204030204" pitchFamily="34" charset="0"/>
                <a:cs typeface="Arial" panose="020B0604020202020204" pitchFamily="34" charset="0"/>
              </a:rPr>
              <a:t>BÀI TẬP 2  </a:t>
            </a:r>
            <a:endParaRPr lang="en-US" sz="5500" b="1" dirty="0">
              <a:effectLst/>
              <a:highlight>
                <a:srgbClr val="F6BBB7"/>
              </a:highlight>
              <a:latin typeface="Arial" panose="020B0604020202020204" pitchFamily="34" charset="0"/>
              <a:ea typeface="Calibri" panose="020F0502020204030204" pitchFamily="34" charset="0"/>
              <a:cs typeface="Arial" panose="020B0604020202020204" pitchFamily="34" charset="0"/>
            </a:endParaRPr>
          </a:p>
        </p:txBody>
      </p:sp>
      <p:pic>
        <p:nvPicPr>
          <p:cNvPr id="8"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679078" y="4305300"/>
            <a:ext cx="2881839" cy="5623098"/>
          </a:xfrm>
          <a:prstGeom prst="rect">
            <a:avLst/>
          </a:prstGeom>
        </p:spPr>
      </p:pic>
      <p:pic>
        <p:nvPicPr>
          <p:cNvPr id="10242" name="Picture 2" descr="https://o.remove.bg/downloads/93e109f9-837c-4725-aea4-7803963b42cb/image-removebg-preview.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928004">
            <a:off x="2780914" y="2997074"/>
            <a:ext cx="2268311" cy="268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51353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65958" y="1028700"/>
            <a:ext cx="12356082" cy="822960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828713" y="6497000"/>
            <a:ext cx="2030327" cy="3190514"/>
          </a:xfrm>
          <a:prstGeom prst="rect">
            <a:avLst/>
          </a:prstGeom>
        </p:spPr>
      </p:pic>
      <p:sp>
        <p:nvSpPr>
          <p:cNvPr id="10" name="TextBox 9">
            <a:extLst>
              <a:ext uri="{FF2B5EF4-FFF2-40B4-BE49-F238E27FC236}">
                <a16:creationId xmlns:a16="http://schemas.microsoft.com/office/drawing/2014/main" id="{88A5166A-EB0A-DC39-72BD-ED3CA9C3BC4C}"/>
              </a:ext>
            </a:extLst>
          </p:cNvPr>
          <p:cNvSpPr txBox="1"/>
          <p:nvPr/>
        </p:nvSpPr>
        <p:spPr>
          <a:xfrm>
            <a:off x="3233426" y="3381988"/>
            <a:ext cx="11821145" cy="3093154"/>
          </a:xfrm>
          <a:prstGeom prst="rect">
            <a:avLst/>
          </a:prstGeom>
          <a:noFill/>
        </p:spPr>
        <p:txBody>
          <a:bodyPr wrap="square">
            <a:spAutoFit/>
          </a:bodyPr>
          <a:lstStyle/>
          <a:p>
            <a:pPr algn="ctr">
              <a:lnSpc>
                <a:spcPct val="130000"/>
              </a:lnSpc>
              <a:spcBef>
                <a:spcPts val="200"/>
              </a:spcBef>
            </a:pPr>
            <a:r>
              <a:rPr lang="nl-NL" sz="7500" b="1" dirty="0" smtClean="0">
                <a:solidFill>
                  <a:schemeClr val="accent2"/>
                </a:solidFill>
                <a:latin typeface="Arial" panose="020B0604020202020204" pitchFamily="34" charset="0"/>
                <a:ea typeface="DengXian Light" panose="02010600030101010101" pitchFamily="2" charset="-122"/>
                <a:cs typeface="Arial" panose="020B0604020202020204" pitchFamily="34" charset="0"/>
              </a:rPr>
              <a:t>BÀI 6: ỨNG PHÓ VỚI TÂM LÍ CĂNG THẲNG</a:t>
            </a:r>
            <a:endParaRPr lang="en-US" sz="7500" b="1" dirty="0">
              <a:solidFill>
                <a:schemeClr val="accent2"/>
              </a:solidFill>
              <a:effectLst/>
              <a:latin typeface="Arial" panose="020B0604020202020204" pitchFamily="34" charset="0"/>
              <a:ea typeface="DengXian Light" panose="02010600030101010101" pitchFamily="2" charset="-122"/>
              <a:cs typeface="Arial" panose="020B0604020202020204" pitchFamily="34" charset="0"/>
            </a:endParaRPr>
          </a:p>
        </p:txBody>
      </p:sp>
    </p:spTree>
    <p:extLst>
      <p:ext uri="{BB962C8B-B14F-4D97-AF65-F5344CB8AC3E}">
        <p14:creationId xmlns:p14="http://schemas.microsoft.com/office/powerpoint/2010/main" val="2961421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sp>
        <p:nvSpPr>
          <p:cNvPr id="21" name="TextBox 20">
            <a:extLst>
              <a:ext uri="{FF2B5EF4-FFF2-40B4-BE49-F238E27FC236}">
                <a16:creationId xmlns:a16="http://schemas.microsoft.com/office/drawing/2014/main" id="{88E7BC88-7110-D4D9-0EEF-5606E9AAA5C6}"/>
              </a:ext>
            </a:extLst>
          </p:cNvPr>
          <p:cNvSpPr txBox="1"/>
          <p:nvPr/>
        </p:nvSpPr>
        <p:spPr>
          <a:xfrm>
            <a:off x="7056726" y="571500"/>
            <a:ext cx="4174547" cy="1192634"/>
          </a:xfrm>
          <a:prstGeom prst="rect">
            <a:avLst/>
          </a:prstGeom>
          <a:solidFill>
            <a:srgbClr val="F6BBB7"/>
          </a:solidFill>
        </p:spPr>
        <p:txBody>
          <a:bodyPr wrap="square">
            <a:spAutoFit/>
          </a:bodyPr>
          <a:lstStyle/>
          <a:p>
            <a:pPr algn="ctr">
              <a:lnSpc>
                <a:spcPct val="130000"/>
              </a:lnSpc>
              <a:spcBef>
                <a:spcPts val="300"/>
              </a:spcBef>
              <a:spcAft>
                <a:spcPts val="300"/>
              </a:spcAft>
            </a:pPr>
            <a:r>
              <a:rPr lang="en-US" sz="5500" b="1" dirty="0" smtClean="0">
                <a:solidFill>
                  <a:srgbClr val="000000"/>
                </a:solidFill>
                <a:highlight>
                  <a:srgbClr val="F6BBB7"/>
                </a:highlight>
                <a:latin typeface="Arial" panose="020B0604020202020204" pitchFamily="34" charset="0"/>
                <a:ea typeface="Calibri" panose="020F0502020204030204" pitchFamily="34" charset="0"/>
                <a:cs typeface="Arial" panose="020B0604020202020204" pitchFamily="34" charset="0"/>
              </a:rPr>
              <a:t>BÀI TẬP 3  </a:t>
            </a:r>
            <a:endParaRPr lang="en-US" sz="5500" b="1" dirty="0">
              <a:effectLst/>
              <a:highlight>
                <a:srgbClr val="F6BBB7"/>
              </a:highligh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685799" y="3543300"/>
            <a:ext cx="16916400" cy="6481774"/>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en-US" sz="3800" dirty="0" err="1" smtClean="0">
                <a:latin typeface="Arial" panose="020B0604020202020204" pitchFamily="34" charset="0"/>
                <a:cs typeface="Arial" panose="020B0604020202020204" pitchFamily="34" charset="0"/>
              </a:rPr>
              <a:t>Ngồi</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thẳng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lỏng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hai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vuông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đặt</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mặt</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đắt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tay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đặt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đùi</a:t>
            </a:r>
            <a:r>
              <a:rPr lang="en-US" sz="3800" dirty="0" smtClean="0">
                <a:latin typeface="Arial" panose="020B060402020202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vi-VN" sz="3800" dirty="0" smtClean="0">
                <a:latin typeface="Arial" panose="020B0604020202020204" pitchFamily="34" charset="0"/>
                <a:cs typeface="Arial" panose="020B0604020202020204" pitchFamily="34" charset="0"/>
              </a:rPr>
              <a:t>Hít </a:t>
            </a:r>
            <a:r>
              <a:rPr lang="vi-VN" sz="3800" dirty="0">
                <a:latin typeface="Arial" panose="020B0604020202020204" pitchFamily="34" charset="0"/>
                <a:cs typeface="Arial" panose="020B0604020202020204" pitchFamily="34" charset="0"/>
              </a:rPr>
              <a:t>vào bằng mũi tối đa để mở rộng lồng ngực, sau đó thở ra từ từ </a:t>
            </a:r>
            <a:r>
              <a:rPr lang="vi-VN" sz="3800" dirty="0" smtClean="0">
                <a:latin typeface="Arial" panose="020B0604020202020204" pitchFamily="34" charset="0"/>
                <a:cs typeface="Arial" panose="020B0604020202020204" pitchFamily="34" charset="0"/>
              </a:rPr>
              <a:t>bằng</a:t>
            </a:r>
            <a:r>
              <a:rPr lang="en-US" sz="3800" dirty="0" smtClean="0">
                <a:latin typeface="Arial" panose="020B0604020202020204" pitchFamily="34" charset="0"/>
                <a:cs typeface="Arial" panose="020B0604020202020204" pitchFamily="34" charset="0"/>
              </a:rPr>
              <a:t> </a:t>
            </a:r>
            <a:r>
              <a:rPr lang="vi-VN" sz="3800" dirty="0" smtClean="0">
                <a:latin typeface="Arial" panose="020B0604020202020204" pitchFamily="34" charset="0"/>
                <a:cs typeface="Arial" panose="020B0604020202020204" pitchFamily="34" charset="0"/>
              </a:rPr>
              <a:t>miệng</a:t>
            </a:r>
            <a:r>
              <a:rPr lang="vi-VN" sz="3800" dirty="0">
                <a:latin typeface="Arial" panose="020B0604020202020204" pitchFamily="34" charset="0"/>
                <a:cs typeface="Arial" panose="020B0604020202020204" pitchFamily="34" charset="0"/>
              </a:rPr>
              <a:t>, môi chúm lại, giống như thổi sáo</a:t>
            </a:r>
            <a:r>
              <a:rPr lang="vi-VN" sz="3800" dirty="0" smtClean="0">
                <a:latin typeface="Arial" panose="020B0604020202020204" pitchFamily="34" charset="0"/>
                <a:cs typeface="Arial" panose="020B0604020202020204" pitchFamily="34" charset="0"/>
              </a:rPr>
              <a:t>.</a:t>
            </a:r>
            <a:endParaRPr lang="vi-VN" sz="3800" dirty="0">
              <a:latin typeface="Arial" panose="020B060402020202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vi-VN" sz="3800" dirty="0" smtClean="0">
                <a:latin typeface="Arial" panose="020B0604020202020204" pitchFamily="34" charset="0"/>
                <a:cs typeface="Arial" panose="020B0604020202020204" pitchFamily="34" charset="0"/>
              </a:rPr>
              <a:t>H</a:t>
            </a:r>
            <a:r>
              <a:rPr lang="en-US" sz="3800" dirty="0">
                <a:latin typeface="Arial" panose="020B0604020202020204" pitchFamily="34" charset="0"/>
                <a:cs typeface="Arial" panose="020B0604020202020204" pitchFamily="34" charset="0"/>
              </a:rPr>
              <a:t>í</a:t>
            </a:r>
            <a:r>
              <a:rPr lang="vi-VN" sz="3800" dirty="0" smtClean="0">
                <a:latin typeface="Arial" panose="020B0604020202020204" pitchFamily="34" charset="0"/>
                <a:cs typeface="Arial" panose="020B0604020202020204" pitchFamily="34" charset="0"/>
              </a:rPr>
              <a:t>t </a:t>
            </a:r>
            <a:r>
              <a:rPr lang="vi-VN" sz="3800" dirty="0">
                <a:latin typeface="Arial" panose="020B0604020202020204" pitchFamily="34" charset="0"/>
                <a:cs typeface="Arial" panose="020B0604020202020204" pitchFamily="34" charset="0"/>
              </a:rPr>
              <a:t>vào nhẹ nhàng và đếm trong đầu chậm 1, 2, đến 2 thì thở ra, đếm </a:t>
            </a:r>
            <a:r>
              <a:rPr lang="vi-VN" sz="3800" dirty="0" smtClean="0">
                <a:latin typeface="Arial" panose="020B0604020202020204" pitchFamily="34" charset="0"/>
                <a:cs typeface="Arial" panose="020B0604020202020204" pitchFamily="34" charset="0"/>
              </a:rPr>
              <a:t>trong</a:t>
            </a:r>
            <a:r>
              <a:rPr lang="en-US" sz="3800" dirty="0" smtClean="0">
                <a:latin typeface="Arial" panose="020B0604020202020204" pitchFamily="34" charset="0"/>
                <a:cs typeface="Arial" panose="020B0604020202020204" pitchFamily="34" charset="0"/>
              </a:rPr>
              <a:t> </a:t>
            </a:r>
            <a:r>
              <a:rPr lang="vi-VN" sz="3800" dirty="0" smtClean="0">
                <a:latin typeface="Arial" panose="020B0604020202020204" pitchFamily="34" charset="0"/>
                <a:cs typeface="Arial" panose="020B0604020202020204" pitchFamily="34" charset="0"/>
              </a:rPr>
              <a:t>đầu </a:t>
            </a:r>
            <a:r>
              <a:rPr lang="vi-VN" sz="3800" dirty="0">
                <a:latin typeface="Arial" panose="020B0604020202020204" pitchFamily="34" charset="0"/>
                <a:cs typeface="Arial" panose="020B0604020202020204" pitchFamily="34" charset="0"/>
              </a:rPr>
              <a:t>chậm 1, 2, 3, </a:t>
            </a:r>
            <a:r>
              <a:rPr lang="vi-VN" sz="3800" dirty="0" smtClean="0">
                <a:latin typeface="Arial" panose="020B0604020202020204" pitchFamily="34" charset="0"/>
                <a:cs typeface="Arial" panose="020B0604020202020204" pitchFamily="34" charset="0"/>
              </a:rPr>
              <a:t>4</a:t>
            </a:r>
            <a:r>
              <a:rPr lang="en-US" sz="3800" dirty="0" smtClean="0">
                <a:latin typeface="Arial" panose="020B0604020202020204" pitchFamily="34" charset="0"/>
                <a:cs typeface="Arial" panose="020B0604020202020204" pitchFamily="34" charset="0"/>
              </a:rPr>
              <a:t> (T</a:t>
            </a:r>
            <a:r>
              <a:rPr lang="vi-VN" sz="3800" dirty="0" smtClean="0">
                <a:latin typeface="Arial" panose="020B0604020202020204" pitchFamily="34" charset="0"/>
                <a:cs typeface="Arial" panose="020B0604020202020204" pitchFamily="34" charset="0"/>
              </a:rPr>
              <a:t>hời </a:t>
            </a:r>
            <a:r>
              <a:rPr lang="vi-VN" sz="3800" dirty="0">
                <a:latin typeface="Arial" panose="020B0604020202020204" pitchFamily="34" charset="0"/>
                <a:cs typeface="Arial" panose="020B0604020202020204" pitchFamily="34" charset="0"/>
              </a:rPr>
              <a:t>gian thở ra dài gấp </a:t>
            </a:r>
            <a:r>
              <a:rPr lang="vi-VN" sz="3800" dirty="0" smtClean="0">
                <a:latin typeface="Arial" panose="020B0604020202020204" pitchFamily="34" charset="0"/>
                <a:cs typeface="Arial" panose="020B0604020202020204" pitchFamily="34" charset="0"/>
              </a:rPr>
              <a:t>đôi</a:t>
            </a:r>
            <a:r>
              <a:rPr lang="en-US" sz="3800" dirty="0" smtClean="0">
                <a:latin typeface="Arial" panose="020B0604020202020204" pitchFamily="34" charset="0"/>
                <a:cs typeface="Arial" panose="020B0604020202020204" pitchFamily="34" charset="0"/>
              </a:rPr>
              <a:t> </a:t>
            </a:r>
            <a:r>
              <a:rPr lang="vi-VN" sz="3800" dirty="0" smtClean="0">
                <a:latin typeface="Arial" panose="020B0604020202020204" pitchFamily="34" charset="0"/>
                <a:cs typeface="Arial" panose="020B0604020202020204" pitchFamily="34" charset="0"/>
              </a:rPr>
              <a:t>thời gian</a:t>
            </a:r>
            <a:r>
              <a:rPr lang="en-US" sz="3800" dirty="0" smtClean="0">
                <a:latin typeface="Arial" panose="020B0604020202020204" pitchFamily="34" charset="0"/>
                <a:cs typeface="Arial" panose="020B0604020202020204" pitchFamily="34" charset="0"/>
              </a:rPr>
              <a:t> </a:t>
            </a:r>
            <a:r>
              <a:rPr lang="vi-VN" sz="3800" dirty="0" smtClean="0">
                <a:latin typeface="Arial" panose="020B0604020202020204" pitchFamily="34" charset="0"/>
                <a:cs typeface="Arial" panose="020B0604020202020204" pitchFamily="34" charset="0"/>
              </a:rPr>
              <a:t>hít vào</a:t>
            </a:r>
            <a:r>
              <a:rPr lang="en-US" sz="3800" dirty="0" smtClean="0">
                <a:latin typeface="Arial" panose="020B0604020202020204" pitchFamily="34" charset="0"/>
                <a:cs typeface="Arial" panose="020B0604020202020204" pitchFamily="34" charset="0"/>
              </a:rPr>
              <a:t>).</a:t>
            </a:r>
            <a:endParaRPr lang="vi-VN" sz="3800" dirty="0">
              <a:latin typeface="Arial" panose="020B060402020202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vi-VN" sz="3800" dirty="0" smtClean="0">
                <a:latin typeface="Arial" panose="020B0604020202020204" pitchFamily="34" charset="0"/>
                <a:cs typeface="Arial" panose="020B0604020202020204" pitchFamily="34" charset="0"/>
              </a:rPr>
              <a:t>Khi </a:t>
            </a:r>
            <a:r>
              <a:rPr lang="vi-VN" sz="3800" dirty="0">
                <a:latin typeface="Arial" panose="020B0604020202020204" pitchFamily="34" charset="0"/>
                <a:cs typeface="Arial" panose="020B0604020202020204" pitchFamily="34" charset="0"/>
              </a:rPr>
              <a:t>hít thở, không cần gắng sức </a:t>
            </a:r>
            <a:r>
              <a:rPr lang="vi-VN" sz="3800" dirty="0" smtClean="0">
                <a:latin typeface="Arial" panose="020B0604020202020204" pitchFamily="34" charset="0"/>
                <a:cs typeface="Arial" panose="020B0604020202020204" pitchFamily="34" charset="0"/>
              </a:rPr>
              <a:t>mà </a:t>
            </a:r>
            <a:r>
              <a:rPr lang="vi-VN" sz="3800" dirty="0">
                <a:latin typeface="Arial" panose="020B0604020202020204" pitchFamily="34" charset="0"/>
                <a:cs typeface="Arial" panose="020B0604020202020204" pitchFamily="34" charset="0"/>
              </a:rPr>
              <a:t>chỉ cần hít sâu </a:t>
            </a:r>
            <a:r>
              <a:rPr lang="vi-VN" sz="3800" dirty="0" smtClean="0">
                <a:latin typeface="Arial" panose="020B0604020202020204" pitchFamily="34" charset="0"/>
                <a:cs typeface="Arial" panose="020B0604020202020204" pitchFamily="34" charset="0"/>
              </a:rPr>
              <a:t>và thở</a:t>
            </a:r>
            <a:r>
              <a:rPr lang="en-US" sz="3800" dirty="0" smtClean="0">
                <a:latin typeface="Arial" panose="020B0604020202020204" pitchFamily="34" charset="0"/>
                <a:cs typeface="Arial" panose="020B0604020202020204" pitchFamily="34" charset="0"/>
              </a:rPr>
              <a:t> </a:t>
            </a:r>
            <a:r>
              <a:rPr lang="vi-VN" sz="3800" dirty="0" smtClean="0">
                <a:latin typeface="Arial" panose="020B0604020202020204" pitchFamily="34" charset="0"/>
                <a:cs typeface="Arial" panose="020B0604020202020204" pitchFamily="34" charset="0"/>
              </a:rPr>
              <a:t>ra </a:t>
            </a:r>
            <a:r>
              <a:rPr lang="vi-VN" sz="3800" dirty="0">
                <a:latin typeface="Arial" panose="020B0604020202020204" pitchFamily="34" charset="0"/>
                <a:cs typeface="Arial" panose="020B0604020202020204" pitchFamily="34" charset="0"/>
              </a:rPr>
              <a:t>vừa sức</a:t>
            </a:r>
            <a:r>
              <a:rPr lang="vi-VN" sz="3800" dirty="0" smtClean="0">
                <a:latin typeface="Arial" panose="020B0604020202020204" pitchFamily="34" charset="0"/>
                <a:cs typeface="Arial" panose="020B0604020202020204" pitchFamily="34" charset="0"/>
              </a:rPr>
              <a:t>.</a:t>
            </a:r>
            <a:endParaRPr lang="vi-VN" sz="3800" dirty="0">
              <a:latin typeface="Arial" panose="020B060402020202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vi-VN" sz="3800" dirty="0" smtClean="0">
                <a:latin typeface="Arial" panose="020B0604020202020204" pitchFamily="34" charset="0"/>
                <a:cs typeface="Arial" panose="020B0604020202020204" pitchFamily="34" charset="0"/>
              </a:rPr>
              <a:t>Lặp </a:t>
            </a:r>
            <a:r>
              <a:rPr lang="vi-VN" sz="3800" dirty="0">
                <a:latin typeface="Arial" panose="020B0604020202020204" pitchFamily="34" charset="0"/>
                <a:cs typeface="Arial" panose="020B0604020202020204" pitchFamily="34" charset="0"/>
              </a:rPr>
              <a:t>đi lặp lại </a:t>
            </a:r>
            <a:r>
              <a:rPr lang="vi-VN" sz="3800" dirty="0" smtClean="0">
                <a:latin typeface="Arial" panose="020B0604020202020204" pitchFamily="34" charset="0"/>
                <a:cs typeface="Arial" panose="020B0604020202020204" pitchFamily="34" charset="0"/>
              </a:rPr>
              <a:t>trong </a:t>
            </a:r>
            <a:r>
              <a:rPr lang="vi-VN" sz="3800" dirty="0">
                <a:latin typeface="Arial" panose="020B0604020202020204" pitchFamily="34" charset="0"/>
                <a:cs typeface="Arial" panose="020B0604020202020204" pitchFamily="34" charset="0"/>
              </a:rPr>
              <a:t>khoảng </a:t>
            </a:r>
            <a:r>
              <a:rPr lang="vi-VN" sz="3800" dirty="0" smtClean="0">
                <a:latin typeface="Arial" panose="020B0604020202020204" pitchFamily="34" charset="0"/>
                <a:cs typeface="Arial" panose="020B0604020202020204" pitchFamily="34" charset="0"/>
              </a:rPr>
              <a:t>3 </a:t>
            </a:r>
            <a:r>
              <a:rPr lang="vi-VN" sz="3800" dirty="0">
                <a:latin typeface="Arial" panose="020B0604020202020204" pitchFamily="34" charset="0"/>
                <a:cs typeface="Arial" panose="020B0604020202020204" pitchFamily="34" charset="0"/>
              </a:rPr>
              <a:t>đến 5 phút.</a:t>
            </a:r>
            <a:endParaRPr lang="en-US" sz="3800" dirty="0">
              <a:latin typeface="Arial" panose="020B0604020202020204" pitchFamily="34" charset="0"/>
              <a:cs typeface="Arial" panose="020B0604020202020204" pitchFamily="34" charset="0"/>
            </a:endParaRPr>
          </a:p>
        </p:txBody>
      </p:sp>
      <p:pic>
        <p:nvPicPr>
          <p:cNvPr id="1026" name="Picture 2" descr="https://o.remove.bg/downloads/5ef05c54-eb98-4f2d-bcfe-b480fa4e3fb4/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2600" y="-876300"/>
            <a:ext cx="4645661" cy="4645661"/>
          </a:xfrm>
          <a:prstGeom prst="rect">
            <a:avLst/>
          </a:prstGeom>
          <a:noFill/>
          <a:extLst>
            <a:ext uri="{909E8E84-426E-40DD-AFC4-6F175D3DCCD1}">
              <a14:hiddenFill xmlns:a14="http://schemas.microsoft.com/office/drawing/2010/main">
                <a:solidFill>
                  <a:srgbClr val="FFFFFF"/>
                </a:solidFill>
              </a14:hiddenFill>
            </a:ext>
          </a:extLst>
        </p:spPr>
      </p:pic>
      <p:sp>
        <p:nvSpPr>
          <p:cNvPr id="4" name="Line Callout 1 (Border and Accent Bar) 3"/>
          <p:cNvSpPr/>
          <p:nvPr/>
        </p:nvSpPr>
        <p:spPr>
          <a:xfrm>
            <a:off x="1416833" y="1943100"/>
            <a:ext cx="4724400" cy="1219200"/>
          </a:xfrm>
          <a:prstGeom prst="accentBorderCallout1">
            <a:avLst>
              <a:gd name="adj1" fmla="val 53634"/>
              <a:gd name="adj2" fmla="val -231"/>
              <a:gd name="adj3" fmla="val 54942"/>
              <a:gd name="adj4" fmla="val -30231"/>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Tập</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thở</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944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anim calcmode="lin" valueType="num">
                                      <p:cBhvr>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anim calcmode="lin" valueType="num">
                                      <p:cBhvr>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anim calcmode="lin" valueType="num">
                                      <p:cBhvr>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anim calcmode="lin" valueType="num">
                                      <p:cBhvr>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500"/>
                                        <p:tgtEl>
                                          <p:spTgt spid="3">
                                            <p:txEl>
                                              <p:pRg st="4" end="4"/>
                                            </p:txEl>
                                          </p:spTgt>
                                        </p:tgtEl>
                                      </p:cBhvr>
                                    </p:animEffect>
                                    <p:anim calcmode="lin" valueType="num">
                                      <p:cBhvr>
                                        <p:cTn id="4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23" name="Picture 6">
            <a:extLst>
              <a:ext uri="{FF2B5EF4-FFF2-40B4-BE49-F238E27FC236}">
                <a16:creationId xmlns:a16="http://schemas.microsoft.com/office/drawing/2014/main" id="{D54A57C0-8F53-C263-E61D-D5B8A2FE42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101801" y="364731"/>
            <a:ext cx="2455042" cy="1594385"/>
          </a:xfrm>
          <a:prstGeom prst="rect">
            <a:avLst/>
          </a:prstGeom>
        </p:spPr>
      </p:pic>
      <p:sp>
        <p:nvSpPr>
          <p:cNvPr id="13" name="TextBox 12">
            <a:extLst>
              <a:ext uri="{FF2B5EF4-FFF2-40B4-BE49-F238E27FC236}">
                <a16:creationId xmlns:a16="http://schemas.microsoft.com/office/drawing/2014/main" id="{88E7BC88-7110-D4D9-0EEF-5606E9AAA5C6}"/>
              </a:ext>
            </a:extLst>
          </p:cNvPr>
          <p:cNvSpPr txBox="1"/>
          <p:nvPr/>
        </p:nvSpPr>
        <p:spPr>
          <a:xfrm>
            <a:off x="7056726" y="571500"/>
            <a:ext cx="4174547" cy="1192634"/>
          </a:xfrm>
          <a:prstGeom prst="rect">
            <a:avLst/>
          </a:prstGeom>
          <a:solidFill>
            <a:srgbClr val="F6BBB7"/>
          </a:solidFill>
        </p:spPr>
        <p:txBody>
          <a:bodyPr wrap="square">
            <a:spAutoFit/>
          </a:bodyPr>
          <a:lstStyle/>
          <a:p>
            <a:pPr algn="ctr">
              <a:lnSpc>
                <a:spcPct val="130000"/>
              </a:lnSpc>
              <a:spcBef>
                <a:spcPts val="300"/>
              </a:spcBef>
              <a:spcAft>
                <a:spcPts val="300"/>
              </a:spcAft>
            </a:pPr>
            <a:r>
              <a:rPr lang="en-US" sz="5500" b="1" dirty="0" smtClean="0">
                <a:solidFill>
                  <a:srgbClr val="000000"/>
                </a:solidFill>
                <a:highlight>
                  <a:srgbClr val="F6BBB7"/>
                </a:highlight>
                <a:latin typeface="Arial" panose="020B0604020202020204" pitchFamily="34" charset="0"/>
                <a:ea typeface="Calibri" panose="020F0502020204030204" pitchFamily="34" charset="0"/>
                <a:cs typeface="Arial" panose="020B0604020202020204" pitchFamily="34" charset="0"/>
              </a:rPr>
              <a:t>BÀI TẬP 4  </a:t>
            </a:r>
            <a:endParaRPr lang="en-US" sz="5500" b="1" dirty="0">
              <a:effectLst/>
              <a:highlight>
                <a:srgbClr val="F6BBB7"/>
              </a:highligh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1201059" y="2324100"/>
            <a:ext cx="10939213" cy="707886"/>
          </a:xfrm>
          <a:prstGeom prst="rect">
            <a:avLst/>
          </a:prstGeom>
        </p:spPr>
        <p:txBody>
          <a:bodyPr wrap="none">
            <a:spAutoFit/>
          </a:bodyPr>
          <a:lstStyle/>
          <a:p>
            <a:r>
              <a:rPr lang="vi-VN" sz="4000" b="1" dirty="0">
                <a:solidFill>
                  <a:schemeClr val="tx2"/>
                </a:solidFill>
              </a:rPr>
              <a:t>Đọc trường hợp dưới đây và trả lời câu hỏi:</a:t>
            </a:r>
            <a:endParaRPr lang="en-US" sz="4000" b="1" dirty="0">
              <a:solidFill>
                <a:schemeClr val="tx2"/>
              </a:solidFill>
            </a:endParaRPr>
          </a:p>
        </p:txBody>
      </p:sp>
      <p:pic>
        <p:nvPicPr>
          <p:cNvPr id="3" name="Picture 2"/>
          <p:cNvPicPr>
            <a:picLocks noChangeAspect="1"/>
          </p:cNvPicPr>
          <p:nvPr/>
        </p:nvPicPr>
        <p:blipFill>
          <a:blip r:embed="rId8"/>
          <a:stretch>
            <a:fillRect/>
          </a:stretch>
        </p:blipFill>
        <p:spPr>
          <a:xfrm>
            <a:off x="2150877" y="3591952"/>
            <a:ext cx="13986243" cy="5347189"/>
          </a:xfrm>
          <a:prstGeom prst="rect">
            <a:avLst/>
          </a:prstGeom>
        </p:spPr>
      </p:pic>
      <p:pic>
        <p:nvPicPr>
          <p:cNvPr id="11"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459" y="4137216"/>
            <a:ext cx="2379477" cy="5893443"/>
          </a:xfrm>
          <a:prstGeom prst="rect">
            <a:avLst/>
          </a:prstGeom>
        </p:spPr>
      </p:pic>
    </p:spTree>
    <p:extLst>
      <p:ext uri="{BB962C8B-B14F-4D97-AF65-F5344CB8AC3E}">
        <p14:creationId xmlns:p14="http://schemas.microsoft.com/office/powerpoint/2010/main" val="261506288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23" name="Picture 6">
            <a:extLst>
              <a:ext uri="{FF2B5EF4-FFF2-40B4-BE49-F238E27FC236}">
                <a16:creationId xmlns:a16="http://schemas.microsoft.com/office/drawing/2014/main" id="{D54A57C0-8F53-C263-E61D-D5B8A2FE42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101801" y="364731"/>
            <a:ext cx="2455042" cy="1594385"/>
          </a:xfrm>
          <a:prstGeom prst="rect">
            <a:avLst/>
          </a:prstGeom>
        </p:spPr>
      </p:pic>
      <p:sp>
        <p:nvSpPr>
          <p:cNvPr id="13" name="TextBox 12">
            <a:extLst>
              <a:ext uri="{FF2B5EF4-FFF2-40B4-BE49-F238E27FC236}">
                <a16:creationId xmlns:a16="http://schemas.microsoft.com/office/drawing/2014/main" id="{88E7BC88-7110-D4D9-0EEF-5606E9AAA5C6}"/>
              </a:ext>
            </a:extLst>
          </p:cNvPr>
          <p:cNvSpPr txBox="1"/>
          <p:nvPr/>
        </p:nvSpPr>
        <p:spPr>
          <a:xfrm>
            <a:off x="7056726" y="571500"/>
            <a:ext cx="4174547" cy="1192634"/>
          </a:xfrm>
          <a:prstGeom prst="rect">
            <a:avLst/>
          </a:prstGeom>
          <a:solidFill>
            <a:srgbClr val="F6BBB7"/>
          </a:solidFill>
        </p:spPr>
        <p:txBody>
          <a:bodyPr wrap="square">
            <a:spAutoFit/>
          </a:bodyPr>
          <a:lstStyle/>
          <a:p>
            <a:pPr algn="ctr">
              <a:lnSpc>
                <a:spcPct val="130000"/>
              </a:lnSpc>
              <a:spcBef>
                <a:spcPts val="300"/>
              </a:spcBef>
              <a:spcAft>
                <a:spcPts val="300"/>
              </a:spcAft>
            </a:pPr>
            <a:r>
              <a:rPr lang="en-US" sz="5500" b="1" dirty="0" smtClean="0">
                <a:solidFill>
                  <a:srgbClr val="000000"/>
                </a:solidFill>
                <a:highlight>
                  <a:srgbClr val="F6BBB7"/>
                </a:highlight>
                <a:latin typeface="Arial" panose="020B0604020202020204" pitchFamily="34" charset="0"/>
                <a:ea typeface="Calibri" panose="020F0502020204030204" pitchFamily="34" charset="0"/>
                <a:cs typeface="Arial" panose="020B0604020202020204" pitchFamily="34" charset="0"/>
              </a:rPr>
              <a:t>BÀI TẬP 4  </a:t>
            </a:r>
            <a:endParaRPr lang="en-US" sz="5500" b="1" dirty="0">
              <a:effectLst/>
              <a:highlight>
                <a:srgbClr val="F6BBB7"/>
              </a:highligh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814320" y="2245651"/>
            <a:ext cx="15044781" cy="3133165"/>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3800" dirty="0"/>
              <a:t>Biểu hiện nào cho thấy hai bạn N và M đang bị căng thẳng?</a:t>
            </a:r>
          </a:p>
          <a:p>
            <a:pPr marL="571500" indent="-571500" algn="just">
              <a:lnSpc>
                <a:spcPct val="130000"/>
              </a:lnSpc>
              <a:buFont typeface="Arial" panose="020B0604020202020204" pitchFamily="34" charset="0"/>
              <a:buChar char="•"/>
            </a:pPr>
            <a:r>
              <a:rPr lang="vi-VN" sz="3800" dirty="0"/>
              <a:t>Nguyên nhân gây căng thẳng cho các bạn là gì? Nêu hậu quả của sự căng thẳng đó?</a:t>
            </a:r>
          </a:p>
          <a:p>
            <a:pPr marL="571500" indent="-571500" algn="just">
              <a:lnSpc>
                <a:spcPct val="130000"/>
              </a:lnSpc>
              <a:buFont typeface="Arial" panose="020B0604020202020204" pitchFamily="34" charset="0"/>
              <a:buChar char="•"/>
            </a:pPr>
            <a:r>
              <a:rPr lang="vi-VN" sz="3800" dirty="0"/>
              <a:t>Theo em, N và M nên làm gì để thoát khỏi trường hợp đó?</a:t>
            </a:r>
            <a:endParaRPr lang="vi-VN" sz="3800" b="0" i="0" dirty="0">
              <a:effectLst/>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 y="2311766"/>
            <a:ext cx="3067050" cy="306705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682740871"/>
              </p:ext>
            </p:extLst>
          </p:nvPr>
        </p:nvGraphicFramePr>
        <p:xfrm>
          <a:off x="1583926" y="5665351"/>
          <a:ext cx="15120146" cy="3971782"/>
        </p:xfrm>
        <a:graphic>
          <a:graphicData uri="http://schemas.openxmlformats.org/drawingml/2006/table">
            <a:tbl>
              <a:tblPr firstRow="1" firstCol="1" bandRow="1">
                <a:tableStyleId>{5940675A-B579-460E-94D1-54222C63F5DA}</a:tableStyleId>
              </a:tblPr>
              <a:tblGrid>
                <a:gridCol w="4495685">
                  <a:extLst>
                    <a:ext uri="{9D8B030D-6E8A-4147-A177-3AD203B41FA5}">
                      <a16:colId xmlns:a16="http://schemas.microsoft.com/office/drawing/2014/main" val="3380260317"/>
                    </a:ext>
                  </a:extLst>
                </a:gridCol>
                <a:gridCol w="5435037">
                  <a:extLst>
                    <a:ext uri="{9D8B030D-6E8A-4147-A177-3AD203B41FA5}">
                      <a16:colId xmlns:a16="http://schemas.microsoft.com/office/drawing/2014/main" val="67593072"/>
                    </a:ext>
                  </a:extLst>
                </a:gridCol>
                <a:gridCol w="5189424">
                  <a:extLst>
                    <a:ext uri="{9D8B030D-6E8A-4147-A177-3AD203B41FA5}">
                      <a16:colId xmlns:a16="http://schemas.microsoft.com/office/drawing/2014/main" val="2875919882"/>
                    </a:ext>
                  </a:extLst>
                </a:gridCol>
              </a:tblGrid>
              <a:tr h="580472">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Nội</a:t>
                      </a:r>
                      <a:r>
                        <a:rPr lang="en-US" sz="3600" dirty="0">
                          <a:effectLst/>
                          <a:latin typeface="Arial" panose="020B0604020202020204" pitchFamily="34" charset="0"/>
                          <a:cs typeface="Arial" panose="020B0604020202020204" pitchFamily="34" charset="0"/>
                        </a:rPr>
                        <a:t> dung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Đối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với</a:t>
                      </a:r>
                      <a:r>
                        <a:rPr lang="en-US" sz="3600" dirty="0">
                          <a:effectLst/>
                          <a:latin typeface="Arial" panose="020B0604020202020204" pitchFamily="34" charset="0"/>
                          <a:cs typeface="Arial" panose="020B0604020202020204" pitchFamily="34" charset="0"/>
                        </a:rPr>
                        <a:t> 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Đối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với</a:t>
                      </a:r>
                      <a:r>
                        <a:rPr lang="en-US" sz="3600" dirty="0">
                          <a:effectLst/>
                          <a:latin typeface="Arial" panose="020B0604020202020204" pitchFamily="34" charset="0"/>
                          <a:cs typeface="Arial" panose="020B0604020202020204" pitchFamily="34" charset="0"/>
                        </a:rPr>
                        <a:t> M</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72704115"/>
                  </a:ext>
                </a:extLst>
              </a:tr>
              <a:tr h="773395">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Biểu</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căng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thẳng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8151481"/>
                  </a:ext>
                </a:extLst>
              </a:tr>
              <a:tr h="773899">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Nguyên</a:t>
                      </a:r>
                      <a:r>
                        <a:rPr lang="en-US" sz="3600" dirty="0">
                          <a:effectLst/>
                          <a:latin typeface="Arial" panose="020B0604020202020204" pitchFamily="34" charset="0"/>
                          <a:cs typeface="Arial" panose="020B0604020202020204" pitchFamily="34" charset="0"/>
                        </a:rPr>
                        <a:t> </a:t>
                      </a:r>
                      <a:r>
                        <a:rPr lang="en-US" sz="3600" dirty="0" err="1" smtClean="0">
                          <a:effectLst/>
                          <a:latin typeface="Arial" panose="020B0604020202020204" pitchFamily="34" charset="0"/>
                          <a:cs typeface="Arial" panose="020B0604020202020204" pitchFamily="34" charset="0"/>
                        </a:rPr>
                        <a:t>nhân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20000"/>
                        </a:lnSpc>
                        <a:spcBef>
                          <a:spcPts val="300"/>
                        </a:spcBef>
                        <a:spcAft>
                          <a:spcPts val="300"/>
                        </a:spcAft>
                      </a:pPr>
                      <a:endParaRPr lang="en-US" sz="3600" dirty="0" smtClean="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556432210"/>
                  </a:ext>
                </a:extLst>
              </a:tr>
              <a:tr h="787856">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Hậu</a:t>
                      </a:r>
                      <a:r>
                        <a:rPr lang="en-US" sz="3600" dirty="0">
                          <a:effectLst/>
                          <a:latin typeface="Arial" panose="020B0604020202020204" pitchFamily="34" charset="0"/>
                          <a:cs typeface="Arial" panose="020B0604020202020204" pitchFamily="34" charset="0"/>
                        </a:rPr>
                        <a:t> </a:t>
                      </a:r>
                      <a:r>
                        <a:rPr lang="en-US" sz="3600" dirty="0" err="1" smtClean="0">
                          <a:effectLst/>
                          <a:latin typeface="Arial" panose="020B0604020202020204" pitchFamily="34" charset="0"/>
                          <a:cs typeface="Arial" panose="020B0604020202020204" pitchFamily="34" charset="0"/>
                        </a:rPr>
                        <a:t>quả</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25113531"/>
                  </a:ext>
                </a:extLst>
              </a:tr>
              <a:tr h="1038779">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Cách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ứng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phó</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846840370"/>
                  </a:ext>
                </a:extLst>
              </a:tr>
            </a:tbl>
          </a:graphicData>
        </a:graphic>
      </p:graphicFrame>
    </p:spTree>
    <p:extLst>
      <p:ext uri="{BB962C8B-B14F-4D97-AF65-F5344CB8AC3E}">
        <p14:creationId xmlns:p14="http://schemas.microsoft.com/office/powerpoint/2010/main" val="184321344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4" dur="5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24" name="Picture 12">
            <a:extLst>
              <a:ext uri="{FF2B5EF4-FFF2-40B4-BE49-F238E27FC236}">
                <a16:creationId xmlns:a16="http://schemas.microsoft.com/office/drawing/2014/main" id="{A8A7BB18-60FB-4103-B7F4-9E0351BEF6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835956" y="328350"/>
            <a:ext cx="2126602" cy="2257975"/>
          </a:xfrm>
          <a:prstGeom prst="rect">
            <a:avLst/>
          </a:prstGeom>
        </p:spPr>
      </p:pic>
      <p:sp>
        <p:nvSpPr>
          <p:cNvPr id="6" name="TextBox 5">
            <a:extLst>
              <a:ext uri="{FF2B5EF4-FFF2-40B4-BE49-F238E27FC236}">
                <a16:creationId xmlns:a16="http://schemas.microsoft.com/office/drawing/2014/main" id="{88E7BC88-7110-D4D9-0EEF-5606E9AAA5C6}"/>
              </a:ext>
            </a:extLst>
          </p:cNvPr>
          <p:cNvSpPr txBox="1"/>
          <p:nvPr/>
        </p:nvSpPr>
        <p:spPr>
          <a:xfrm>
            <a:off x="7056726" y="571500"/>
            <a:ext cx="4174547" cy="1192634"/>
          </a:xfrm>
          <a:prstGeom prst="rect">
            <a:avLst/>
          </a:prstGeom>
          <a:solidFill>
            <a:srgbClr val="F6BBB7"/>
          </a:solidFill>
        </p:spPr>
        <p:txBody>
          <a:bodyPr wrap="square">
            <a:spAutoFit/>
          </a:bodyPr>
          <a:lstStyle/>
          <a:p>
            <a:pPr algn="ctr">
              <a:lnSpc>
                <a:spcPct val="130000"/>
              </a:lnSpc>
              <a:spcBef>
                <a:spcPts val="300"/>
              </a:spcBef>
              <a:spcAft>
                <a:spcPts val="300"/>
              </a:spcAft>
            </a:pPr>
            <a:r>
              <a:rPr lang="en-US" sz="5500" b="1" dirty="0" smtClean="0">
                <a:solidFill>
                  <a:srgbClr val="000000"/>
                </a:solidFill>
                <a:highlight>
                  <a:srgbClr val="F6BBB7"/>
                </a:highlight>
                <a:latin typeface="Arial" panose="020B0604020202020204" pitchFamily="34" charset="0"/>
                <a:ea typeface="Calibri" panose="020F0502020204030204" pitchFamily="34" charset="0"/>
                <a:cs typeface="Arial" panose="020B0604020202020204" pitchFamily="34" charset="0"/>
              </a:rPr>
              <a:t>BÀI TẬP 4  </a:t>
            </a:r>
            <a:endParaRPr lang="en-US" sz="5500" b="1" dirty="0">
              <a:effectLst/>
              <a:highlight>
                <a:srgbClr val="F6BBB7"/>
              </a:highligh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95865133"/>
              </p:ext>
            </p:extLst>
          </p:nvPr>
        </p:nvGraphicFramePr>
        <p:xfrm>
          <a:off x="881854" y="2592010"/>
          <a:ext cx="16524290" cy="6234932"/>
        </p:xfrm>
        <a:graphic>
          <a:graphicData uri="http://schemas.openxmlformats.org/drawingml/2006/table">
            <a:tbl>
              <a:tblPr firstRow="1" firstCol="1" bandRow="1">
                <a:tableStyleId>{5940675A-B579-460E-94D1-54222C63F5DA}</a:tableStyleId>
              </a:tblPr>
              <a:tblGrid>
                <a:gridCol w="4913180">
                  <a:extLst>
                    <a:ext uri="{9D8B030D-6E8A-4147-A177-3AD203B41FA5}">
                      <a16:colId xmlns:a16="http://schemas.microsoft.com/office/drawing/2014/main" val="3380260317"/>
                    </a:ext>
                  </a:extLst>
                </a:gridCol>
                <a:gridCol w="5939766">
                  <a:extLst>
                    <a:ext uri="{9D8B030D-6E8A-4147-A177-3AD203B41FA5}">
                      <a16:colId xmlns:a16="http://schemas.microsoft.com/office/drawing/2014/main" val="67593072"/>
                    </a:ext>
                  </a:extLst>
                </a:gridCol>
                <a:gridCol w="5671344">
                  <a:extLst>
                    <a:ext uri="{9D8B030D-6E8A-4147-A177-3AD203B41FA5}">
                      <a16:colId xmlns:a16="http://schemas.microsoft.com/office/drawing/2014/main" val="2875919882"/>
                    </a:ext>
                  </a:extLst>
                </a:gridCol>
              </a:tblGrid>
              <a:tr h="930186">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Nội</a:t>
                      </a:r>
                      <a:r>
                        <a:rPr lang="en-US" sz="3600" dirty="0">
                          <a:effectLst/>
                          <a:latin typeface="Arial" panose="020B0604020202020204" pitchFamily="34" charset="0"/>
                          <a:cs typeface="Arial" panose="020B0604020202020204" pitchFamily="34" charset="0"/>
                        </a:rPr>
                        <a:t> dung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Đối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với</a:t>
                      </a:r>
                      <a:r>
                        <a:rPr lang="en-US" sz="3600" dirty="0">
                          <a:effectLst/>
                          <a:latin typeface="Arial" panose="020B0604020202020204" pitchFamily="34" charset="0"/>
                          <a:cs typeface="Arial" panose="020B0604020202020204" pitchFamily="34" charset="0"/>
                        </a:rPr>
                        <a:t> 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Đối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với</a:t>
                      </a:r>
                      <a:r>
                        <a:rPr lang="en-US" sz="3600" dirty="0">
                          <a:effectLst/>
                          <a:latin typeface="Arial" panose="020B0604020202020204" pitchFamily="34" charset="0"/>
                          <a:cs typeface="Arial" panose="020B0604020202020204" pitchFamily="34" charset="0"/>
                        </a:rPr>
                        <a:t> M</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72704115"/>
                  </a:ext>
                </a:extLst>
              </a:tr>
              <a:tr h="930186">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Biểu</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căng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thẳng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8151481"/>
                  </a:ext>
                </a:extLst>
              </a:tr>
              <a:tr h="1529318">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Nguyên</a:t>
                      </a:r>
                      <a:r>
                        <a:rPr lang="en-US" sz="3600" dirty="0">
                          <a:effectLst/>
                          <a:latin typeface="Arial" panose="020B0604020202020204" pitchFamily="34" charset="0"/>
                          <a:cs typeface="Arial" panose="020B0604020202020204" pitchFamily="34" charset="0"/>
                        </a:rPr>
                        <a:t> </a:t>
                      </a:r>
                      <a:r>
                        <a:rPr lang="en-US" sz="3600" dirty="0" err="1" smtClean="0">
                          <a:effectLst/>
                          <a:latin typeface="Arial" panose="020B0604020202020204" pitchFamily="34" charset="0"/>
                          <a:cs typeface="Arial" panose="020B0604020202020204" pitchFamily="34" charset="0"/>
                        </a:rPr>
                        <a:t>nhân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20000"/>
                        </a:lnSpc>
                        <a:spcBef>
                          <a:spcPts val="300"/>
                        </a:spcBef>
                        <a:spcAft>
                          <a:spcPts val="300"/>
                        </a:spcAft>
                      </a:pPr>
                      <a:endParaRPr lang="en-US" sz="3600" dirty="0" smtClean="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556432210"/>
                  </a:ext>
                </a:extLst>
              </a:tr>
              <a:tr h="930186">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Hậu</a:t>
                      </a:r>
                      <a:r>
                        <a:rPr lang="en-US" sz="3600" dirty="0">
                          <a:effectLst/>
                          <a:latin typeface="Arial" panose="020B0604020202020204" pitchFamily="34" charset="0"/>
                          <a:cs typeface="Arial" panose="020B0604020202020204" pitchFamily="34" charset="0"/>
                        </a:rPr>
                        <a:t> </a:t>
                      </a:r>
                      <a:r>
                        <a:rPr lang="en-US" sz="3600" dirty="0" err="1" smtClean="0">
                          <a:effectLst/>
                          <a:latin typeface="Arial" panose="020B0604020202020204" pitchFamily="34" charset="0"/>
                          <a:cs typeface="Arial" panose="020B0604020202020204" pitchFamily="34" charset="0"/>
                        </a:rPr>
                        <a:t>quả</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25113531"/>
                  </a:ext>
                </a:extLst>
              </a:tr>
              <a:tr h="1915056">
                <a:tc>
                  <a:txBody>
                    <a:bodyPr/>
                    <a:lstStyle/>
                    <a:p>
                      <a:pPr algn="ctr">
                        <a:lnSpc>
                          <a:spcPct val="120000"/>
                        </a:lnSpc>
                        <a:spcBef>
                          <a:spcPts val="300"/>
                        </a:spcBef>
                        <a:spcAft>
                          <a:spcPts val="300"/>
                        </a:spcAft>
                      </a:pPr>
                      <a:r>
                        <a:rPr lang="en-US" sz="3600" dirty="0" err="1">
                          <a:effectLst/>
                          <a:latin typeface="Arial" panose="020B0604020202020204" pitchFamily="34" charset="0"/>
                          <a:cs typeface="Arial" panose="020B0604020202020204" pitchFamily="34" charset="0"/>
                        </a:rPr>
                        <a:t>Cách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ứng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phó</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just">
                        <a:lnSpc>
                          <a:spcPct val="12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846840370"/>
                  </a:ext>
                </a:extLst>
              </a:tr>
            </a:tbl>
          </a:graphicData>
        </a:graphic>
      </p:graphicFrame>
      <p:sp>
        <p:nvSpPr>
          <p:cNvPr id="3" name="Rectangle 2"/>
          <p:cNvSpPr/>
          <p:nvPr/>
        </p:nvSpPr>
        <p:spPr>
          <a:xfrm>
            <a:off x="5867400" y="3695700"/>
            <a:ext cx="5186035" cy="646331"/>
          </a:xfrm>
          <a:prstGeom prst="rect">
            <a:avLst/>
          </a:prstGeom>
        </p:spPr>
        <p:txBody>
          <a:bodyPr wrap="none">
            <a:spAutoFit/>
          </a:bodyPr>
          <a:lstStyle/>
          <a:p>
            <a:pPr algn="just">
              <a:spcBef>
                <a:spcPts val="300"/>
              </a:spcBef>
              <a:spcAft>
                <a:spcPts val="300"/>
              </a:spcAft>
            </a:pPr>
            <a:r>
              <a:rPr lang="en-US" sz="3600" dirty="0">
                <a:latin typeface="Arial" panose="020B0604020202020204" pitchFamily="34" charset="0"/>
                <a:cs typeface="Arial" panose="020B0604020202020204" pitchFamily="34" charset="0"/>
              </a:rPr>
              <a:t>Lo </a:t>
            </a:r>
            <a:r>
              <a:rPr lang="en-US" sz="3600" dirty="0" err="1">
                <a:latin typeface="Arial" panose="020B0604020202020204" pitchFamily="34" charset="0"/>
                <a:cs typeface="Arial" panose="020B0604020202020204" pitchFamily="34" charset="0"/>
              </a:rPr>
              <a:t>âu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1706689" y="3646007"/>
            <a:ext cx="5591595" cy="696024"/>
          </a:xfrm>
          <a:prstGeom prst="rect">
            <a:avLst/>
          </a:prstGeom>
        </p:spPr>
        <p:txBody>
          <a:bodyPr wrap="none">
            <a:spAutoFit/>
          </a:bodyPr>
          <a:lstStyle/>
          <a:p>
            <a:pPr algn="just">
              <a:lnSpc>
                <a:spcPct val="120000"/>
              </a:lnSpc>
              <a:spcBef>
                <a:spcPts val="300"/>
              </a:spcBef>
              <a:spcAft>
                <a:spcPts val="300"/>
              </a:spcAft>
            </a:pPr>
            <a:r>
              <a:rPr lang="en-US" sz="3600" dirty="0" err="1">
                <a:latin typeface="Arial" panose="020B0604020202020204" pitchFamily="34" charset="0"/>
                <a:cs typeface="Arial" panose="020B0604020202020204" pitchFamily="34" charset="0"/>
              </a:rPr>
              <a:t>Buồn</a:t>
            </a:r>
            <a:r>
              <a:rPr lang="en-US" sz="3600" dirty="0">
                <a:latin typeface="Arial" panose="020B0604020202020204" pitchFamily="34" charset="0"/>
                <a:cs typeface="Arial" panose="020B0604020202020204" pitchFamily="34" charset="0"/>
              </a:rPr>
              <a:t>, lo </a:t>
            </a:r>
            <a:r>
              <a:rPr lang="en-US" sz="3600" dirty="0" err="1">
                <a:latin typeface="Arial" panose="020B0604020202020204" pitchFamily="34" charset="0"/>
                <a:cs typeface="Arial" panose="020B0604020202020204" pitchFamily="34" charset="0"/>
              </a:rPr>
              <a:t>âu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an</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5892800" y="4460812"/>
            <a:ext cx="5715000" cy="1421928"/>
          </a:xfrm>
          <a:prstGeom prst="rect">
            <a:avLst/>
          </a:prstGeom>
        </p:spPr>
        <p:txBody>
          <a:bodyPr wrap="square">
            <a:spAutoFit/>
          </a:bodyPr>
          <a:lstStyle/>
          <a:p>
            <a:pPr algn="just">
              <a:lnSpc>
                <a:spcPct val="120000"/>
              </a:lnSpc>
              <a:spcBef>
                <a:spcPts val="300"/>
              </a:spcBef>
              <a:spcAft>
                <a:spcPts val="300"/>
              </a:spcAft>
            </a:pPr>
            <a:r>
              <a:rPr lang="en-US" sz="3600" dirty="0" err="1">
                <a:latin typeface="Arial" panose="020B0604020202020204" pitchFamily="34" charset="0"/>
                <a:cs typeface="Arial" panose="020B0604020202020204" pitchFamily="34" charset="0"/>
              </a:rPr>
              <a:t>Quá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747466" y="4458943"/>
            <a:ext cx="5275751" cy="1421928"/>
          </a:xfrm>
          <a:prstGeom prst="rect">
            <a:avLst/>
          </a:prstGeom>
        </p:spPr>
        <p:txBody>
          <a:bodyPr wrap="square">
            <a:spAutoFit/>
          </a:bodyPr>
          <a:lstStyle/>
          <a:p>
            <a:pPr algn="just">
              <a:lnSpc>
                <a:spcPct val="120000"/>
              </a:lnSpc>
              <a:spcBef>
                <a:spcPts val="300"/>
              </a:spcBef>
              <a:spcAft>
                <a:spcPts val="300"/>
              </a:spcAft>
            </a:pP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xuyên</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cãi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hòa</a:t>
            </a:r>
            <a:endParaRPr lang="en-US" sz="3600" dirty="0">
              <a:latin typeface="Arial" panose="020B0604020202020204" pitchFamily="34" charset="0"/>
              <a:cs typeface="Arial" panose="020B0604020202020204" pitchFamily="34" charset="0"/>
            </a:endParaRPr>
          </a:p>
        </p:txBody>
      </p:sp>
      <p:sp>
        <p:nvSpPr>
          <p:cNvPr id="10" name="Rectangle 9"/>
          <p:cNvSpPr/>
          <p:nvPr/>
        </p:nvSpPr>
        <p:spPr>
          <a:xfrm>
            <a:off x="5847080" y="6028357"/>
            <a:ext cx="4408579" cy="757130"/>
          </a:xfrm>
          <a:prstGeom prst="rect">
            <a:avLst/>
          </a:prstGeom>
        </p:spPr>
        <p:txBody>
          <a:bodyPr wrap="none">
            <a:spAutoFit/>
          </a:bodyPr>
          <a:lstStyle/>
          <a:p>
            <a:pPr algn="just">
              <a:lnSpc>
                <a:spcPct val="120000"/>
              </a:lnSpc>
              <a:spcBef>
                <a:spcPts val="300"/>
              </a:spcBef>
              <a:spcAft>
                <a:spcPts val="300"/>
              </a:spcAft>
            </a:pPr>
            <a:r>
              <a:rPr lang="en-US" sz="3600" dirty="0" err="1">
                <a:latin typeface="Arial" panose="020B0604020202020204" pitchFamily="34" charset="0"/>
                <a:cs typeface="Arial" panose="020B0604020202020204" pitchFamily="34" charset="0"/>
              </a:rPr>
              <a:t>Cơ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nhược</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11786186" y="6089463"/>
            <a:ext cx="4775666" cy="696024"/>
          </a:xfrm>
          <a:prstGeom prst="rect">
            <a:avLst/>
          </a:prstGeom>
        </p:spPr>
        <p:txBody>
          <a:bodyPr wrap="none">
            <a:spAutoFit/>
          </a:bodyPr>
          <a:lstStyle/>
          <a:p>
            <a:pPr algn="just">
              <a:lnSpc>
                <a:spcPct val="120000"/>
              </a:lnSpc>
              <a:spcBef>
                <a:spcPts val="300"/>
              </a:spcBef>
              <a:spcAft>
                <a:spcPts val="300"/>
              </a:spcAft>
            </a:pP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sút</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5892800" y="7051345"/>
            <a:ext cx="11181080" cy="1457771"/>
          </a:xfrm>
          <a:prstGeom prst="rect">
            <a:avLst/>
          </a:prstGeom>
        </p:spPr>
        <p:txBody>
          <a:bodyPr wrap="square">
            <a:spAutoFit/>
          </a:bodyPr>
          <a:lstStyle/>
          <a:p>
            <a:pPr algn="just">
              <a:lnSpc>
                <a:spcPct val="130000"/>
              </a:lnSpc>
              <a:spcBef>
                <a:spcPts val="300"/>
              </a:spcBef>
              <a:spcAft>
                <a:spcPts val="300"/>
              </a:spcAft>
            </a:pP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tăng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thầy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endParaRPr lang="en-US" sz="3600" dirty="0">
              <a:latin typeface="Arial" panose="020B0604020202020204" pitchFamily="34" charset="0"/>
              <a:ea typeface="Calibri" panose="020F0502020204030204" pitchFamily="34" charset="0"/>
              <a:cs typeface="Arial" panose="020B0604020202020204" pitchFamily="34" charset="0"/>
            </a:endParaRPr>
          </a:p>
        </p:txBody>
      </p:sp>
      <p:pic>
        <p:nvPicPr>
          <p:cNvPr id="15"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flipH="1">
            <a:off x="381000" y="372297"/>
            <a:ext cx="1647943" cy="1880677"/>
          </a:xfrm>
          <a:prstGeom prst="rect">
            <a:avLst/>
          </a:prstGeom>
        </p:spPr>
      </p:pic>
      <p:pic>
        <p:nvPicPr>
          <p:cNvPr id="16" name="Picture 11"/>
          <p:cNvPicPr>
            <a:picLocks noChangeAspect="1"/>
          </p:cNvPicPr>
          <p:nvPr/>
        </p:nvPicPr>
        <p:blipFill>
          <a:blip r:embed="rId42">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3245148" y="8590185"/>
            <a:ext cx="4717410" cy="1715957"/>
          </a:xfrm>
          <a:prstGeom prst="rect">
            <a:avLst/>
          </a:prstGeom>
        </p:spPr>
      </p:pic>
      <p:pic>
        <p:nvPicPr>
          <p:cNvPr id="20" name="Picture 20"/>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572500"/>
            <a:ext cx="1222084" cy="1461385"/>
          </a:xfrm>
          <a:prstGeom prst="rect">
            <a:avLst/>
          </a:prstGeom>
        </p:spPr>
      </p:pic>
    </p:spTree>
    <p:extLst>
      <p:ext uri="{BB962C8B-B14F-4D97-AF65-F5344CB8AC3E}">
        <p14:creationId xmlns:p14="http://schemas.microsoft.com/office/powerpoint/2010/main" val="43957542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0" name="Group 3"/>
          <p:cNvGrpSpPr/>
          <p:nvPr/>
        </p:nvGrpSpPr>
        <p:grpSpPr>
          <a:xfrm>
            <a:off x="2209800" y="2736990"/>
            <a:ext cx="13531855" cy="4813020"/>
            <a:chOff x="0" y="0"/>
            <a:chExt cx="5078243" cy="1884184"/>
          </a:xfrm>
        </p:grpSpPr>
        <p:sp>
          <p:nvSpPr>
            <p:cNvPr id="15" name="Freeform 4"/>
            <p:cNvSpPr/>
            <p:nvPr/>
          </p:nvSpPr>
          <p:spPr>
            <a:xfrm>
              <a:off x="-4213" y="0"/>
              <a:ext cx="5082455" cy="1884183"/>
            </a:xfrm>
            <a:custGeom>
              <a:avLst/>
              <a:gdLst/>
              <a:ahLst/>
              <a:cxnLst/>
              <a:rect l="l" t="t" r="r" b="b"/>
              <a:pathLst>
                <a:path w="5082455" h="1884183">
                  <a:moveTo>
                    <a:pt x="278431" y="16918"/>
                  </a:moveTo>
                  <a:cubicBezTo>
                    <a:pt x="278431" y="16918"/>
                    <a:pt x="604014" y="12258"/>
                    <a:pt x="960586" y="12454"/>
                  </a:cubicBezTo>
                  <a:cubicBezTo>
                    <a:pt x="3801218" y="12671"/>
                    <a:pt x="4808387" y="0"/>
                    <a:pt x="4808387" y="0"/>
                  </a:cubicBezTo>
                  <a:cubicBezTo>
                    <a:pt x="4875851" y="0"/>
                    <a:pt x="4951788" y="0"/>
                    <a:pt x="5030561" y="85073"/>
                  </a:cubicBezTo>
                  <a:cubicBezTo>
                    <a:pt x="5073539" y="131488"/>
                    <a:pt x="5074607" y="240224"/>
                    <a:pt x="5075012" y="320281"/>
                  </a:cubicBezTo>
                  <a:cubicBezTo>
                    <a:pt x="5075012" y="320281"/>
                    <a:pt x="5073308" y="936483"/>
                    <a:pt x="5073308" y="1121599"/>
                  </a:cubicBezTo>
                  <a:cubicBezTo>
                    <a:pt x="5073308" y="1335758"/>
                    <a:pt x="5082456" y="1634937"/>
                    <a:pt x="5082456" y="1634937"/>
                  </a:cubicBezTo>
                  <a:cubicBezTo>
                    <a:pt x="5082456" y="1763606"/>
                    <a:pt x="5078286" y="1884183"/>
                    <a:pt x="4825448" y="1876049"/>
                  </a:cubicBezTo>
                  <a:cubicBezTo>
                    <a:pt x="4825448" y="1876049"/>
                    <a:pt x="4448976" y="1855751"/>
                    <a:pt x="3902950" y="1863349"/>
                  </a:cubicBezTo>
                  <a:cubicBezTo>
                    <a:pt x="1504539" y="1871483"/>
                    <a:pt x="304023" y="1884183"/>
                    <a:pt x="304023" y="1884183"/>
                  </a:cubicBezTo>
                  <a:cubicBezTo>
                    <a:pt x="132548" y="1884183"/>
                    <a:pt x="4213" y="1783114"/>
                    <a:pt x="8532" y="1580567"/>
                  </a:cubicBezTo>
                  <a:cubicBezTo>
                    <a:pt x="8532" y="1580567"/>
                    <a:pt x="9630" y="1082026"/>
                    <a:pt x="4815" y="933265"/>
                  </a:cubicBezTo>
                  <a:cubicBezTo>
                    <a:pt x="0" y="663668"/>
                    <a:pt x="25592" y="330596"/>
                    <a:pt x="25592" y="330596"/>
                  </a:cubicBezTo>
                  <a:cubicBezTo>
                    <a:pt x="27224" y="150571"/>
                    <a:pt x="143504" y="16918"/>
                    <a:pt x="278431" y="16918"/>
                  </a:cubicBezTo>
                  <a:close/>
                </a:path>
              </a:pathLst>
            </a:custGeom>
            <a:solidFill>
              <a:srgbClr val="51AB8F"/>
            </a:solidFill>
          </p:spPr>
        </p:sp>
      </p:grpSp>
      <p:pic>
        <p:nvPicPr>
          <p:cNvPr id="16"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13574" y="2190685"/>
            <a:ext cx="4454472" cy="1092607"/>
          </a:xfrm>
          <a:prstGeom prst="rect">
            <a:avLst/>
          </a:prstGeom>
        </p:spPr>
      </p:pic>
      <p:pic>
        <p:nvPicPr>
          <p:cNvPr id="17" name="Picture 27"/>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366971" flipH="1">
            <a:off x="15418595" y="612690"/>
            <a:ext cx="1106938" cy="2454905"/>
          </a:xfrm>
          <a:prstGeom prst="rect">
            <a:avLst/>
          </a:prstGeom>
        </p:spPr>
      </p:pic>
      <p:sp>
        <p:nvSpPr>
          <p:cNvPr id="8" name="TextBox 7"/>
          <p:cNvSpPr txBox="1"/>
          <p:nvPr/>
        </p:nvSpPr>
        <p:spPr>
          <a:xfrm>
            <a:off x="2372460" y="4397140"/>
            <a:ext cx="13543080" cy="1346972"/>
          </a:xfrm>
          <a:prstGeom prst="rect">
            <a:avLst/>
          </a:prstGeom>
          <a:noFill/>
        </p:spPr>
        <p:txBody>
          <a:bodyPr wrap="square" rtlCol="0">
            <a:spAutoFit/>
          </a:bodyPr>
          <a:lstStyle/>
          <a:p>
            <a:pPr algn="ctr">
              <a:lnSpc>
                <a:spcPct val="130000"/>
              </a:lnSpc>
            </a:pPr>
            <a:r>
              <a:rPr lang="en-US" sz="7000" b="1" dirty="0" smtClean="0">
                <a:solidFill>
                  <a:schemeClr val="bg1"/>
                </a:solidFill>
                <a:latin typeface="Arial" panose="020B0604020202020204" pitchFamily="34" charset="0"/>
                <a:cs typeface="Arial" panose="020B0604020202020204" pitchFamily="34" charset="0"/>
              </a:rPr>
              <a:t>VẬN DỤNG</a:t>
            </a:r>
            <a:endParaRPr lang="en-US" sz="7000" dirty="0">
              <a:solidFill>
                <a:schemeClr val="bg1"/>
              </a:solidFill>
              <a:latin typeface="Arial" panose="020B0604020202020204" pitchFamily="34" charset="0"/>
              <a:cs typeface="Arial" panose="020B0604020202020204" pitchFamily="34" charset="0"/>
            </a:endParaRPr>
          </a:p>
        </p:txBody>
      </p:sp>
      <p:pic>
        <p:nvPicPr>
          <p:cNvPr id="20" name="Picture 8"/>
          <p:cNvPicPr>
            <a:picLocks noChangeAspect="1"/>
          </p:cNvPicPr>
          <p:nvPr/>
        </p:nvPicPr>
        <p:blipFill>
          <a:blip r:embed="rId9">
            <a:duotone>
              <a:prstClr val="black"/>
              <a:srgbClr val="FFFF00">
                <a:tint val="45000"/>
                <a:satMod val="400000"/>
              </a:srgb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54949">
            <a:off x="-1253487" y="-2320659"/>
            <a:ext cx="5361002" cy="5569872"/>
          </a:xfrm>
          <a:prstGeom prst="rect">
            <a:avLst/>
          </a:prstGeom>
        </p:spPr>
      </p:pic>
      <p:pic>
        <p:nvPicPr>
          <p:cNvPr id="22" name="Picture 15"/>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400000">
            <a:off x="8485735" y="532862"/>
            <a:ext cx="1256270" cy="18653060"/>
          </a:xfrm>
          <a:prstGeom prst="rect">
            <a:avLst/>
          </a:prstGeom>
        </p:spPr>
      </p:pic>
      <p:pic>
        <p:nvPicPr>
          <p:cNvPr id="21"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4794089" y="6624693"/>
            <a:ext cx="8699821" cy="2838316"/>
          </a:xfrm>
          <a:prstGeom prst="rect">
            <a:avLst/>
          </a:prstGeom>
        </p:spPr>
      </p:pic>
      <p:pic>
        <p:nvPicPr>
          <p:cNvPr id="8194" name="Picture 2" descr="https://o.remove.bg/downloads/6199effe-2c23-4870-9ff6-a9a746ba596c/image-removebg-preview.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21548" y="7284722"/>
            <a:ext cx="2863827" cy="28638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a:extLst>
              <a:ext uri="{FF2B5EF4-FFF2-40B4-BE49-F238E27FC236}">
                <a16:creationId xmlns:a16="http://schemas.microsoft.com/office/drawing/2014/main" id="{5DCD4618-98B1-4E64-9567-2ACB93361BC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13712548" y="8136862"/>
            <a:ext cx="2376877" cy="1490951"/>
          </a:xfrm>
          <a:prstGeom prst="rect">
            <a:avLst/>
          </a:prstGeom>
        </p:spPr>
      </p:pic>
    </p:spTree>
    <p:extLst>
      <p:ext uri="{BB962C8B-B14F-4D97-AF65-F5344CB8AC3E}">
        <p14:creationId xmlns:p14="http://schemas.microsoft.com/office/powerpoint/2010/main" val="351348064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16"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1259170" y="643413"/>
            <a:ext cx="15769656" cy="9000173"/>
          </a:xfrm>
          <a:prstGeom prst="rect">
            <a:avLst/>
          </a:prstGeom>
        </p:spPr>
      </p:pic>
      <p:pic>
        <p:nvPicPr>
          <p:cNvPr id="17" name="Picture 9"/>
          <p:cNvPicPr>
            <a:picLocks noChangeAspect="1"/>
          </p:cNvPicPr>
          <p:nvPr/>
        </p:nvPicPr>
        <p:blipFill>
          <a:blip r:embed="rId40">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flipH="1">
            <a:off x="533400" y="7851140"/>
            <a:ext cx="6395804" cy="2438400"/>
          </a:xfrm>
          <a:prstGeom prst="rect">
            <a:avLst/>
          </a:prstGeom>
        </p:spPr>
      </p:pic>
      <p:pic>
        <p:nvPicPr>
          <p:cNvPr id="5" name="Picture 4"/>
          <p:cNvPicPr>
            <a:picLocks noChangeAspect="1"/>
          </p:cNvPicPr>
          <p:nvPr/>
        </p:nvPicPr>
        <p:blipFill>
          <a:blip r:embed="rId49"/>
          <a:stretch>
            <a:fillRect/>
          </a:stretch>
        </p:blipFill>
        <p:spPr>
          <a:xfrm>
            <a:off x="1914925" y="5459128"/>
            <a:ext cx="14458139" cy="2045726"/>
          </a:xfrm>
          <a:prstGeom prst="rect">
            <a:avLst/>
          </a:prstGeom>
        </p:spPr>
      </p:pic>
      <p:sp>
        <p:nvSpPr>
          <p:cNvPr id="8" name="Rectangle 7"/>
          <p:cNvSpPr/>
          <p:nvPr/>
        </p:nvSpPr>
        <p:spPr>
          <a:xfrm>
            <a:off x="2153583" y="1638300"/>
            <a:ext cx="13980829" cy="3224601"/>
          </a:xfrm>
          <a:prstGeom prst="rect">
            <a:avLst/>
          </a:prstGeom>
        </p:spPr>
        <p:txBody>
          <a:bodyPr wrap="square">
            <a:spAutoFit/>
          </a:bodyPr>
          <a:lstStyle/>
          <a:p>
            <a:pPr algn="just">
              <a:lnSpc>
                <a:spcPct val="130000"/>
              </a:lnSpc>
              <a:spcBef>
                <a:spcPts val="600"/>
              </a:spcBef>
              <a:spcAft>
                <a:spcPts val="600"/>
              </a:spcAft>
            </a:pPr>
            <a:r>
              <a:rPr lang="vi-VN" sz="4000" dirty="0">
                <a:solidFill>
                  <a:schemeClr val="bg1"/>
                </a:solidFill>
              </a:rPr>
              <a:t>1. Em hãy viết lại những tình huống thường gây căng thẳng cho bản thân, từ đó tìm ra nguyên nhân, lập kế hoạch phòng tránh để không bị rơi vào những tình huống này và cách ứng phó tích cực nếu vẫn gặp những tình huống đó</a:t>
            </a:r>
            <a:r>
              <a:rPr lang="vi-VN" sz="4000" dirty="0" smtClean="0">
                <a:solidFill>
                  <a:schemeClr val="bg1"/>
                </a:solidFill>
              </a:rPr>
              <a:t>.</a:t>
            </a:r>
            <a:endParaRPr lang="en-US" sz="4000" dirty="0" smtClean="0">
              <a:solidFill>
                <a:schemeClr val="bg1"/>
              </a:solidFill>
            </a:endParaRPr>
          </a:p>
        </p:txBody>
      </p:sp>
    </p:spTree>
    <p:extLst>
      <p:ext uri="{BB962C8B-B14F-4D97-AF65-F5344CB8AC3E}">
        <p14:creationId xmlns:p14="http://schemas.microsoft.com/office/powerpoint/2010/main" val="99774136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16"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1259170" y="643413"/>
            <a:ext cx="15769656" cy="9000173"/>
          </a:xfrm>
          <a:prstGeom prst="rect">
            <a:avLst/>
          </a:prstGeom>
        </p:spPr>
      </p:pic>
      <p:pic>
        <p:nvPicPr>
          <p:cNvPr id="17" name="Picture 9"/>
          <p:cNvPicPr>
            <a:picLocks noChangeAspect="1"/>
          </p:cNvPicPr>
          <p:nvPr/>
        </p:nvPicPr>
        <p:blipFill>
          <a:blip r:embed="rId40">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flipH="1">
            <a:off x="533400" y="7851140"/>
            <a:ext cx="6395804" cy="2438400"/>
          </a:xfrm>
          <a:prstGeom prst="rect">
            <a:avLst/>
          </a:prstGeom>
        </p:spPr>
      </p:pic>
      <p:sp>
        <p:nvSpPr>
          <p:cNvPr id="3" name="Rectangle 2"/>
          <p:cNvSpPr/>
          <p:nvPr/>
        </p:nvSpPr>
        <p:spPr>
          <a:xfrm>
            <a:off x="2153583" y="1638300"/>
            <a:ext cx="13980829" cy="5764463"/>
          </a:xfrm>
          <a:prstGeom prst="rect">
            <a:avLst/>
          </a:prstGeom>
        </p:spPr>
        <p:txBody>
          <a:bodyPr wrap="square">
            <a:spAutoFit/>
          </a:bodyPr>
          <a:lstStyle/>
          <a:p>
            <a:pPr algn="just">
              <a:lnSpc>
                <a:spcPct val="130000"/>
              </a:lnSpc>
              <a:spcBef>
                <a:spcPts val="600"/>
              </a:spcBef>
              <a:spcAft>
                <a:spcPts val="600"/>
              </a:spcAft>
            </a:pPr>
            <a:r>
              <a:rPr lang="vi-VN" sz="4000" dirty="0">
                <a:solidFill>
                  <a:schemeClr val="bg1"/>
                </a:solidFill>
              </a:rPr>
              <a:t>1. Em hãy viết lại những tình huống thường gây căng thẳng cho </a:t>
            </a:r>
            <a:r>
              <a:rPr lang="vi-VN" sz="4000" dirty="0" smtClean="0">
                <a:solidFill>
                  <a:schemeClr val="bg1"/>
                </a:solidFill>
              </a:rPr>
              <a:t>bản thân, từ đó tìm ra nguyên nhân, lập kế hoạch phòng tránh để không bị rơi vào những tình huống này và cách ứng phó tích cực nếu vẫn gặp những tình huống đó.</a:t>
            </a:r>
            <a:endParaRPr lang="en-US" sz="4000" dirty="0" smtClean="0">
              <a:solidFill>
                <a:schemeClr val="bg1"/>
              </a:solidFill>
            </a:endParaRPr>
          </a:p>
          <a:p>
            <a:pPr algn="just">
              <a:lnSpc>
                <a:spcPct val="130000"/>
              </a:lnSpc>
              <a:spcBef>
                <a:spcPts val="600"/>
              </a:spcBef>
              <a:spcAft>
                <a:spcPts val="600"/>
              </a:spcAft>
            </a:pPr>
            <a:r>
              <a:rPr lang="en-US" sz="4000" dirty="0" smtClean="0">
                <a:solidFill>
                  <a:schemeClr val="bg1"/>
                </a:solidFill>
                <a:latin typeface="Arial" panose="020B0604020202020204" pitchFamily="34" charset="0"/>
                <a:cs typeface="Arial" panose="020B0604020202020204" pitchFamily="34" charset="0"/>
              </a:rPr>
              <a:t>2. </a:t>
            </a:r>
            <a:r>
              <a:rPr lang="en-US" sz="4000" dirty="0" err="1" smtClean="0">
                <a:solidFill>
                  <a:schemeClr val="bg1"/>
                </a:solidFill>
                <a:latin typeface="Arial" panose="020B0604020202020204" pitchFamily="34" charset="0"/>
                <a:cs typeface="Arial" panose="020B0604020202020204" pitchFamily="34" charset="0"/>
              </a:rPr>
              <a:t>Em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hãy</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cùng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các</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bạn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trong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nhóm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xây</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dựng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và</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biểu</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diễn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một</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vở</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kịch</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ngắn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về</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tâm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lí</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căng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thẳng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của</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học</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sinh</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và</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cách</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ứng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phó</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với</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tâm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lí</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căng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thẳng</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350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92475">
            <a:off x="-568021" y="416980"/>
            <a:ext cx="6382354" cy="16594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086600" y="240283"/>
            <a:ext cx="10722604" cy="2464817"/>
          </a:xfrm>
          <a:prstGeom prst="rect">
            <a:avLst/>
          </a:prstGeom>
        </p:spPr>
      </p:pic>
      <p:grpSp>
        <p:nvGrpSpPr>
          <p:cNvPr id="13" name="Group 13"/>
          <p:cNvGrpSpPr/>
          <p:nvPr/>
        </p:nvGrpSpPr>
        <p:grpSpPr>
          <a:xfrm>
            <a:off x="1676400" y="2947183"/>
            <a:ext cx="14564510" cy="6784444"/>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841565" y="3272241"/>
            <a:ext cx="14194860" cy="6134328"/>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20" name="TextBox 18">
            <a:extLst>
              <a:ext uri="{FF2B5EF4-FFF2-40B4-BE49-F238E27FC236}">
                <a16:creationId xmlns:a16="http://schemas.microsoft.com/office/drawing/2014/main" id="{ECC56DB0-2376-E15C-168E-4300FC1DFD3D}"/>
              </a:ext>
            </a:extLst>
          </p:cNvPr>
          <p:cNvSpPr txBox="1"/>
          <p:nvPr/>
        </p:nvSpPr>
        <p:spPr>
          <a:xfrm>
            <a:off x="6864027" y="993104"/>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2"/>
                </a:solidFill>
                <a:latin typeface="Arial" panose="020B0604020202020204" pitchFamily="34" charset="0"/>
                <a:cs typeface="Arial" panose="020B0604020202020204" pitchFamily="34" charset="0"/>
              </a:rPr>
              <a:t>HƯỚNG DẪN VỀ NHÀ</a:t>
            </a:r>
            <a:endParaRPr lang="en-US" sz="6500" b="1" dirty="0">
              <a:solidFill>
                <a:schemeClr val="accent2"/>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7A36294-20AE-B739-BBDF-AD8E9B0BB818}"/>
              </a:ext>
            </a:extLst>
          </p:cNvPr>
          <p:cNvSpPr txBox="1"/>
          <p:nvPr/>
        </p:nvSpPr>
        <p:spPr>
          <a:xfrm>
            <a:off x="2272879" y="3716222"/>
            <a:ext cx="13366369"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Làm</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6 </a:t>
            </a:r>
            <a:r>
              <a:rPr lang="en-US" sz="4000" dirty="0" smtClean="0">
                <a:latin typeface="Arial" panose="020B0604020202020204" pitchFamily="34" charset="0"/>
                <a:cs typeface="Arial" panose="020B0604020202020204" pitchFamily="34" charset="0"/>
              </a:rPr>
              <a:t>– SBT </a:t>
            </a:r>
            <a:r>
              <a:rPr lang="en-US" sz="4000" dirty="0" err="1" smtClean="0">
                <a:latin typeface="Arial" panose="020B0604020202020204" pitchFamily="34" charset="0"/>
                <a:cs typeface="Arial" panose="020B0604020202020204" pitchFamily="34" charset="0"/>
              </a:rPr>
              <a:t>Giáo</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7.</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T</a:t>
            </a:r>
            <a:r>
              <a:rPr lang="en-US" sz="4000" dirty="0" err="1" smtClean="0">
                <a:latin typeface="Arial" panose="020B0604020202020204" pitchFamily="34" charset="0"/>
                <a:cs typeface="Arial" panose="020B0604020202020204" pitchFamily="34" charset="0"/>
              </a:rPr>
              <a:t>ìm</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Bài</a:t>
            </a:r>
            <a:r>
              <a:rPr lang="en-US" sz="4000" i="1" dirty="0">
                <a:latin typeface="Arial" panose="020B0604020202020204" pitchFamily="34" charset="0"/>
                <a:cs typeface="Arial" panose="020B0604020202020204" pitchFamily="34" charset="0"/>
              </a:rPr>
              <a:t> 7: </a:t>
            </a:r>
            <a:r>
              <a:rPr lang="en-US" sz="4000" i="1" dirty="0" err="1">
                <a:latin typeface="Arial" panose="020B0604020202020204" pitchFamily="34" charset="0"/>
                <a:cs typeface="Arial" panose="020B0604020202020204" pitchFamily="34" charset="0"/>
              </a:rPr>
              <a:t>Phòng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chống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bạo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lực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học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đường</a:t>
            </a:r>
            <a:r>
              <a:rPr lang="en-US" sz="4000" i="1"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56D4E5E4-B110-B10E-F719-E209997BEB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400" y="6035461"/>
            <a:ext cx="4274399" cy="4274399"/>
          </a:xfrm>
          <a:prstGeom prst="rect">
            <a:avLst/>
          </a:prstGeom>
        </p:spPr>
      </p:pic>
      <p:pic>
        <p:nvPicPr>
          <p:cNvPr id="26" name="Picture 17">
            <a:extLst>
              <a:ext uri="{FF2B5EF4-FFF2-40B4-BE49-F238E27FC236}">
                <a16:creationId xmlns:a16="http://schemas.microsoft.com/office/drawing/2014/main" id="{8E33F3C7-D576-2011-E2B9-AC3DA9E3A6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42587" y="7167945"/>
            <a:ext cx="2197404" cy="2919256"/>
          </a:xfrm>
          <a:prstGeom prst="rect">
            <a:avLst/>
          </a:prstGeom>
        </p:spPr>
      </p:pic>
    </p:spTree>
    <p:extLst>
      <p:ext uri="{BB962C8B-B14F-4D97-AF65-F5344CB8AC3E}">
        <p14:creationId xmlns:p14="http://schemas.microsoft.com/office/powerpoint/2010/main" val="223851169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anim calcmode="lin" valueType="num">
                                      <p:cBhvr>
                                        <p:cTn id="31" dur="500" fill="hold"/>
                                        <p:tgtEl>
                                          <p:spTgt spid="26"/>
                                        </p:tgtEl>
                                        <p:attrNameLst>
                                          <p:attrName>ppt_x</p:attrName>
                                        </p:attrNameLst>
                                      </p:cBhvr>
                                      <p:tavLst>
                                        <p:tav tm="0">
                                          <p:val>
                                            <p:strVal val="#ppt_x"/>
                                          </p:val>
                                        </p:tav>
                                        <p:tav tm="100000">
                                          <p:val>
                                            <p:strVal val="#ppt_x"/>
                                          </p:val>
                                        </p:tav>
                                      </p:tavLst>
                                    </p:anim>
                                    <p:anim calcmode="lin" valueType="num">
                                      <p:cBhvr>
                                        <p:cTn id="32"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ipe(down)">
                                      <p:cBhvr>
                                        <p:cTn id="37" dur="500"/>
                                        <p:tgtEl>
                                          <p:spTgt spid="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1" end="1"/>
                                            </p:txEl>
                                          </p:spTgt>
                                        </p:tgtEl>
                                        <p:attrNameLst>
                                          <p:attrName>style.visibility</p:attrName>
                                        </p:attrNameLst>
                                      </p:cBhvr>
                                      <p:to>
                                        <p:strVal val="visible"/>
                                      </p:to>
                                    </p:set>
                                    <p:animEffect transition="in" filter="wipe(down)">
                                      <p:cBhvr>
                                        <p:cTn id="42" dur="500"/>
                                        <p:tgtEl>
                                          <p:spTgt spid="2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2" end="2"/>
                                            </p:txEl>
                                          </p:spTgt>
                                        </p:tgtEl>
                                        <p:attrNameLst>
                                          <p:attrName>style.visibility</p:attrName>
                                        </p:attrNameLst>
                                      </p:cBhvr>
                                      <p:to>
                                        <p:strVal val="visible"/>
                                      </p:to>
                                    </p:set>
                                    <p:animEffect transition="in" filter="wipe(down)">
                                      <p:cBhvr>
                                        <p:cTn id="4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0925" y="1028700"/>
            <a:ext cx="16096987"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71761" y="6930160"/>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10" name="TextBox 8">
            <a:extLst>
              <a:ext uri="{FF2B5EF4-FFF2-40B4-BE49-F238E27FC236}">
                <a16:creationId xmlns:a16="http://schemas.microsoft.com/office/drawing/2014/main" id="{C268F6FC-5C1E-A044-E659-DE5FA529A897}"/>
              </a:ext>
            </a:extLst>
          </p:cNvPr>
          <p:cNvSpPr txBox="1"/>
          <p:nvPr/>
        </p:nvSpPr>
        <p:spPr>
          <a:xfrm>
            <a:off x="1326342" y="3626354"/>
            <a:ext cx="15947822" cy="3034292"/>
          </a:xfrm>
          <a:prstGeom prst="rect">
            <a:avLst/>
          </a:prstGeom>
        </p:spPr>
        <p:txBody>
          <a:bodyPr wrap="square" lIns="0" tIns="0" rIns="0" bIns="0" rtlCol="0" anchor="t">
            <a:spAutoFit/>
          </a:bodyPr>
          <a:lstStyle/>
          <a:p>
            <a:pPr algn="ctr">
              <a:lnSpc>
                <a:spcPct val="130000"/>
              </a:lnSpc>
            </a:pPr>
            <a:r>
              <a:rPr lang="en-US" sz="7800" b="1" dirty="0">
                <a:solidFill>
                  <a:srgbClr val="000000"/>
                </a:solidFill>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4961573"/>
          </a:xfrm>
          <a:prstGeom prst="rect">
            <a:avLst/>
          </a:prstGeom>
        </p:spPr>
      </p:pic>
      <p:grpSp>
        <p:nvGrpSpPr>
          <p:cNvPr id="3" name="Group 3"/>
          <p:cNvGrpSpPr/>
          <p:nvPr/>
        </p:nvGrpSpPr>
        <p:grpSpPr>
          <a:xfrm>
            <a:off x="1172102" y="2860799"/>
            <a:ext cx="15951473" cy="2130301"/>
            <a:chOff x="0" y="0"/>
            <a:chExt cx="8753394" cy="10359296"/>
          </a:xfrm>
          <a:solidFill>
            <a:schemeClr val="bg1"/>
          </a:solidFill>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grpFill/>
            <a:ln w="76200">
              <a:solidFill>
                <a:srgbClr val="FEAB8F"/>
              </a:solidFill>
            </a:ln>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66995" y="475435"/>
            <a:ext cx="4883988" cy="190919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03272" y="680781"/>
            <a:ext cx="1470907" cy="1758932"/>
          </a:xfrm>
          <a:prstGeom prst="rect">
            <a:avLst/>
          </a:prstGeom>
        </p:spPr>
      </p:pic>
      <p:pic>
        <p:nvPicPr>
          <p:cNvPr id="22" name="Picture 3">
            <a:extLst>
              <a:ext uri="{FF2B5EF4-FFF2-40B4-BE49-F238E27FC236}">
                <a16:creationId xmlns:a16="http://schemas.microsoft.com/office/drawing/2014/main" id="{4FDE181D-1EAE-1A9A-819D-F9353394E6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503" y="456754"/>
            <a:ext cx="9857578" cy="1945116"/>
          </a:xfrm>
          <a:prstGeom prst="rect">
            <a:avLst/>
          </a:prstGeom>
        </p:spPr>
      </p:pic>
      <p:sp>
        <p:nvSpPr>
          <p:cNvPr id="23" name="TextBox 18">
            <a:extLst>
              <a:ext uri="{FF2B5EF4-FFF2-40B4-BE49-F238E27FC236}">
                <a16:creationId xmlns:a16="http://schemas.microsoft.com/office/drawing/2014/main" id="{23063ABB-A57D-35E0-E778-C9785CC4DBF5}"/>
              </a:ext>
            </a:extLst>
          </p:cNvPr>
          <p:cNvSpPr txBox="1"/>
          <p:nvPr/>
        </p:nvSpPr>
        <p:spPr>
          <a:xfrm>
            <a:off x="141327" y="949725"/>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2"/>
                </a:solidFill>
                <a:latin typeface="Arial" panose="020B0604020202020204" pitchFamily="34" charset="0"/>
                <a:cs typeface="Arial" panose="020B0604020202020204" pitchFamily="34" charset="0"/>
              </a:rPr>
              <a:t>NỘI DUNG BÀI HỌC</a:t>
            </a:r>
          </a:p>
        </p:txBody>
      </p:sp>
      <p:sp>
        <p:nvSpPr>
          <p:cNvPr id="25" name="TextBox 24">
            <a:extLst>
              <a:ext uri="{FF2B5EF4-FFF2-40B4-BE49-F238E27FC236}">
                <a16:creationId xmlns:a16="http://schemas.microsoft.com/office/drawing/2014/main" id="{DBC7966D-5FD3-CDC6-898F-BB0C2CF44318}"/>
              </a:ext>
            </a:extLst>
          </p:cNvPr>
          <p:cNvSpPr txBox="1"/>
          <p:nvPr/>
        </p:nvSpPr>
        <p:spPr>
          <a:xfrm>
            <a:off x="1398680" y="2933938"/>
            <a:ext cx="15490640" cy="1938992"/>
          </a:xfrm>
          <a:prstGeom prst="rect">
            <a:avLst/>
          </a:prstGeom>
          <a:noFill/>
        </p:spPr>
        <p:txBody>
          <a:bodyPr wrap="square">
            <a:spAutoFit/>
          </a:bodyPr>
          <a:lstStyle/>
          <a:p>
            <a:pPr algn="just">
              <a:lnSpc>
                <a:spcPct val="120000"/>
              </a:lnSpc>
            </a:pPr>
            <a:r>
              <a:rPr lang="fr-FR" sz="5000" b="1" dirty="0">
                <a:solidFill>
                  <a:schemeClr val="accent5">
                    <a:lumMod val="50000"/>
                  </a:schemeClr>
                </a:solidFill>
                <a:latin typeface="Arial" panose="020B0604020202020204" pitchFamily="34" charset="0"/>
                <a:cs typeface="Arial" panose="020B0604020202020204" pitchFamily="34" charset="0"/>
              </a:rPr>
              <a:t>1. </a:t>
            </a:r>
            <a:r>
              <a:rPr lang="nl-NL" sz="5000" b="1" dirty="0">
                <a:solidFill>
                  <a:schemeClr val="accent5">
                    <a:lumMod val="50000"/>
                  </a:schemeClr>
                </a:solidFill>
                <a:latin typeface="Arial" panose="020B0604020202020204" pitchFamily="34" charset="0"/>
                <a:cs typeface="Arial" panose="020B0604020202020204" pitchFamily="34" charset="0"/>
              </a:rPr>
              <a:t>Các tình huống gây căng thẳng và biểu hiện của cơ thể khi bị căng thẳng</a:t>
            </a:r>
            <a:endParaRPr lang="en-US" sz="5000" dirty="0">
              <a:solidFill>
                <a:schemeClr val="accent5">
                  <a:lumMod val="50000"/>
                </a:schemeClr>
              </a:solidFill>
              <a:latin typeface="Arial" panose="020B0604020202020204" pitchFamily="34" charset="0"/>
              <a:cs typeface="Arial" panose="020B0604020202020204" pitchFamily="34" charset="0"/>
            </a:endParaRPr>
          </a:p>
        </p:txBody>
      </p:sp>
      <p:grpSp>
        <p:nvGrpSpPr>
          <p:cNvPr id="39" name="Group 3"/>
          <p:cNvGrpSpPr/>
          <p:nvPr/>
        </p:nvGrpSpPr>
        <p:grpSpPr>
          <a:xfrm>
            <a:off x="1172102" y="5264974"/>
            <a:ext cx="15951473" cy="2130301"/>
            <a:chOff x="0" y="0"/>
            <a:chExt cx="8753394" cy="10359296"/>
          </a:xfrm>
          <a:solidFill>
            <a:schemeClr val="bg1"/>
          </a:solidFill>
        </p:grpSpPr>
        <p:sp>
          <p:nvSpPr>
            <p:cNvPr id="40"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grpFill/>
            <a:ln w="76200">
              <a:solidFill>
                <a:srgbClr val="FEAB8F"/>
              </a:solidFill>
            </a:ln>
          </p:spPr>
        </p:sp>
      </p:grpSp>
      <p:sp>
        <p:nvSpPr>
          <p:cNvPr id="41" name="TextBox 40">
            <a:extLst>
              <a:ext uri="{FF2B5EF4-FFF2-40B4-BE49-F238E27FC236}">
                <a16:creationId xmlns:a16="http://schemas.microsoft.com/office/drawing/2014/main" id="{DBC7966D-5FD3-CDC6-898F-BB0C2CF44318}"/>
              </a:ext>
            </a:extLst>
          </p:cNvPr>
          <p:cNvSpPr txBox="1"/>
          <p:nvPr/>
        </p:nvSpPr>
        <p:spPr>
          <a:xfrm>
            <a:off x="1398680" y="5360628"/>
            <a:ext cx="15490640" cy="1854097"/>
          </a:xfrm>
          <a:prstGeom prst="rect">
            <a:avLst/>
          </a:prstGeom>
          <a:noFill/>
        </p:spPr>
        <p:txBody>
          <a:bodyPr wrap="square">
            <a:spAutoFit/>
          </a:bodyPr>
          <a:lstStyle/>
          <a:p>
            <a:pPr algn="just">
              <a:lnSpc>
                <a:spcPct val="120000"/>
              </a:lnSpc>
            </a:pPr>
            <a:r>
              <a:rPr lang="fr-FR" sz="5000" b="1" dirty="0" smtClean="0">
                <a:solidFill>
                  <a:schemeClr val="accent5">
                    <a:lumMod val="50000"/>
                  </a:schemeClr>
                </a:solidFill>
                <a:latin typeface="Arial" panose="020B0604020202020204" pitchFamily="34" charset="0"/>
                <a:cs typeface="Arial" panose="020B0604020202020204" pitchFamily="34" charset="0"/>
              </a:rPr>
              <a:t>2. </a:t>
            </a:r>
            <a:r>
              <a:rPr lang="en-US" sz="5000" b="1" dirty="0" err="1" smtClean="0">
                <a:solidFill>
                  <a:schemeClr val="accent5">
                    <a:lumMod val="50000"/>
                  </a:schemeClr>
                </a:solidFill>
                <a:latin typeface="Arial" panose="020B0604020202020204" pitchFamily="34" charset="0"/>
                <a:cs typeface="Arial" panose="020B0604020202020204" pitchFamily="34" charset="0"/>
              </a:rPr>
              <a:t>Tìm</a:t>
            </a:r>
            <a:r>
              <a:rPr lang="en-US" sz="5000" b="1" dirty="0" smtClean="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hiểu</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nguyên</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nhân</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và</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ảnh</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hưởng</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của</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tâm</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lí</a:t>
            </a:r>
            <a:r>
              <a:rPr lang="en-US" sz="5000" b="1" dirty="0">
                <a:solidFill>
                  <a:schemeClr val="accent5">
                    <a:lumMod val="50000"/>
                  </a:schemeClr>
                </a:solidFill>
                <a:latin typeface="Arial" panose="020B0604020202020204" pitchFamily="34" charset="0"/>
                <a:cs typeface="Arial" panose="020B0604020202020204" pitchFamily="34" charset="0"/>
              </a:rPr>
              <a:t> </a:t>
            </a:r>
            <a:r>
              <a:rPr lang="nl-NL" sz="5000" b="1" dirty="0">
                <a:solidFill>
                  <a:schemeClr val="accent5">
                    <a:lumMod val="50000"/>
                  </a:schemeClr>
                </a:solidFill>
                <a:latin typeface="Arial" panose="020B0604020202020204" pitchFamily="34" charset="0"/>
                <a:cs typeface="Arial" panose="020B0604020202020204" pitchFamily="34" charset="0"/>
              </a:rPr>
              <a:t>căng thẳng</a:t>
            </a:r>
            <a:endParaRPr lang="en-US" sz="5000" dirty="0">
              <a:solidFill>
                <a:schemeClr val="accent5">
                  <a:lumMod val="50000"/>
                </a:schemeClr>
              </a:solidFill>
              <a:latin typeface="Arial" panose="020B0604020202020204" pitchFamily="34" charset="0"/>
              <a:cs typeface="Arial" panose="020B0604020202020204" pitchFamily="34" charset="0"/>
            </a:endParaRPr>
          </a:p>
        </p:txBody>
      </p:sp>
      <p:grpSp>
        <p:nvGrpSpPr>
          <p:cNvPr id="42" name="Group 3"/>
          <p:cNvGrpSpPr/>
          <p:nvPr/>
        </p:nvGrpSpPr>
        <p:grpSpPr>
          <a:xfrm>
            <a:off x="1172102" y="7667485"/>
            <a:ext cx="15951473" cy="2130301"/>
            <a:chOff x="0" y="0"/>
            <a:chExt cx="8753394" cy="10359296"/>
          </a:xfrm>
          <a:solidFill>
            <a:schemeClr val="bg1"/>
          </a:solidFill>
        </p:grpSpPr>
        <p:sp>
          <p:nvSpPr>
            <p:cNvPr id="43"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grpFill/>
            <a:ln w="76200">
              <a:solidFill>
                <a:srgbClr val="FEAB8F"/>
              </a:solidFill>
            </a:ln>
          </p:spPr>
        </p:sp>
      </p:grpSp>
      <p:sp>
        <p:nvSpPr>
          <p:cNvPr id="44" name="TextBox 43">
            <a:extLst>
              <a:ext uri="{FF2B5EF4-FFF2-40B4-BE49-F238E27FC236}">
                <a16:creationId xmlns:a16="http://schemas.microsoft.com/office/drawing/2014/main" id="{DBC7966D-5FD3-CDC6-898F-BB0C2CF44318}"/>
              </a:ext>
            </a:extLst>
          </p:cNvPr>
          <p:cNvSpPr txBox="1"/>
          <p:nvPr/>
        </p:nvSpPr>
        <p:spPr>
          <a:xfrm>
            <a:off x="1164425" y="8186331"/>
            <a:ext cx="16054959" cy="1092607"/>
          </a:xfrm>
          <a:prstGeom prst="rect">
            <a:avLst/>
          </a:prstGeom>
          <a:noFill/>
        </p:spPr>
        <p:txBody>
          <a:bodyPr wrap="square">
            <a:spAutoFit/>
          </a:bodyPr>
          <a:lstStyle/>
          <a:p>
            <a:pPr algn="just">
              <a:lnSpc>
                <a:spcPct val="130000"/>
              </a:lnSpc>
            </a:pPr>
            <a:r>
              <a:rPr lang="fr-FR" sz="5000" b="1" dirty="0" smtClean="0">
                <a:solidFill>
                  <a:schemeClr val="accent5">
                    <a:lumMod val="50000"/>
                  </a:schemeClr>
                </a:solidFill>
                <a:latin typeface="Arial" panose="020B0604020202020204" pitchFamily="34" charset="0"/>
                <a:cs typeface="Arial" panose="020B0604020202020204" pitchFamily="34" charset="0"/>
              </a:rPr>
              <a:t>3. </a:t>
            </a:r>
            <a:r>
              <a:rPr lang="en-US" sz="5000" b="1" dirty="0" err="1">
                <a:solidFill>
                  <a:schemeClr val="accent5">
                    <a:lumMod val="50000"/>
                  </a:schemeClr>
                </a:solidFill>
                <a:latin typeface="Arial" panose="020B0604020202020204" pitchFamily="34" charset="0"/>
                <a:cs typeface="Arial" panose="020B0604020202020204" pitchFamily="34" charset="0"/>
              </a:rPr>
              <a:t>Tìm</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hiểu</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cách</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ứng</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phó</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tích</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cực</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khi</a:t>
            </a:r>
            <a:r>
              <a:rPr lang="en-US" sz="5000" b="1" dirty="0">
                <a:solidFill>
                  <a:schemeClr val="accent5">
                    <a:lumMod val="50000"/>
                  </a:schemeClr>
                </a:solidFill>
                <a:latin typeface="Arial" panose="020B0604020202020204" pitchFamily="34" charset="0"/>
                <a:cs typeface="Arial" panose="020B0604020202020204" pitchFamily="34" charset="0"/>
              </a:rPr>
              <a:t> </a:t>
            </a:r>
            <a:r>
              <a:rPr lang="en-US" sz="5000" b="1" dirty="0" err="1">
                <a:solidFill>
                  <a:schemeClr val="accent5">
                    <a:lumMod val="50000"/>
                  </a:schemeClr>
                </a:solidFill>
                <a:latin typeface="Arial" panose="020B0604020202020204" pitchFamily="34" charset="0"/>
                <a:cs typeface="Arial" panose="020B0604020202020204" pitchFamily="34" charset="0"/>
              </a:rPr>
              <a:t>bị</a:t>
            </a:r>
            <a:r>
              <a:rPr lang="en-US" sz="5000" b="1" dirty="0">
                <a:solidFill>
                  <a:schemeClr val="accent5">
                    <a:lumMod val="50000"/>
                  </a:schemeClr>
                </a:solidFill>
                <a:latin typeface="Arial" panose="020B0604020202020204" pitchFamily="34" charset="0"/>
                <a:cs typeface="Arial" panose="020B0604020202020204" pitchFamily="34" charset="0"/>
              </a:rPr>
              <a:t> </a:t>
            </a:r>
            <a:r>
              <a:rPr lang="nl-NL" sz="5000" b="1" dirty="0">
                <a:solidFill>
                  <a:schemeClr val="accent5">
                    <a:lumMod val="50000"/>
                  </a:schemeClr>
                </a:solidFill>
                <a:latin typeface="Arial" panose="020B0604020202020204" pitchFamily="34" charset="0"/>
                <a:cs typeface="Arial" panose="020B0604020202020204" pitchFamily="34" charset="0"/>
              </a:rPr>
              <a:t>căng thẳng</a:t>
            </a:r>
            <a:endParaRPr lang="en-US" sz="5000"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arn(inVertical)">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41"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36377">
            <a:off x="16736152" y="200729"/>
            <a:ext cx="1126105" cy="1256305"/>
          </a:xfrm>
          <a:prstGeom prst="rect">
            <a:avLst/>
          </a:prstGeom>
        </p:spPr>
      </p:pic>
      <p:grpSp>
        <p:nvGrpSpPr>
          <p:cNvPr id="11" name="Group 11">
            <a:extLst>
              <a:ext uri="{FF2B5EF4-FFF2-40B4-BE49-F238E27FC236}">
                <a16:creationId xmlns:a16="http://schemas.microsoft.com/office/drawing/2014/main" id="{94C81A27-3EE9-49EA-BA80-7C0DE335B2DC}"/>
              </a:ext>
            </a:extLst>
          </p:cNvPr>
          <p:cNvGrpSpPr/>
          <p:nvPr/>
        </p:nvGrpSpPr>
        <p:grpSpPr>
          <a:xfrm>
            <a:off x="1143000" y="1728391"/>
            <a:ext cx="16002000" cy="6801378"/>
            <a:chOff x="0" y="0"/>
            <a:chExt cx="1801589" cy="1714140"/>
          </a:xfrm>
        </p:grpSpPr>
        <p:sp>
          <p:nvSpPr>
            <p:cNvPr id="12" name="Freeform 12">
              <a:extLst>
                <a:ext uri="{FF2B5EF4-FFF2-40B4-BE49-F238E27FC236}">
                  <a16:creationId xmlns:a16="http://schemas.microsoft.com/office/drawing/2014/main" id="{50320543-D2B0-48E0-BB16-98E4BB83D6A9}"/>
                </a:ext>
              </a:extLst>
            </p:cNvPr>
            <p:cNvSpPr/>
            <p:nvPr/>
          </p:nvSpPr>
          <p:spPr>
            <a:xfrm>
              <a:off x="0" y="-1270"/>
              <a:ext cx="1802859" cy="1712870"/>
            </a:xfrm>
            <a:custGeom>
              <a:avLst/>
              <a:gdLst/>
              <a:ahLst/>
              <a:cxnLst/>
              <a:rect l="l" t="t" r="r" b="b"/>
              <a:pathLst>
                <a:path w="1802859" h="171287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266"/>
                    <a:pt x="16510" y="190872"/>
                    <a:pt x="17780" y="262205"/>
                  </a:cubicBezTo>
                  <a:cubicBezTo>
                    <a:pt x="19050" y="334811"/>
                    <a:pt x="17780" y="407418"/>
                    <a:pt x="16510" y="481298"/>
                  </a:cubicBezTo>
                  <a:cubicBezTo>
                    <a:pt x="15240" y="556452"/>
                    <a:pt x="2540" y="1344932"/>
                    <a:pt x="2540" y="1420086"/>
                  </a:cubicBezTo>
                  <a:cubicBezTo>
                    <a:pt x="2540" y="1493966"/>
                    <a:pt x="1270" y="1567846"/>
                    <a:pt x="0" y="1641726"/>
                  </a:cubicBezTo>
                  <a:cubicBezTo>
                    <a:pt x="0" y="1658260"/>
                    <a:pt x="3810" y="1668420"/>
                    <a:pt x="15240" y="1673500"/>
                  </a:cubicBezTo>
                  <a:cubicBezTo>
                    <a:pt x="22860" y="1677310"/>
                    <a:pt x="31750" y="1679850"/>
                    <a:pt x="40640" y="1681120"/>
                  </a:cubicBezTo>
                  <a:cubicBezTo>
                    <a:pt x="90804" y="1686200"/>
                    <a:pt x="142075" y="1690010"/>
                    <a:pt x="193346" y="1695090"/>
                  </a:cubicBezTo>
                  <a:cubicBezTo>
                    <a:pt x="221680" y="1697630"/>
                    <a:pt x="250014" y="1702710"/>
                    <a:pt x="278348" y="1703980"/>
                  </a:cubicBezTo>
                  <a:cubicBezTo>
                    <a:pt x="325572" y="1706520"/>
                    <a:pt x="851776" y="1707790"/>
                    <a:pt x="899000" y="1709060"/>
                  </a:cubicBezTo>
                  <a:cubicBezTo>
                    <a:pt x="905746" y="1709060"/>
                    <a:pt x="912492" y="1709060"/>
                    <a:pt x="919238" y="1709060"/>
                  </a:cubicBezTo>
                  <a:cubicBezTo>
                    <a:pt x="951620" y="1709060"/>
                    <a:pt x="985351" y="1707790"/>
                    <a:pt x="1017733" y="1707790"/>
                  </a:cubicBezTo>
                  <a:cubicBezTo>
                    <a:pt x="1055512" y="1707790"/>
                    <a:pt x="1091941" y="1709060"/>
                    <a:pt x="1129720" y="1709060"/>
                  </a:cubicBezTo>
                  <a:cubicBezTo>
                    <a:pt x="1185039" y="1709060"/>
                    <a:pt x="1241707" y="1709060"/>
                    <a:pt x="1297026" y="1709060"/>
                  </a:cubicBezTo>
                  <a:cubicBezTo>
                    <a:pt x="1348297" y="1709060"/>
                    <a:pt x="1399568" y="1710330"/>
                    <a:pt x="1450839" y="1711600"/>
                  </a:cubicBezTo>
                  <a:cubicBezTo>
                    <a:pt x="1473777" y="1711600"/>
                    <a:pt x="1498063" y="1712870"/>
                    <a:pt x="1521000" y="1712870"/>
                  </a:cubicBezTo>
                  <a:cubicBezTo>
                    <a:pt x="1595208" y="1711600"/>
                    <a:pt x="1668067" y="1705250"/>
                    <a:pt x="1741899" y="1705250"/>
                  </a:cubicBezTo>
                  <a:cubicBezTo>
                    <a:pt x="1745709" y="1705250"/>
                    <a:pt x="1750789" y="1702710"/>
                    <a:pt x="1754599" y="1700170"/>
                  </a:cubicBezTo>
                  <a:cubicBezTo>
                    <a:pt x="1759679" y="1696360"/>
                    <a:pt x="1762219" y="1690010"/>
                    <a:pt x="1764759" y="1687470"/>
                  </a:cubicBezTo>
                  <a:cubicBezTo>
                    <a:pt x="1766029" y="1632810"/>
                    <a:pt x="1767299" y="1579310"/>
                    <a:pt x="1768569" y="1525811"/>
                  </a:cubicBezTo>
                  <a:cubicBezTo>
                    <a:pt x="1769839" y="1443014"/>
                    <a:pt x="1779999" y="648165"/>
                    <a:pt x="1781269" y="565368"/>
                  </a:cubicBezTo>
                  <a:cubicBezTo>
                    <a:pt x="1781269" y="515690"/>
                    <a:pt x="1782539" y="466012"/>
                    <a:pt x="1783809" y="416334"/>
                  </a:cubicBezTo>
                  <a:cubicBezTo>
                    <a:pt x="1785079" y="362835"/>
                    <a:pt x="1786349" y="309335"/>
                    <a:pt x="1788889" y="255836"/>
                  </a:cubicBezTo>
                  <a:cubicBezTo>
                    <a:pt x="1790159" y="223991"/>
                    <a:pt x="1790159" y="190872"/>
                    <a:pt x="1795239" y="159027"/>
                  </a:cubicBezTo>
                  <a:cubicBezTo>
                    <a:pt x="1800319" y="120814"/>
                    <a:pt x="1802859" y="83874"/>
                    <a:pt x="1801589" y="44450"/>
                  </a:cubicBezTo>
                  <a:cubicBezTo>
                    <a:pt x="1801589" y="38100"/>
                    <a:pt x="1797779" y="30480"/>
                    <a:pt x="1791429" y="27940"/>
                  </a:cubicBezTo>
                  <a:close/>
                </a:path>
              </a:pathLst>
            </a:custGeom>
            <a:solidFill>
              <a:srgbClr val="F9DB5F"/>
            </a:solidFill>
          </p:spPr>
        </p:sp>
      </p:grpSp>
      <p:pic>
        <p:nvPicPr>
          <p:cNvPr id="13" name="Picture 13">
            <a:extLst>
              <a:ext uri="{FF2B5EF4-FFF2-40B4-BE49-F238E27FC236}">
                <a16:creationId xmlns:a16="http://schemas.microsoft.com/office/drawing/2014/main" id="{D4E6FD8C-D7F4-4DD2-B591-ED1CA27E87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74167">
            <a:off x="14498476" y="7389891"/>
            <a:ext cx="3016937" cy="1010674"/>
          </a:xfrm>
          <a:prstGeom prst="rect">
            <a:avLst/>
          </a:prstGeom>
        </p:spPr>
      </p:pic>
      <p:pic>
        <p:nvPicPr>
          <p:cNvPr id="14" name="Picture 13">
            <a:extLst>
              <a:ext uri="{FF2B5EF4-FFF2-40B4-BE49-F238E27FC236}">
                <a16:creationId xmlns:a16="http://schemas.microsoft.com/office/drawing/2014/main" id="{9652464D-6F41-4470-938F-D26362742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74167">
            <a:off x="625129" y="1722512"/>
            <a:ext cx="3016937" cy="1010674"/>
          </a:xfrm>
          <a:prstGeom prst="rect">
            <a:avLst/>
          </a:prstGeom>
        </p:spPr>
      </p:pic>
      <p:sp>
        <p:nvSpPr>
          <p:cNvPr id="8" name="TextBox 7"/>
          <p:cNvSpPr txBox="1"/>
          <p:nvPr/>
        </p:nvSpPr>
        <p:spPr>
          <a:xfrm>
            <a:off x="1377154" y="3779334"/>
            <a:ext cx="15431181" cy="2693045"/>
          </a:xfrm>
          <a:prstGeom prst="rect">
            <a:avLst/>
          </a:prstGeom>
          <a:noFill/>
        </p:spPr>
        <p:txBody>
          <a:bodyPr wrap="square" rtlCol="0">
            <a:spAutoFit/>
          </a:bodyPr>
          <a:lstStyle/>
          <a:p>
            <a:pPr algn="ctr">
              <a:lnSpc>
                <a:spcPct val="130000"/>
              </a:lnSpc>
            </a:pPr>
            <a:r>
              <a:rPr lang="fr-FR" sz="6500" b="1" dirty="0">
                <a:solidFill>
                  <a:schemeClr val="accent6">
                    <a:lumMod val="50000"/>
                  </a:schemeClr>
                </a:solidFill>
                <a:latin typeface="Arial" panose="020B0604020202020204" pitchFamily="34" charset="0"/>
                <a:cs typeface="Arial" panose="020B0604020202020204" pitchFamily="34" charset="0"/>
              </a:rPr>
              <a:t>1. </a:t>
            </a:r>
            <a:r>
              <a:rPr lang="nl-NL" sz="6500" b="1" dirty="0">
                <a:solidFill>
                  <a:schemeClr val="accent6">
                    <a:lumMod val="50000"/>
                  </a:schemeClr>
                </a:solidFill>
                <a:latin typeface="Arial" panose="020B0604020202020204" pitchFamily="34" charset="0"/>
                <a:cs typeface="Arial" panose="020B0604020202020204" pitchFamily="34" charset="0"/>
              </a:rPr>
              <a:t>Các tình huống gây căng thẳng và biểu hiện của cơ thể khi bị căng </a:t>
            </a:r>
            <a:r>
              <a:rPr lang="nl-NL" sz="6500" b="1" dirty="0" smtClean="0">
                <a:solidFill>
                  <a:schemeClr val="accent6">
                    <a:lumMod val="50000"/>
                  </a:schemeClr>
                </a:solidFill>
                <a:latin typeface="Arial" panose="020B0604020202020204" pitchFamily="34" charset="0"/>
                <a:cs typeface="Arial" panose="020B0604020202020204" pitchFamily="34" charset="0"/>
              </a:rPr>
              <a:t>thẳng</a:t>
            </a:r>
            <a:endParaRPr lang="en-US" sz="6500" dirty="0">
              <a:solidFill>
                <a:schemeClr val="accent6">
                  <a:lumMod val="50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743600"/>
            <a:ext cx="6629400" cy="3732771"/>
          </a:xfrm>
          <a:prstGeom prst="rect">
            <a:avLst/>
          </a:prstGeom>
        </p:spPr>
      </p:pic>
    </p:spTree>
    <p:extLst>
      <p:ext uri="{BB962C8B-B14F-4D97-AF65-F5344CB8AC3E}">
        <p14:creationId xmlns:p14="http://schemas.microsoft.com/office/powerpoint/2010/main" val="12607604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437368" y="1066801"/>
            <a:ext cx="8774169" cy="8261411"/>
            <a:chOff x="0" y="0"/>
            <a:chExt cx="8769286" cy="7087086"/>
          </a:xfrm>
        </p:grpSpPr>
        <p:sp>
          <p:nvSpPr>
            <p:cNvPr id="4" name="Freeform 4"/>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571816" y="1208076"/>
            <a:ext cx="8501065" cy="7957195"/>
            <a:chOff x="0" y="0"/>
            <a:chExt cx="8612631" cy="6904026"/>
          </a:xfrm>
        </p:grpSpPr>
        <p:sp>
          <p:nvSpPr>
            <p:cNvPr id="6" name="Freeform 6"/>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01612" y="1333500"/>
            <a:ext cx="8434269" cy="7728011"/>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20631">
            <a:off x="13463210" y="7475814"/>
            <a:ext cx="5386943" cy="1635672"/>
          </a:xfrm>
          <a:prstGeom prst="rect">
            <a:avLst/>
          </a:prstGeom>
        </p:spPr>
      </p:pic>
      <p:pic>
        <p:nvPicPr>
          <p:cNvPr id="33" name="Picture 32"/>
          <p:cNvPicPr/>
          <p:nvPr/>
        </p:nvPicPr>
        <p:blipFill>
          <a:blip r:embed="rId8" cstate="print">
            <a:extLst>
              <a:ext uri="{28A0092B-C50C-407E-A947-70E740481C1C}">
                <a14:useLocalDpi xmlns:a14="http://schemas.microsoft.com/office/drawing/2010/main" val="0"/>
              </a:ext>
            </a:extLst>
          </a:blip>
          <a:stretch>
            <a:fillRect/>
          </a:stretch>
        </p:blipFill>
        <p:spPr>
          <a:xfrm>
            <a:off x="757733" y="5102853"/>
            <a:ext cx="8125071" cy="3669099"/>
          </a:xfrm>
          <a:prstGeom prst="rect">
            <a:avLst/>
          </a:prstGeom>
        </p:spPr>
      </p:pic>
      <p:pic>
        <p:nvPicPr>
          <p:cNvPr id="32" name="Picture 31"/>
          <p:cNvPicPr/>
          <p:nvPr/>
        </p:nvPicPr>
        <p:blipFill>
          <a:blip r:embed="rId9" cstate="print">
            <a:extLst>
              <a:ext uri="{28A0092B-C50C-407E-A947-70E740481C1C}">
                <a14:useLocalDpi xmlns:a14="http://schemas.microsoft.com/office/drawing/2010/main" val="0"/>
              </a:ext>
            </a:extLst>
          </a:blip>
          <a:stretch>
            <a:fillRect/>
          </a:stretch>
        </p:blipFill>
        <p:spPr>
          <a:xfrm>
            <a:off x="757735" y="1469072"/>
            <a:ext cx="8125069" cy="3950657"/>
          </a:xfrm>
          <a:prstGeom prst="rect">
            <a:avLst/>
          </a:prstGeom>
        </p:spPr>
      </p:pic>
      <p:sp>
        <p:nvSpPr>
          <p:cNvPr id="21" name="Rectangle 20"/>
          <p:cNvSpPr/>
          <p:nvPr/>
        </p:nvSpPr>
        <p:spPr>
          <a:xfrm>
            <a:off x="10313682" y="4369140"/>
            <a:ext cx="7204835" cy="2492990"/>
          </a:xfrm>
          <a:prstGeom prst="rect">
            <a:avLst/>
          </a:prstGeom>
        </p:spPr>
        <p:txBody>
          <a:bodyPr wrap="square">
            <a:spAutoFit/>
          </a:bodyPr>
          <a:lstStyle/>
          <a:p>
            <a:pPr algn="just">
              <a:lnSpc>
                <a:spcPct val="130000"/>
              </a:lnSpc>
              <a:spcBef>
                <a:spcPts val="300"/>
              </a:spcBef>
              <a:spcAft>
                <a:spcPts val="3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huống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35" name="Round Diagonal Corner Rectangle 34"/>
          <p:cNvSpPr/>
          <p:nvPr/>
        </p:nvSpPr>
        <p:spPr>
          <a:xfrm>
            <a:off x="10658761" y="2290374"/>
            <a:ext cx="6514675" cy="1388497"/>
          </a:xfrm>
          <a:prstGeom prst="round2Diag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HOẠT ĐỘNG CẶP ĐÔI</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61837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par>
                                <p:cTn id="30" presetID="22" presetClass="entr" presetSubtype="4"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17" name="Picture 16"/>
          <p:cNvPicPr/>
          <p:nvPr/>
        </p:nvPicPr>
        <p:blipFill rotWithShape="1">
          <a:blip r:embed="rId4" cstate="print">
            <a:extLst>
              <a:ext uri="{28A0092B-C50C-407E-A947-70E740481C1C}">
                <a14:useLocalDpi xmlns:a14="http://schemas.microsoft.com/office/drawing/2010/main" val="0"/>
              </a:ext>
            </a:extLst>
          </a:blip>
          <a:srcRect r="49304"/>
          <a:stretch/>
        </p:blipFill>
        <p:spPr>
          <a:xfrm>
            <a:off x="762000" y="311446"/>
            <a:ext cx="5867400" cy="4953000"/>
          </a:xfrm>
          <a:prstGeom prst="rect">
            <a:avLst/>
          </a:prstGeom>
        </p:spPr>
      </p:pic>
      <p:sp>
        <p:nvSpPr>
          <p:cNvPr id="7" name="Rectangle 6"/>
          <p:cNvSpPr/>
          <p:nvPr/>
        </p:nvSpPr>
        <p:spPr>
          <a:xfrm>
            <a:off x="6629400" y="2201614"/>
            <a:ext cx="10896600" cy="1692771"/>
          </a:xfrm>
          <a:prstGeom prst="rect">
            <a:avLst/>
          </a:prstGeom>
        </p:spPr>
        <p:txBody>
          <a:bodyPr wrap="square">
            <a:spAutoFit/>
          </a:bodyPr>
          <a:lstStyle/>
          <a:p>
            <a:pPr marL="571500" indent="-571500" algn="just">
              <a:lnSpc>
                <a:spcPct val="130000"/>
              </a:lnSpc>
              <a:buFont typeface="Wingdings" panose="05000000000000000000" pitchFamily="2" charset="2"/>
              <a:buChar char="Ø"/>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xấu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tẩy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buồn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phiền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2" name="Picture 21"/>
          <p:cNvPicPr/>
          <p:nvPr/>
        </p:nvPicPr>
        <p:blipFill rotWithShape="1">
          <a:blip r:embed="rId4" cstate="print">
            <a:extLst>
              <a:ext uri="{28A0092B-C50C-407E-A947-70E740481C1C}">
                <a14:useLocalDpi xmlns:a14="http://schemas.microsoft.com/office/drawing/2010/main" val="0"/>
              </a:ext>
            </a:extLst>
          </a:blip>
          <a:srcRect l="49758"/>
          <a:stretch/>
        </p:blipFill>
        <p:spPr>
          <a:xfrm>
            <a:off x="762000" y="5143500"/>
            <a:ext cx="5867400" cy="4953000"/>
          </a:xfrm>
          <a:prstGeom prst="rect">
            <a:avLst/>
          </a:prstGeom>
        </p:spPr>
      </p:pic>
      <p:sp>
        <p:nvSpPr>
          <p:cNvPr id="9" name="Rectangle 8"/>
          <p:cNvSpPr/>
          <p:nvPr/>
        </p:nvSpPr>
        <p:spPr>
          <a:xfrm>
            <a:off x="6629400" y="6773614"/>
            <a:ext cx="10896600" cy="1692771"/>
          </a:xfrm>
          <a:prstGeom prst="rect">
            <a:avLst/>
          </a:prstGeom>
        </p:spPr>
        <p:txBody>
          <a:bodyPr wrap="square">
            <a:spAutoFit/>
          </a:bodyPr>
          <a:lstStyle/>
          <a:p>
            <a:pPr marL="571500" indent="-571500" algn="just">
              <a:lnSpc>
                <a:spcPct val="130000"/>
              </a:lnSpc>
              <a:buFont typeface="Wingdings" panose="05000000000000000000" pitchFamily="2" charset="2"/>
              <a:buChar char="Ø"/>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mệt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mỏi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do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3"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822078">
            <a:off x="12226025" y="8576614"/>
            <a:ext cx="7091192" cy="4839738"/>
          </a:xfrm>
          <a:prstGeom prst="rect">
            <a:avLst/>
          </a:prstGeom>
        </p:spPr>
      </p:pic>
      <p:pic>
        <p:nvPicPr>
          <p:cNvPr id="24"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639360">
            <a:off x="14845498" y="-2506511"/>
            <a:ext cx="5361002" cy="5569872"/>
          </a:xfrm>
          <a:prstGeom prst="rect">
            <a:avLst/>
          </a:prstGeom>
        </p:spPr>
      </p:pic>
    </p:spTree>
    <p:extLst>
      <p:ext uri="{BB962C8B-B14F-4D97-AF65-F5344CB8AC3E}">
        <p14:creationId xmlns:p14="http://schemas.microsoft.com/office/powerpoint/2010/main" val="369841780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23"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822078">
            <a:off x="12226025" y="8576614"/>
            <a:ext cx="7091192" cy="4839738"/>
          </a:xfrm>
          <a:prstGeom prst="rect">
            <a:avLst/>
          </a:prstGeom>
        </p:spPr>
      </p:pic>
      <p:pic>
        <p:nvPicPr>
          <p:cNvPr id="24"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639360">
            <a:off x="14845498" y="-2506511"/>
            <a:ext cx="5361002" cy="5569872"/>
          </a:xfrm>
          <a:prstGeom prst="rect">
            <a:avLst/>
          </a:prstGeom>
        </p:spPr>
      </p:pic>
      <p:pic>
        <p:nvPicPr>
          <p:cNvPr id="10" name="Picture 9"/>
          <p:cNvPicPr/>
          <p:nvPr/>
        </p:nvPicPr>
        <p:blipFill rotWithShape="1">
          <a:blip r:embed="rId10" cstate="print">
            <a:extLst>
              <a:ext uri="{28A0092B-C50C-407E-A947-70E740481C1C}">
                <a14:useLocalDpi xmlns:a14="http://schemas.microsoft.com/office/drawing/2010/main" val="0"/>
              </a:ext>
            </a:extLst>
          </a:blip>
          <a:srcRect l="4689" t="4154" r="48419"/>
          <a:stretch/>
        </p:blipFill>
        <p:spPr>
          <a:xfrm>
            <a:off x="1606063" y="1391083"/>
            <a:ext cx="5791200" cy="4876800"/>
          </a:xfrm>
          <a:prstGeom prst="rect">
            <a:avLst/>
          </a:prstGeom>
        </p:spPr>
      </p:pic>
      <p:sp>
        <p:nvSpPr>
          <p:cNvPr id="3" name="Rectangle 2"/>
          <p:cNvSpPr/>
          <p:nvPr/>
        </p:nvSpPr>
        <p:spPr>
          <a:xfrm>
            <a:off x="755851" y="6896066"/>
            <a:ext cx="7491624" cy="1692771"/>
          </a:xfrm>
          <a:prstGeom prst="rect">
            <a:avLst/>
          </a:prstGeom>
        </p:spPr>
        <p:txBody>
          <a:bodyPr wrap="square">
            <a:spAutoFit/>
          </a:bodyPr>
          <a:lstStyle/>
          <a:p>
            <a:pPr marL="571500" indent="-571500" algn="ctr">
              <a:lnSpc>
                <a:spcPct val="130000"/>
              </a:lnSpc>
              <a:spcBef>
                <a:spcPts val="300"/>
              </a:spcBef>
              <a:spcAft>
                <a:spcPts val="300"/>
              </a:spcAft>
              <a:buFont typeface="Wingdings" panose="05000000000000000000" pitchFamily="2" charset="2"/>
              <a:buChar char="Ø"/>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kém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bố</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p:nvPr/>
        </p:nvPicPr>
        <p:blipFill rotWithShape="1">
          <a:blip r:embed="rId10" cstate="print">
            <a:extLst>
              <a:ext uri="{28A0092B-C50C-407E-A947-70E740481C1C}">
                <a14:useLocalDpi xmlns:a14="http://schemas.microsoft.com/office/drawing/2010/main" val="0"/>
              </a:ext>
            </a:extLst>
          </a:blip>
          <a:srcRect l="51634" t="5262"/>
          <a:stretch/>
        </p:blipFill>
        <p:spPr>
          <a:xfrm>
            <a:off x="10287000" y="1505820"/>
            <a:ext cx="5791200" cy="4876800"/>
          </a:xfrm>
          <a:prstGeom prst="rect">
            <a:avLst/>
          </a:prstGeom>
        </p:spPr>
      </p:pic>
      <p:sp>
        <p:nvSpPr>
          <p:cNvPr id="4" name="Rectangle 3"/>
          <p:cNvSpPr/>
          <p:nvPr/>
        </p:nvSpPr>
        <p:spPr>
          <a:xfrm>
            <a:off x="9722389" y="6896066"/>
            <a:ext cx="6920422" cy="1692771"/>
          </a:xfrm>
          <a:prstGeom prst="rect">
            <a:avLst/>
          </a:prstGeom>
        </p:spPr>
        <p:txBody>
          <a:bodyPr wrap="square">
            <a:spAutoFit/>
          </a:bodyPr>
          <a:lstStyle/>
          <a:p>
            <a:pPr marL="571500" indent="-571500" algn="ctr">
              <a:lnSpc>
                <a:spcPct val="130000"/>
              </a:lnSpc>
              <a:spcBef>
                <a:spcPts val="300"/>
              </a:spcBef>
              <a:spcAft>
                <a:spcPts val="300"/>
              </a:spcAft>
              <a:buFont typeface="Wingdings" panose="05000000000000000000" pitchFamily="2" charset="2"/>
              <a:buChar char="Ø"/>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bố</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mẹ</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33813">
            <a:off x="-842373" y="8939448"/>
            <a:ext cx="4538774" cy="1026898"/>
          </a:xfrm>
          <a:prstGeom prst="rect">
            <a:avLst/>
          </a:prstGeom>
        </p:spPr>
      </p:pic>
    </p:spTree>
    <p:extLst>
      <p:ext uri="{BB962C8B-B14F-4D97-AF65-F5344CB8AC3E}">
        <p14:creationId xmlns:p14="http://schemas.microsoft.com/office/powerpoint/2010/main" val="402365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90"/>
                                          </p:val>
                                        </p:tav>
                                        <p:tav tm="100000">
                                          <p:val>
                                            <p:fltVal val="0"/>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903677" y="1702735"/>
            <a:ext cx="16466470" cy="7875308"/>
            <a:chOff x="0" y="0"/>
            <a:chExt cx="8753394" cy="10359296"/>
          </a:xfrm>
          <a:solidFill>
            <a:srgbClr val="F6BBB7"/>
          </a:solidFill>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grpFill/>
          </p:spPr>
        </p:sp>
      </p:grpSp>
      <p:grpSp>
        <p:nvGrpSpPr>
          <p:cNvPr id="15" name="Group 8">
            <a:extLst>
              <a:ext uri="{FF2B5EF4-FFF2-40B4-BE49-F238E27FC236}">
                <a16:creationId xmlns:a16="http://schemas.microsoft.com/office/drawing/2014/main" id="{889C76CF-0008-E2C9-FB5E-5E377229400D}"/>
              </a:ext>
            </a:extLst>
          </p:cNvPr>
          <p:cNvGrpSpPr/>
          <p:nvPr/>
        </p:nvGrpSpPr>
        <p:grpSpPr>
          <a:xfrm>
            <a:off x="1196815" y="2010140"/>
            <a:ext cx="15872267" cy="7245543"/>
            <a:chOff x="0" y="0"/>
            <a:chExt cx="8597719" cy="8267039"/>
          </a:xfrm>
        </p:grpSpPr>
        <p:sp>
          <p:nvSpPr>
            <p:cNvPr id="16" name="Freeform 9">
              <a:extLst>
                <a:ext uri="{FF2B5EF4-FFF2-40B4-BE49-F238E27FC236}">
                  <a16:creationId xmlns:a16="http://schemas.microsoft.com/office/drawing/2014/main" id="{9F26160A-534A-DB68-5238-26E0E1D33E24}"/>
                </a:ext>
              </a:extLst>
            </p:cNvPr>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17517" y="8274167"/>
            <a:ext cx="1934150" cy="178293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835956" y="328350"/>
            <a:ext cx="2126602" cy="2257975"/>
          </a:xfrm>
          <a:prstGeom prst="rect">
            <a:avLst/>
          </a:prstGeom>
        </p:spPr>
      </p:pic>
      <p:sp>
        <p:nvSpPr>
          <p:cNvPr id="17" name="TextBox 16">
            <a:extLst>
              <a:ext uri="{FF2B5EF4-FFF2-40B4-BE49-F238E27FC236}">
                <a16:creationId xmlns:a16="http://schemas.microsoft.com/office/drawing/2014/main" id="{621820FB-550B-D8DA-F0AA-8114B93043C5}"/>
              </a:ext>
            </a:extLst>
          </p:cNvPr>
          <p:cNvSpPr txBox="1"/>
          <p:nvPr/>
        </p:nvSpPr>
        <p:spPr>
          <a:xfrm>
            <a:off x="-7088" y="454777"/>
            <a:ext cx="18288000" cy="938719"/>
          </a:xfrm>
          <a:prstGeom prst="rect">
            <a:avLst/>
          </a:prstGeom>
          <a:noFill/>
        </p:spPr>
        <p:txBody>
          <a:bodyPr wrap="square">
            <a:spAutoFit/>
          </a:bodyPr>
          <a:lstStyle/>
          <a:p>
            <a:pPr algn="ctr">
              <a:spcBef>
                <a:spcPts val="300"/>
              </a:spcBef>
              <a:spcAft>
                <a:spcPts val="300"/>
              </a:spcAft>
            </a:pP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Các</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tình</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huống</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gây</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căng</a:t>
            </a:r>
            <a:r>
              <a:rPr lang="fr-FR" sz="55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5500" b="1" i="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thẳng</a:t>
            </a:r>
            <a:endParaRPr lang="en-US" sz="5500" i="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812689" y="2632089"/>
            <a:ext cx="14648446" cy="6001643"/>
          </a:xfrm>
          <a:prstGeom prst="rect">
            <a:avLst/>
          </a:prstGeom>
        </p:spPr>
        <p:txBody>
          <a:bodyPr wrap="square">
            <a:spAutoFit/>
          </a:bodyPr>
          <a:lstStyle/>
          <a:p>
            <a:pPr algn="just">
              <a:lnSpc>
                <a:spcPct val="130000"/>
              </a:lnSpc>
              <a:spcBef>
                <a:spcPts val="300"/>
              </a:spcBef>
              <a:spcAft>
                <a:spcPts val="300"/>
              </a:spcAft>
            </a:pP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Thay</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chỗ</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vọng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áp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bè</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tẩy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bắt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huống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khoẻ</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vấn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đề</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Tâm</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nghĩ</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cực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chưa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fr-FR"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1"/>
              </a:ext>
            </a:extLst>
          </a:blip>
          <a:srcRect/>
          <a:stretch>
            <a:fillRect/>
          </a:stretch>
        </p:blipFill>
        <p:spPr>
          <a:xfrm>
            <a:off x="11658600" y="7432901"/>
            <a:ext cx="4451695" cy="2843521"/>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anim calcmode="lin" valueType="num">
                                      <p:cBhvr>
                                        <p:cTn id="3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Effect transition="in" filter="fade">
                                      <p:cBhvr>
                                        <p:cTn id="41" dur="500"/>
                                        <p:tgtEl>
                                          <p:spTgt spid="5">
                                            <p:txEl>
                                              <p:pRg st="1" end="1"/>
                                            </p:txEl>
                                          </p:spTgt>
                                        </p:tgtEl>
                                      </p:cBhvr>
                                    </p:animEffect>
                                    <p:anim calcmode="lin" valueType="num">
                                      <p:cBhvr>
                                        <p:cTn id="4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Effect transition="in" filter="fade">
                                      <p:cBhvr>
                                        <p:cTn id="48" dur="500"/>
                                        <p:tgtEl>
                                          <p:spTgt spid="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animEffect transition="in" filter="fade">
                                      <p:cBhvr>
                                        <p:cTn id="53" dur="500"/>
                                        <p:tgtEl>
                                          <p:spTgt spid="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fade">
                                      <p:cBhvr>
                                        <p:cTn id="5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TotalTime>
  <Words>1622</Words>
  <Application>Microsoft Office PowerPoint</Application>
  <PresentationFormat>Custom</PresentationFormat>
  <Paragraphs>131</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DengXian Light</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91</cp:revision>
  <dcterms:created xsi:type="dcterms:W3CDTF">2006-08-16T00:00:00Z</dcterms:created>
  <dcterms:modified xsi:type="dcterms:W3CDTF">2022-06-15T04:32:46Z</dcterms:modified>
  <dc:identifier>DAFBUS2J9mU</dc:identifier>
</cp:coreProperties>
</file>