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6" r:id="rId4"/>
    <p:sldMasterId id="2147483700" r:id="rId5"/>
  </p:sldMasterIdLst>
  <p:notesMasterIdLst>
    <p:notesMasterId r:id="rId43"/>
  </p:notesMasterIdLst>
  <p:sldIdLst>
    <p:sldId id="268" r:id="rId6"/>
    <p:sldId id="399" r:id="rId7"/>
    <p:sldId id="398" r:id="rId8"/>
    <p:sldId id="264" r:id="rId9"/>
    <p:sldId id="259" r:id="rId10"/>
    <p:sldId id="258" r:id="rId11"/>
    <p:sldId id="400" r:id="rId12"/>
    <p:sldId id="601" r:id="rId13"/>
    <p:sldId id="588" r:id="rId14"/>
    <p:sldId id="611" r:id="rId15"/>
    <p:sldId id="261" r:id="rId16"/>
    <p:sldId id="401" r:id="rId17"/>
    <p:sldId id="262" r:id="rId18"/>
    <p:sldId id="612" r:id="rId19"/>
    <p:sldId id="613" r:id="rId20"/>
    <p:sldId id="614" r:id="rId21"/>
    <p:sldId id="263" r:id="rId22"/>
    <p:sldId id="267" r:id="rId23"/>
    <p:sldId id="403" r:id="rId24"/>
    <p:sldId id="404" r:id="rId25"/>
    <p:sldId id="368" r:id="rId26"/>
    <p:sldId id="587" r:id="rId27"/>
    <p:sldId id="605" r:id="rId28"/>
    <p:sldId id="604" r:id="rId29"/>
    <p:sldId id="606" r:id="rId30"/>
    <p:sldId id="607" r:id="rId31"/>
    <p:sldId id="615" r:id="rId32"/>
    <p:sldId id="608" r:id="rId33"/>
    <p:sldId id="590" r:id="rId34"/>
    <p:sldId id="322" r:id="rId35"/>
    <p:sldId id="609" r:id="rId36"/>
    <p:sldId id="570" r:id="rId37"/>
    <p:sldId id="616" r:id="rId38"/>
    <p:sldId id="574" r:id="rId39"/>
    <p:sldId id="595" r:id="rId40"/>
    <p:sldId id="596" r:id="rId41"/>
    <p:sldId id="5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a) Môi trường bị ô nhiễm đã ảnh hưởng tới động, thực vật và con người như thế nào? </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Em hãy lấy thêm ví dụ minh chứng cho việc ảnh hưởng của ô nhiễm môi trường tới đời sống và sản xuất của con người.</a:t>
          </a:r>
          <a:endParaRPr lang="en-US" sz="3200" dirty="0">
            <a:latin typeface="+mj-lt"/>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600" b="0" i="0" dirty="0">
              <a:latin typeface="+mj-lt"/>
            </a:rPr>
            <a:t>Theo em, việc bảo vệ môi trường cần thiết như thế nào đối với cuộc sống của người dân và mỗi quốc gia?</a:t>
          </a:r>
          <a:endParaRPr lang="en-US" sz="3600" b="1" i="0" dirty="0">
            <a:solidFill>
              <a:sysClr val="windowText" lastClr="000000">
                <a:hueOff val="0"/>
                <a:satOff val="0"/>
                <a:lumOff val="0"/>
                <a:alphaOff val="0"/>
              </a:sysClr>
            </a:solidFill>
            <a:latin typeface="+mj-lt"/>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0" kern="1200" dirty="0">
              <a:latin typeface="+mj-lt"/>
            </a:rPr>
            <a:t>a) Môi trường bị ô nhiễm đã ảnh hưởng tới động, thực vật và con người như thế nào? </a:t>
          </a:r>
          <a:endParaRPr lang="en-US" sz="3200" b="1" i="1" kern="1200" dirty="0">
            <a:solidFill>
              <a:sysClr val="windowText" lastClr="000000">
                <a:hueOff val="0"/>
                <a:satOff val="0"/>
                <a:lumOff val="0"/>
                <a:alphaOff val="0"/>
              </a:sysClr>
            </a:solidFill>
            <a:latin typeface="+mj-lt"/>
            <a:ea typeface="+mn-ea"/>
            <a:cs typeface="+mn-cs"/>
          </a:endParaRPr>
        </a:p>
      </dsp:txBody>
      <dsp:txXfrm>
        <a:off x="2094521" y="49839"/>
        <a:ext cx="7228239" cy="1601946"/>
      </dsp:txXfrm>
    </dsp:sp>
    <dsp:sp modelId="{2AAACA77-E4A0-4E99-9F03-72ED26BB7B73}">
      <dsp:nvSpPr>
        <dsp:cNvPr id="0" name=""/>
        <dsp:cNvSpPr/>
      </dsp:nvSpPr>
      <dsp:spPr>
        <a:xfrm>
          <a:off x="170162" y="170162"/>
          <a:ext cx="1874520"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0" kern="1200" dirty="0">
              <a:latin typeface="+mj-lt"/>
            </a:rPr>
            <a:t>Em hãy lấy thêm ví dụ minh chứng cho việc ảnh hưởng của ô nhiễm môi trường tới đời sống và sản xuất của con người.</a:t>
          </a:r>
          <a:endParaRPr lang="en-US" sz="3200" kern="1200" dirty="0">
            <a:latin typeface="+mj-lt"/>
            <a:cs typeface="Times New Roman" panose="02020603050405020304" pitchFamily="18" charset="0"/>
          </a:endParaRPr>
        </a:p>
      </dsp:txBody>
      <dsp:txXfrm>
        <a:off x="2094521" y="1921625"/>
        <a:ext cx="7228239" cy="1601946"/>
      </dsp:txXfrm>
    </dsp:sp>
    <dsp:sp modelId="{2352C030-0248-483B-94A9-26972C30B2AA}">
      <dsp:nvSpPr>
        <dsp:cNvPr id="0" name=""/>
        <dsp:cNvSpPr/>
      </dsp:nvSpPr>
      <dsp:spPr>
        <a:xfrm>
          <a:off x="170162" y="2041949"/>
          <a:ext cx="1874520"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vi-VN" sz="3600" b="0" i="0" kern="1200" dirty="0">
              <a:latin typeface="+mj-lt"/>
            </a:rPr>
            <a:t>Theo em, việc bảo vệ môi trường cần thiết như thế nào đối với cuộc sống của người dân và mỗi quốc gia?</a:t>
          </a:r>
          <a:endParaRPr lang="en-US" sz="3600" b="1" i="0" kern="1200" dirty="0">
            <a:solidFill>
              <a:sysClr val="windowText" lastClr="000000">
                <a:hueOff val="0"/>
                <a:satOff val="0"/>
                <a:lumOff val="0"/>
                <a:alphaOff val="0"/>
              </a:sysClr>
            </a:solidFill>
            <a:latin typeface="+mj-lt"/>
            <a:ea typeface="+mn-ea"/>
            <a:cs typeface="Times New Roman" panose="02020603050405020304" pitchFamily="18" charset="0"/>
          </a:endParaRPr>
        </a:p>
      </dsp:txBody>
      <dsp:txXfrm>
        <a:off x="2094521" y="3793412"/>
        <a:ext cx="7228239" cy="1601946"/>
      </dsp:txXfrm>
    </dsp:sp>
    <dsp:sp modelId="{72B5F39E-2D8B-4AE5-99A7-0B4F92796C74}">
      <dsp:nvSpPr>
        <dsp:cNvPr id="0" name=""/>
        <dsp:cNvSpPr/>
      </dsp:nvSpPr>
      <dsp:spPr>
        <a:xfrm>
          <a:off x="170162" y="3913736"/>
          <a:ext cx="1874520"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22/11/2023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537F-FA8E-4595-A01B-F03C947D334F}" type="slidenum">
              <a:rPr lang="en-US" smtClean="0"/>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7DDC84-101E-4200-BC11-5EC8B9D60496}"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DDC84-101E-4200-BC11-5EC8B9D60496}"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DDC84-101E-4200-BC11-5EC8B9D60496}"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DDC84-101E-4200-BC11-5EC8B9D60496}"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DDC84-101E-4200-BC11-5EC8B9D60496}"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22/11/2023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22/11/2023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22/11/2023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22/11/2023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7DDC84-101E-4200-BC11-5EC8B9D60496}" type="datetimeFigureOut">
              <a:rPr lang="en-US" smtClean="0"/>
              <a:t>22/11/2023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22/11/2023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22/11/2023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22/11/2023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22/11/2023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22/11/2023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22/11/2023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22/11/2023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CBE4D-B23D-49AB-9E28-3BD24C72170B}"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7DDC84-101E-4200-BC11-5EC8B9D60496}" type="datetimeFigureOut">
              <a:rPr lang="en-US" smtClean="0"/>
              <a:t>22/11/2023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CBE4D-B23D-49AB-9E28-3BD24C72170B}"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4CBE4D-B23D-49AB-9E28-3BD24C72170B}" type="datetimeFigureOut">
              <a:rPr lang="en-US" smtClean="0"/>
              <a:t>22/11/2023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4CBE4D-B23D-49AB-9E28-3BD24C72170B}" type="datetimeFigureOut">
              <a:rPr lang="en-US" smtClean="0"/>
              <a:t>22/11/2023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4CBE4D-B23D-49AB-9E28-3BD24C72170B}" type="datetimeFigureOut">
              <a:rPr lang="en-US" smtClean="0"/>
              <a:t>22/11/2023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t>22/11/2023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22/11/2023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22/11/2023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22/11/2023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7DDC84-101E-4200-BC11-5EC8B9D60496}" type="datetimeFigureOut">
              <a:rPr lang="en-US" smtClean="0"/>
              <a:t>22/11/2023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atin typeface="Arial" panose="020B0604020202020204" pitchFamily="34" charset="0"/>
                <a:cs typeface="Arial" panose="020B0604020202020204" pitchFamily="34" charset="0"/>
              </a:defRPr>
            </a:lvl1pPr>
            <a:lvl2pPr lvl="1" algn="r" rtl="0">
              <a:lnSpc>
                <a:spcPct val="100000"/>
              </a:lnSpc>
              <a:spcBef>
                <a:spcPts val="2135"/>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algn="r" rtl="0">
              <a:lnSpc>
                <a:spcPct val="100000"/>
              </a:lnSpc>
              <a:spcBef>
                <a:spcPts val="2135"/>
              </a:spcBef>
              <a:spcAft>
                <a:spcPts val="0"/>
              </a:spcAft>
              <a:buSzPts val="1400"/>
              <a:buNone/>
              <a:defRPr/>
            </a:lvl2pPr>
            <a:lvl3pPr lvl="2" algn="r" rtl="0">
              <a:lnSpc>
                <a:spcPct val="100000"/>
              </a:lnSpc>
              <a:spcBef>
                <a:spcPts val="2135"/>
              </a:spcBef>
              <a:spcAft>
                <a:spcPts val="0"/>
              </a:spcAft>
              <a:buSzPts val="1400"/>
              <a:buNone/>
              <a:defRPr/>
            </a:lvl3pPr>
            <a:lvl4pPr lvl="3" algn="r" rtl="0">
              <a:lnSpc>
                <a:spcPct val="100000"/>
              </a:lnSpc>
              <a:spcBef>
                <a:spcPts val="2135"/>
              </a:spcBef>
              <a:spcAft>
                <a:spcPts val="0"/>
              </a:spcAft>
              <a:buSzPts val="1400"/>
              <a:buNone/>
              <a:defRPr/>
            </a:lvl4pPr>
            <a:lvl5pPr lvl="4" algn="r" rtl="0">
              <a:lnSpc>
                <a:spcPct val="100000"/>
              </a:lnSpc>
              <a:spcBef>
                <a:spcPts val="2135"/>
              </a:spcBef>
              <a:spcAft>
                <a:spcPts val="0"/>
              </a:spcAft>
              <a:buSzPts val="1400"/>
              <a:buNone/>
              <a:defRPr/>
            </a:lvl5pPr>
            <a:lvl6pPr lvl="5" algn="r" rtl="0">
              <a:lnSpc>
                <a:spcPct val="100000"/>
              </a:lnSpc>
              <a:spcBef>
                <a:spcPts val="2135"/>
              </a:spcBef>
              <a:spcAft>
                <a:spcPts val="0"/>
              </a:spcAft>
              <a:buSzPts val="1400"/>
              <a:buNone/>
              <a:defRPr/>
            </a:lvl6pPr>
            <a:lvl7pPr lvl="6" algn="r" rtl="0">
              <a:lnSpc>
                <a:spcPct val="100000"/>
              </a:lnSpc>
              <a:spcBef>
                <a:spcPts val="2135"/>
              </a:spcBef>
              <a:spcAft>
                <a:spcPts val="0"/>
              </a:spcAft>
              <a:buSzPts val="1400"/>
              <a:buNone/>
              <a:defRPr/>
            </a:lvl7pPr>
            <a:lvl8pPr lvl="7" algn="r" rtl="0">
              <a:lnSpc>
                <a:spcPct val="100000"/>
              </a:lnSpc>
              <a:spcBef>
                <a:spcPts val="2135"/>
              </a:spcBef>
              <a:spcAft>
                <a:spcPts val="0"/>
              </a:spcAft>
              <a:buSzPts val="1400"/>
              <a:buNone/>
              <a:defRPr/>
            </a:lvl8pPr>
            <a:lvl9pPr lvl="8" algn="r" rtl="0">
              <a:lnSpc>
                <a:spcPct val="100000"/>
              </a:lnSpc>
              <a:spcBef>
                <a:spcPts val="2135"/>
              </a:spcBef>
              <a:spcAft>
                <a:spcPts val="2135"/>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solidFill>
                  <a:schemeClr val="hlink"/>
                </a:solidFill>
                <a:latin typeface="Arial" panose="020B0604020202020204" pitchFamily="34" charset="0"/>
                <a:cs typeface="Arial" panose="020B0604020202020204" pitchFamily="34" charset="0"/>
              </a:defRPr>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srcRect/>
          <a:stretch>
            <a:fill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8" name="Google Shape;28;p32"/>
          <p:cNvPicPr preferRelativeResize="0"/>
          <p:nvPr/>
        </p:nvPicPr>
        <p:blipFill rotWithShape="1">
          <a:blip r:embed="rId3"/>
          <a:srcRect/>
          <a:stretch>
            <a:fill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3"/>
          <a:srcRect/>
          <a:stretch>
            <a:fill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4"/>
          <a:srcRect/>
          <a:stretch>
            <a:fill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DC84-101E-4200-BC11-5EC8B9D60496}" type="datetimeFigureOut">
              <a:rPr lang="en-US" smtClean="0"/>
              <a:t>22/11/2023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7DDC84-101E-4200-BC11-5EC8B9D60496}" type="datetimeFigureOut">
              <a:rPr lang="en-US" smtClean="0"/>
              <a:t>22/11/2023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7DDC84-101E-4200-BC11-5EC8B9D60496}" type="datetimeFigureOut">
              <a:rPr lang="en-US" smtClean="0"/>
              <a:t>22/11/2023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42C17-23D2-46B4-B2E5-94FA9191DC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22/11/2023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t>22/11/2023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t>‹#›</a:t>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spcBef>
                <a:spcPct val="0"/>
              </a:spcBef>
              <a:buFontTx/>
              <a:buNone/>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spcBef>
                <a:spcPct val="0"/>
              </a:spcBef>
              <a:buFontTx/>
              <a:buNone/>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22/11/2023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t>22/11/2023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emf"/><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20.emf"/><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0.emf"/><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20.emf"/><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3.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37.png"/><Relationship Id="rId7" Type="http://schemas.openxmlformats.org/officeDocument/2006/relationships/image" Target="../media/image52.png"/><Relationship Id="rId2" Type="http://schemas.openxmlformats.org/officeDocument/2006/relationships/image" Target="../media/image36.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44.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9.jpeg"/><Relationship Id="rId5" Type="http://schemas.openxmlformats.org/officeDocument/2006/relationships/diagramData" Target="../diagrams/data1.xml"/><Relationship Id="rId10" Type="http://schemas.openxmlformats.org/officeDocument/2006/relationships/image" Target="../media/image18.jpeg"/><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387538" y="1194319"/>
            <a:ext cx="544228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dirty="0" err="1">
                <a:ln>
                  <a:noFill/>
                </a:ln>
                <a:solidFill>
                  <a:srgbClr val="0000FF"/>
                </a:solidFill>
                <a:effectLst/>
                <a:uLnTx/>
                <a:uFillTx/>
                <a:latin typeface="Mali SemiBold" panose="00000700000000000000" charset="0"/>
                <a:ea typeface="Helvetica Neue"/>
                <a:cs typeface="Mali SemiBold" panose="00000700000000000000" charset="0"/>
              </a:rPr>
              <a:t>Bài</a:t>
            </a:r>
            <a:r>
              <a:rPr kumimoji="0" lang="en-US" altLang="en-US" sz="4800" b="1" i="0" u="none" strike="noStrike" kern="1200" cap="none" spc="0" normalizeH="0" baseline="0" noProof="0" dirty="0">
                <a:ln>
                  <a:noFill/>
                </a:ln>
                <a:solidFill>
                  <a:srgbClr val="0000FF"/>
                </a:solidFill>
                <a:effectLst/>
                <a:uLnTx/>
                <a:uFillTx/>
                <a:latin typeface="Mali SemiBold" panose="00000700000000000000" charset="0"/>
                <a:ea typeface="Helvetica Neue"/>
                <a:cs typeface="Mali SemiBold" panose="00000700000000000000" charset="0"/>
              </a:rPr>
              <a:t> 5:</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Bảo</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vệ</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môi</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trường</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và</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tài</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nguyên</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thiên</a:t>
            </a:r>
            <a:r>
              <a:rPr kumimoji="0" lang="en-US" altLang="en-US" sz="4800" b="1" i="0" u="none" strike="noStrike" kern="1200" cap="none" spc="0" normalizeH="0" baseline="0" noProof="0" dirty="0">
                <a:ln>
                  <a:noFill/>
                </a:ln>
                <a:solidFill>
                  <a:srgbClr val="FF0000"/>
                </a:solidFill>
                <a:effectLst/>
                <a:uLnTx/>
                <a:uFillTx/>
                <a:latin typeface="Mali SemiBold" panose="00000700000000000000" charset="0"/>
                <a:ea typeface="Helvetica Neue"/>
                <a:cs typeface="Mali SemiBold" panose="00000700000000000000" charset="0"/>
              </a:rPr>
              <a:t> </a:t>
            </a:r>
            <a:r>
              <a:rPr kumimoji="0" lang="en-US" altLang="en-US" sz="4800" b="1" i="0" u="none" strike="noStrike" kern="1200" cap="none" spc="0" normalizeH="0" baseline="0" noProof="0" dirty="0" err="1">
                <a:ln>
                  <a:noFill/>
                </a:ln>
                <a:solidFill>
                  <a:srgbClr val="FF0000"/>
                </a:solidFill>
                <a:effectLst/>
                <a:uLnTx/>
                <a:uFillTx/>
                <a:latin typeface="Mali SemiBold" panose="00000700000000000000" charset="0"/>
                <a:ea typeface="Helvetica Neue"/>
                <a:cs typeface="Mali SemiBold" panose="00000700000000000000" charset="0"/>
              </a:rPr>
              <a:t>nhiên</a:t>
            </a:r>
            <a:endParaRPr kumimoji="0" lang="en-SG" altLang="en-US" sz="4800" b="1" i="0" u="none" strike="noStrike" kern="1200" cap="none" spc="0" normalizeH="0" baseline="0" noProof="0" dirty="0">
              <a:ln>
                <a:noFill/>
              </a:ln>
              <a:solidFill>
                <a:srgbClr val="0000FF"/>
              </a:solidFill>
              <a:effectLst/>
              <a:uLnTx/>
              <a:uFillTx/>
              <a:latin typeface="Mali SemiBold" panose="00000700000000000000" charset="0"/>
              <a:cs typeface="Mali SemiBold" panose="00000700000000000000" charset="0"/>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358817" y="3735254"/>
            <a:ext cx="4676603" cy="27905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2570361" y="0"/>
            <a:ext cx="6888480" cy="13829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5" name="Straight Arrow Connector 4"/>
          <p:cNvCxnSpPr/>
          <p:nvPr/>
        </p:nvCxnSpPr>
        <p:spPr>
          <a:xfrm>
            <a:off x="6107285" y="1475048"/>
            <a:ext cx="3801213" cy="55459"/>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p:cNvSpPr/>
          <p:nvPr/>
        </p:nvSpPr>
        <p:spPr>
          <a:xfrm>
            <a:off x="315782" y="1501474"/>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15"/>
          <p:cNvSpPr/>
          <p:nvPr/>
        </p:nvSpPr>
        <p:spPr>
          <a:xfrm>
            <a:off x="7240248" y="1501474"/>
            <a:ext cx="4901369" cy="2975586"/>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1"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a:t>
            </a:r>
            <a:r>
              <a:rPr kumimoji="0" lang="en-US" sz="2800" b="1" i="1"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p:cNvSpPr/>
          <p:nvPr/>
        </p:nvSpPr>
        <p:spPr>
          <a:xfrm>
            <a:off x="-69541" y="2989267"/>
            <a:ext cx="7492842" cy="3906481"/>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lgn="just"/>
            <a:r>
              <a:rPr lang="vi-VN" sz="2000" dirty="0">
                <a:solidFill>
                  <a:srgbClr val="000000"/>
                </a:solidFill>
                <a:latin typeface="Open Sans" panose="020B0606030504020204" pitchFamily="34" charset="0"/>
              </a:rPr>
              <a:t>Ý nghĩa của tài nguyên rừng đối với cuộc sống con người:</a:t>
            </a:r>
          </a:p>
          <a:p>
            <a:pPr algn="just"/>
            <a:r>
              <a:rPr lang="vi-VN" sz="2000" dirty="0">
                <a:solidFill>
                  <a:srgbClr val="000000"/>
                </a:solidFill>
                <a:latin typeface="Open Sans" panose="020B0606030504020204" pitchFamily="34" charset="0"/>
              </a:rPr>
              <a:t>+ Cung cấp ô-xy, giữ không jhis trong lành.</a:t>
            </a:r>
          </a:p>
          <a:p>
            <a:pPr algn="just"/>
            <a:r>
              <a:rPr lang="vi-VN" sz="2000" dirty="0">
                <a:solidFill>
                  <a:srgbClr val="000000"/>
                </a:solidFill>
                <a:latin typeface="Open Sans" panose="020B0606030504020204" pitchFamily="34" charset="0"/>
              </a:rPr>
              <a:t>+ Điều tiết nước, phòng chống lũ lụt, xói mòn và sạt lở đất.</a:t>
            </a:r>
          </a:p>
          <a:p>
            <a:pPr algn="just"/>
            <a:r>
              <a:rPr lang="vi-VN" sz="2000" dirty="0">
                <a:solidFill>
                  <a:srgbClr val="000000"/>
                </a:solidFill>
                <a:latin typeface="Open Sans" panose="020B0606030504020204" pitchFamily="34" charset="0"/>
              </a:rPr>
              <a:t>+ Bảo vệ độ phì nhiêu và bồi dưỡng tiềm năng của tài nguyên đất.</a:t>
            </a:r>
          </a:p>
          <a:p>
            <a:pPr algn="just"/>
            <a:r>
              <a:rPr lang="vi-VN" sz="2000" dirty="0">
                <a:solidFill>
                  <a:srgbClr val="000000"/>
                </a:solidFill>
                <a:latin typeface="Open Sans" panose="020B0606030504020204" pitchFamily="34" charset="0"/>
              </a:rPr>
              <a:t>+ Cung cấp nguồn gỗ, củi,… cho các hoạt động phát triển kinh tế của con người.</a:t>
            </a:r>
          </a:p>
          <a:p>
            <a:pPr algn="just"/>
            <a:r>
              <a:rPr lang="vi-VN" sz="2000" dirty="0">
                <a:solidFill>
                  <a:srgbClr val="000000"/>
                </a:solidFill>
                <a:latin typeface="Open Sans" panose="020B0606030504020204" pitchFamily="34" charset="0"/>
              </a:rPr>
              <a:t>+ Các loài động, thực vật trong rừng cũng là một nguồn cung cấp thực phẩm, dược phẩm có giá trị cao và cung cấp nguồn gen quý để nghiên cứu khoa học,…</a:t>
            </a:r>
          </a:p>
          <a:p>
            <a:pPr algn="just"/>
            <a:r>
              <a:rPr lang="vi-VN" sz="2000" dirty="0">
                <a:solidFill>
                  <a:srgbClr val="000000"/>
                </a:solidFill>
                <a:latin typeface="Open Sans" panose="020B0606030504020204" pitchFamily="34" charset="0"/>
              </a:rPr>
              <a:t>+ Tài nguyên rừng cũng góp phần phát triển hoạt động du lịch sinh thái, du lịch thám hiểm,… của con người.</a:t>
            </a:r>
          </a:p>
        </p:txBody>
      </p:sp>
      <p:sp>
        <p:nvSpPr>
          <p:cNvPr id="9" name="Rectangle: Rounded Corners 25"/>
          <p:cNvSpPr/>
          <p:nvPr/>
        </p:nvSpPr>
        <p:spPr>
          <a:xfrm>
            <a:off x="7288389" y="4849500"/>
            <a:ext cx="4901370"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lgn="just">
              <a:defRPr/>
            </a:pPr>
            <a:r>
              <a:rPr lang="vi-VN" sz="2400" dirty="0">
                <a:solidFill>
                  <a:srgbClr val="0033CC"/>
                </a:solidFill>
              </a:rPr>
              <a:t>Việc bảo vệ và khai thác hợp lí tài nguyên thiên nhiên giúp đảm bảo cho sự phát triển bền vững của con người và đất nước ở hiện tại và cả tương lai.</a:t>
            </a:r>
            <a:endParaRPr kumimoji="0" lang="en-US" sz="2400" b="0"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flipH="1">
            <a:off x="2721364" y="1465952"/>
            <a:ext cx="3541353" cy="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p:cNvCxnSpPr/>
          <p:nvPr/>
        </p:nvCxnSpPr>
        <p:spPr>
          <a:xfrm>
            <a:off x="2570361" y="3203931"/>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p:cNvCxnSpPr/>
          <p:nvPr/>
        </p:nvCxnSpPr>
        <p:spPr>
          <a:xfrm>
            <a:off x="9307483" y="4150524"/>
            <a:ext cx="0" cy="436466"/>
          </a:xfrm>
          <a:prstGeom prst="line">
            <a:avLst/>
          </a:prstGeom>
          <a:noFill/>
          <a:ln w="28575" cap="flat" cmpd="sng" algn="ctr">
            <a:solidFill>
              <a:srgbClr val="ED7D31"/>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7"/>
          <a:stretch>
            <a:fillRect/>
          </a:stretch>
        </p:blipFill>
        <p:spPr>
          <a:xfrm>
            <a:off x="1376890" y="1126476"/>
            <a:ext cx="8218120" cy="5023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627384" y="298729"/>
            <a:ext cx="11934373" cy="3337180"/>
          </a:xfrm>
          <a:prstGeom prst="rect">
            <a:avLst/>
          </a:prstGeom>
        </p:spPr>
      </p:pic>
      <p:grpSp>
        <p:nvGrpSpPr>
          <p:cNvPr id="3" name="Group 2"/>
          <p:cNvGrpSpPr/>
          <p:nvPr/>
        </p:nvGrpSpPr>
        <p:grpSpPr>
          <a:xfrm>
            <a:off x="220155" y="19821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91084" y="1150207"/>
            <a:ext cx="9483170" cy="1791965"/>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2.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Quy</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định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cơ</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luật</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về</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p>
          <a:p>
            <a:pPr algn="just">
              <a:lnSpc>
                <a:spcPct val="107000"/>
              </a:lnSpc>
              <a:spcBef>
                <a:spcPts val="300"/>
              </a:spcBef>
              <a:spcAft>
                <a:spcPts val="800"/>
              </a:spcAft>
            </a:pP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lang="en-US" sz="2530" b="1" dirty="0" err="1">
                <a:solidFill>
                  <a:srgbClr val="0000FF"/>
                </a:solidFill>
                <a:latin typeface="SVN-Vanilla Daisy Pro" panose="00000500000000000000" pitchFamily="2" charset="0"/>
                <a:ea typeface="Arial Unicode MS"/>
              </a:rPr>
              <a:t>Đọc</a:t>
            </a:r>
            <a:r>
              <a:rPr lang="en-US" sz="2530" b="1" dirty="0">
                <a:solidFill>
                  <a:srgbClr val="0000FF"/>
                </a:solidFill>
                <a:latin typeface="SVN-Vanilla Daisy Pro" panose="00000500000000000000" pitchFamily="2" charset="0"/>
                <a:ea typeface="Arial Unicode MS"/>
              </a:rPr>
              <a:t> </a:t>
            </a:r>
            <a:r>
              <a:rPr lang="en-US" sz="2530" b="1" dirty="0" err="1">
                <a:solidFill>
                  <a:srgbClr val="0000FF"/>
                </a:solidFill>
                <a:latin typeface="SVN-Vanilla Daisy Pro" panose="00000500000000000000" pitchFamily="2" charset="0"/>
                <a:ea typeface="Arial Unicode MS"/>
              </a:rPr>
              <a:t>thông</a:t>
            </a:r>
            <a:r>
              <a:rPr lang="en-US" sz="2530" b="1" dirty="0">
                <a:solidFill>
                  <a:srgbClr val="0000FF"/>
                </a:solidFill>
                <a:latin typeface="SVN-Vanilla Daisy Pro" panose="00000500000000000000" pitchFamily="2" charset="0"/>
                <a:ea typeface="Arial Unicode M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7258983" y="574675"/>
            <a:ext cx="4705874" cy="5914440"/>
          </a:xfrm>
          <a:prstGeom prst="rect">
            <a:avLst/>
          </a:prstGeom>
          <a:noFill/>
        </p:spPr>
        <p:txBody>
          <a:bodyPr wrap="square">
            <a:spAutoFit/>
          </a:bodyPr>
          <a:lstStyle/>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1:Căn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1,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734518"/>
            <a:ext cx="7139062" cy="2923083"/>
          </a:xfrm>
          <a:prstGeom prst="rect">
            <a:avLst/>
          </a:prstGeom>
        </p:spPr>
      </p:pic>
      <p:pic>
        <p:nvPicPr>
          <p:cNvPr id="9" name="Picture 8"/>
          <p:cNvPicPr>
            <a:picLocks noChangeAspect="1"/>
          </p:cNvPicPr>
          <p:nvPr/>
        </p:nvPicPr>
        <p:blipFill>
          <a:blip r:embed="rId3"/>
          <a:stretch>
            <a:fillRect/>
          </a:stretch>
        </p:blipFill>
        <p:spPr>
          <a:xfrm>
            <a:off x="465056" y="3817443"/>
            <a:ext cx="6325488" cy="2923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7480092" y="911899"/>
            <a:ext cx="4376090" cy="4955203"/>
          </a:xfrm>
          <a:prstGeom prst="rect">
            <a:avLst/>
          </a:prstGeom>
          <a:noFill/>
        </p:spPr>
        <p:txBody>
          <a:bodyPr wrap="square">
            <a:spAutoFit/>
          </a:bodyPr>
          <a:lstStyle/>
          <a:p>
            <a:pPr marL="30480" marR="30480" algn="just"/>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chưa</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Chiếc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1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9921" y="1334124"/>
            <a:ext cx="7139062" cy="4691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p:cNvSpPr txBox="1"/>
          <p:nvPr/>
        </p:nvSpPr>
        <p:spPr>
          <a:xfrm>
            <a:off x="6280879" y="574675"/>
            <a:ext cx="5683978" cy="6247864"/>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 </a:t>
            </a:r>
            <a:r>
              <a:rPr lang="vi-VN" sz="2000" b="1" i="0" dirty="0">
                <a:solidFill>
                  <a:srgbClr val="000000"/>
                </a:solidFill>
                <a:effectLst/>
                <a:latin typeface="Times New Roman" panose="02020603050405020304" pitchFamily="18" charset="0"/>
                <a:cs typeface="Times New Roman" panose="02020603050405020304" pitchFamily="18" charset="0"/>
              </a:rPr>
              <a:t>Trong trường hợp 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Anh Hải và người dân làng chài X đã thu thập chứng cứ và tố cáo những sai phạm của công ty T. Hành vi của anh Hải và người dân trong làng chài là đúng pháp luật, đáng được khuyến khích.</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1:</a:t>
            </a:r>
            <a:r>
              <a:rPr lang="vi-VN" sz="2000" b="0" i="0" dirty="0">
                <a:solidFill>
                  <a:srgbClr val="000000"/>
                </a:solidFill>
                <a:effectLst/>
                <a:latin typeface="Times New Roman" panose="02020603050405020304" pitchFamily="18" charset="0"/>
                <a:cs typeface="Times New Roman" panose="02020603050405020304" pitchFamily="18" charset="0"/>
              </a:rPr>
              <a:t> các nhân vật trong ảnh đã thực hiện hoạt động trồng và chăm sóc cây xanh. Đây là hành động phù hợp với quy định của pháp luật, chúng ta cần khuyến khích và học tập theo.</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2: </a:t>
            </a:r>
            <a:r>
              <a:rPr lang="vi-VN" sz="2000" b="0" i="0" dirty="0">
                <a:solidFill>
                  <a:srgbClr val="000000"/>
                </a:solidFill>
                <a:effectLst/>
                <a:latin typeface="Times New Roman" panose="02020603050405020304" pitchFamily="18" charset="0"/>
                <a:cs typeface="Times New Roman" panose="02020603050405020304" pitchFamily="18" charset="0"/>
              </a:rPr>
              <a:t>nhân vật trong bức ảnh đang thực hiện hành vi săn bắt thú rừng. Hành vi này đã vi phạm khoản 3 điều 9 Luật lâm nghiệp năm 2017. Đây là hành vi đáng lên án và bị xử lí theo quy định của pháp luật.</a:t>
            </a:r>
          </a:p>
        </p:txBody>
      </p:sp>
      <p:pic>
        <p:nvPicPr>
          <p:cNvPr id="9" name="Picture 8"/>
          <p:cNvPicPr>
            <a:picLocks noChangeAspect="1"/>
          </p:cNvPicPr>
          <p:nvPr/>
        </p:nvPicPr>
        <p:blipFill>
          <a:blip r:embed="rId2"/>
          <a:stretch>
            <a:fillRect/>
          </a:stretch>
        </p:blipFill>
        <p:spPr>
          <a:xfrm>
            <a:off x="63028" y="574675"/>
            <a:ext cx="6325488" cy="3347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0"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0"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0"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3" name="Picture 2"/>
          <p:cNvPicPr>
            <a:picLocks noChangeAspect="1"/>
          </p:cNvPicPr>
          <p:nvPr/>
        </p:nvPicPr>
        <p:blipFill>
          <a:blip r:embed="rId2"/>
          <a:stretch>
            <a:fillRect/>
          </a:stretch>
        </p:blipFill>
        <p:spPr>
          <a:xfrm>
            <a:off x="0" y="734518"/>
            <a:ext cx="6445770" cy="2923083"/>
          </a:xfrm>
          <a:prstGeom prst="rect">
            <a:avLst/>
          </a:prstGeom>
        </p:spPr>
      </p:pic>
      <p:pic>
        <p:nvPicPr>
          <p:cNvPr id="9" name="Picture 8"/>
          <p:cNvPicPr>
            <a:picLocks noChangeAspect="1"/>
          </p:cNvPicPr>
          <p:nvPr/>
        </p:nvPicPr>
        <p:blipFill>
          <a:blip r:embed="rId3"/>
          <a:stretch>
            <a:fillRect/>
          </a:stretch>
        </p:blipFill>
        <p:spPr>
          <a:xfrm>
            <a:off x="465056" y="3817443"/>
            <a:ext cx="5980714" cy="2923083"/>
          </a:xfrm>
          <a:prstGeom prst="rect">
            <a:avLst/>
          </a:prstGeom>
        </p:spPr>
      </p:pic>
      <p:sp>
        <p:nvSpPr>
          <p:cNvPr id="2" name="TextBox 1"/>
          <p:cNvSpPr txBox="1"/>
          <p:nvPr/>
        </p:nvSpPr>
        <p:spPr>
          <a:xfrm>
            <a:off x="6445770" y="591050"/>
            <a:ext cx="5400143"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8146387" y="1422633"/>
              <a:ext cx="3663128" cy="1036887"/>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Đạ</a:t>
              </a:r>
              <a:r>
                <a:rPr kumimoji="0" lang="it-IT"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i di</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ện</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hai</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đội</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l</a:t>
              </a:r>
              <a:r>
                <a:rPr kumimoji="0" lang="fr-FR"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ê</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bả</a:t>
              </a:r>
              <a:r>
                <a:rPr kumimoji="0" lang="nl-NL"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ng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viết</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những</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hành</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vi </a:t>
              </a:r>
              <a:r>
                <a:rPr kumimoji="0" lang="en-US" sz="253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trong</a:t>
              </a:r>
              <a:r>
                <a:rPr kumimoji="0" lang="en-US" sz="2530"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5’</a:t>
              </a: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5708261" y="4654135"/>
              <a:ext cx="3024784" cy="8712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Đội</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n</a:t>
              </a:r>
              <a:r>
                <a:rPr kumimoji="0" lang="fr-FR"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à</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o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viết</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a:t>
              </a:r>
              <a:r>
                <a:rPr kumimoji="0" lang="pt-PT"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c nhi</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ều</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hành</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vi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sẽ</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chiến</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thắng</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và</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được</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10 </a:t>
              </a:r>
              <a:r>
                <a:rPr kumimoji="0" lang="en-US" sz="2530"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điểm</a:t>
              </a:r>
              <a:r>
                <a:rPr kumimoji="0" lang="en-US" sz="2530"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endParaRPr kumimoji="0" lang="en-SG" sz="2530" b="1" i="0" u="none" strike="noStrike" kern="1200" cap="none" spc="0" normalizeH="0" baseline="0" noProof="0" dirty="0">
                <a:ln>
                  <a:noFill/>
                </a:ln>
                <a:solidFill>
                  <a:srgbClr val="FF0000"/>
                </a:solidFill>
                <a:effectLst/>
                <a:uLnTx/>
                <a:uFillTx/>
                <a:latin typeface="#9Slide05 Kathya" panose="02000000000000000000" pitchFamily="2" charset="0"/>
                <a:ea typeface="Microsoft YaHei" panose="020B0503020204020204" pitchFamily="34" charset="-122"/>
                <a:cs typeface="+mn-cs"/>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ln>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0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TRÒ CHƠI : </a:t>
            </a:r>
            <a:r>
              <a:rPr kumimoji="0" lang="en-US"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“TIẾP 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Microsoft YaHei" panose="020B0503020204020204" pitchFamily="34" charset="-122"/>
              <a:cs typeface="+mn-cs"/>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Microsoft YaHei" panose="020B0503020204020204" pitchFamily="34" charset="-122"/>
                <a:cs typeface="+mn-cs"/>
                <a:sym typeface="Microsoft YaHei" panose="020B0503020204020204" pitchFamily="34" charset="-122"/>
              </a:endParaRPr>
            </a:p>
          </p:txBody>
        </p:sp>
        <p:sp>
          <p:nvSpPr>
            <p:cNvPr id="2" name="Rectangle 1"/>
            <p:cNvSpPr/>
            <p:nvPr/>
          </p:nvSpPr>
          <p:spPr>
            <a:xfrm>
              <a:off x="16174" y="1897192"/>
              <a:ext cx="6474850" cy="302576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Chia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lớp</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ra</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thành</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hai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endPar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1: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2: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a:fillRect/>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739516" y="1083948"/>
            <a:ext cx="10253801" cy="473975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000" b="0" i="0" u="none" strike="noStrike" kern="1200" cap="none" spc="0" normalizeH="0" baseline="0" noProof="0" dirty="0" err="1">
                <a:ln>
                  <a:noFill/>
                </a:ln>
                <a:solidFill>
                  <a:srgbClr val="FF0000"/>
                </a:solidFill>
                <a:effectLst/>
                <a:uLnTx/>
                <a:uFillTx/>
                <a:latin typeface="#9Slide05 Brannboll Ny" panose="02000000000000000000" pitchFamily="2" charset="0"/>
                <a:cs typeface="Times New Roman" panose="02020603050405020304" pitchFamily="18" charset="0"/>
              </a:rPr>
              <a:t>Một</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số</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qui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định</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cơ</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bản</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của</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pháp</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luật</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về</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bảo</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vệ</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môi</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trường</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và</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tài</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nguyên</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thiên</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 </a:t>
            </a:r>
            <a:r>
              <a:rPr kumimoji="0" lang="en-US" sz="3000" b="0" i="0" u="none" strike="noStrike" kern="1200" cap="none" spc="0" normalizeH="0" noProof="0" dirty="0" err="1">
                <a:ln>
                  <a:noFill/>
                </a:ln>
                <a:solidFill>
                  <a:srgbClr val="FF0000"/>
                </a:solidFill>
                <a:effectLst/>
                <a:uLnTx/>
                <a:uFillTx/>
                <a:latin typeface="#9Slide05 Brannboll Ny" panose="02000000000000000000" pitchFamily="2" charset="0"/>
                <a:cs typeface="Times New Roman" panose="02020603050405020304" pitchFamily="18" charset="0"/>
              </a:rPr>
              <a:t>nhiên</a:t>
            </a:r>
            <a:r>
              <a:rPr kumimoji="0" lang="en-US" sz="3000" b="0" i="0" u="none" strike="noStrike" kern="1200" cap="none" spc="0" normalizeH="0" noProof="0" dirty="0">
                <a:ln>
                  <a:noFill/>
                </a:ln>
                <a:solidFill>
                  <a:srgbClr val="FF0000"/>
                </a:solidFill>
                <a:effectLst/>
                <a:uLnTx/>
                <a:uFillTx/>
                <a:latin typeface="#9Slide05 Brannboll Ny" panose="02000000000000000000" pitchFamily="2" charset="0"/>
                <a:cs typeface="Times New Roman" panose="02020603050405020304" pitchFamily="18" charset="0"/>
              </a:rPr>
              <a:t>:</a:t>
            </a:r>
          </a:p>
          <a:p>
            <a:pPr marL="571500" lvl="0" indent="-571500">
              <a:buFontTx/>
              <a:buChar char="-"/>
              <a:defRPr/>
            </a:pPr>
            <a:r>
              <a:rPr lang="en-US" sz="3000" b="1" dirty="0" err="1">
                <a:solidFill>
                  <a:srgbClr val="3333CC"/>
                </a:solidFill>
                <a:latin typeface="#9Slide05 Brannboll Ny" panose="02000000000000000000" pitchFamily="2" charset="0"/>
                <a:cs typeface="Times New Roman" panose="02020603050405020304" pitchFamily="18" charset="0"/>
              </a:rPr>
              <a:t>B</a:t>
            </a:r>
            <a:r>
              <a:rPr lang="en-US" sz="3000" dirty="0" err="1">
                <a:solidFill>
                  <a:srgbClr val="3333CC"/>
                </a:solidFill>
                <a:latin typeface="#9Slide05 Brannboll Ny" panose="02000000000000000000" pitchFamily="2" charset="0"/>
                <a:cs typeface="Times New Roman" panose="02020603050405020304" pitchFamily="18" charset="0"/>
              </a:rPr>
              <a:t>ảo</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vệ</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môi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trường</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và</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tài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nguyên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thiên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nhiên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là</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quyền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nghĩa</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vụ</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và</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trách</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nhiệm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nghĩa</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vụ</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của</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công</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dân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cơ</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quan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tổ</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chức</a:t>
            </a:r>
            <a:r>
              <a:rPr lang="en-US" sz="30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000" dirty="0" err="1">
                <a:solidFill>
                  <a:srgbClr val="3333CC"/>
                </a:solidFill>
                <a:latin typeface="#9Slide05 Brannboll Ny" panose="02000000000000000000" pitchFamily="2" charset="0"/>
                <a:cs typeface="Times New Roman" panose="02020603050405020304" pitchFamily="18" charset="0"/>
              </a:rPr>
              <a:t>Nghiêm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cấm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các</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hành</a:t>
            </a:r>
            <a:r>
              <a:rPr lang="en-US" sz="3000" dirty="0">
                <a:solidFill>
                  <a:srgbClr val="3333CC"/>
                </a:solidFill>
                <a:latin typeface="#9Slide05 Brannboll Ny" panose="02000000000000000000" pitchFamily="2" charset="0"/>
                <a:cs typeface="Times New Roman" panose="02020603050405020304" pitchFamily="18" charset="0"/>
              </a:rPr>
              <a:t> vi </a:t>
            </a:r>
            <a:r>
              <a:rPr lang="en-US" sz="3000" dirty="0" err="1">
                <a:solidFill>
                  <a:srgbClr val="3333CC"/>
                </a:solidFill>
                <a:latin typeface="#9Slide05 Brannboll Ny" panose="02000000000000000000" pitchFamily="2" charset="0"/>
                <a:cs typeface="Times New Roman" panose="02020603050405020304" pitchFamily="18" charset="0"/>
              </a:rPr>
              <a:t>vi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phạm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pháp</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luật</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về</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bảo</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vệ</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môi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trường</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và</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tài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nguyên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thiên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nhiên</a:t>
            </a:r>
            <a:r>
              <a:rPr lang="en-US" sz="30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000" dirty="0" err="1">
                <a:solidFill>
                  <a:srgbClr val="3333CC"/>
                </a:solidFill>
                <a:latin typeface="#9Slide05 Brannboll Ny" panose="02000000000000000000" pitchFamily="2" charset="0"/>
                <a:cs typeface="Times New Roman" panose="02020603050405020304" pitchFamily="18" charset="0"/>
              </a:rPr>
              <a:t>Các</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tổ</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chức</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cá</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nhân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làm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tổn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hại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đến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môi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trường</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và</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tài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nguyên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thiên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nhiên</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sé</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bị</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xử</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lí</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nghiêm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và</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có</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trách</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nhiệm</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khắc</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phục</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bồi</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thường</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thiệt</a:t>
            </a:r>
            <a:r>
              <a:rPr lang="en-US" sz="3000" dirty="0">
                <a:solidFill>
                  <a:srgbClr val="3333CC"/>
                </a:solidFill>
                <a:latin typeface="#9Slide05 Brannboll Ny" panose="02000000000000000000" pitchFamily="2" charset="0"/>
                <a:cs typeface="Times New Roman" panose="02020603050405020304" pitchFamily="18" charset="0"/>
              </a:rPr>
              <a:t> </a:t>
            </a:r>
            <a:r>
              <a:rPr lang="en-US" sz="3000" dirty="0" err="1">
                <a:solidFill>
                  <a:srgbClr val="3333CC"/>
                </a:solidFill>
                <a:latin typeface="#9Slide05 Brannboll Ny" panose="02000000000000000000" pitchFamily="2" charset="0"/>
                <a:cs typeface="Times New Roman" panose="02020603050405020304" pitchFamily="18" charset="0"/>
              </a:rPr>
              <a:t>hại</a:t>
            </a:r>
            <a:r>
              <a:rPr lang="en-US" sz="3000" dirty="0">
                <a:solidFill>
                  <a:srgbClr val="3333CC"/>
                </a:solidFill>
                <a:latin typeface="#9Slide05 Brannboll Ny" panose="02000000000000000000" pitchFamily="2" charset="0"/>
                <a:cs typeface="Times New Roman" panose="02020603050405020304" pitchFamily="18" charset="0"/>
              </a:rPr>
              <a:t>.</a:t>
            </a:r>
            <a:endParaRPr kumimoji="0" lang="en-US" sz="3000" b="0" i="0" u="none" strike="noStrike" kern="1200" cap="none" spc="0" normalizeH="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551417" y="596211"/>
            <a:ext cx="11640583" cy="2663423"/>
          </a:xfrm>
          <a:prstGeom prst="rect">
            <a:avLst/>
          </a:prstGeom>
        </p:spPr>
      </p:pic>
      <p:grpSp>
        <p:nvGrpSpPr>
          <p:cNvPr id="3" name="Group 2"/>
          <p:cNvGrpSpPr/>
          <p:nvPr/>
        </p:nvGrpSpPr>
        <p:grpSpPr>
          <a:xfrm>
            <a:off x="551417" y="249608"/>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91084" y="1150207"/>
            <a:ext cx="9483170" cy="1650901"/>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3.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Một</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số</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biện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2"/>
          <a:srcRect l="871" r="1" b="1"/>
          <a:stretch>
            <a:fillRect/>
          </a:stretch>
        </p:blipFill>
        <p:spPr>
          <a:xfrm>
            <a:off x="20" y="1282"/>
            <a:ext cx="12191980" cy="6856718"/>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15" y="0"/>
            <a:ext cx="10695708" cy="6858000"/>
          </a:xfrm>
          <a:prstGeom prst="rect">
            <a:avLst/>
          </a:prstGeom>
        </p:spPr>
      </p:pic>
      <p:sp>
        <p:nvSpPr>
          <p:cNvPr id="5" name="文本框 4"/>
          <p:cNvSpPr txBox="1"/>
          <p:nvPr/>
        </p:nvSpPr>
        <p:spPr>
          <a:xfrm>
            <a:off x="1379543" y="2624759"/>
            <a:ext cx="8341047" cy="1107996"/>
          </a:xfrm>
          <a:prstGeom prst="rect">
            <a:avLst/>
          </a:prstGeom>
          <a:solidFill>
            <a:schemeClr val="accent2"/>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nhanh</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66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giỏi</a:t>
            </a:r>
            <a:r>
              <a:rPr kumimoji="1" lang="en-US" altLang="zh-CN"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endParaRPr kumimoji="1" lang="zh-CN" altLang="en-US" sz="66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6"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pic>
        <p:nvPicPr>
          <p:cNvPr id="9" name="Picture 8"/>
          <p:cNvPicPr>
            <a:picLocks noChangeAspect="1"/>
          </p:cNvPicPr>
          <p:nvPr/>
        </p:nvPicPr>
        <p:blipFill>
          <a:blip r:embed="rId5"/>
          <a:stretch>
            <a:fillRect/>
          </a:stretch>
        </p:blipFill>
        <p:spPr>
          <a:xfrm>
            <a:off x="8612225" y="-1153638"/>
            <a:ext cx="4144378" cy="5206435"/>
          </a:xfrm>
          <a:prstGeom prst="rect">
            <a:avLst/>
          </a:prstGeom>
        </p:spPr>
      </p:pic>
      <p:pic>
        <p:nvPicPr>
          <p:cNvPr id="3" name="Picture 2"/>
          <p:cNvPicPr>
            <a:picLocks noChangeAspect="1"/>
          </p:cNvPicPr>
          <p:nvPr/>
        </p:nvPicPr>
        <p:blipFill>
          <a:blip r:embed="rId6"/>
          <a:stretch>
            <a:fillRect/>
          </a:stretch>
        </p:blipFill>
        <p:spPr>
          <a:xfrm>
            <a:off x="-1524" y="3857729"/>
            <a:ext cx="12192000" cy="3041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7" name="Straight Arrow Connector 6"/>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173717" y="2186247"/>
            <a:ext cx="40458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 c) </a:t>
            </a:r>
            <a:r>
              <a:rPr lang="en-US" sz="2400" i="1" dirty="0" err="1">
                <a:solidFill>
                  <a:srgbClr val="FF0000"/>
                </a:solidFill>
                <a:latin typeface="Times New Roman" panose="020206030504050203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a:fillRect/>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a:fill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a:fill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a:fill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p:cNvSpPr/>
          <p:nvPr/>
        </p:nvSpPr>
        <p:spPr>
          <a:xfrm>
            <a:off x="431966" y="0"/>
            <a:ext cx="6888480" cy="108119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p>
        </p:txBody>
      </p:sp>
      <p:sp>
        <p:nvSpPr>
          <p:cNvPr id="10" name="TextBox 9"/>
          <p:cNvSpPr txBox="1"/>
          <p:nvPr/>
        </p:nvSpPr>
        <p:spPr>
          <a:xfrm>
            <a:off x="242340" y="1150719"/>
            <a:ext cx="7267732"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trồng cây xanh; bảo vệ rừng phòng hộ, rừng đặc dụng và trồng mới rừng sản xuất </a:t>
            </a:r>
            <a:r>
              <a:rPr lang="vi-VN" sz="2400" b="1" i="0" dirty="0">
                <a:solidFill>
                  <a:srgbClr val="000000"/>
                </a:solidFill>
                <a:effectLst/>
                <a:latin typeface="Times New Roman" panose="02020603050405020304" pitchFamily="18" charset="0"/>
                <a:cs typeface="Times New Roman" panose="02020603050405020304" pitchFamily="18" charset="0"/>
              </a:rPr>
              <a:t>(thông tin 1):</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Bảo vệ môi trường sinh thái, cải thiện cảnh quan và ứng phó với biến đổi khí hậu.</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Phát triển kinh tế xã hội; nâng cao chất lượng cuộc sống người dân và sự phát triển bền vững của đất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phát triển nền nông nghiệp hữu cơ </a:t>
            </a:r>
            <a:r>
              <a:rPr lang="vi-VN" sz="2400" b="1" i="0" dirty="0">
                <a:solidFill>
                  <a:srgbClr val="000000"/>
                </a:solidFill>
                <a:effectLst/>
                <a:latin typeface="Times New Roman" panose="02020603050405020304" pitchFamily="18" charset="0"/>
                <a:cs typeface="Times New Roman" panose="02020603050405020304" pitchFamily="18" charset="0"/>
              </a:rPr>
              <a:t>(thông tin 2):</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Hạn chế tối đa các hoá chất gây độc hại cho cây trồng và môi trường sống như: phân hoá học, thuốc trừ sâu, thuốc diệt cỏ, thuốc kích thích tăng trưởng, tăng trọng, hoá chất bảo quản...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Góp phần cải tạo môi trường đất.</a:t>
            </a:r>
          </a:p>
        </p:txBody>
      </p:sp>
      <p:sp>
        <p:nvSpPr>
          <p:cNvPr id="3" name="TextBox 2"/>
          <p:cNvSpPr txBox="1"/>
          <p:nvPr/>
        </p:nvSpPr>
        <p:spPr>
          <a:xfrm>
            <a:off x="7659973" y="966053"/>
            <a:ext cx="4403359"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Một số biện pháp khác để bảo vệ môi trường và tài nguyên thiên nhiên</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Chấp hành các quy định pháp luật về bảo vệ tài nguyên,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Tích cực tham gia vào các phong trào, hoạt động bảo vệ môi trường tại địa phương.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Thường xuyên tổ chức tuyên truyền nâng cao nhận thức bảo vệ môi trường cho người dân, cộng đồng, doanh nghiệp, thực hiện tăng trưởng xanh, phát triển kinh tế ít chất thải, kinh tế tuần hoàn, trồng rừng,..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Nghiêm cấm mọi hoạt động làm suy kiệt nguồn tài nguyên, huỷ hoại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Phê phán, đấu tranh với các hành vi gây ô nhiễm môi trường và phá hoại tài nguyên thiên nhiên.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sp>
        <p:nvSpPr>
          <p:cNvPr id="8" name="TextBox 7"/>
          <p:cNvSpPr txBox="1"/>
          <p:nvPr/>
        </p:nvSpPr>
        <p:spPr>
          <a:xfrm>
            <a:off x="1424065" y="1659776"/>
            <a:ext cx="10433155" cy="4893647"/>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r>
              <a:rPr lang="en-US" sz="2400" b="1" i="0" dirty="0">
                <a:solidFill>
                  <a:srgbClr val="FF0000"/>
                </a:solidFill>
                <a:effectLst/>
                <a:latin typeface="Times New Roman" panose="02020603050405020304" pitchFamily="18" charset="0"/>
                <a:cs typeface="Times New Roman" panose="02020603050405020304" pitchFamily="18" charset="0"/>
              </a:rPr>
              <a:t> ở </a:t>
            </a:r>
            <a:r>
              <a:rPr lang="en-US" sz="2400" b="1" i="0" dirty="0" err="1">
                <a:solidFill>
                  <a:srgbClr val="FF0000"/>
                </a:solidFill>
                <a:effectLst/>
                <a:latin typeface="Times New Roman" panose="02020603050405020304" pitchFamily="18" charset="0"/>
                <a:cs typeface="Times New Roman" panose="02020603050405020304" pitchFamily="18" charset="0"/>
              </a:rPr>
              <a:t>địa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phương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em</a:t>
            </a:r>
            <a:r>
              <a:rPr lang="vi-VN" sz="2400" b="1" i="0" dirty="0">
                <a:solidFill>
                  <a:srgbClr val="FF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168443" y="986156"/>
            <a:ext cx="12192000" cy="2663423"/>
          </a:xfrm>
          <a:prstGeom prst="rect">
            <a:avLst/>
          </a:prstGeom>
        </p:spPr>
      </p:pic>
      <p:grpSp>
        <p:nvGrpSpPr>
          <p:cNvPr id="3" name="Group 2"/>
          <p:cNvGrpSpPr/>
          <p:nvPr/>
        </p:nvGrpSpPr>
        <p:grpSpPr>
          <a:xfrm>
            <a:off x="594179" y="41982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19086" y="1570995"/>
            <a:ext cx="9483170" cy="2441246"/>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4.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Trách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nhiệm</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sinh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trong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57999"/>
          </a:xfrm>
          <a:prstGeom prst="rect">
            <a:avLst/>
          </a:prstGeom>
        </p:spPr>
      </p:pic>
      <p:pic>
        <p:nvPicPr>
          <p:cNvPr id="2"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3" name="Text Box 11"/>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4949950" y="1834224"/>
            <a:ext cx="6367623" cy="4876656"/>
          </a:xfrm>
          <a:prstGeom prst="rect">
            <a:avLst/>
          </a:prstGeom>
          <a:noFill/>
        </p:spPr>
        <p:txBody>
          <a:bodyPr wrap="square">
            <a:spAutoFit/>
          </a:bodyPr>
          <a:lstStyle/>
          <a:p>
            <a:pPr algn="just">
              <a:lnSpc>
                <a:spcPct val="107000"/>
              </a:lnSpc>
              <a:spcAft>
                <a:spcPts val="800"/>
              </a:spcAft>
              <a:tabLst>
                <a:tab pos="542290" algn="l"/>
              </a:tabLst>
            </a:pPr>
            <a:r>
              <a:rPr lang="en-US" sz="2800" b="1" i="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5377" y="494436"/>
            <a:ext cx="4193497" cy="4401205"/>
          </a:xfrm>
          <a:prstGeom prst="rect">
            <a:avLst/>
          </a:prstGeom>
          <a:noFill/>
        </p:spPr>
        <p:txBody>
          <a:bodyPr wrap="square">
            <a:spAutoFit/>
          </a:bodyPr>
          <a:lstStyle/>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1: </a:t>
            </a:r>
            <a:r>
              <a:rPr lang="vi-VN" sz="2800" i="0" dirty="0">
                <a:effectLst/>
                <a:latin typeface="Times New Roman" panose="02020603050405020304" pitchFamily="18" charset="0"/>
                <a:cs typeface="Times New Roman" panose="02020603050405020304" pitchFamily="18" charset="0"/>
              </a:rPr>
              <a:t>các bạn học sinh tham gia quét dọn đường làng, ngõ xóm.</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2: </a:t>
            </a:r>
            <a:r>
              <a:rPr lang="vi-VN" sz="2800" i="0" dirty="0">
                <a:effectLst/>
                <a:latin typeface="Times New Roman" panose="02020603050405020304" pitchFamily="18" charset="0"/>
                <a:cs typeface="Times New Roman" panose="02020603050405020304" pitchFamily="18" charset="0"/>
              </a:rPr>
              <a:t>bạn học sinh nam tố cáo hành vi chặt phá rừng</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3: </a:t>
            </a:r>
            <a:r>
              <a:rPr lang="vi-VN" sz="2800" i="0" dirty="0">
                <a:effectLst/>
                <a:latin typeface="Times New Roman" panose="02020603050405020304" pitchFamily="18" charset="0"/>
                <a:cs typeface="Times New Roman" panose="02020603050405020304" pitchFamily="18" charset="0"/>
              </a:rPr>
              <a:t>các bạn học sinh tham gia vẽ tranh về đề tài bảo vệ môi trường và tài nguyên thiên nhiên.</a:t>
            </a:r>
          </a:p>
        </p:txBody>
      </p:sp>
      <p:pic>
        <p:nvPicPr>
          <p:cNvPr id="5" name="Picture 4"/>
          <p:cNvPicPr>
            <a:picLocks noChangeAspect="1"/>
          </p:cNvPicPr>
          <p:nvPr/>
        </p:nvPicPr>
        <p:blipFill>
          <a:blip r:embed="rId2"/>
          <a:stretch>
            <a:fillRect/>
          </a:stretch>
        </p:blipFill>
        <p:spPr>
          <a:xfrm>
            <a:off x="314793" y="899409"/>
            <a:ext cx="6730584" cy="4520887"/>
          </a:xfrm>
          <a:prstGeom prst="rect">
            <a:avLst/>
          </a:prstGeom>
        </p:spPr>
      </p:pic>
      <p:sp>
        <p:nvSpPr>
          <p:cNvPr id="6" name="Text Box 11"/>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Microsoft YaHei"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stretch>
            <a:fillRect/>
          </a:stretch>
        </p:blipFill>
        <p:spPr>
          <a:xfrm>
            <a:off x="7358817" y="3735254"/>
            <a:ext cx="4676603" cy="279050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Box 5"/>
          <p:cNvSpPr txBox="1"/>
          <p:nvPr/>
        </p:nvSpPr>
        <p:spPr>
          <a:xfrm>
            <a:off x="61917" y="2445652"/>
            <a:ext cx="37683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943219" y="2044277"/>
            <a:ext cx="7550124" cy="1077218"/>
          </a:xfrm>
          <a:prstGeom prst="rect">
            <a:avLst/>
          </a:prstGeom>
          <a:noFill/>
        </p:spPr>
        <p:txBody>
          <a:bodyPr wrap="square" rtlCol="0">
            <a:spAutoFit/>
          </a:bodyPr>
          <a:lstStyle/>
          <a:p>
            <a:pPr lvl="0">
              <a:defRPr/>
            </a:pPr>
            <a:r>
              <a:rPr lang="en-US" sz="3200" b="1" dirty="0">
                <a:solidFill>
                  <a:srgbClr val="3333CC"/>
                </a:solidFill>
                <a:latin typeface="#9Slide05 Brannboll Ny" panose="02000000000000000000" pitchFamily="2" charset="0"/>
              </a:rPr>
              <a:t>2.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quy</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định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cơ</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luật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về</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kumimoji="0" lang="en-US" sz="3200" b="0" i="0" u="none" strike="noStrike" kern="1200" cap="none" spc="0" normalizeH="0" baseline="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3.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biện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cần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thiết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để</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4. </a:t>
            </a:r>
            <a:r>
              <a:rPr lang="en-US" sz="3200" b="1" dirty="0" err="1">
                <a:solidFill>
                  <a:srgbClr val="3333CC"/>
                </a:solidFill>
                <a:latin typeface="#9Slide05 Brannboll Ny" panose="02000000000000000000" pitchFamily="2" charset="0"/>
              </a:rPr>
              <a:t>Trách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nhiệm</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học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sinh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trong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việc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01515" y="98276"/>
            <a:ext cx="9821469" cy="2280102"/>
          </a:xfrm>
          <a:prstGeom prst="rect">
            <a:avLst/>
          </a:prstGeom>
        </p:spPr>
      </p:pic>
      <p:pic>
        <p:nvPicPr>
          <p:cNvPr id="9" name="Picture 8"/>
          <p:cNvPicPr>
            <a:picLocks noChangeAspect="1"/>
          </p:cNvPicPr>
          <p:nvPr/>
        </p:nvPicPr>
        <p:blipFill>
          <a:blip r:embed="rId3"/>
          <a:stretch>
            <a:fillRect/>
          </a:stretch>
        </p:blipFill>
        <p:spPr>
          <a:xfrm>
            <a:off x="5024116" y="2187724"/>
            <a:ext cx="6898870" cy="457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267" y="3564664"/>
            <a:ext cx="5689994" cy="3029156"/>
          </a:xfrm>
          <a:prstGeom prst="rect">
            <a:avLst/>
          </a:prstGeom>
        </p:spPr>
      </p:pic>
      <p:sp>
        <p:nvSpPr>
          <p:cNvPr id="7" name="文本框 5"/>
          <p:cNvSpPr txBox="1"/>
          <p:nvPr/>
        </p:nvSpPr>
        <p:spPr>
          <a:xfrm>
            <a:off x="314814" y="1634622"/>
            <a:ext cx="4510318" cy="1384995"/>
          </a:xfrm>
          <a:prstGeom prst="rect">
            <a:avLst/>
          </a:prstGeom>
          <a:noFill/>
        </p:spPr>
        <p:txBody>
          <a:bodyPr wrap="square" rtlCol="0">
            <a:spAutoFit/>
          </a:bodyPr>
          <a:lstStyle/>
          <a:p>
            <a:pPr lvl="1">
              <a:defRPr/>
            </a:pPr>
            <a:r>
              <a:rPr lang="vi-VN" sz="2800" dirty="0">
                <a:solidFill>
                  <a:srgbClr val="0033CC"/>
                </a:solidFill>
                <a:latin typeface="Times New Roman" panose="02020603050405020304" pitchFamily="18" charset="0"/>
                <a:cs typeface="Times New Roman" panose="02020603050405020304" pitchFamily="18" charset="0"/>
              </a:rPr>
              <a:t>A. </a:t>
            </a:r>
            <a:r>
              <a:rPr lang="en-US" sz="2800" dirty="0" err="1">
                <a:solidFill>
                  <a:srgbClr val="0033CC"/>
                </a:solidFill>
                <a:latin typeface="Times New Roman" panose="02020603050405020304" pitchFamily="18" charset="0"/>
                <a:cs typeface="Times New Roman" panose="02020603050405020304" pitchFamily="18" charset="0"/>
              </a:rPr>
              <a:t>Muốn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chấp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môi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ô </a:t>
            </a:r>
            <a:r>
              <a:rPr lang="en-US" sz="2800" dirty="0" err="1">
                <a:solidFill>
                  <a:srgbClr val="0033CC"/>
                </a:solidFill>
                <a:latin typeface="Times New Roman" panose="02020603050405020304" pitchFamily="18" charset="0"/>
                <a:cs typeface="Times New Roman" panose="02020603050405020304" pitchFamily="18" charset="0"/>
              </a:rPr>
              <a:t>nhiễm</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8" name="文本框 7"/>
          <p:cNvSpPr txBox="1"/>
          <p:nvPr/>
        </p:nvSpPr>
        <p:spPr>
          <a:xfrm>
            <a:off x="6665599" y="4009164"/>
            <a:ext cx="4991758" cy="2246769"/>
          </a:xfrm>
          <a:prstGeom prst="rect">
            <a:avLst/>
          </a:prstGeom>
          <a:noFill/>
        </p:spPr>
        <p:txBody>
          <a:bodyPr wrap="square" rtlCol="0">
            <a:spAutoFit/>
          </a:bodyPr>
          <a:lstStyle/>
          <a:p>
            <a:pPr lvl="1">
              <a:defRPr/>
            </a:pPr>
            <a:r>
              <a:rPr lang="en-US" sz="2800" dirty="0">
                <a:solidFill>
                  <a:srgbClr val="0033CC"/>
                </a:solidFill>
                <a:latin typeface="Times New Roman" panose="02020603050405020304" pitchFamily="18" charset="0"/>
                <a:cs typeface="Times New Roman" panose="02020603050405020304" pitchFamily="18" charset="0"/>
              </a:rPr>
              <a:t>D. </a:t>
            </a:r>
            <a:r>
              <a:rPr lang="vi-VN" sz="2800" dirty="0">
                <a:solidFill>
                  <a:srgbClr val="0033CC"/>
                </a:solidFill>
                <a:latin typeface="Times New Roman" panose="02020603050405020304" pitchFamily="18" charset="0"/>
                <a:cs typeface="Times New Roman" panose="02020603050405020304" pitchFamily="18" charset="0"/>
              </a:rPr>
              <a:t>Giáo dục, tuyên truyền, xây dựng ý thức trách nhiệm về bảo vệ môi trường chỉ là nhiệm vụ riêng của cán bộ quản lí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2469806"/>
            <a:ext cx="2074990" cy="2937435"/>
          </a:xfrm>
          <a:prstGeom prst="rect">
            <a:avLst/>
          </a:prstGeom>
        </p:spPr>
      </p:pic>
      <p:pic>
        <p:nvPicPr>
          <p:cNvPr id="10"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235" y="5959222"/>
            <a:ext cx="2633472" cy="521208"/>
          </a:xfrm>
          <a:prstGeom prst="rect">
            <a:avLst/>
          </a:prstGeom>
        </p:spPr>
      </p:pic>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p:cNvSpPr/>
          <p:nvPr/>
        </p:nvSpPr>
        <p:spPr>
          <a:xfrm>
            <a:off x="7400425" y="1317895"/>
            <a:ext cx="4171981" cy="2246769"/>
          </a:xfrm>
          <a:prstGeom prst="rect">
            <a:avLst/>
          </a:prstGeom>
        </p:spPr>
        <p:txBody>
          <a:bodyPr wrap="square">
            <a:spAutoFit/>
          </a:bodyPr>
          <a:lstStyle/>
          <a:p>
            <a:pPr lvl="0">
              <a:defRPr/>
            </a:pPr>
            <a:r>
              <a:rPr lang="vi-VN" sz="2800" dirty="0">
                <a:solidFill>
                  <a:srgbClr val="0033CC"/>
                </a:solidFill>
                <a:latin typeface="Times New Roman" panose="02020603050405020304" pitchFamily="18" charset="0"/>
                <a:cs typeface="Times New Roman" panose="02020603050405020304" pitchFamily="18" charset="0"/>
              </a:rPr>
              <a:t>B. Sử dụng túi vải, giấy, một số loại lá,... để gói, đựng sản phẩm thay cho túi ni-lông là góp phần bảo vệ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200333" y="4257279"/>
            <a:ext cx="4280603" cy="1815882"/>
          </a:xfrm>
          <a:prstGeom prst="rect">
            <a:avLst/>
          </a:prstGeom>
        </p:spPr>
        <p:txBody>
          <a:bodyPr wrap="square">
            <a:spAutoFit/>
          </a:bodyPr>
          <a:lstStyle/>
          <a:p>
            <a:pPr lvl="1" algn="just">
              <a:defRPr/>
            </a:pPr>
            <a:r>
              <a:rPr lang="vi-VN" sz="2800" dirty="0">
                <a:solidFill>
                  <a:srgbClr val="0033CC"/>
                </a:solidFill>
                <a:latin typeface="Times New Roman" panose="02020603050405020304" pitchFamily="18" charset="0"/>
                <a:cs typeface="Times New Roman" panose="02020603050405020304" pitchFamily="18" charset="0"/>
              </a:rPr>
              <a:t>C. </a:t>
            </a:r>
            <a:r>
              <a:rPr lang="en-US" sz="2800" dirty="0" err="1">
                <a:solidFill>
                  <a:srgbClr val="0033CC"/>
                </a:solidFill>
                <a:latin typeface="Times New Roman" panose="02020603050405020304" pitchFamily="18" charset="0"/>
                <a:cs typeface="Times New Roman" panose="02020603050405020304" pitchFamily="18" charset="0"/>
              </a:rPr>
              <a:t>Để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vệ</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phun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thuốc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học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diệt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côn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trùng</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28259" y="17048"/>
            <a:ext cx="10536364"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p:cNvSpPr txBox="1"/>
          <p:nvPr/>
        </p:nvSpPr>
        <p:spPr>
          <a:xfrm>
            <a:off x="-28259" y="17048"/>
            <a:ext cx="11105990"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
        <p:nvSpPr>
          <p:cNvPr id="18" name="TextBox 17"/>
          <p:cNvSpPr txBox="1"/>
          <p:nvPr/>
        </p:nvSpPr>
        <p:spPr>
          <a:xfrm>
            <a:off x="399737" y="548132"/>
            <a:ext cx="11392525" cy="6124754"/>
          </a:xfrm>
          <a:prstGeom prst="rect">
            <a:avLst/>
          </a:prstGeom>
          <a:solidFill>
            <a:schemeClr val="accent2">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a)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để đảm bảo sự phát triển bền vững của kinh tế đất nước, chúng ta cần phải quan tâm bảo vệ môi trường và sử dụng hợp lí, tiết kiệm các nguồn tài nguyên thiên nhiên.</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b) </a:t>
            </a:r>
            <a:r>
              <a:rPr lang="vi-VN" sz="2800" b="0" i="0" dirty="0">
                <a:solidFill>
                  <a:srgbClr val="000000"/>
                </a:solidFill>
                <a:effectLst/>
                <a:latin typeface="Times New Roman" panose="02020603050405020304" pitchFamily="18" charset="0"/>
                <a:cs typeface="Times New Roman" panose="02020603050405020304" pitchFamily="18" charset="0"/>
              </a:rPr>
              <a:t>Đồng ý. Vì: khi xả thải ra môi trường, phải mất thời gian rất lâu thì túi ni-lông mới có thể phân hủy, do đó, việc thường xuyên sử dụng túi ni-lông, đồ nhựa dùng một lần (ống hút, thìa, đĩa nhựa,…) góp phần làm trầm trọng tình trạng ô nhiễm.</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c)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sử dụng quá nhiều thuốc trừ sâu hóa học có thể gây hại đến cây trồng, khiến cây trồng bị nhiễm độc, từ đó, gián tiếp ảnh hưởng đến sức khỏe của con người và gây ô nhiễm môi trường, suy thoái tài nguyên đất. Để bảo vệ cây trồng, đồng thời giúp giảm tình trạng ô nhiễm, thoái hóa đất, chúng ta có thể lựa chọn sử dụng các chế phẩm sinh học.</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d)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Giáo dục, tuyên truyền, xây dựng ý thức trách nhiệm về bảo vệ môi trường là trách nhiệm của mọi công dân.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102" y="1"/>
            <a:ext cx="12192000" cy="6857999"/>
          </a:xfrm>
          <a:prstGeom prst="rect">
            <a:avLst/>
          </a:prstGeom>
        </p:spPr>
      </p:pic>
      <p:pic>
        <p:nvPicPr>
          <p:cNvPr id="2"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11" name="Picture 10"/>
          <p:cNvPicPr>
            <a:picLocks noChangeAspect="1"/>
          </p:cNvPicPr>
          <p:nvPr/>
        </p:nvPicPr>
        <p:blipFill>
          <a:blip r:embed="rId7"/>
          <a:stretch>
            <a:fillRect/>
          </a:stretch>
        </p:blipFill>
        <p:spPr>
          <a:xfrm>
            <a:off x="4949951" y="1547078"/>
            <a:ext cx="6523285" cy="50235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102" y="1"/>
            <a:ext cx="12192000" cy="6857999"/>
          </a:xfrm>
          <a:prstGeom prst="rect">
            <a:avLst/>
          </a:prstGeom>
        </p:spPr>
      </p:pic>
      <p:pic>
        <p:nvPicPr>
          <p:cNvPr id="2"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p:cNvGrpSpPr/>
          <p:nvPr/>
        </p:nvGrpSpPr>
        <p:grpSpPr>
          <a:xfrm>
            <a:off x="234149" y="1105107"/>
            <a:ext cx="4375638" cy="4082892"/>
            <a:chOff x="7704888" y="1384847"/>
            <a:chExt cx="4375638" cy="4082892"/>
          </a:xfrm>
        </p:grpSpPr>
        <p:sp>
          <p:nvSpPr>
            <p:cNvPr id="74" name="Text Box 5"/>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p:cNvSpPr>
              <a:spLocks noChangeShapeType="1"/>
            </p:cNvSpPr>
            <p:nvPr/>
          </p:nvSpPr>
          <p:spPr bwMode="auto">
            <a:xfrm flipV="1">
              <a:off x="11096206" y="2233638"/>
              <a:ext cx="984320" cy="95239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p:cNvSpPr>
              <a:spLocks noChangeShapeType="1"/>
            </p:cNvSpPr>
            <p:nvPr/>
          </p:nvSpPr>
          <p:spPr bwMode="auto">
            <a:xfrm flipH="1">
              <a:off x="8040547" y="4643170"/>
              <a:ext cx="1165461"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p:cNvSpPr>
              <a:spLocks noChangeShapeType="1"/>
            </p:cNvSpPr>
            <p:nvPr/>
          </p:nvSpPr>
          <p:spPr bwMode="auto">
            <a:xfrm flipH="1" flipV="1">
              <a:off x="8040548" y="2233638"/>
              <a:ext cx="1133156" cy="935530"/>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p:cNvSpPr>
              <a:spLocks noChangeShapeType="1"/>
            </p:cNvSpPr>
            <p:nvPr/>
          </p:nvSpPr>
          <p:spPr bwMode="auto">
            <a:xfrm>
              <a:off x="11096205" y="4643170"/>
              <a:ext cx="984320" cy="824569"/>
            </a:xfrm>
            <a:prstGeom prst="line">
              <a:avLst/>
            </a:prstGeom>
            <a:noFill/>
            <a:ln w="38100">
              <a:solidFill>
                <a:srgbClr val="0C441B"/>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9" name="TextBox 8"/>
          <p:cNvSpPr txBox="1"/>
          <p:nvPr/>
        </p:nvSpPr>
        <p:spPr>
          <a:xfrm>
            <a:off x="4846065" y="1515929"/>
            <a:ext cx="6947266" cy="4093428"/>
          </a:xfrm>
          <a:prstGeom prst="rect">
            <a:avLst/>
          </a:prstGeom>
          <a:noFill/>
        </p:spPr>
        <p:txBody>
          <a:bodyPr wrap="square">
            <a:spAutoFit/>
          </a:bodyPr>
          <a:lstStyle/>
          <a:p>
            <a:pPr algn="just"/>
            <a:r>
              <a:rPr lang="vi-VN" sz="2000" b="1" i="0" dirty="0">
                <a:solidFill>
                  <a:srgbClr val="3333CC"/>
                </a:solidFill>
                <a:effectLst/>
                <a:latin typeface="#9Slide05 Brannboll Ny" panose="02000000000000000000" pitchFamily="2" charset="0"/>
              </a:rPr>
              <a:t>-</a:t>
            </a:r>
            <a:r>
              <a:rPr lang="vi-VN" sz="2000" b="0" i="0" dirty="0">
                <a:solidFill>
                  <a:srgbClr val="3333CC"/>
                </a:solidFill>
                <a:effectLst/>
                <a:latin typeface="#9Slide05 Brannboll Ny" panose="02000000000000000000" pitchFamily="2" charset="0"/>
              </a:rPr>
              <a:t> </a:t>
            </a:r>
            <a:r>
              <a:rPr lang="vi-VN" sz="2000" b="1" i="0" dirty="0">
                <a:solidFill>
                  <a:srgbClr val="3333CC"/>
                </a:solidFill>
                <a:effectLst/>
                <a:latin typeface="#9Slide05 Brannboll Ny" panose="02000000000000000000" pitchFamily="2" charset="0"/>
              </a:rPr>
              <a:t>Các hành vi thực hiện đúng</a:t>
            </a:r>
            <a:r>
              <a:rPr lang="vi-VN" sz="2000" b="0" i="0" dirty="0">
                <a:solidFill>
                  <a:srgbClr val="3333CC"/>
                </a:solidFill>
                <a:effectLst/>
                <a:latin typeface="#9Slide05 Brannboll Ny" panose="02000000000000000000" pitchFamily="2" charset="0"/>
              </a:rPr>
              <a:t> pháp luật về bảo vệ tài nguyên thiên nhiên là:</a:t>
            </a:r>
          </a:p>
          <a:p>
            <a:pPr algn="just"/>
            <a:r>
              <a:rPr lang="vi-VN" sz="2000" b="0" i="0" dirty="0">
                <a:solidFill>
                  <a:srgbClr val="3333CC"/>
                </a:solidFill>
                <a:effectLst/>
                <a:latin typeface="#9Slide05 Brannboll Ny" panose="02000000000000000000" pitchFamily="2" charset="0"/>
              </a:rPr>
              <a:t>+ Khai thác rừng trồng theo quy hoạch của Nhà nước.</a:t>
            </a:r>
          </a:p>
          <a:p>
            <a:pPr algn="just"/>
            <a:r>
              <a:rPr lang="vi-VN" sz="2000" b="0" i="0" dirty="0">
                <a:solidFill>
                  <a:srgbClr val="3333CC"/>
                </a:solidFill>
                <a:effectLst/>
                <a:latin typeface="#9Slide05 Brannboll Ny" panose="02000000000000000000" pitchFamily="2" charset="0"/>
              </a:rPr>
              <a:t>+ Tố cáo hành vi khai thác khoáng sản trái phép.</a:t>
            </a:r>
          </a:p>
          <a:p>
            <a:pPr algn="just"/>
            <a:r>
              <a:rPr lang="vi-VN" sz="2000" b="0" i="0" dirty="0">
                <a:solidFill>
                  <a:srgbClr val="3333CC"/>
                </a:solidFill>
                <a:effectLst/>
                <a:latin typeface="#9Slide05 Brannboll Ny" panose="02000000000000000000" pitchFamily="2" charset="0"/>
              </a:rPr>
              <a:t>+ Sử dụng tiết kiệm điện, nước.</a:t>
            </a:r>
          </a:p>
          <a:p>
            <a:pPr algn="just"/>
            <a:r>
              <a:rPr lang="vi-VN" sz="2000" b="1" i="0" dirty="0">
                <a:solidFill>
                  <a:srgbClr val="3333CC"/>
                </a:solidFill>
                <a:effectLst/>
                <a:latin typeface="#9Slide05 Brannboll Ny" panose="02000000000000000000" pitchFamily="2" charset="0"/>
              </a:rPr>
              <a:t>- Các hành vi vi phạm</a:t>
            </a:r>
            <a:r>
              <a:rPr lang="vi-VN" sz="2000" b="0" i="0" dirty="0">
                <a:solidFill>
                  <a:srgbClr val="3333CC"/>
                </a:solidFill>
                <a:effectLst/>
                <a:latin typeface="#9Slide05 Brannboll Ny" panose="02000000000000000000" pitchFamily="2" charset="0"/>
              </a:rPr>
              <a:t> pháp luật về bảo vệ tài nguyên thiên nhiên là:</a:t>
            </a:r>
          </a:p>
          <a:p>
            <a:pPr algn="just"/>
            <a:r>
              <a:rPr lang="vi-VN" sz="2000" b="0" i="0" dirty="0">
                <a:solidFill>
                  <a:srgbClr val="3333CC"/>
                </a:solidFill>
                <a:effectLst/>
                <a:latin typeface="#9Slide05 Brannboll Ny" panose="02000000000000000000" pitchFamily="2" charset="0"/>
              </a:rPr>
              <a:t>+ Săn, bắn, bẫy, bắt động vật quý hiếm để bán =&gt; vi phạm khoản 3 điều 9 Luật lâm nghiệp năm 2017.</a:t>
            </a:r>
          </a:p>
          <a:p>
            <a:pPr algn="just"/>
            <a:r>
              <a:rPr lang="vi-VN" sz="2000" b="0" i="0" dirty="0">
                <a:solidFill>
                  <a:srgbClr val="3333CC"/>
                </a:solidFill>
                <a:effectLst/>
                <a:latin typeface="#9Slide05 Brannboll Ny" panose="02000000000000000000" pitchFamily="2" charset="0"/>
              </a:rPr>
              <a:t>+ Dùng mìn, điện để đánh bắt cá =&gt; vi phạm khoản 7 điều 7 Luật Thủy sản năm 2017</a:t>
            </a:r>
          </a:p>
          <a:p>
            <a:pPr algn="just"/>
            <a:r>
              <a:rPr lang="vi-VN" sz="2000" b="0" i="0" dirty="0">
                <a:solidFill>
                  <a:srgbClr val="3333CC"/>
                </a:solidFill>
                <a:effectLst/>
                <a:latin typeface="#9Slide05 Brannboll Ny" panose="02000000000000000000" pitchFamily="2" charset="0"/>
              </a:rPr>
              <a:t>+ Phá rừng nguyên sinh để trồng cà phê =&gt; vi phạm khoản 1 điều 9 Luật Lâm nghiệp năm 2017.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2622" y="93929"/>
            <a:ext cx="12192000" cy="6857999"/>
          </a:xfrm>
          <a:prstGeom prst="rect">
            <a:avLst/>
          </a:prstGeom>
        </p:spPr>
      </p:pic>
      <p:pic>
        <p:nvPicPr>
          <p:cNvPr id="3"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3" y="1893421"/>
            <a:ext cx="3188719" cy="53793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53" y="113165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51448" y="3002112"/>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8962" y="527973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p:cNvGrpSpPr/>
          <p:nvPr/>
        </p:nvGrpSpPr>
        <p:grpSpPr>
          <a:xfrm>
            <a:off x="839449" y="0"/>
            <a:ext cx="10681175" cy="7359445"/>
            <a:chOff x="3246438" y="1047943"/>
            <a:chExt cx="5711825" cy="4698808"/>
          </a:xfrm>
          <a:solidFill>
            <a:schemeClr val="tx1"/>
          </a:solidFill>
        </p:grpSpPr>
        <p:sp>
          <p:nvSpPr>
            <p:cNvPr id="16"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p:cNvGrpSpPr/>
            <p:nvPr/>
          </p:nvGrpSpPr>
          <p:grpSpPr>
            <a:xfrm>
              <a:off x="3517901" y="1225551"/>
              <a:ext cx="5260975" cy="4090987"/>
              <a:chOff x="3517901" y="1225551"/>
              <a:chExt cx="5260975" cy="4090987"/>
            </a:xfrm>
            <a:grpFill/>
          </p:grpSpPr>
          <p:sp>
            <p:nvSpPr>
              <p:cNvPr id="2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p:cNvSpPr txBox="1"/>
          <p:nvPr/>
        </p:nvSpPr>
        <p:spPr>
          <a:xfrm>
            <a:off x="2011075" y="1368846"/>
            <a:ext cx="8195542" cy="4708981"/>
          </a:xfrm>
          <a:prstGeom prst="rect">
            <a:avLst/>
          </a:prstGeom>
          <a:noFill/>
        </p:spPr>
        <p:txBody>
          <a:bodyPr wrap="square">
            <a:spAutoFit/>
          </a:bodyPr>
          <a:lstStyle/>
          <a:p>
            <a:pPr algn="just"/>
            <a:r>
              <a:rPr lang="en-US" sz="2400" b="0" i="0" dirty="0">
                <a:solidFill>
                  <a:srgbClr val="3333CC"/>
                </a:solidFill>
                <a:effectLst/>
                <a:latin typeface="#9Slide05 Brannboll Ny" panose="02000000000000000000" pitchFamily="2" charset="0"/>
              </a:rPr>
              <a:t>E</a:t>
            </a:r>
            <a:r>
              <a:rPr lang="vi-VN" sz="2400" b="0" i="0" dirty="0">
                <a:solidFill>
                  <a:srgbClr val="3333CC"/>
                </a:solidFill>
                <a:effectLst/>
                <a:latin typeface="#9Slide05 Brannboll Ny" panose="02000000000000000000" pitchFamily="2" charset="0"/>
              </a:rPr>
              <a:t>m hãy đọc tình huống dưới đây và trả lời câu hỏi:</a:t>
            </a:r>
          </a:p>
          <a:p>
            <a:pPr algn="just"/>
            <a:r>
              <a:rPr lang="vi-VN" sz="2400" b="0" i="0" dirty="0">
                <a:solidFill>
                  <a:srgbClr val="000000"/>
                </a:solidFill>
                <a:effectLst/>
                <a:latin typeface="#9Slide05 Brannboll Ny" panose="02000000000000000000" pitchFamily="2"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p>
          <a:p>
            <a:pPr algn="just"/>
            <a:r>
              <a:rPr lang="vi-VN" sz="2400" b="0" dirty="0">
                <a:solidFill>
                  <a:srgbClr val="3333CC"/>
                </a:solidFill>
                <a:effectLst/>
                <a:latin typeface="#9Slide05 Brannboll Ny" panose="02000000000000000000" pitchFamily="2" charset="0"/>
              </a:rPr>
              <a:t>- Em hãy nhận xét về hành vi của các nhân vật trong tình huống trên.</a:t>
            </a:r>
          </a:p>
          <a:p>
            <a:pPr algn="just"/>
            <a:r>
              <a:rPr lang="vi-VN" sz="2400" b="0" dirty="0">
                <a:solidFill>
                  <a:srgbClr val="3333CC"/>
                </a:solidFill>
                <a:effectLst/>
                <a:latin typeface="#9Slide05 Brannboll Ny" panose="02000000000000000000" pitchFamily="2" charset="0"/>
              </a:rPr>
              <a:t>- Nếu là H, em sẽ làm gì?</a:t>
            </a:r>
          </a:p>
          <a:p>
            <a:pPr algn="just"/>
            <a:r>
              <a:rPr lang="vi-VN" sz="2400" b="0" i="0" dirty="0">
                <a:solidFill>
                  <a:srgbClr val="000000"/>
                </a:solidFill>
                <a:effectLst/>
                <a:latin typeface="#9Slide05 Brannboll Ny" panose="02000000000000000000" pitchFamily="2" charset="0"/>
              </a:rPr>
              <a:t>b) Hưởng ứng Ngày Môi trường thế giới (ngày 5 - 6), Uỷ ban nhân dân xã T đã phát động cuộc thi “Sáng kiến tiết kiệm tài nguyên thiên nhiên". Mỗi xóm sẽ chọn một sáng kiến xuất sắc để tham gia dự thi.</a:t>
            </a:r>
          </a:p>
          <a:p>
            <a:pPr algn="just"/>
            <a:r>
              <a:rPr lang="vi-VN" sz="2400" b="0" dirty="0">
                <a:solidFill>
                  <a:srgbClr val="3333CC"/>
                </a:solidFill>
                <a:effectLst/>
                <a:latin typeface="#9Slide05 Brannboll Ny" panose="02000000000000000000" pitchFamily="2" charset="0"/>
              </a:rPr>
              <a:t>Nếu là người dân trong xã T, em và gia đình sẽ đề xuất sáng kiến tiết kiệm tài nguyên nào? Vì sao?</a:t>
            </a:r>
          </a:p>
          <a:p>
            <a:r>
              <a:rPr lang="vi-VN" dirty="0"/>
              <a:t/>
            </a:r>
            <a:br>
              <a:rPr lang="vi-VN" dirty="0"/>
            </a:b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858PICdbgea5Gz679dY_PIC20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5" name="TextBox 4"/>
          <p:cNvSpPr txBox="1"/>
          <p:nvPr/>
        </p:nvSpPr>
        <p:spPr>
          <a:xfrm>
            <a:off x="171468" y="0"/>
            <a:ext cx="11849064" cy="6740307"/>
          </a:xfrm>
          <a:prstGeom prst="rect">
            <a:avLst/>
          </a:prstGeom>
          <a:solidFill>
            <a:schemeClr val="accent2">
              <a:lumMod val="20000"/>
              <a:lumOff val="80000"/>
            </a:schemeClr>
          </a:solid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Nhận xét: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H đã có ý thức bảo vệ môi trường (thể hiện qua hành vi: muốn trình báo công an để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Đ chưa có ý thức bảo vệ môi trường (thể hiện qua hành vi: từ chối việc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H, em sẽ:</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dùng điện thoại để chụp ảnh/ quay lại video về hành vi đổ phế thải xuống bờ mương thoát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Nhanh chóng đến gặp lực lượng công an xã để cung cấp bằng chứng, tố cáo hành vi sai phạm của chủ chiếc ô tô.</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b)</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người dân trong xã T, em sẽ đề xuất sáng kiến tiết kiệm tài nguyên nước.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Nước là tài nguyên quý giá, rất cần thiết cho sự sống của con người và các loài sinh vật, nhưng nước không phải là vô tận.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Việc tiết kiệm nước còn giúp ngăn ngừa cạn kiệt nguồn nước ngầm và góp phần bảo vệ môi trường.</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Hàng triệu người trên thế giới đang phải đối mặt với tình trạng thiếu nước sinh hoạt.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3"/>
            <a:srcRect l="16992" t="-937" r="50159" b="17086"/>
            <a:stretch>
              <a:fillRect/>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srcRect/>
            <a:stretch>
              <a:fill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388346"/>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4000" b="0" i="0" dirty="0">
                <a:solidFill>
                  <a:srgbClr val="3333CC"/>
                </a:solidFill>
                <a:effectLst/>
                <a:latin typeface="#9Slide05 Brannboll Ny" panose="02000000000000000000" pitchFamily="2" charset="0"/>
              </a:rPr>
              <a:t>Hãy kể những việc em đã làm để góp phần bảo vệ môi trường và tài nguyên thiên nhiên.</a:t>
            </a:r>
            <a:endParaRPr kumimoji="0" lang="en-US" sz="4000" b="0" i="0" u="none" strike="noStrike" kern="1200" cap="none" spc="0" normalizeH="0" baseline="0" noProof="0" dirty="0">
              <a:ln>
                <a:noFill/>
              </a:ln>
              <a:solidFill>
                <a:srgbClr val="3333CC"/>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a:fillRect/>
          </a:stretch>
        </p:blipFill>
        <p:spPr>
          <a:xfrm>
            <a:off x="7727206" y="1582104"/>
            <a:ext cx="4556234" cy="4766648"/>
          </a:xfrm>
          <a:prstGeom prst="rect">
            <a:avLst/>
          </a:prstGeom>
        </p:spPr>
      </p:pic>
      <p:sp>
        <p:nvSpPr>
          <p:cNvPr id="11" name="Rectangle: Rounded Corners 1"/>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bảo</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vệ</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môi</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anose="02020603050405020304" pitchFamily="18" charset="0"/>
              </a:rPr>
              <a:t>trường</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2"/>
          <a:stretch>
            <a:fillRect/>
          </a:stretch>
        </p:blipFill>
        <p:spPr>
          <a:xfrm>
            <a:off x="108593" y="35248"/>
            <a:ext cx="12192000" cy="6857999"/>
          </a:xfrm>
          <a:prstGeom prst="rect">
            <a:avLst/>
          </a:prstGeom>
        </p:spPr>
      </p:pic>
      <p:pic>
        <p:nvPicPr>
          <p:cNvPr id="2"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p:cNvGrpSpPr/>
          <p:nvPr/>
        </p:nvGrpSpPr>
        <p:grpSpPr>
          <a:xfrm>
            <a:off x="822377" y="1025437"/>
            <a:ext cx="5347597" cy="3844335"/>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p:cNvGrpSpPr/>
          <p:nvPr/>
        </p:nvGrpSpPr>
        <p:grpSpPr>
          <a:xfrm flipH="1">
            <a:off x="5947635" y="1599997"/>
            <a:ext cx="6570616" cy="5415707"/>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p:cNvGrpSpPr/>
          <p:nvPr/>
        </p:nvGrpSpPr>
        <p:grpSpPr>
          <a:xfrm>
            <a:off x="3949209" y="3678724"/>
            <a:ext cx="3005355"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38" name="Picture 237"/>
          <p:cNvPicPr>
            <a:picLocks noChangeAspect="1"/>
          </p:cNvPicPr>
          <p:nvPr/>
        </p:nvPicPr>
        <p:blipFill>
          <a:blip r:embed="rId7"/>
          <a:stretch>
            <a:fillRect/>
          </a:stretch>
        </p:blipFill>
        <p:spPr>
          <a:xfrm>
            <a:off x="6808405" y="3001321"/>
            <a:ext cx="5200339" cy="2322777"/>
          </a:xfrm>
          <a:prstGeom prst="rect">
            <a:avLst/>
          </a:prstGeom>
        </p:spPr>
      </p:pic>
      <p:pic>
        <p:nvPicPr>
          <p:cNvPr id="239" name="Picture 238"/>
          <p:cNvPicPr>
            <a:picLocks noChangeAspect="1"/>
          </p:cNvPicPr>
          <p:nvPr/>
        </p:nvPicPr>
        <p:blipFill>
          <a:blip r:embed="rId8"/>
          <a:stretch>
            <a:fillRect/>
          </a:stretch>
        </p:blipFill>
        <p:spPr>
          <a:xfrm>
            <a:off x="1201156" y="1862202"/>
            <a:ext cx="4541914" cy="23227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1836821" y="986156"/>
            <a:ext cx="10523621" cy="2663423"/>
          </a:xfrm>
          <a:prstGeom prst="rect">
            <a:avLst/>
          </a:prstGeom>
        </p:spPr>
      </p:pic>
      <p:sp>
        <p:nvSpPr>
          <p:cNvPr id="10" name="TextBox 9"/>
          <p:cNvSpPr txBox="1"/>
          <p:nvPr/>
        </p:nvSpPr>
        <p:spPr>
          <a:xfrm>
            <a:off x="3293071" y="1528371"/>
            <a:ext cx="8462211" cy="172957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1. </a:t>
            </a:r>
            <a:r>
              <a:rPr kumimoji="0" lang="en-US" sz="44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Sự</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cần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thiết</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phải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bảo</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vệ</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môi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trường</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và</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tài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nguyên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nhiên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77723" y="-508000"/>
            <a:ext cx="13147446"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p:nvPr>
            <p:custDataLst>
              <p:tags r:id="rId1"/>
            </p:custData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p>
        </p:txBody>
      </p:sp>
      <p:sp>
        <p:nvSpPr>
          <p:cNvPr id="5" name="TextBox 4"/>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p>
        </p:txBody>
      </p:sp>
      <p:sp>
        <p:nvSpPr>
          <p:cNvPr id="6" name="TextBox 5"/>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p>
        </p:txBody>
      </p:sp>
      <p:sp>
        <p:nvSpPr>
          <p:cNvPr id="10" name="TextBox 9"/>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5" name="Straight Arrow Connector 4"/>
          <p:cNvCxnSpPr/>
          <p:nvPr/>
        </p:nvCxnSpPr>
        <p:spPr>
          <a:xfrm>
            <a:off x="6107285" y="1475048"/>
            <a:ext cx="3816204" cy="403018"/>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p:cNvSpPr/>
          <p:nvPr/>
        </p:nvSpPr>
        <p:spPr>
          <a:xfrm>
            <a:off x="164424" y="1993280"/>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lvl="0">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7" name="Rectangle: Rounded Corners 15"/>
          <p:cNvSpPr/>
          <p:nvPr/>
        </p:nvSpPr>
        <p:spPr>
          <a:xfrm>
            <a:off x="6250566" y="1939027"/>
            <a:ext cx="5698818" cy="2173840"/>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lvl="0">
              <a:defRPr/>
            </a:pPr>
            <a:r>
              <a:rPr lang="en-US" sz="2800" b="1" i="1" u="sng" kern="0" dirty="0" err="1">
                <a:solidFill>
                  <a:srgbClr val="0033CC"/>
                </a:solidFill>
                <a:latin typeface="Times New Roman" panose="02020603050405020304" pitchFamily="18" charset="0"/>
                <a:cs typeface="Times New Roman" panose="02020603050405020304" pitchFamily="18" charset="0"/>
              </a:rPr>
              <a:t>Câu</a:t>
            </a:r>
            <a:r>
              <a:rPr lang="en-US" sz="2800" b="1" i="1" u="sng" kern="0" dirty="0">
                <a:solidFill>
                  <a:srgbClr val="0033CC"/>
                </a:solidFill>
                <a:latin typeface="Times New Roman" panose="02020603050405020304" pitchFamily="18" charset="0"/>
                <a:cs typeface="Times New Roman" panose="02020603050405020304" pitchFamily="18" charset="0"/>
              </a:rPr>
              <a:t> 2</a:t>
            </a:r>
            <a:r>
              <a:rPr lang="en-US" sz="2800" b="1" i="1" kern="0"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lang="en-US" sz="2800" b="1" kern="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Rounded Corners 25"/>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p:cNvCxnSpPr/>
          <p:nvPr/>
        </p:nvCxnSpPr>
        <p:spPr>
          <a:xfrm flipH="1">
            <a:off x="2884517" y="1465952"/>
            <a:ext cx="3378200" cy="473075"/>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p:cNvCxnSpPr/>
          <p:nvPr/>
        </p:nvCxnSpPr>
        <p:spPr>
          <a:xfrm>
            <a:off x="2615332" y="3539584"/>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p:cNvCxnSpPr/>
          <p:nvPr/>
        </p:nvCxnSpPr>
        <p:spPr>
          <a:xfrm>
            <a:off x="9261104" y="4210143"/>
            <a:ext cx="0" cy="670559"/>
          </a:xfrm>
          <a:prstGeom prst="line">
            <a:avLst/>
          </a:prstGeom>
          <a:noFill/>
          <a:ln w="28575" cap="flat" cmpd="sng" algn="ctr">
            <a:solidFill>
              <a:srgbClr val="ED7D31"/>
            </a:solidFill>
            <a:prstDash val="dash"/>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 typeface="Wingdings" panose="05000000000000000000" pitchFamily="2" charset="2"/>
          <a:buNone/>
          <a:defRPr kumimoji="0" 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2548</Words>
  <Application>Microsoft Office PowerPoint</Application>
  <PresentationFormat>Widescreen</PresentationFormat>
  <Paragraphs>228</Paragraphs>
  <Slides>37</Slides>
  <Notes>4</Notes>
  <HiddenSlides>0</HiddenSlides>
  <MMClips>0</MMClips>
  <ScaleCrop>false</ScaleCrop>
  <HeadingPairs>
    <vt:vector size="6" baseType="variant">
      <vt:variant>
        <vt:lpstr>Fonts Used</vt:lpstr>
      </vt:variant>
      <vt:variant>
        <vt:i4>25</vt:i4>
      </vt:variant>
      <vt:variant>
        <vt:lpstr>Theme</vt:lpstr>
      </vt:variant>
      <vt:variant>
        <vt:i4>5</vt:i4>
      </vt:variant>
      <vt:variant>
        <vt:lpstr>Slide Titles</vt:lpstr>
      </vt:variant>
      <vt:variant>
        <vt:i4>37</vt:i4>
      </vt:variant>
    </vt:vector>
  </HeadingPairs>
  <TitlesOfParts>
    <vt:vector size="67" baseType="lpstr">
      <vt:lpstr>Microsoft YaHei</vt:lpstr>
      <vt:lpstr>宋体</vt:lpstr>
      <vt:lpstr>宋体</vt:lpstr>
      <vt:lpstr>#9Slide05 Brannboll Ny</vt:lpstr>
      <vt:lpstr>#9Slide05 Fourth</vt:lpstr>
      <vt:lpstr>#9Slide05 Kathya</vt:lpstr>
      <vt:lpstr>#9Slide05 SVNTradeMark</vt:lpstr>
      <vt:lpstr>#9Slide06 DeathRattle BB</vt:lpstr>
      <vt:lpstr>#9Slide07 Marbelia Regular</vt:lpstr>
      <vt:lpstr>【苹果】迟暮朝朝醉晚灯</vt:lpstr>
      <vt:lpstr>Arial</vt:lpstr>
      <vt:lpstr>Arial Unicode MS</vt:lpstr>
      <vt:lpstr>Calibri</vt:lpstr>
      <vt:lpstr>Calibri Light</vt:lpstr>
      <vt:lpstr>Cambria</vt:lpstr>
      <vt:lpstr>DengXian</vt:lpstr>
      <vt:lpstr>Helvetica Neue</vt:lpstr>
      <vt:lpstr>inpin heiti</vt:lpstr>
      <vt:lpstr>ITC Avant Garde Std Bk</vt:lpstr>
      <vt:lpstr>Mali SemiBold</vt:lpstr>
      <vt:lpstr>Open Sans</vt:lpstr>
      <vt:lpstr>SVN-Vanilla Daisy Pro</vt:lpstr>
      <vt:lpstr>Times New Roman</vt:lpstr>
      <vt:lpstr>Verdana</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cp:revision>
  <dcterms:created xsi:type="dcterms:W3CDTF">2022-08-20T03:30:00Z</dcterms:created>
  <dcterms:modified xsi:type="dcterms:W3CDTF">2023-11-22T08:31:57Z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5B6C07EDDD6D453AB741305A1836CB62_12</vt:lpwstr>
  </property>
  <property fmtid="{D5CDD505-2E9C-101B-9397-08002B2CF9AE}" pid="3" name="KSOProductBuildVer">
    <vt:lpwstr>1033-12.2.0.13201</vt:lpwstr>
  </property>
</Properties>
</file>