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93" r:id="rId2"/>
    <p:sldMasterId id="2147488606" r:id="rId3"/>
  </p:sldMasterIdLst>
  <p:notesMasterIdLst>
    <p:notesMasterId r:id="rId52"/>
  </p:notesMasterIdLst>
  <p:sldIdLst>
    <p:sldId id="333" r:id="rId4"/>
    <p:sldId id="356" r:id="rId5"/>
    <p:sldId id="413" r:id="rId6"/>
    <p:sldId id="419" r:id="rId7"/>
    <p:sldId id="415" r:id="rId8"/>
    <p:sldId id="417" r:id="rId9"/>
    <p:sldId id="418" r:id="rId10"/>
    <p:sldId id="416" r:id="rId11"/>
    <p:sldId id="420" r:id="rId12"/>
    <p:sldId id="355" r:id="rId13"/>
    <p:sldId id="365" r:id="rId14"/>
    <p:sldId id="321" r:id="rId15"/>
    <p:sldId id="396" r:id="rId16"/>
    <p:sldId id="370" r:id="rId17"/>
    <p:sldId id="388" r:id="rId18"/>
    <p:sldId id="401" r:id="rId19"/>
    <p:sldId id="400" r:id="rId20"/>
    <p:sldId id="395" r:id="rId21"/>
    <p:sldId id="426" r:id="rId22"/>
    <p:sldId id="422" r:id="rId23"/>
    <p:sldId id="423" r:id="rId24"/>
    <p:sldId id="402" r:id="rId25"/>
    <p:sldId id="427" r:id="rId26"/>
    <p:sldId id="424" r:id="rId27"/>
    <p:sldId id="403" r:id="rId28"/>
    <p:sldId id="425" r:id="rId29"/>
    <p:sldId id="385" r:id="rId30"/>
    <p:sldId id="421" r:id="rId31"/>
    <p:sldId id="354" r:id="rId32"/>
    <p:sldId id="378" r:id="rId33"/>
    <p:sldId id="408" r:id="rId34"/>
    <p:sldId id="407" r:id="rId35"/>
    <p:sldId id="406" r:id="rId36"/>
    <p:sldId id="410" r:id="rId37"/>
    <p:sldId id="412" r:id="rId38"/>
    <p:sldId id="411" r:id="rId39"/>
    <p:sldId id="409" r:id="rId40"/>
    <p:sldId id="366" r:id="rId41"/>
    <p:sldId id="371" r:id="rId42"/>
    <p:sldId id="382" r:id="rId43"/>
    <p:sldId id="391" r:id="rId44"/>
    <p:sldId id="360" r:id="rId45"/>
    <p:sldId id="386" r:id="rId46"/>
    <p:sldId id="380" r:id="rId47"/>
    <p:sldId id="405" r:id="rId48"/>
    <p:sldId id="404" r:id="rId49"/>
    <p:sldId id="352" r:id="rId50"/>
    <p:sldId id="39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3" d="100"/>
          <a:sy n="63" d="100"/>
        </p:scale>
        <p:origin x="93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pPr/>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pPr/>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17978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524661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4383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4383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68609"/>
          <p:cNvSpPr>
            <a:spLocks noGrp="1" noRot="1" noChangeAspect="1" noTextEdit="1"/>
          </p:cNvSpPr>
          <p:nvPr>
            <p:ph type="sldImg"/>
          </p:nvPr>
        </p:nvSpPr>
        <p:spPr/>
      </p:sp>
      <p:sp>
        <p:nvSpPr>
          <p:cNvPr id="68611" name="文本占位符 686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640985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2163331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698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836974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7</a:t>
            </a:fld>
            <a:endParaRPr lang="zh-CN" sz="1200" dirty="0"/>
          </a:p>
        </p:txBody>
      </p:sp>
    </p:spTree>
    <p:extLst>
      <p:ext uri="{BB962C8B-B14F-4D97-AF65-F5344CB8AC3E}">
        <p14:creationId xmlns:p14="http://schemas.microsoft.com/office/powerpoint/2010/main" val="2253768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p:sp>
      <p:sp>
        <p:nvSpPr>
          <p:cNvPr id="18435" name="文本占位符 1843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3237187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9532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264381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10/9/2023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10/9/2023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10/9/2023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10/9/2023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10/9/2023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10/9/2023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28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5437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50551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200190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914D2AB-DD58-4746-B875-8D90D23E26D2}" type="datetimeFigureOut">
              <a:rPr lang="en-US" smtClean="0">
                <a:solidFill>
                  <a:prstClr val="black">
                    <a:tint val="75000"/>
                  </a:prstClr>
                </a:solidFill>
              </a:rPr>
              <a:pPr/>
              <a:t>10/9/2023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35141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914D2AB-DD58-4746-B875-8D90D23E26D2}" type="datetimeFigureOut">
              <a:rPr lang="en-US" smtClean="0">
                <a:solidFill>
                  <a:prstClr val="black">
                    <a:tint val="75000"/>
                  </a:prstClr>
                </a:solidFill>
              </a:rPr>
              <a:pPr/>
              <a:t>10/9/2023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842556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4D2AB-DD58-4746-B875-8D90D23E26D2}" type="datetimeFigureOut">
              <a:rPr lang="en-US" smtClean="0">
                <a:solidFill>
                  <a:prstClr val="black">
                    <a:tint val="75000"/>
                  </a:prstClr>
                </a:solidFill>
              </a:rPr>
              <a:pPr/>
              <a:t>10/9/2023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70481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pPr/>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229796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914D2AB-DD58-4746-B875-8D90D23E26D2}"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41705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28739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14D2AB-DD58-4746-B875-8D90D23E26D2}"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839204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1674142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pPr/>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pPr/>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pPr/>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pPr/>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pPr/>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pPr/>
              <a:t>10/9/2023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pPr/>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10/9/2023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pPr/>
              <a:t>10/9/2023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pPr/>
              <a:t>‹#›</a:t>
            </a:fld>
            <a:endParaRPr lang="en-US"/>
          </a:p>
        </p:txBody>
      </p:sp>
    </p:spTree>
    <p:extLst>
      <p:ext uri="{BB962C8B-B14F-4D97-AF65-F5344CB8AC3E}">
        <p14:creationId xmlns:p14="http://schemas.microsoft.com/office/powerpoint/2010/main" val="2901078302"/>
      </p:ext>
    </p:extLst>
  </p:cSld>
  <p:clrMap bg1="lt1" tx1="dk1" bg2="lt2" tx2="dk2" accent1="accent1" accent2="accent2" accent3="accent3" accent4="accent4" accent5="accent5" accent6="accent6" hlink="hlink" folHlink="folHlink"/>
  <p:sldLayoutIdLst>
    <p:sldLayoutId id="2147488607" r:id="rId1"/>
    <p:sldLayoutId id="2147488608" r:id="rId2"/>
    <p:sldLayoutId id="2147488609" r:id="rId3"/>
    <p:sldLayoutId id="2147488610" r:id="rId4"/>
    <p:sldLayoutId id="2147488611" r:id="rId5"/>
    <p:sldLayoutId id="2147488612" r:id="rId6"/>
    <p:sldLayoutId id="2147488613" r:id="rId7"/>
    <p:sldLayoutId id="2147488614" r:id="rId8"/>
    <p:sldLayoutId id="2147488615" r:id="rId9"/>
    <p:sldLayoutId id="2147488616" r:id="rId10"/>
    <p:sldLayoutId id="2147488617" r:id="rId11"/>
    <p:sldLayoutId id="21474886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34.xml"/><Relationship Id="rId5" Type="http://schemas.openxmlformats.org/officeDocument/2006/relationships/image" Target="../media/image18.png"/><Relationship Id="rId4" Type="http://schemas.openxmlformats.org/officeDocument/2006/relationships/image" Target="../media/image23.jpe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9.emf"/><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29.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30.jpeg"/><Relationship Id="rId5" Type="http://schemas.openxmlformats.org/officeDocument/2006/relationships/image" Target="../media/image17.jpe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4.xml"/><Relationship Id="rId1" Type="http://schemas.openxmlformats.org/officeDocument/2006/relationships/video" Target="file:///C:\Users\Administrator\Desktop\H&#227;y%20&#272;&#7913;ng%20D&#7853;y%20-%20Nick%20Vujicic%20%5bHD%5d.mp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6.xml"/><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34.xml"/><Relationship Id="rId5" Type="http://schemas.openxmlformats.org/officeDocument/2006/relationships/image" Target="../media/image18.png"/><Relationship Id="rId4" Type="http://schemas.openxmlformats.org/officeDocument/2006/relationships/image" Target="../media/image17.jpe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II.</a:t>
            </a:r>
          </a:p>
          <a:p>
            <a:pPr algn="ctr" defTabSz="457200"/>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Khám</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phá</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sp>
          <p:nvSpPr>
            <p:cNvPr id="10" name="Rectangle 9"/>
            <p:cNvSpPr>
              <a:spLocks noChangeArrowheads="1"/>
            </p:cNvSpPr>
            <p:nvPr/>
          </p:nvSpPr>
          <p:spPr bwMode="auto">
            <a:xfrm>
              <a:off x="1410628" y="1594131"/>
              <a:ext cx="331585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smtClean="0">
                  <a:solidFill>
                    <a:srgbClr val="0000FF"/>
                  </a:solidFill>
                  <a:latin typeface="Times New Roman" pitchFamily="18" charset="0"/>
                  <a:ea typeface="Helvetica Neue"/>
                  <a:cs typeface="Times New Roman" pitchFamily="18" charset="0"/>
                </a:rPr>
                <a:t>Bài 3:</a:t>
              </a:r>
              <a:r>
                <a:rPr lang="en-US" altLang="en-US" sz="3600" b="1" dirty="0" smtClean="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3600" b="1" dirty="0" smtClean="0">
                  <a:solidFill>
                    <a:srgbClr val="FF0000"/>
                  </a:solidFill>
                  <a:latin typeface="Times New Roman" pitchFamily="18" charset="0"/>
                  <a:ea typeface="Helvetica Neue"/>
                  <a:cs typeface="Times New Roman" pitchFamily="18" charset="0"/>
                </a:rPr>
                <a:t>SIÊNG NĂNG, KIÊN TRÌ</a:t>
              </a:r>
            </a:p>
          </p:txBody>
        </p:sp>
      </p:grpSp>
    </p:spTree>
    <p:extLst>
      <p:ext uri="{BB962C8B-B14F-4D97-AF65-F5344CB8AC3E}">
        <p14:creationId xmlns:p14="http://schemas.microsoft.com/office/powerpoint/2010/main" val="337779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031873"/>
          </a:xfrm>
          <a:prstGeom prst="rect">
            <a:avLst/>
          </a:prstGeom>
        </p:spPr>
        <p:txBody>
          <a:bodyPr wrap="square">
            <a:spAutoFit/>
          </a:bodyPr>
          <a:lstStyle/>
          <a:p>
            <a:pPr indent="342900" algn="just">
              <a:spcAft>
                <a:spcPts val="200"/>
              </a:spcAft>
            </a:pPr>
            <a:r>
              <a:rPr lang="en-US" sz="3200" dirty="0" smtClean="0">
                <a:latin typeface="Times New Roman" pitchFamily="18" charset="0"/>
                <a:ea typeface="Arial" panose="020B0604020202020204" pitchFamily="34" charset="0"/>
                <a:cs typeface="Times New Roman" pitchFamily="18" charset="0"/>
              </a:rPr>
              <a:t>Mạc Đĩnh Chi là vị trạng nguyên nổi tiếng trong lịch sử Việt Nam. Vốn lanh lợi, thông minh, ham học nhưng nhà nghèo không được đi học, Mạc Đĩnh Chi thường phải tranh thủ ghé qua lớp học ở gần nhà, đứng ngoài cửa nghe thầy giảng. Ban ngày đi nhặt củi kiếm sống, tối về cậu lại lo ôn luyện, học bài. Nhà nghèo không có đèn, cậu bắt đom đóm bỏ vào vỏ trứng lấy ánh sáng để học. Không có giấy, cậu dùng lá để tập viết. Nhờ siêng năng, kiên trì, nỗ lực vượt qua mọi khó khăn để học tập, Mạc Đĩnh Chi đã thi đỗ Trạng nguyên – học vị Tiễn sĩ cao nhất.</a:t>
            </a:r>
          </a:p>
        </p:txBody>
      </p:sp>
      <p:pic>
        <p:nvPicPr>
          <p:cNvPr id="9" name="Picture 8" descr="58PIC58PIC58PIC58PICHsaGKG559akDq_PIC2018.png"/>
          <p:cNvPicPr>
            <a:picLocks noChangeAspect="1"/>
          </p:cNvPicPr>
          <p:nvPr/>
        </p:nvPicPr>
        <p:blipFill>
          <a:blip r:embed="rId2"/>
          <a:stretch>
            <a:fillRect/>
          </a:stretch>
        </p:blipFill>
        <p:spPr bwMode="auto">
          <a:xfrm>
            <a:off x="472440" y="4045168"/>
            <a:ext cx="4648199" cy="264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34000" y="4160521"/>
            <a:ext cx="6858000" cy="2123658"/>
          </a:xfrm>
          <a:prstGeom prst="rect">
            <a:avLst/>
          </a:prstGeom>
        </p:spPr>
        <p:txBody>
          <a:bodyPr wrap="square">
            <a:spAutoFit/>
          </a:bodyPr>
          <a:lstStyle/>
          <a:p>
            <a:pPr lvl="0"/>
            <a:r>
              <a:rPr lang="en-US" sz="4400" b="1" dirty="0" smtClean="0">
                <a:solidFill>
                  <a:srgbClr val="FF0000"/>
                </a:solidFill>
                <a:latin typeface="Times New Roman" pitchFamily="18" charset="0"/>
                <a:cs typeface="Times New Roman" pitchFamily="18" charset="0"/>
              </a:rPr>
              <a:t>Mạc </a:t>
            </a:r>
            <a:r>
              <a:rPr lang="en-US" sz="4400" b="1" dirty="0">
                <a:solidFill>
                  <a:srgbClr val="FF0000"/>
                </a:solidFill>
                <a:latin typeface="Times New Roman" pitchFamily="18" charset="0"/>
                <a:cs typeface="Times New Roman" pitchFamily="18" charset="0"/>
              </a:rPr>
              <a:t>Đĩnh Chi đã nỗ lực như thế nào để thi đỗ Trạng nguyên?</a:t>
            </a:r>
          </a:p>
        </p:txBody>
      </p:sp>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031873"/>
          </a:xfrm>
          <a:prstGeom prst="rect">
            <a:avLst/>
          </a:prstGeom>
        </p:spPr>
        <p:txBody>
          <a:bodyPr wrap="square">
            <a:spAutoFit/>
          </a:bodyPr>
          <a:lstStyle/>
          <a:p>
            <a:pPr indent="342900" algn="just">
              <a:spcAft>
                <a:spcPts val="200"/>
              </a:spcAft>
            </a:pPr>
            <a:r>
              <a:rPr lang="en-US" sz="3200" dirty="0" smtClean="0">
                <a:latin typeface="Times New Roman" pitchFamily="18" charset="0"/>
                <a:ea typeface="Arial" panose="020B0604020202020204" pitchFamily="34" charset="0"/>
                <a:cs typeface="Times New Roman" pitchFamily="18" charset="0"/>
              </a:rPr>
              <a:t>Mạc Đĩnh Chi là vị trạng nguyên nổi tiếng trong lịch sử Việt Nam. Vốn lanh lợi, thông minh, ham học nhưng nhà nghèo không được đi học, Mạc Đĩnh Chi thường phải </a:t>
            </a:r>
            <a:r>
              <a:rPr lang="en-US" sz="3200" b="1" dirty="0" smtClean="0">
                <a:solidFill>
                  <a:srgbClr val="FF0000"/>
                </a:solidFill>
                <a:latin typeface="Times New Roman" pitchFamily="18" charset="0"/>
                <a:ea typeface="Arial" panose="020B0604020202020204" pitchFamily="34" charset="0"/>
                <a:cs typeface="Times New Roman" pitchFamily="18" charset="0"/>
              </a:rPr>
              <a:t>tranh thủ ghé qua lớp học ở gần nhà, đứng ngoài cửa nghe thầy giảng. Ban ngày đi nhặt củi kiếm sống, tối về cậu lại lo ôn luyện, học bài.</a:t>
            </a:r>
            <a:r>
              <a:rPr lang="en-US" sz="3200" dirty="0" smtClean="0">
                <a:latin typeface="Times New Roman" pitchFamily="18" charset="0"/>
                <a:ea typeface="Arial" panose="020B0604020202020204" pitchFamily="34" charset="0"/>
                <a:cs typeface="Times New Roman" pitchFamily="18" charset="0"/>
              </a:rPr>
              <a:t> </a:t>
            </a:r>
            <a:r>
              <a:rPr lang="en-US" sz="3200" b="1" dirty="0" smtClean="0">
                <a:latin typeface="Times New Roman" pitchFamily="18" charset="0"/>
                <a:ea typeface="Arial" panose="020B0604020202020204" pitchFamily="34" charset="0"/>
                <a:cs typeface="Times New Roman" pitchFamily="18" charset="0"/>
              </a:rPr>
              <a:t>Nhà nghèo không có đèn, cậu </a:t>
            </a:r>
            <a:r>
              <a:rPr lang="en-US" sz="3200" b="1" dirty="0" smtClean="0">
                <a:solidFill>
                  <a:srgbClr val="FF0000"/>
                </a:solidFill>
                <a:latin typeface="Times New Roman" pitchFamily="18" charset="0"/>
                <a:ea typeface="Arial" panose="020B0604020202020204" pitchFamily="34" charset="0"/>
                <a:cs typeface="Times New Roman" pitchFamily="18" charset="0"/>
              </a:rPr>
              <a:t>bắt đom đóm bỏ vào vỏ trứng lấy ánh sáng để học.</a:t>
            </a:r>
            <a:r>
              <a:rPr lang="en-US" sz="3200" dirty="0" smtClean="0">
                <a:latin typeface="Times New Roman" pitchFamily="18" charset="0"/>
                <a:ea typeface="Arial" panose="020B0604020202020204" pitchFamily="34" charset="0"/>
                <a:cs typeface="Times New Roman" pitchFamily="18" charset="0"/>
              </a:rPr>
              <a:t> </a:t>
            </a:r>
            <a:r>
              <a:rPr lang="en-US" sz="3200" b="1" dirty="0" smtClean="0">
                <a:latin typeface="Times New Roman" pitchFamily="18" charset="0"/>
                <a:ea typeface="Arial" panose="020B0604020202020204" pitchFamily="34" charset="0"/>
                <a:cs typeface="Times New Roman" pitchFamily="18" charset="0"/>
              </a:rPr>
              <a:t>Không có giấy, cậu </a:t>
            </a:r>
            <a:r>
              <a:rPr lang="en-US" sz="3200" b="1" dirty="0" smtClean="0">
                <a:solidFill>
                  <a:srgbClr val="FF0000"/>
                </a:solidFill>
                <a:latin typeface="Times New Roman" pitchFamily="18" charset="0"/>
                <a:ea typeface="Arial" panose="020B0604020202020204" pitchFamily="34" charset="0"/>
                <a:cs typeface="Times New Roman" pitchFamily="18" charset="0"/>
              </a:rPr>
              <a:t>dùng lá để tập viết.</a:t>
            </a:r>
            <a:r>
              <a:rPr lang="en-US" sz="3200" dirty="0" smtClean="0">
                <a:latin typeface="Times New Roman" pitchFamily="18" charset="0"/>
                <a:ea typeface="Arial" panose="020B0604020202020204" pitchFamily="34" charset="0"/>
                <a:cs typeface="Times New Roman" pitchFamily="18" charset="0"/>
              </a:rPr>
              <a:t> Nhờ siêng năng, kiên trì, nỗ lực vượt qua mọi khó khăn để học tập, Mạc Đĩnh Chi đã thi đỗ Trạng nguyên – học vị Tiễn sĩ cao nhất.</a:t>
            </a:r>
          </a:p>
        </p:txBody>
      </p:sp>
      <p:pic>
        <p:nvPicPr>
          <p:cNvPr id="9" name="Picture 8" descr="58PIC58PIC58PIC58PICHsaGKG559akDq_PIC2018.png"/>
          <p:cNvPicPr>
            <a:picLocks noChangeAspect="1"/>
          </p:cNvPicPr>
          <p:nvPr/>
        </p:nvPicPr>
        <p:blipFill>
          <a:blip r:embed="rId2"/>
          <a:stretch>
            <a:fillRect/>
          </a:stretch>
        </p:blipFill>
        <p:spPr bwMode="auto">
          <a:xfrm>
            <a:off x="472440" y="4045168"/>
            <a:ext cx="4648199" cy="264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80225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loud Callout 9"/>
          <p:cNvSpPr/>
          <p:nvPr/>
        </p:nvSpPr>
        <p:spPr>
          <a:xfrm rot="21416254">
            <a:off x="6771012" y="113263"/>
            <a:ext cx="4283581" cy="1625651"/>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1" name="Rectangle 10"/>
          <p:cNvSpPr/>
          <p:nvPr/>
        </p:nvSpPr>
        <p:spPr>
          <a:xfrm>
            <a:off x="6461760" y="243841"/>
            <a:ext cx="3846349" cy="1066061"/>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smtClean="0">
                <a:solidFill>
                  <a:srgbClr val="0000FF"/>
                </a:solidFill>
                <a:latin typeface="SVN-Vanilla Daisy Pro" panose="00000500000000000000" pitchFamily="2" charset="0"/>
                <a:ea typeface="Arial Unicode MS"/>
              </a:rPr>
              <a:t>Quan</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sát</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tranh</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và</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trả</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lời</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câu</a:t>
            </a:r>
            <a:r>
              <a:rPr lang="en-US" sz="2531" b="1" dirty="0" smtClean="0">
                <a:solidFill>
                  <a:srgbClr val="0000FF"/>
                </a:solidFill>
                <a:latin typeface="SVN-Vanilla Daisy Pro" panose="00000500000000000000" pitchFamily="2" charset="0"/>
                <a:ea typeface="Arial Unicode MS"/>
              </a:rPr>
              <a:t> </a:t>
            </a:r>
            <a:r>
              <a:rPr lang="en-US" sz="2531" b="1" dirty="0" err="1" smtClean="0">
                <a:solidFill>
                  <a:srgbClr val="0000FF"/>
                </a:solidFill>
                <a:latin typeface="SVN-Vanilla Daisy Pro" panose="00000500000000000000" pitchFamily="2" charset="0"/>
                <a:ea typeface="Arial Unicode MS"/>
              </a:rPr>
              <a:t>hỏi</a:t>
            </a:r>
            <a:endParaRPr lang="en-US" sz="2531" b="1" dirty="0">
              <a:solidFill>
                <a:srgbClr val="FF0000"/>
              </a:solidFill>
              <a:latin typeface="SVN-Vanilla Daisy Pro" panose="00000500000000000000" pitchFamily="2" charset="0"/>
              <a:ea typeface="Arial Unicode MS"/>
            </a:endParaRPr>
          </a:p>
        </p:txBody>
      </p:sp>
      <p:sp>
        <p:nvSpPr>
          <p:cNvPr id="14" name="Rectangle 6"/>
          <p:cNvSpPr>
            <a:spLocks noChangeArrowheads="1"/>
          </p:cNvSpPr>
          <p:nvPr/>
        </p:nvSpPr>
        <p:spPr bwMode="auto">
          <a:xfrm>
            <a:off x="7101841" y="1251846"/>
            <a:ext cx="509016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altLang="en-US" sz="3600" dirty="0" smtClean="0">
                <a:solidFill>
                  <a:prstClr val="black"/>
                </a:solidFill>
                <a:ea typeface="Cambria" panose="02040503050406030204" pitchFamily="18" charset="0"/>
                <a:cs typeface="Cambria" panose="02040503050406030204" pitchFamily="18" charset="0"/>
              </a:rPr>
              <a:t/>
            </a:r>
            <a:br>
              <a:rPr lang="vi-VN" altLang="en-US" sz="3600" dirty="0" smtClean="0">
                <a:solidFill>
                  <a:prstClr val="black"/>
                </a:solidFill>
                <a:ea typeface="Cambria" panose="02040503050406030204" pitchFamily="18" charset="0"/>
                <a:cs typeface="Cambria" panose="02040503050406030204" pitchFamily="18" charset="0"/>
              </a:rPr>
            </a:br>
            <a:r>
              <a:rPr lang="en-US" sz="3600" dirty="0" smtClean="0"/>
              <a:t> Em hãy nêu những biểu hiện của siêng năng, kiên trì và trái với siêng năng, kiên trì từ nội dung các bức tranh?</a:t>
            </a:r>
          </a:p>
        </p:txBody>
      </p:sp>
      <p:pic>
        <p:nvPicPr>
          <p:cNvPr id="17" name="Shape 55"/>
          <p:cNvPicPr/>
          <p:nvPr/>
        </p:nvPicPr>
        <p:blipFill>
          <a:blip r:embed="rId2"/>
          <a:stretch>
            <a:fillRect/>
          </a:stretch>
        </p:blipFill>
        <p:spPr>
          <a:xfrm>
            <a:off x="240632" y="772427"/>
            <a:ext cx="6586888" cy="5374106"/>
          </a:xfrm>
          <a:prstGeom prst="rect">
            <a:avLst/>
          </a:prstGeom>
        </p:spPr>
      </p:pic>
    </p:spTree>
    <p:extLst>
      <p:ext uri="{BB962C8B-B14F-4D97-AF65-F5344CB8AC3E}">
        <p14:creationId xmlns:p14="http://schemas.microsoft.com/office/powerpoint/2010/main" val="3601845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68371465"/>
              </p:ext>
            </p:extLst>
          </p:nvPr>
        </p:nvGraphicFramePr>
        <p:xfrm>
          <a:off x="403099" y="2339082"/>
          <a:ext cx="11403889" cy="4188847"/>
        </p:xfrm>
        <a:graphic>
          <a:graphicData uri="http://schemas.openxmlformats.org/drawingml/2006/table">
            <a:tbl>
              <a:tblPr firstRow="1" firstCol="1" bandRow="1"/>
              <a:tblGrid>
                <a:gridCol w="3394635">
                  <a:extLst>
                    <a:ext uri="{9D8B030D-6E8A-4147-A177-3AD203B41FA5}">
                      <a16:colId xmlns:a16="http://schemas.microsoft.com/office/drawing/2014/main" val="20000"/>
                    </a:ext>
                  </a:extLst>
                </a:gridCol>
                <a:gridCol w="4442550">
                  <a:extLst>
                    <a:ext uri="{9D8B030D-6E8A-4147-A177-3AD203B41FA5}">
                      <a16:colId xmlns:a16="http://schemas.microsoft.com/office/drawing/2014/main" val="20001"/>
                    </a:ext>
                  </a:extLst>
                </a:gridCol>
                <a:gridCol w="3566704">
                  <a:extLst>
                    <a:ext uri="{9D8B030D-6E8A-4147-A177-3AD203B41FA5}">
                      <a16:colId xmlns:a16="http://schemas.microsoft.com/office/drawing/2014/main" val="20002"/>
                    </a:ext>
                  </a:extLst>
                </a:gridCol>
              </a:tblGrid>
              <a:tr h="844429">
                <a:tc>
                  <a:txBody>
                    <a:bodyPr/>
                    <a:lstStyle/>
                    <a:p>
                      <a:pPr marL="0" marR="0" algn="ctr">
                        <a:lnSpc>
                          <a:spcPct val="115000"/>
                        </a:lnSpc>
                        <a:spcBef>
                          <a:spcPts val="0"/>
                        </a:spcBef>
                        <a:spcAft>
                          <a:spcPts val="600"/>
                        </a:spcAft>
                      </a:pPr>
                      <a:r>
                        <a:rPr lang="en-US" sz="2800" dirty="0" smtClean="0">
                          <a:solidFill>
                            <a:srgbClr val="FF0000"/>
                          </a:solidFill>
                          <a:effectLst/>
                          <a:latin typeface="Times New Roman" pitchFamily="18" charset="0"/>
                          <a:ea typeface="Courier New" panose="02070309020205020404" pitchFamily="49" charset="0"/>
                          <a:cs typeface="Times New Roman" pitchFamily="18" charset="0"/>
                        </a:rPr>
                        <a:t>Học</a:t>
                      </a:r>
                      <a:r>
                        <a:rPr lang="en-US" sz="2800" baseline="0" dirty="0" smtClean="0">
                          <a:solidFill>
                            <a:srgbClr val="FF0000"/>
                          </a:solidFill>
                          <a:effectLst/>
                          <a:latin typeface="Times New Roman" pitchFamily="18" charset="0"/>
                          <a:ea typeface="Courier New" panose="02070309020205020404" pitchFamily="49" charset="0"/>
                          <a:cs typeface="Times New Roman" pitchFamily="18" charset="0"/>
                        </a:rPr>
                        <a:t> tập</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en-US" sz="2800" smtClean="0">
                          <a:solidFill>
                            <a:srgbClr val="FF0000"/>
                          </a:solidFill>
                          <a:effectLst/>
                          <a:latin typeface="Times New Roman" pitchFamily="18" charset="0"/>
                          <a:ea typeface="Courier New" panose="02070309020205020404" pitchFamily="49" charset="0"/>
                          <a:cs typeface="Times New Roman" pitchFamily="18" charset="0"/>
                        </a:rPr>
                        <a:t>Lao động</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vi-VN" sz="2800" dirty="0">
                          <a:solidFill>
                            <a:srgbClr val="FF0000"/>
                          </a:solidFill>
                          <a:effectLst/>
                          <a:latin typeface="Times New Roman" pitchFamily="18" charset="0"/>
                          <a:ea typeface="Courier New" panose="02070309020205020404" pitchFamily="49" charset="0"/>
                          <a:cs typeface="Times New Roman" pitchFamily="18" charset="0"/>
                        </a:rPr>
                        <a:t> </a:t>
                      </a:r>
                      <a:r>
                        <a:rPr lang="en-US" sz="2800" dirty="0" smtClean="0">
                          <a:solidFill>
                            <a:srgbClr val="FF0000"/>
                          </a:solidFill>
                          <a:effectLst/>
                          <a:latin typeface="Times New Roman" pitchFamily="18" charset="0"/>
                          <a:ea typeface="Courier New" panose="02070309020205020404" pitchFamily="49" charset="0"/>
                          <a:cs typeface="Times New Roman" pitchFamily="18" charset="0"/>
                        </a:rPr>
                        <a:t>Trong</a:t>
                      </a:r>
                      <a:r>
                        <a:rPr lang="en-US" sz="2800" baseline="0" dirty="0" smtClean="0">
                          <a:solidFill>
                            <a:srgbClr val="FF0000"/>
                          </a:solidFill>
                          <a:effectLst/>
                          <a:latin typeface="Times New Roman" pitchFamily="18" charset="0"/>
                          <a:ea typeface="Courier New" panose="02070309020205020404" pitchFamily="49" charset="0"/>
                          <a:cs typeface="Times New Roman" pitchFamily="18" charset="0"/>
                        </a:rPr>
                        <a:t> cuộc sống</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200" dirty="0" smtClean="0">
                        <a:effectLst/>
                        <a:latin typeface="Courier New" panose="02070309020205020404" pitchFamily="49" charset="0"/>
                        <a:ea typeface="Courier New" panose="02070309020205020404" pitchFamily="49"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0" name="Rectangle 9"/>
          <p:cNvSpPr/>
          <p:nvPr/>
        </p:nvSpPr>
        <p:spPr>
          <a:xfrm>
            <a:off x="381000" y="106681"/>
            <a:ext cx="11704320" cy="1186735"/>
          </a:xfrm>
          <a:prstGeom prst="rect">
            <a:avLst/>
          </a:prstGeom>
        </p:spPr>
        <p:txBody>
          <a:bodyPr wrap="square">
            <a:spAutoFit/>
          </a:bodyPr>
          <a:lstStyle/>
          <a:p>
            <a:pPr indent="279400" algn="just">
              <a:lnSpc>
                <a:spcPct val="127000"/>
              </a:lnSpc>
              <a:spcAft>
                <a:spcPts val="500"/>
              </a:spcAft>
            </a:pPr>
            <a:r>
              <a:rPr lang="vi-VN" sz="2800" b="1" dirty="0">
                <a:solidFill>
                  <a:srgbClr val="353635"/>
                </a:solidFill>
                <a:latin typeface="+mj-lt"/>
                <a:ea typeface="Times New Roman" panose="02020603050405020304" pitchFamily="18" charset="0"/>
              </a:rPr>
              <a:t>Tìm hiểu biểu hiện của </a:t>
            </a:r>
            <a:r>
              <a:rPr lang="en-US" sz="2800" b="1" dirty="0" smtClean="0">
                <a:solidFill>
                  <a:srgbClr val="353635"/>
                </a:solidFill>
                <a:latin typeface="Times New Roman" pitchFamily="18" charset="0"/>
                <a:ea typeface="Times New Roman" panose="02020603050405020304" pitchFamily="18" charset="0"/>
                <a:cs typeface="Times New Roman" pitchFamily="18" charset="0"/>
              </a:rPr>
              <a:t>siêng năng, kiên trì bằng cách hoàn thiện phiếu bài tập </a:t>
            </a:r>
            <a:endParaRPr lang="en-US" sz="2800" dirty="0">
              <a:solidFill>
                <a:srgbClr val="353635"/>
              </a:solidFill>
              <a:effectLst/>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932564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838207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80160" y="487680"/>
            <a:ext cx="9585960" cy="5958840"/>
          </a:xfrm>
          <a:prstGeom prst="rect">
            <a:avLst/>
          </a:prstGeom>
        </p:spPr>
      </p:pic>
    </p:spTree>
    <p:extLst>
      <p:ext uri="{BB962C8B-B14F-4D97-AF65-F5344CB8AC3E}">
        <p14:creationId xmlns:p14="http://schemas.microsoft.com/office/powerpoint/2010/main" val="33281173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5520" y="381000"/>
            <a:ext cx="7391400" cy="5958840"/>
          </a:xfrm>
          <a:prstGeom prst="rect">
            <a:avLst/>
          </a:prstGeom>
        </p:spPr>
      </p:pic>
    </p:spTree>
    <p:extLst>
      <p:ext uri="{BB962C8B-B14F-4D97-AF65-F5344CB8AC3E}">
        <p14:creationId xmlns:p14="http://schemas.microsoft.com/office/powerpoint/2010/main" val="21577164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403099" y="2339082"/>
          <a:ext cx="11403889" cy="4188847"/>
        </p:xfrm>
        <a:graphic>
          <a:graphicData uri="http://schemas.openxmlformats.org/drawingml/2006/table">
            <a:tbl>
              <a:tblPr firstRow="1" firstCol="1" bandRow="1"/>
              <a:tblGrid>
                <a:gridCol w="3394635">
                  <a:extLst>
                    <a:ext uri="{9D8B030D-6E8A-4147-A177-3AD203B41FA5}">
                      <a16:colId xmlns:a16="http://schemas.microsoft.com/office/drawing/2014/main" val="20000"/>
                    </a:ext>
                  </a:extLst>
                </a:gridCol>
                <a:gridCol w="4442550">
                  <a:extLst>
                    <a:ext uri="{9D8B030D-6E8A-4147-A177-3AD203B41FA5}">
                      <a16:colId xmlns:a16="http://schemas.microsoft.com/office/drawing/2014/main" val="20001"/>
                    </a:ext>
                  </a:extLst>
                </a:gridCol>
                <a:gridCol w="3566704">
                  <a:extLst>
                    <a:ext uri="{9D8B030D-6E8A-4147-A177-3AD203B41FA5}">
                      <a16:colId xmlns:a16="http://schemas.microsoft.com/office/drawing/2014/main" val="20002"/>
                    </a:ext>
                  </a:extLst>
                </a:gridCol>
              </a:tblGrid>
              <a:tr h="844429">
                <a:tc>
                  <a:txBody>
                    <a:bodyPr/>
                    <a:lstStyle/>
                    <a:p>
                      <a:pPr marL="0" marR="0" algn="ctr">
                        <a:lnSpc>
                          <a:spcPct val="115000"/>
                        </a:lnSpc>
                        <a:spcBef>
                          <a:spcPts val="0"/>
                        </a:spcBef>
                        <a:spcAft>
                          <a:spcPts val="600"/>
                        </a:spcAft>
                      </a:pPr>
                      <a:r>
                        <a:rPr lang="en-US" sz="2800" dirty="0" smtClean="0">
                          <a:solidFill>
                            <a:srgbClr val="FF0000"/>
                          </a:solidFill>
                          <a:effectLst/>
                          <a:latin typeface="Times New Roman" pitchFamily="18" charset="0"/>
                          <a:ea typeface="Courier New" panose="02070309020205020404" pitchFamily="49" charset="0"/>
                          <a:cs typeface="Times New Roman" pitchFamily="18" charset="0"/>
                        </a:rPr>
                        <a:t>Học</a:t>
                      </a:r>
                      <a:r>
                        <a:rPr lang="en-US" sz="2800" baseline="0" dirty="0" smtClean="0">
                          <a:solidFill>
                            <a:srgbClr val="FF0000"/>
                          </a:solidFill>
                          <a:effectLst/>
                          <a:latin typeface="Times New Roman" pitchFamily="18" charset="0"/>
                          <a:ea typeface="Courier New" panose="02070309020205020404" pitchFamily="49" charset="0"/>
                          <a:cs typeface="Times New Roman" pitchFamily="18" charset="0"/>
                        </a:rPr>
                        <a:t> tập</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en-US" sz="2800" smtClean="0">
                          <a:solidFill>
                            <a:srgbClr val="FF0000"/>
                          </a:solidFill>
                          <a:effectLst/>
                          <a:latin typeface="Times New Roman" pitchFamily="18" charset="0"/>
                          <a:ea typeface="Courier New" panose="02070309020205020404" pitchFamily="49" charset="0"/>
                          <a:cs typeface="Times New Roman" pitchFamily="18" charset="0"/>
                        </a:rPr>
                        <a:t>Lao động</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vi-VN" sz="2800" dirty="0">
                          <a:solidFill>
                            <a:srgbClr val="FF0000"/>
                          </a:solidFill>
                          <a:effectLst/>
                          <a:latin typeface="Times New Roman" pitchFamily="18" charset="0"/>
                          <a:ea typeface="Courier New" panose="02070309020205020404" pitchFamily="49" charset="0"/>
                          <a:cs typeface="Times New Roman" pitchFamily="18" charset="0"/>
                        </a:rPr>
                        <a:t> </a:t>
                      </a:r>
                      <a:r>
                        <a:rPr lang="en-US" sz="2800" dirty="0" smtClean="0">
                          <a:solidFill>
                            <a:srgbClr val="FF0000"/>
                          </a:solidFill>
                          <a:effectLst/>
                          <a:latin typeface="Times New Roman" pitchFamily="18" charset="0"/>
                          <a:ea typeface="Courier New" panose="02070309020205020404" pitchFamily="49" charset="0"/>
                          <a:cs typeface="Times New Roman" pitchFamily="18" charset="0"/>
                        </a:rPr>
                        <a:t>Trong</a:t>
                      </a:r>
                      <a:r>
                        <a:rPr lang="en-US" sz="2800" baseline="0" dirty="0" smtClean="0">
                          <a:solidFill>
                            <a:srgbClr val="FF0000"/>
                          </a:solidFill>
                          <a:effectLst/>
                          <a:latin typeface="Times New Roman" pitchFamily="18" charset="0"/>
                          <a:ea typeface="Courier New" panose="02070309020205020404" pitchFamily="49" charset="0"/>
                          <a:cs typeface="Times New Roman" pitchFamily="18" charset="0"/>
                        </a:rPr>
                        <a:t> cuộc sống</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200" dirty="0" smtClean="0">
                        <a:effectLst/>
                        <a:latin typeface="Courier New" panose="02070309020205020404" pitchFamily="49" charset="0"/>
                        <a:ea typeface="Courier New" panose="02070309020205020404" pitchFamily="49"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0" name="Rectangle 9"/>
          <p:cNvSpPr/>
          <p:nvPr/>
        </p:nvSpPr>
        <p:spPr>
          <a:xfrm>
            <a:off x="381000" y="106681"/>
            <a:ext cx="11704320" cy="1186735"/>
          </a:xfrm>
          <a:prstGeom prst="rect">
            <a:avLst/>
          </a:prstGeom>
        </p:spPr>
        <p:txBody>
          <a:bodyPr wrap="square">
            <a:spAutoFit/>
          </a:bodyPr>
          <a:lstStyle/>
          <a:p>
            <a:pPr indent="279400" algn="just">
              <a:lnSpc>
                <a:spcPct val="127000"/>
              </a:lnSpc>
              <a:spcAft>
                <a:spcPts val="500"/>
              </a:spcAft>
            </a:pPr>
            <a:r>
              <a:rPr lang="vi-VN" sz="2800" b="1" dirty="0">
                <a:solidFill>
                  <a:srgbClr val="353635"/>
                </a:solidFill>
                <a:latin typeface="+mj-lt"/>
                <a:ea typeface="Times New Roman" panose="02020603050405020304" pitchFamily="18" charset="0"/>
              </a:rPr>
              <a:t>Tìm hiểu biểu hiện của </a:t>
            </a:r>
            <a:r>
              <a:rPr lang="en-US" sz="2800" b="1" dirty="0" smtClean="0">
                <a:solidFill>
                  <a:srgbClr val="353635"/>
                </a:solidFill>
                <a:latin typeface="Times New Roman" pitchFamily="18" charset="0"/>
                <a:ea typeface="Times New Roman" panose="02020603050405020304" pitchFamily="18" charset="0"/>
                <a:cs typeface="Times New Roman" pitchFamily="18" charset="0"/>
              </a:rPr>
              <a:t>siêng năng, kiên trì bằng cách hoàn thiện phiếu bài tập </a:t>
            </a:r>
            <a:endParaRPr lang="en-US" sz="2800" dirty="0">
              <a:solidFill>
                <a:srgbClr val="353635"/>
              </a:solidFill>
              <a:effectLst/>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35090330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sp>
        <p:nvSpPr>
          <p:cNvPr id="10" name="Rectangle 9"/>
          <p:cNvSpPr>
            <a:spLocks noChangeArrowheads="1"/>
          </p:cNvSpPr>
          <p:nvPr/>
        </p:nvSpPr>
        <p:spPr bwMode="auto">
          <a:xfrm>
            <a:off x="1410628" y="1594131"/>
            <a:ext cx="901353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smtClean="0">
                <a:solidFill>
                  <a:srgbClr val="0000FF"/>
                </a:solidFill>
                <a:latin typeface="Times New Roman" pitchFamily="18" charset="0"/>
                <a:ea typeface="Helvetica Neue"/>
                <a:cs typeface="Times New Roman" pitchFamily="18" charset="0"/>
              </a:rPr>
              <a:t>Tiết 6-7: Bài 3:</a:t>
            </a:r>
            <a:r>
              <a:rPr lang="en-US" altLang="en-US" sz="4000" b="1" dirty="0" smtClean="0">
                <a:solidFill>
                  <a:srgbClr val="FF0000"/>
                </a:solidFill>
                <a:latin typeface="Times New Roman" pitchFamily="18" charset="0"/>
                <a:ea typeface="Helvetica Neue"/>
                <a:cs typeface="Times New Roman" pitchFamily="18" charset="0"/>
              </a:rPr>
              <a:t> </a:t>
            </a:r>
          </a:p>
          <a:p>
            <a:pPr algn="ctr" eaLnBrk="0" fontAlgn="base" hangingPunct="0">
              <a:spcBef>
                <a:spcPct val="0"/>
              </a:spcBef>
              <a:spcAft>
                <a:spcPct val="0"/>
              </a:spcAft>
            </a:pPr>
            <a:r>
              <a:rPr lang="en-US" altLang="en-US" sz="4000" b="1" dirty="0" smtClean="0">
                <a:solidFill>
                  <a:srgbClr val="FF0000"/>
                </a:solidFill>
                <a:latin typeface="Times New Roman" pitchFamily="18" charset="0"/>
                <a:ea typeface="Helvetica Neue"/>
                <a:cs typeface="Times New Roman" pitchFamily="18" charset="0"/>
              </a:rPr>
              <a:t>SIÊNG NĂNG, KIÊN TRÌ</a:t>
            </a:r>
          </a:p>
        </p:txBody>
      </p:sp>
    </p:spTree>
    <p:extLst>
      <p:ext uri="{BB962C8B-B14F-4D97-AF65-F5344CB8AC3E}">
        <p14:creationId xmlns:p14="http://schemas.microsoft.com/office/powerpoint/2010/main" val="1294737534"/>
      </p:ext>
    </p:extLst>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347224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7320" y="701998"/>
            <a:ext cx="8012430" cy="4670102"/>
          </a:xfrm>
          <a:prstGeom prst="rect">
            <a:avLst/>
          </a:prstGeom>
        </p:spPr>
      </p:pic>
    </p:spTree>
    <p:extLst>
      <p:ext uri="{BB962C8B-B14F-4D97-AF65-F5344CB8AC3E}">
        <p14:creationId xmlns:p14="http://schemas.microsoft.com/office/powerpoint/2010/main" val="3338570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00064" y="145754"/>
            <a:ext cx="8077828" cy="6481953"/>
          </a:xfrm>
          <a:prstGeom prst="rect">
            <a:avLst/>
          </a:prstGeom>
        </p:spPr>
      </p:pic>
    </p:spTree>
    <p:extLst>
      <p:ext uri="{BB962C8B-B14F-4D97-AF65-F5344CB8AC3E}">
        <p14:creationId xmlns:p14="http://schemas.microsoft.com/office/powerpoint/2010/main" val="351020229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403099" y="2339082"/>
          <a:ext cx="11403889" cy="4188847"/>
        </p:xfrm>
        <a:graphic>
          <a:graphicData uri="http://schemas.openxmlformats.org/drawingml/2006/table">
            <a:tbl>
              <a:tblPr firstRow="1" firstCol="1" bandRow="1"/>
              <a:tblGrid>
                <a:gridCol w="3394635">
                  <a:extLst>
                    <a:ext uri="{9D8B030D-6E8A-4147-A177-3AD203B41FA5}">
                      <a16:colId xmlns:a16="http://schemas.microsoft.com/office/drawing/2014/main" val="20000"/>
                    </a:ext>
                  </a:extLst>
                </a:gridCol>
                <a:gridCol w="4442550">
                  <a:extLst>
                    <a:ext uri="{9D8B030D-6E8A-4147-A177-3AD203B41FA5}">
                      <a16:colId xmlns:a16="http://schemas.microsoft.com/office/drawing/2014/main" val="20001"/>
                    </a:ext>
                  </a:extLst>
                </a:gridCol>
                <a:gridCol w="3566704">
                  <a:extLst>
                    <a:ext uri="{9D8B030D-6E8A-4147-A177-3AD203B41FA5}">
                      <a16:colId xmlns:a16="http://schemas.microsoft.com/office/drawing/2014/main" val="20002"/>
                    </a:ext>
                  </a:extLst>
                </a:gridCol>
              </a:tblGrid>
              <a:tr h="844429">
                <a:tc>
                  <a:txBody>
                    <a:bodyPr/>
                    <a:lstStyle/>
                    <a:p>
                      <a:pPr marL="0" marR="0" algn="ctr">
                        <a:lnSpc>
                          <a:spcPct val="115000"/>
                        </a:lnSpc>
                        <a:spcBef>
                          <a:spcPts val="0"/>
                        </a:spcBef>
                        <a:spcAft>
                          <a:spcPts val="600"/>
                        </a:spcAft>
                      </a:pPr>
                      <a:r>
                        <a:rPr lang="en-US" sz="2800" dirty="0" smtClean="0">
                          <a:solidFill>
                            <a:srgbClr val="FF0000"/>
                          </a:solidFill>
                          <a:effectLst/>
                          <a:latin typeface="Times New Roman" pitchFamily="18" charset="0"/>
                          <a:ea typeface="Courier New" panose="02070309020205020404" pitchFamily="49" charset="0"/>
                          <a:cs typeface="Times New Roman" pitchFamily="18" charset="0"/>
                        </a:rPr>
                        <a:t>Học</a:t>
                      </a:r>
                      <a:r>
                        <a:rPr lang="en-US" sz="2800" baseline="0" dirty="0" smtClean="0">
                          <a:solidFill>
                            <a:srgbClr val="FF0000"/>
                          </a:solidFill>
                          <a:effectLst/>
                          <a:latin typeface="Times New Roman" pitchFamily="18" charset="0"/>
                          <a:ea typeface="Courier New" panose="02070309020205020404" pitchFamily="49" charset="0"/>
                          <a:cs typeface="Times New Roman" pitchFamily="18" charset="0"/>
                        </a:rPr>
                        <a:t> tập</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en-US" sz="2800" smtClean="0">
                          <a:solidFill>
                            <a:srgbClr val="FF0000"/>
                          </a:solidFill>
                          <a:effectLst/>
                          <a:latin typeface="Times New Roman" pitchFamily="18" charset="0"/>
                          <a:ea typeface="Courier New" panose="02070309020205020404" pitchFamily="49" charset="0"/>
                          <a:cs typeface="Times New Roman" pitchFamily="18" charset="0"/>
                        </a:rPr>
                        <a:t>Lao động</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vi-VN" sz="2800" dirty="0">
                          <a:solidFill>
                            <a:srgbClr val="FF0000"/>
                          </a:solidFill>
                          <a:effectLst/>
                          <a:latin typeface="Times New Roman" pitchFamily="18" charset="0"/>
                          <a:ea typeface="Courier New" panose="02070309020205020404" pitchFamily="49" charset="0"/>
                          <a:cs typeface="Times New Roman" pitchFamily="18" charset="0"/>
                        </a:rPr>
                        <a:t> </a:t>
                      </a:r>
                      <a:r>
                        <a:rPr lang="en-US" sz="2800" dirty="0" smtClean="0">
                          <a:solidFill>
                            <a:srgbClr val="FF0000"/>
                          </a:solidFill>
                          <a:effectLst/>
                          <a:latin typeface="Times New Roman" pitchFamily="18" charset="0"/>
                          <a:ea typeface="Courier New" panose="02070309020205020404" pitchFamily="49" charset="0"/>
                          <a:cs typeface="Times New Roman" pitchFamily="18" charset="0"/>
                        </a:rPr>
                        <a:t>Trong</a:t>
                      </a:r>
                      <a:r>
                        <a:rPr lang="en-US" sz="2800" baseline="0" dirty="0" smtClean="0">
                          <a:solidFill>
                            <a:srgbClr val="FF0000"/>
                          </a:solidFill>
                          <a:effectLst/>
                          <a:latin typeface="Times New Roman" pitchFamily="18" charset="0"/>
                          <a:ea typeface="Courier New" panose="02070309020205020404" pitchFamily="49" charset="0"/>
                          <a:cs typeface="Times New Roman" pitchFamily="18" charset="0"/>
                        </a:rPr>
                        <a:t> cuộc sống</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844429">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200" dirty="0" smtClean="0">
                        <a:effectLst/>
                        <a:latin typeface="Courier New" panose="02070309020205020404" pitchFamily="49" charset="0"/>
                        <a:ea typeface="Courier New" panose="02070309020205020404" pitchFamily="49"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200" dirty="0" smtClean="0">
                        <a:effectLst/>
                        <a:latin typeface="Courier New" panose="02070309020205020404" pitchFamily="49" charset="0"/>
                        <a:ea typeface="Arial" panose="020B0604020202020204" pitchFamily="34" charset="0"/>
                      </a:endParaRPr>
                    </a:p>
                    <a:p>
                      <a:pPr marL="0" marR="0" algn="just">
                        <a:lnSpc>
                          <a:spcPct val="115000"/>
                        </a:lnSpc>
                        <a:spcBef>
                          <a:spcPts val="0"/>
                        </a:spcBef>
                        <a:spcAft>
                          <a:spcPts val="600"/>
                        </a:spcAft>
                      </a:pP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1200" dirty="0">
                          <a:effectLst/>
                          <a:latin typeface="Courier New" panose="02070309020205020404" pitchFamily="49" charset="0"/>
                          <a:ea typeface="Courier New" panose="02070309020205020404" pitchFamily="49" charset="0"/>
                        </a:rPr>
                        <a:t> </a:t>
                      </a:r>
                      <a:endParaRPr lang="en-US" sz="1100" dirty="0">
                        <a:effectLst/>
                        <a:latin typeface="Arial" panose="020B0604020202020204" pitchFamily="34"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10" name="Rectangle 9"/>
          <p:cNvSpPr/>
          <p:nvPr/>
        </p:nvSpPr>
        <p:spPr>
          <a:xfrm>
            <a:off x="381000" y="106681"/>
            <a:ext cx="11704320" cy="1186735"/>
          </a:xfrm>
          <a:prstGeom prst="rect">
            <a:avLst/>
          </a:prstGeom>
        </p:spPr>
        <p:txBody>
          <a:bodyPr wrap="square">
            <a:spAutoFit/>
          </a:bodyPr>
          <a:lstStyle/>
          <a:p>
            <a:pPr indent="279400" algn="just">
              <a:lnSpc>
                <a:spcPct val="127000"/>
              </a:lnSpc>
              <a:spcAft>
                <a:spcPts val="500"/>
              </a:spcAft>
            </a:pPr>
            <a:r>
              <a:rPr lang="vi-VN" sz="2800" b="1" dirty="0">
                <a:solidFill>
                  <a:srgbClr val="353635"/>
                </a:solidFill>
                <a:latin typeface="+mj-lt"/>
                <a:ea typeface="Times New Roman" panose="02020603050405020304" pitchFamily="18" charset="0"/>
              </a:rPr>
              <a:t>Tìm hiểu biểu hiện của </a:t>
            </a:r>
            <a:r>
              <a:rPr lang="en-US" sz="2800" b="1" dirty="0" smtClean="0">
                <a:solidFill>
                  <a:srgbClr val="353635"/>
                </a:solidFill>
                <a:latin typeface="Times New Roman" pitchFamily="18" charset="0"/>
                <a:ea typeface="Times New Roman" panose="02020603050405020304" pitchFamily="18" charset="0"/>
                <a:cs typeface="Times New Roman" pitchFamily="18" charset="0"/>
              </a:rPr>
              <a:t>siêng năng, kiên trì bằng cách hoàn thiện phiếu bài tập </a:t>
            </a:r>
            <a:endParaRPr lang="en-US" sz="2800" dirty="0">
              <a:solidFill>
                <a:srgbClr val="353635"/>
              </a:solidFill>
              <a:effectLst/>
              <a:latin typeface="Times New Roman" pitchFamily="18" charset="0"/>
              <a:ea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17507281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569089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512445"/>
            <a:ext cx="9387840" cy="5857875"/>
          </a:xfrm>
          <a:prstGeom prst="rect">
            <a:avLst/>
          </a:prstGeom>
        </p:spPr>
      </p:pic>
    </p:spTree>
    <p:extLst>
      <p:ext uri="{BB962C8B-B14F-4D97-AF65-F5344CB8AC3E}">
        <p14:creationId xmlns:p14="http://schemas.microsoft.com/office/powerpoint/2010/main" val="32461231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48840" y="468629"/>
            <a:ext cx="7909560" cy="5932171"/>
          </a:xfrm>
          <a:prstGeom prst="rect">
            <a:avLst/>
          </a:prstGeom>
        </p:spPr>
      </p:pic>
    </p:spTree>
    <p:extLst>
      <p:ext uri="{BB962C8B-B14F-4D97-AF65-F5344CB8AC3E}">
        <p14:creationId xmlns:p14="http://schemas.microsoft.com/office/powerpoint/2010/main" val="34939265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244780068"/>
              </p:ext>
            </p:extLst>
          </p:nvPr>
        </p:nvGraphicFramePr>
        <p:xfrm>
          <a:off x="0" y="0"/>
          <a:ext cx="12039599" cy="7557516"/>
        </p:xfrm>
        <a:graphic>
          <a:graphicData uri="http://schemas.openxmlformats.org/drawingml/2006/table">
            <a:tbl>
              <a:tblPr firstRow="1" firstCol="1" bandRow="1"/>
              <a:tblGrid>
                <a:gridCol w="3672078">
                  <a:extLst>
                    <a:ext uri="{9D8B030D-6E8A-4147-A177-3AD203B41FA5}">
                      <a16:colId xmlns:a16="http://schemas.microsoft.com/office/drawing/2014/main" val="20000"/>
                    </a:ext>
                  </a:extLst>
                </a:gridCol>
                <a:gridCol w="4364354">
                  <a:extLst>
                    <a:ext uri="{9D8B030D-6E8A-4147-A177-3AD203B41FA5}">
                      <a16:colId xmlns:a16="http://schemas.microsoft.com/office/drawing/2014/main" val="20001"/>
                    </a:ext>
                  </a:extLst>
                </a:gridCol>
                <a:gridCol w="4003167">
                  <a:extLst>
                    <a:ext uri="{9D8B030D-6E8A-4147-A177-3AD203B41FA5}">
                      <a16:colId xmlns:a16="http://schemas.microsoft.com/office/drawing/2014/main" val="20002"/>
                    </a:ext>
                  </a:extLst>
                </a:gridCol>
              </a:tblGrid>
              <a:tr h="1127513">
                <a:tc>
                  <a:txBody>
                    <a:bodyPr/>
                    <a:lstStyle/>
                    <a:p>
                      <a:pPr marL="0" marR="0" algn="ctr">
                        <a:lnSpc>
                          <a:spcPct val="115000"/>
                        </a:lnSpc>
                        <a:spcBef>
                          <a:spcPts val="0"/>
                        </a:spcBef>
                        <a:spcAft>
                          <a:spcPts val="600"/>
                        </a:spcAft>
                      </a:pPr>
                      <a:r>
                        <a:rPr lang="en-US" sz="2800" dirty="0" smtClean="0">
                          <a:solidFill>
                            <a:srgbClr val="FF0000"/>
                          </a:solidFill>
                          <a:effectLst/>
                          <a:latin typeface="Times New Roman" pitchFamily="18" charset="0"/>
                          <a:ea typeface="Courier New" panose="02070309020205020404" pitchFamily="49" charset="0"/>
                          <a:cs typeface="Times New Roman" pitchFamily="18" charset="0"/>
                        </a:rPr>
                        <a:t>Học</a:t>
                      </a:r>
                      <a:r>
                        <a:rPr lang="en-US" sz="2800" baseline="0" dirty="0" smtClean="0">
                          <a:solidFill>
                            <a:srgbClr val="FF0000"/>
                          </a:solidFill>
                          <a:effectLst/>
                          <a:latin typeface="Times New Roman" pitchFamily="18" charset="0"/>
                          <a:ea typeface="Courier New" panose="02070309020205020404" pitchFamily="49" charset="0"/>
                          <a:cs typeface="Times New Roman" pitchFamily="18" charset="0"/>
                        </a:rPr>
                        <a:t> tập</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en-US" sz="2800" smtClean="0">
                          <a:solidFill>
                            <a:srgbClr val="FF0000"/>
                          </a:solidFill>
                          <a:effectLst/>
                          <a:latin typeface="Times New Roman" pitchFamily="18" charset="0"/>
                          <a:ea typeface="Courier New" panose="02070309020205020404" pitchFamily="49" charset="0"/>
                          <a:cs typeface="Times New Roman" pitchFamily="18" charset="0"/>
                        </a:rPr>
                        <a:t>Lao động</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600"/>
                        </a:spcAft>
                      </a:pPr>
                      <a:r>
                        <a:rPr lang="vi-VN" sz="2800" dirty="0">
                          <a:solidFill>
                            <a:srgbClr val="FF0000"/>
                          </a:solidFill>
                          <a:effectLst/>
                          <a:latin typeface="Times New Roman" pitchFamily="18" charset="0"/>
                          <a:ea typeface="Courier New" panose="02070309020205020404" pitchFamily="49" charset="0"/>
                          <a:cs typeface="Times New Roman" pitchFamily="18" charset="0"/>
                        </a:rPr>
                        <a:t> </a:t>
                      </a:r>
                      <a:r>
                        <a:rPr lang="en-US" sz="2800" dirty="0" smtClean="0">
                          <a:solidFill>
                            <a:srgbClr val="FF0000"/>
                          </a:solidFill>
                          <a:effectLst/>
                          <a:latin typeface="Times New Roman" pitchFamily="18" charset="0"/>
                          <a:ea typeface="Courier New" panose="02070309020205020404" pitchFamily="49" charset="0"/>
                          <a:cs typeface="Times New Roman" pitchFamily="18" charset="0"/>
                        </a:rPr>
                        <a:t>Trong</a:t>
                      </a:r>
                      <a:r>
                        <a:rPr lang="en-US" sz="2800" baseline="0" dirty="0" smtClean="0">
                          <a:solidFill>
                            <a:srgbClr val="FF0000"/>
                          </a:solidFill>
                          <a:effectLst/>
                          <a:latin typeface="Times New Roman" pitchFamily="18" charset="0"/>
                          <a:ea typeface="Courier New" panose="02070309020205020404" pitchFamily="49" charset="0"/>
                          <a:cs typeface="Times New Roman" pitchFamily="18" charset="0"/>
                        </a:rPr>
                        <a:t> cuộc sống</a:t>
                      </a:r>
                      <a:endParaRPr lang="en-US" sz="2800" dirty="0">
                        <a:solidFill>
                          <a:srgbClr val="FF0000"/>
                        </a:solidFill>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6430003">
                <a:tc>
                  <a:txBody>
                    <a:bodyPr/>
                    <a:lstStyle/>
                    <a:p>
                      <a:pPr marL="0" marR="0" algn="l">
                        <a:lnSpc>
                          <a:spcPct val="115000"/>
                        </a:lnSpc>
                        <a:spcBef>
                          <a:spcPts val="0"/>
                        </a:spcBef>
                        <a:spcAft>
                          <a:spcPts val="600"/>
                        </a:spcAft>
                      </a:pPr>
                      <a:r>
                        <a:rPr lang="en-US" sz="4000" dirty="0" smtClean="0">
                          <a:effectLst/>
                          <a:latin typeface="Times New Roman" pitchFamily="18" charset="0"/>
                          <a:ea typeface="Courier New" panose="02070309020205020404" pitchFamily="49" charset="0"/>
                          <a:cs typeface="Times New Roman" pitchFamily="18" charset="0"/>
                        </a:rPr>
                        <a:t>   </a:t>
                      </a:r>
                      <a:r>
                        <a:rPr lang="vi-VN" sz="4000" dirty="0">
                          <a:effectLst/>
                          <a:latin typeface="Times New Roman" pitchFamily="18" charset="0"/>
                          <a:ea typeface="Courier New" panose="02070309020205020404" pitchFamily="49" charset="0"/>
                          <a:cs typeface="Times New Roman" pitchFamily="18" charset="0"/>
                        </a:rPr>
                        <a:t> </a:t>
                      </a:r>
                      <a:r>
                        <a:rPr lang="en-US" sz="4000" i="0" kern="1200" dirty="0" smtClean="0">
                          <a:solidFill>
                            <a:schemeClr val="tx1"/>
                          </a:solidFill>
                          <a:effectLst/>
                          <a:latin typeface="Times New Roman" pitchFamily="18" charset="0"/>
                          <a:ea typeface="+mn-ea"/>
                          <a:cs typeface="Times New Roman" pitchFamily="18" charset="0"/>
                        </a:rPr>
                        <a:t>Đ</a:t>
                      </a:r>
                      <a:r>
                        <a:rPr lang="en-US" sz="4000" i="0" kern="1200" dirty="0" smtClean="0">
                          <a:solidFill>
                            <a:schemeClr val="tx1"/>
                          </a:solidFill>
                          <a:latin typeface="Times New Roman" pitchFamily="18" charset="0"/>
                          <a:ea typeface="+mn-ea"/>
                          <a:cs typeface="Times New Roman" pitchFamily="18" charset="0"/>
                        </a:rPr>
                        <a:t>i học chuyên cần, chăm chỉ làm bài, có kế hoạch học tập, bài khó không nản, tự giác học, đạt kết quả cao…</a:t>
                      </a:r>
                      <a:r>
                        <a:rPr lang="vi-VN" sz="4000" i="0" kern="1200" dirty="0" smtClean="0">
                          <a:solidFill>
                            <a:schemeClr val="tx1"/>
                          </a:solidFill>
                          <a:latin typeface="Times New Roman" pitchFamily="18" charset="0"/>
                          <a:ea typeface="+mn-ea"/>
                          <a:cs typeface="Times New Roman" pitchFamily="18" charset="0"/>
                        </a:rPr>
                        <a:t>.</a:t>
                      </a:r>
                      <a:endParaRPr lang="en-US" sz="4000" i="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l">
                        <a:lnSpc>
                          <a:spcPct val="115000"/>
                        </a:lnSpc>
                        <a:spcBef>
                          <a:spcPts val="0"/>
                        </a:spcBef>
                        <a:spcAft>
                          <a:spcPts val="600"/>
                        </a:spcAft>
                      </a:pPr>
                      <a:r>
                        <a:rPr lang="vi-VN" sz="4000" dirty="0">
                          <a:effectLst/>
                          <a:latin typeface="Times New Roman" pitchFamily="18" charset="0"/>
                          <a:ea typeface="Courier New" panose="02070309020205020404" pitchFamily="49" charset="0"/>
                          <a:cs typeface="Times New Roman" pitchFamily="18" charset="0"/>
                        </a:rPr>
                        <a:t> </a:t>
                      </a:r>
                      <a:r>
                        <a:rPr lang="en-US" sz="4000" b="0" i="0" kern="1200" dirty="0" smtClean="0">
                          <a:solidFill>
                            <a:schemeClr val="tx1"/>
                          </a:solidFill>
                          <a:latin typeface="Times New Roman" pitchFamily="18" charset="0"/>
                          <a:ea typeface="+mn-ea"/>
                          <a:cs typeface="Times New Roman" pitchFamily="18" charset="0"/>
                        </a:rPr>
                        <a:t>Chăm làm việc nhà, không bỏ dở công việc, không ngại khó, miệt mài với công việc, tìm tòi sáng tạo…</a:t>
                      </a:r>
                      <a:endParaRPr lang="en-US" sz="4000" b="0" i="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indent="0" algn="just" defTabSz="914400" rtl="0" eaLnBrk="1" fontAlgn="auto" latinLnBrk="0" hangingPunct="1">
                        <a:lnSpc>
                          <a:spcPct val="115000"/>
                        </a:lnSpc>
                        <a:spcBef>
                          <a:spcPts val="0"/>
                        </a:spcBef>
                        <a:spcAft>
                          <a:spcPts val="600"/>
                        </a:spcAft>
                        <a:buClrTx/>
                        <a:buSzTx/>
                        <a:buFontTx/>
                        <a:buNone/>
                        <a:tabLst/>
                        <a:defRPr/>
                      </a:pPr>
                      <a:r>
                        <a:rPr lang="vi-VN" sz="1600" dirty="0">
                          <a:effectLst/>
                          <a:latin typeface="Times New Roman" pitchFamily="18" charset="0"/>
                          <a:ea typeface="Courier New" panose="02070309020205020404" pitchFamily="49" charset="0"/>
                          <a:cs typeface="Times New Roman" pitchFamily="18" charset="0"/>
                        </a:rPr>
                        <a:t> </a:t>
                      </a:r>
                      <a:r>
                        <a:rPr lang="en-US" sz="4000" b="0" i="0" kern="1200" dirty="0" smtClean="0">
                          <a:solidFill>
                            <a:schemeClr val="tx1"/>
                          </a:solidFill>
                          <a:latin typeface="Times New Roman" pitchFamily="18" charset="0"/>
                          <a:ea typeface="+mn-ea"/>
                          <a:cs typeface="Times New Roman" pitchFamily="18" charset="0"/>
                        </a:rPr>
                        <a:t>Kiên trì luyện tập TDTT, siêng</a:t>
                      </a:r>
                      <a:r>
                        <a:rPr lang="en-US" sz="4000" b="0" i="0" kern="1200" baseline="0" dirty="0" smtClean="0">
                          <a:solidFill>
                            <a:schemeClr val="tx1"/>
                          </a:solidFill>
                          <a:latin typeface="Times New Roman" pitchFamily="18" charset="0"/>
                          <a:ea typeface="+mn-ea"/>
                          <a:cs typeface="Times New Roman" pitchFamily="18" charset="0"/>
                        </a:rPr>
                        <a:t> năng </a:t>
                      </a:r>
                      <a:r>
                        <a:rPr lang="en-US" sz="4000" b="0" i="0" kern="1200" dirty="0" smtClean="0">
                          <a:solidFill>
                            <a:schemeClr val="tx1"/>
                          </a:solidFill>
                          <a:latin typeface="Times New Roman" pitchFamily="18" charset="0"/>
                          <a:ea typeface="+mn-ea"/>
                          <a:cs typeface="Times New Roman" pitchFamily="18" charset="0"/>
                        </a:rPr>
                        <a:t>bảo vệ môi trường,</a:t>
                      </a:r>
                      <a:r>
                        <a:rPr lang="en-US" sz="4000" b="0" i="0" dirty="0" smtClean="0">
                          <a:effectLst/>
                          <a:latin typeface="Times New Roman" panose="02020603050405020304" pitchFamily="18" charset="0"/>
                          <a:cs typeface="Times New Roman" panose="02020603050405020304" pitchFamily="18" charset="0"/>
                        </a:rPr>
                        <a:t> kiên trì ăn uống lành mạnh, kiên trì chống lại bệnh tật,...</a:t>
                      </a:r>
                      <a:endParaRPr lang="en-US" sz="4000" b="0" i="0" kern="1200" dirty="0" smtClean="0">
                        <a:solidFill>
                          <a:schemeClr val="tx1"/>
                        </a:solidFill>
                        <a:latin typeface="Times New Roman" pitchFamily="18" charset="0"/>
                        <a:ea typeface="+mn-ea"/>
                        <a:cs typeface="Times New Roman" pitchFamily="18" charset="0"/>
                      </a:endParaRPr>
                    </a:p>
                    <a:p>
                      <a:pPr marL="0" marR="0" algn="just">
                        <a:lnSpc>
                          <a:spcPct val="115000"/>
                        </a:lnSpc>
                        <a:spcBef>
                          <a:spcPts val="0"/>
                        </a:spcBef>
                        <a:spcAft>
                          <a:spcPts val="600"/>
                        </a:spcAft>
                      </a:pPr>
                      <a:endParaRPr lang="en-US" sz="1400" dirty="0">
                        <a:effectLst/>
                        <a:latin typeface="Times New Roman" pitchFamily="18" charset="0"/>
                        <a:ea typeface="Arial" panose="020B0604020202020204" pitchFamily="34"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32564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22413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III.</a:t>
            </a:r>
          </a:p>
          <a:p>
            <a:pPr algn="ctr" defTabSz="457200"/>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Luyện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tập</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err="1" smtClean="0">
                  <a:solidFill>
                    <a:srgbClr val="0000FF"/>
                  </a:solidFill>
                  <a:latin typeface="Times New Roman" pitchFamily="18" charset="0"/>
                  <a:ea typeface="Helvetica Neue"/>
                  <a:cs typeface="Times New Roman" pitchFamily="18" charset="0"/>
                </a:rPr>
                <a:t>Bài</a:t>
              </a:r>
              <a:r>
                <a:rPr lang="en-US" altLang="en-US" sz="4400" b="1" smtClean="0">
                  <a:solidFill>
                    <a:srgbClr val="0000FF"/>
                  </a:solidFill>
                  <a:latin typeface="Times New Roman" pitchFamily="18" charset="0"/>
                  <a:ea typeface="Helvetica Neue"/>
                  <a:cs typeface="Times New Roman" pitchFamily="18" charset="0"/>
                </a:rPr>
                <a:t> 3:</a:t>
              </a:r>
              <a:r>
                <a:rPr lang="en-US" altLang="en-US" sz="4400" b="1" smtClean="0">
                  <a:solidFill>
                    <a:srgbClr val="FF0000"/>
                  </a:solidFill>
                  <a:latin typeface="Times New Roman" pitchFamily="18" charset="0"/>
                  <a:ea typeface="Helvetica Neue"/>
                  <a:cs typeface="Times New Roman" pitchFamily="18" charset="0"/>
                </a:rPr>
                <a:t> </a:t>
              </a:r>
              <a:endParaRPr lang="en-US" altLang="en-US" sz="4400" b="1" dirty="0" smtClean="0">
                <a:solidFill>
                  <a:srgbClr val="FF0000"/>
                </a:solidFill>
                <a:latin typeface="Times New Roman" pitchFamily="18" charset="0"/>
                <a:ea typeface="Helvetica Neue"/>
                <a:cs typeface="Times New Roman" pitchFamily="18" charset="0"/>
              </a:endParaRPr>
            </a:p>
            <a:p>
              <a:pPr algn="ctr" eaLnBrk="0" fontAlgn="base" hangingPunct="0">
                <a:spcBef>
                  <a:spcPct val="0"/>
                </a:spcBef>
                <a:spcAft>
                  <a:spcPct val="0"/>
                </a:spcAft>
              </a:pPr>
              <a:r>
                <a:rPr lang="en-US" altLang="en-US" sz="4400" b="1" smtClean="0">
                  <a:solidFill>
                    <a:srgbClr val="FF0000"/>
                  </a:solidFill>
                  <a:latin typeface="Times New Roman" pitchFamily="18" charset="0"/>
                  <a:ea typeface="Helvetica Neue"/>
                  <a:cs typeface="Times New Roman" pitchFamily="18" charset="0"/>
                </a:rPr>
                <a:t>Siêng năng, kiên trì</a:t>
              </a:r>
            </a:p>
            <a:p>
              <a:pPr algn="ctr" eaLnBrk="0" fontAlgn="base" hangingPunct="0">
                <a:spcBef>
                  <a:spcPct val="0"/>
                </a:spcBef>
                <a:spcAft>
                  <a:spcPct val="0"/>
                </a:spcAft>
              </a:pPr>
              <a:r>
                <a:rPr lang="en-US" altLang="en-US" sz="4400" b="1" smtClean="0">
                  <a:solidFill>
                    <a:srgbClr val="0000FF"/>
                  </a:solidFill>
                  <a:latin typeface="Times New Roman" pitchFamily="18" charset="0"/>
                  <a:ea typeface="Helvetica Neue"/>
                  <a:cs typeface="Times New Roman" pitchFamily="18" charset="0"/>
                </a:rPr>
                <a:t>KNTT</a:t>
              </a:r>
              <a:endParaRPr lang="en-SG" altLang="en-US" sz="4400" b="1" dirty="0">
                <a:solidFill>
                  <a:srgbClr val="0000FF"/>
                </a:solidFill>
                <a:latin typeface="Times New Roman" pitchFamily="18" charset="0"/>
                <a:cs typeface="Times New Roman"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394513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3"/>
          <a:stretch>
            <a:fillRect/>
          </a:stretch>
        </p:blipFill>
        <p:spPr>
          <a:xfrm>
            <a:off x="-471894" y="-843319"/>
            <a:ext cx="6054894" cy="7701320"/>
          </a:xfrm>
          <a:prstGeom prst="rect">
            <a:avLst/>
          </a:prstGeom>
          <a:noFill/>
          <a:ln w="9525">
            <a:noFill/>
          </a:ln>
        </p:spPr>
      </p:pic>
      <p:sp>
        <p:nvSpPr>
          <p:cNvPr id="3" name="Flowchart: Punched Tape 2"/>
          <p:cNvSpPr/>
          <p:nvPr/>
        </p:nvSpPr>
        <p:spPr>
          <a:xfrm>
            <a:off x="757585" y="1135939"/>
            <a:ext cx="3595936" cy="1094415"/>
          </a:xfrm>
          <a:prstGeom prst="flowChartPunchedTape">
            <a:avLst/>
          </a:prstGeom>
          <a:solidFill>
            <a:srgbClr val="EF9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908" b="1" dirty="0">
                <a:latin typeface="Times New Roman" panose="02020603050405020304" pitchFamily="18" charset="0"/>
                <a:cs typeface="Times New Roman" panose="02020603050405020304" pitchFamily="18" charset="0"/>
              </a:rPr>
              <a:t>TRÒ CHƠI</a:t>
            </a:r>
          </a:p>
        </p:txBody>
      </p:sp>
      <p:sp>
        <p:nvSpPr>
          <p:cNvPr id="4" name="TextBox 3"/>
          <p:cNvSpPr txBox="1"/>
          <p:nvPr/>
        </p:nvSpPr>
        <p:spPr>
          <a:xfrm>
            <a:off x="684851" y="4209613"/>
            <a:ext cx="3648051" cy="1428724"/>
          </a:xfrm>
          <a:prstGeom prst="rect">
            <a:avLst/>
          </a:prstGeom>
          <a:noFill/>
        </p:spPr>
        <p:txBody>
          <a:bodyPr wrap="square" rtlCol="0">
            <a:spAutoFit/>
          </a:bodyPr>
          <a:lstStyle/>
          <a:p>
            <a:pPr algn="ctr"/>
            <a:r>
              <a:rPr lang="en-US" sz="4342" b="1" dirty="0">
                <a:solidFill>
                  <a:srgbClr val="FF0000"/>
                </a:solidFill>
                <a:latin typeface="Times New Roman" panose="02020603050405020304" pitchFamily="18" charset="0"/>
                <a:cs typeface="Times New Roman" panose="02020603050405020304" pitchFamily="18" charset="0"/>
              </a:rPr>
              <a:t>AI NHANH HƠN</a:t>
            </a:r>
          </a:p>
        </p:txBody>
      </p:sp>
      <p:sp>
        <p:nvSpPr>
          <p:cNvPr id="5" name="TextBox 4"/>
          <p:cNvSpPr txBox="1"/>
          <p:nvPr/>
        </p:nvSpPr>
        <p:spPr>
          <a:xfrm>
            <a:off x="6217617" y="1761183"/>
            <a:ext cx="4773743" cy="3463705"/>
          </a:xfrm>
          <a:prstGeom prst="rect">
            <a:avLst/>
          </a:prstGeom>
          <a:noFill/>
        </p:spPr>
        <p:txBody>
          <a:bodyPr wrap="square" rtlCol="0">
            <a:spAutoFit/>
          </a:bodyPr>
          <a:lstStyle/>
          <a:p>
            <a:r>
              <a:rPr lang="en-US" sz="2895" dirty="0">
                <a:latin typeface="Times New Roman" panose="02020603050405020304" pitchFamily="18" charset="0"/>
                <a:cs typeface="Times New Roman" panose="02020603050405020304" pitchFamily="18" charset="0"/>
              </a:rPr>
              <a:t>	</a:t>
            </a:r>
            <a:r>
              <a:rPr lang="en-US" sz="3908" b="1" dirty="0" err="1">
                <a:solidFill>
                  <a:srgbClr val="3399FF"/>
                </a:solidFill>
                <a:latin typeface="Times New Roman" panose="02020603050405020304" pitchFamily="18" charset="0"/>
                <a:cs typeface="Times New Roman" panose="02020603050405020304" pitchFamily="18" charset="0"/>
              </a:rPr>
              <a:t>Luật</a:t>
            </a:r>
            <a:r>
              <a:rPr lang="en-US" sz="3908" b="1" dirty="0">
                <a:solidFill>
                  <a:srgbClr val="3399FF"/>
                </a:solidFill>
                <a:latin typeface="Times New Roman" panose="02020603050405020304" pitchFamily="18" charset="0"/>
                <a:cs typeface="Times New Roman" panose="02020603050405020304" pitchFamily="18" charset="0"/>
              </a:rPr>
              <a:t> </a:t>
            </a:r>
            <a:r>
              <a:rPr lang="en-US" sz="3908" b="1" dirty="0" err="1">
                <a:solidFill>
                  <a:srgbClr val="3399FF"/>
                </a:solidFill>
                <a:latin typeface="Times New Roman" panose="02020603050405020304" pitchFamily="18" charset="0"/>
                <a:cs typeface="Times New Roman" panose="02020603050405020304" pitchFamily="18" charset="0"/>
              </a:rPr>
              <a:t>chơi</a:t>
            </a:r>
            <a:r>
              <a:rPr lang="en-US" sz="3908" b="1" dirty="0">
                <a:solidFill>
                  <a:srgbClr val="3399FF"/>
                </a:solidFill>
                <a:latin typeface="Times New Roman" panose="02020603050405020304" pitchFamily="18" charset="0"/>
                <a:cs typeface="Times New Roman" panose="02020603050405020304" pitchFamily="18" charset="0"/>
              </a:rPr>
              <a:t>:</a:t>
            </a:r>
          </a:p>
          <a:p>
            <a:pPr algn="just"/>
            <a:r>
              <a:rPr lang="en-US" sz="3474" dirty="0">
                <a:latin typeface="Times New Roman" panose="02020603050405020304" pitchFamily="18" charset="0"/>
                <a:cs typeface="Times New Roman" panose="02020603050405020304" pitchFamily="18" charset="0"/>
              </a:rPr>
              <a:t>	</a:t>
            </a:r>
            <a:r>
              <a:rPr lang="en-US" sz="6000" dirty="0">
                <a:latin typeface="Times New Roman" panose="02020603050405020304" pitchFamily="18" charset="0"/>
                <a:cs typeface="Times New Roman" panose="02020603050405020304" pitchFamily="18" charset="0"/>
              </a:rPr>
              <a:t>Có 5 câu hỏi với phần gợi ý. </a:t>
            </a:r>
          </a:p>
        </p:txBody>
      </p:sp>
      <p:sp>
        <p:nvSpPr>
          <p:cNvPr id="2" name="Rectangle 1"/>
          <p:cNvSpPr/>
          <p:nvPr/>
        </p:nvSpPr>
        <p:spPr>
          <a:xfrm>
            <a:off x="5221452" y="686536"/>
            <a:ext cx="4004622" cy="760529"/>
          </a:xfrm>
          <a:prstGeom prst="rect">
            <a:avLst/>
          </a:prstGeom>
        </p:spPr>
        <p:txBody>
          <a:bodyPr wrap="none">
            <a:spAutoFit/>
          </a:bodyPr>
          <a:lstStyle/>
          <a:p>
            <a:pPr lvl="0" algn="ctr"/>
            <a:r>
              <a:rPr lang="en-US" sz="4342" b="1" dirty="0" smtClean="0">
                <a:solidFill>
                  <a:srgbClr val="FF0000"/>
                </a:solidFill>
                <a:latin typeface="Times New Roman" panose="02020603050405020304" pitchFamily="18" charset="0"/>
                <a:cs typeface="Times New Roman" panose="02020603050405020304" pitchFamily="18" charset="0"/>
              </a:rPr>
              <a:t>I. KHỞI ĐỘNG</a:t>
            </a:r>
            <a:endParaRPr lang="en-US" sz="4342"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0367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500" fill="hold"/>
                                        <p:tgtEl>
                                          <p:spTgt spid="67592"/>
                                        </p:tgtEl>
                                        <p:attrNameLst>
                                          <p:attrName>ppt_w</p:attrName>
                                        </p:attrNameLst>
                                      </p:cBhvr>
                                      <p:tavLst>
                                        <p:tav tm="0">
                                          <p:val>
                                            <p:fltVal val="0"/>
                                          </p:val>
                                        </p:tav>
                                        <p:tav tm="100000">
                                          <p:val>
                                            <p:strVal val="#ppt_w"/>
                                          </p:val>
                                        </p:tav>
                                      </p:tavLst>
                                    </p:anim>
                                    <p:anim calcmode="lin" valueType="num">
                                      <p:cBhvr>
                                        <p:cTn id="8" dur="500" fill="hold"/>
                                        <p:tgtEl>
                                          <p:spTgt spid="67592"/>
                                        </p:tgtEl>
                                        <p:attrNameLst>
                                          <p:attrName>ppt_h</p:attrName>
                                        </p:attrNameLst>
                                      </p:cBhvr>
                                      <p:tavLst>
                                        <p:tav tm="0">
                                          <p:val>
                                            <p:fltVal val="0"/>
                                          </p:val>
                                        </p:tav>
                                        <p:tav tm="100000">
                                          <p:val>
                                            <p:strVal val="#ppt_h"/>
                                          </p:val>
                                        </p:tav>
                                      </p:tavLst>
                                    </p:anim>
                                    <p:animEffect transition="in" filter="fade">
                                      <p:cBhvr>
                                        <p:cTn id="9" dur="5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49052" y="215693"/>
            <a:ext cx="417772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000" b="1" smtClean="0">
                <a:solidFill>
                  <a:srgbClr val="0070C0"/>
                </a:solidFill>
                <a:latin typeface="Times New Roman" panose="02020603050405020304" pitchFamily="18" charset="0"/>
                <a:cs typeface="Times New Roman" panose="02020603050405020304" pitchFamily="18" charset="0"/>
              </a:rPr>
              <a:t>Quan sát tranh và trả lời câu hỏi</a:t>
            </a:r>
            <a:endParaRPr lang="en-US" altLang="en-US" sz="1600" dirty="0">
              <a:solidFill>
                <a:srgbClr val="5F5F5F"/>
              </a:solidFill>
              <a:latin typeface="Times New Roman" panose="02020603050405020304" pitchFamily="18" charset="0"/>
              <a:cs typeface="Times New Roman" panose="02020603050405020304" pitchFamily="18" charset="0"/>
            </a:endParaRPr>
          </a:p>
        </p:txBody>
      </p:sp>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18" name="Ảnh 17" descr="tải xuống.jpg"/>
          <p:cNvPicPr>
            <a:picLocks noChangeAspect="1"/>
          </p:cNvPicPr>
          <p:nvPr/>
        </p:nvPicPr>
        <p:blipFill>
          <a:blip r:embed="rId3"/>
          <a:stretch>
            <a:fillRect/>
          </a:stretch>
        </p:blipFill>
        <p:spPr>
          <a:xfrm>
            <a:off x="0" y="1341120"/>
            <a:ext cx="6465948" cy="3749842"/>
          </a:xfrm>
          <a:prstGeom prst="rect">
            <a:avLst/>
          </a:prstGeom>
        </p:spPr>
      </p:pic>
      <p:pic>
        <p:nvPicPr>
          <p:cNvPr id="14" name="Ảnh 13" descr="IMG_0358.jpg"/>
          <p:cNvPicPr>
            <a:picLocks noChangeAspect="1"/>
          </p:cNvPicPr>
          <p:nvPr/>
        </p:nvPicPr>
        <p:blipFill>
          <a:blip r:embed="rId4" cstate="print"/>
          <a:stretch>
            <a:fillRect/>
          </a:stretch>
        </p:blipFill>
        <p:spPr>
          <a:xfrm>
            <a:off x="6399998" y="1023485"/>
            <a:ext cx="5534525" cy="4798195"/>
          </a:xfrm>
          <a:prstGeom prst="rect">
            <a:avLst/>
          </a:prstGeom>
        </p:spPr>
      </p:pic>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 y="0"/>
            <a:ext cx="12085320" cy="5826210"/>
          </a:xfrm>
          <a:prstGeom prst="rect">
            <a:avLst/>
          </a:prstGeom>
        </p:spPr>
        <p:txBody>
          <a:bodyPr wrap="square">
            <a:spAutoFit/>
          </a:bodyPr>
          <a:lstStyle/>
          <a:p>
            <a:pPr>
              <a:lnSpc>
                <a:spcPct val="115000"/>
              </a:lnSpc>
              <a:spcAft>
                <a:spcPts val="0"/>
              </a:spcAft>
            </a:pPr>
            <a:r>
              <a:rPr lang="en-US" sz="54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Câu 1: </a:t>
            </a:r>
            <a:r>
              <a:rPr lang="en-US" sz="5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Câu ca dao tục ngữ nói về siêng năng, kiên trì là:</a:t>
            </a:r>
            <a:endParaRPr lang="en-US" sz="5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5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Kiến tha lâu ngày đầy tổ.                 B. Tích tiểu thành đại.</a:t>
            </a:r>
            <a:endParaRPr lang="en-US" sz="54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5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Chịu khó mới có mà ăn.                    </a:t>
            </a:r>
            <a:r>
              <a:rPr lang="en-US" sz="5400" b="1" dirty="0">
                <a:latin typeface="Times New Roman" panose="02020603050405020304" pitchFamily="18" charset="0"/>
                <a:ea typeface="Times New Roman" panose="02020603050405020304" pitchFamily="18" charset="0"/>
                <a:cs typeface="Times New Roman" panose="02020603050405020304" pitchFamily="18" charset="0"/>
              </a:rPr>
              <a:t>D. Cả 3 đáp án trên</a:t>
            </a:r>
            <a:r>
              <a:rPr lang="en-US" sz="54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54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81020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89560"/>
            <a:ext cx="12786360" cy="4415851"/>
          </a:xfrm>
          <a:prstGeom prst="rect">
            <a:avLst/>
          </a:prstGeom>
        </p:spPr>
        <p:txBody>
          <a:bodyPr wrap="square">
            <a:spAutoFit/>
          </a:bodyPr>
          <a:lstStyle/>
          <a:p>
            <a:pPr algn="just">
              <a:lnSpc>
                <a:spcPct val="115000"/>
              </a:lnSpc>
              <a:spcAft>
                <a:spcPts val="0"/>
              </a:spcAft>
            </a:pPr>
            <a:r>
              <a:rPr lang="en-US" sz="4800" b="1" dirty="0"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48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Biểu hiện của siêng năng là:</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A. Học thuộc bài </a:t>
            </a:r>
            <a:r>
              <a:rPr lang="en-US" sz="4800" b="1" dirty="0" smtClean="0">
                <a:latin typeface="Times New Roman" panose="02020603050405020304" pitchFamily="18" charset="0"/>
                <a:ea typeface="Times New Roman" panose="02020603050405020304" pitchFamily="18" charset="0"/>
                <a:cs typeface="Times New Roman" panose="02020603050405020304" pitchFamily="18" charset="0"/>
              </a:rPr>
              <a:t>trước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khi đến lớp.                     </a:t>
            </a:r>
            <a:endParaRPr lang="en-US" sz="48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4800" b="1" dirty="0" smtClean="0">
                <a:latin typeface="Times New Roman" panose="02020603050405020304" pitchFamily="18" charset="0"/>
                <a:ea typeface="Times New Roman" panose="02020603050405020304" pitchFamily="18" charset="0"/>
                <a:cs typeface="Times New Roman" panose="02020603050405020304" pitchFamily="18" charset="0"/>
              </a:rPr>
              <a:t>B</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Không học bài cũ.</a:t>
            </a:r>
            <a:endParaRPr lang="en-US" sz="4800" b="1"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C. Bỏ học chơi game.                                                               D. Đua xe trái phép</a:t>
            </a:r>
            <a:r>
              <a:rPr lang="en-US" sz="4800" b="1"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4800" b="1"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17682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560" y="365761"/>
            <a:ext cx="11094720" cy="5984780"/>
          </a:xfrm>
          <a:prstGeom prst="rect">
            <a:avLst/>
          </a:prstGeom>
        </p:spPr>
        <p:txBody>
          <a:bodyPr wrap="square">
            <a:spAutoFit/>
          </a:bodyPr>
          <a:lstStyle/>
          <a:p>
            <a:pPr algn="just">
              <a:lnSpc>
                <a:spcPct val="115000"/>
              </a:lnSpc>
              <a:spcAft>
                <a:spcPts val="0"/>
              </a:spcAft>
            </a:pPr>
            <a:r>
              <a:rPr lang="en-US" sz="4800" b="1" dirty="0" smtClean="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Câu 3:</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Bạn P gặp bài khó là nản lòng, không chịu suy nghĩ nên toàn chép lời giải trong sách giáo khoa. Bạn </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 </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 người?</a:t>
            </a:r>
            <a:endParaRPr lang="en-US" sz="4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A. Siêng năng, chăm chỉ.   </a:t>
            </a:r>
            <a:endParaRPr lang="en-US" sz="48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4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B. Lười biếng.         </a:t>
            </a:r>
            <a:endParaRPr lang="en-US" sz="48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4800" b="1" dirty="0" smtClean="0">
                <a:latin typeface="Times New Roman" panose="02020603050405020304" pitchFamily="18" charset="0"/>
                <a:ea typeface="Times New Roman" panose="02020603050405020304" pitchFamily="18" charset="0"/>
                <a:cs typeface="Times New Roman" panose="02020603050405020304" pitchFamily="18" charset="0"/>
              </a:rPr>
              <a:t>C</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 Tiết kiệm.      </a:t>
            </a:r>
            <a:endParaRPr lang="en-US" sz="4800" b="1"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4800" b="1"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4800" b="1" dirty="0">
                <a:latin typeface="Times New Roman" panose="02020603050405020304" pitchFamily="18" charset="0"/>
                <a:ea typeface="Times New Roman" panose="02020603050405020304" pitchFamily="18" charset="0"/>
                <a:cs typeface="Times New Roman" panose="02020603050405020304" pitchFamily="18" charset="0"/>
              </a:rPr>
              <a:t>D. Trung thực.</a:t>
            </a:r>
            <a:endParaRPr lang="en-US" sz="4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84222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 y="0"/>
            <a:ext cx="11597640" cy="4862870"/>
          </a:xfrm>
          <a:prstGeom prst="rect">
            <a:avLst/>
          </a:prstGeom>
        </p:spPr>
        <p:txBody>
          <a:bodyPr wrap="square">
            <a:spAutoFit/>
          </a:bodyPr>
          <a:lstStyle/>
          <a:p>
            <a:pPr marR="30480" indent="-1905" algn="just">
              <a:spcAft>
                <a:spcPts val="1200"/>
              </a:spcAft>
            </a:pPr>
            <a:r>
              <a:rPr lang="en-US" sz="5400" b="1" dirty="0">
                <a:solidFill>
                  <a:srgbClr val="008000"/>
                </a:solidFill>
                <a:latin typeface="Times New Roman" panose="02020603050405020304" pitchFamily="18" charset="0"/>
                <a:ea typeface="Times New Roman" panose="02020603050405020304" pitchFamily="18" charset="0"/>
              </a:rPr>
              <a:t>Câu </a:t>
            </a:r>
            <a:r>
              <a:rPr lang="en-US" sz="5400" b="1" dirty="0" smtClean="0">
                <a:solidFill>
                  <a:srgbClr val="008000"/>
                </a:solidFill>
                <a:latin typeface="Times New Roman" panose="02020603050405020304" pitchFamily="18" charset="0"/>
                <a:ea typeface="Times New Roman" panose="02020603050405020304" pitchFamily="18" charset="0"/>
              </a:rPr>
              <a:t>4: </a:t>
            </a:r>
            <a:r>
              <a:rPr lang="en-US" sz="5400" dirty="0">
                <a:solidFill>
                  <a:srgbClr val="000000"/>
                </a:solidFill>
                <a:latin typeface="Times New Roman" panose="02020603050405020304" pitchFamily="18" charset="0"/>
                <a:ea typeface="Times New Roman" panose="02020603050405020304" pitchFamily="18" charset="0"/>
              </a:rPr>
              <a:t> Đâu là biểu hiện của siêng năng?</a:t>
            </a:r>
            <a:endParaRPr lang="en-US" sz="5400" dirty="0">
              <a:latin typeface="Times New Roman" panose="02020603050405020304" pitchFamily="18" charset="0"/>
              <a:ea typeface="Times New Roman" panose="02020603050405020304" pitchFamily="18" charset="0"/>
            </a:endParaRPr>
          </a:p>
          <a:p>
            <a:pPr marR="30480" indent="-1905" algn="just">
              <a:spcAft>
                <a:spcPts val="1200"/>
              </a:spcAft>
            </a:pPr>
            <a:r>
              <a:rPr lang="en-US" sz="5400" b="1" dirty="0">
                <a:latin typeface="Times New Roman" panose="02020603050405020304" pitchFamily="18" charset="0"/>
                <a:ea typeface="Times New Roman" panose="02020603050405020304" pitchFamily="18" charset="0"/>
              </a:rPr>
              <a:t>A. Cần cù.</a:t>
            </a:r>
          </a:p>
          <a:p>
            <a:pPr marR="30480" indent="-1905" algn="just">
              <a:spcAft>
                <a:spcPts val="1200"/>
              </a:spcAft>
            </a:pPr>
            <a:r>
              <a:rPr lang="en-US" sz="5400" b="1" dirty="0">
                <a:latin typeface="Times New Roman" panose="02020603050405020304" pitchFamily="18" charset="0"/>
                <a:ea typeface="Times New Roman" panose="02020603050405020304" pitchFamily="18" charset="0"/>
              </a:rPr>
              <a:t>B. Nản lòng.</a:t>
            </a:r>
          </a:p>
          <a:p>
            <a:pPr marR="30480" indent="-1905" algn="just">
              <a:spcAft>
                <a:spcPts val="1200"/>
              </a:spcAft>
            </a:pPr>
            <a:r>
              <a:rPr lang="en-US" sz="5400" b="1" dirty="0">
                <a:latin typeface="Times New Roman" panose="02020603050405020304" pitchFamily="18" charset="0"/>
                <a:ea typeface="Times New Roman" panose="02020603050405020304" pitchFamily="18" charset="0"/>
              </a:rPr>
              <a:t>C. Hời hợt.</a:t>
            </a:r>
          </a:p>
          <a:p>
            <a:pPr marR="30480" indent="-1905" algn="just">
              <a:spcAft>
                <a:spcPts val="1200"/>
              </a:spcAft>
            </a:pPr>
            <a:r>
              <a:rPr lang="en-US" sz="5400" b="1" dirty="0">
                <a:latin typeface="Times New Roman" panose="02020603050405020304" pitchFamily="18" charset="0"/>
                <a:ea typeface="Times New Roman" panose="02020603050405020304" pitchFamily="18" charset="0"/>
              </a:rPr>
              <a:t>D. Chóng chán.</a:t>
            </a:r>
            <a:endParaRPr lang="en-US" sz="5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91067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04800"/>
            <a:ext cx="11277600" cy="5878532"/>
          </a:xfrm>
          <a:prstGeom prst="rect">
            <a:avLst/>
          </a:prstGeom>
        </p:spPr>
        <p:txBody>
          <a:bodyPr wrap="square">
            <a:spAutoFit/>
          </a:bodyPr>
          <a:lstStyle/>
          <a:p>
            <a:pPr marR="30480" indent="-1905" algn="just">
              <a:spcAft>
                <a:spcPts val="1200"/>
              </a:spcAft>
            </a:pPr>
            <a:r>
              <a:rPr lang="en-US" sz="4800" b="1" dirty="0">
                <a:solidFill>
                  <a:srgbClr val="008000"/>
                </a:solidFill>
                <a:latin typeface="Times New Roman" panose="02020603050405020304" pitchFamily="18" charset="0"/>
                <a:ea typeface="Times New Roman" panose="02020603050405020304" pitchFamily="18" charset="0"/>
              </a:rPr>
              <a:t>Câu </a:t>
            </a:r>
            <a:r>
              <a:rPr lang="en-US" sz="4800" b="1" dirty="0" smtClean="0">
                <a:solidFill>
                  <a:srgbClr val="008000"/>
                </a:solidFill>
                <a:latin typeface="Times New Roman" panose="02020603050405020304" pitchFamily="18" charset="0"/>
                <a:ea typeface="Times New Roman" panose="02020603050405020304" pitchFamily="18" charset="0"/>
              </a:rPr>
              <a:t>5: </a:t>
            </a:r>
            <a:r>
              <a:rPr lang="en-US" sz="4800" dirty="0">
                <a:solidFill>
                  <a:srgbClr val="000000"/>
                </a:solidFill>
                <a:latin typeface="Times New Roman" panose="02020603050405020304" pitchFamily="18" charset="0"/>
                <a:ea typeface="Times New Roman" panose="02020603050405020304" pitchFamily="18" charset="0"/>
              </a:rPr>
              <a:t> Quyết tâm làm đến cùng dù khó khăn, gian khổ là nội dung của khái niệm nào dưới đây?</a:t>
            </a:r>
            <a:endParaRPr lang="en-US" sz="4800" dirty="0">
              <a:latin typeface="Times New Roman" panose="02020603050405020304" pitchFamily="18" charset="0"/>
              <a:ea typeface="Times New Roman" panose="02020603050405020304" pitchFamily="18" charset="0"/>
            </a:endParaRPr>
          </a:p>
          <a:p>
            <a:pPr marR="30480" indent="-1905" algn="just">
              <a:spcAft>
                <a:spcPts val="1200"/>
              </a:spcAft>
            </a:pPr>
            <a:r>
              <a:rPr lang="en-US" sz="4800" b="1" dirty="0">
                <a:solidFill>
                  <a:srgbClr val="000000"/>
                </a:solidFill>
                <a:latin typeface="Times New Roman" panose="02020603050405020304" pitchFamily="18" charset="0"/>
                <a:ea typeface="Times New Roman" panose="02020603050405020304" pitchFamily="18" charset="0"/>
              </a:rPr>
              <a:t>A. Kiên trì.</a:t>
            </a:r>
            <a:endParaRPr lang="en-US" sz="4800" b="1" dirty="0">
              <a:latin typeface="Times New Roman" panose="02020603050405020304" pitchFamily="18" charset="0"/>
              <a:ea typeface="Times New Roman" panose="02020603050405020304" pitchFamily="18" charset="0"/>
            </a:endParaRPr>
          </a:p>
          <a:p>
            <a:pPr marR="30480" indent="-1905" algn="just">
              <a:spcAft>
                <a:spcPts val="1200"/>
              </a:spcAft>
            </a:pPr>
            <a:r>
              <a:rPr lang="en-US" sz="4800" b="1" dirty="0">
                <a:solidFill>
                  <a:srgbClr val="000000"/>
                </a:solidFill>
                <a:latin typeface="Times New Roman" panose="02020603050405020304" pitchFamily="18" charset="0"/>
                <a:ea typeface="Times New Roman" panose="02020603050405020304" pitchFamily="18" charset="0"/>
              </a:rPr>
              <a:t>B. Trung thực.</a:t>
            </a:r>
            <a:endParaRPr lang="en-US" sz="4800" b="1" dirty="0">
              <a:latin typeface="Times New Roman" panose="02020603050405020304" pitchFamily="18" charset="0"/>
              <a:ea typeface="Times New Roman" panose="02020603050405020304" pitchFamily="18" charset="0"/>
            </a:endParaRPr>
          </a:p>
          <a:p>
            <a:pPr marR="30480" indent="-1905" algn="just">
              <a:spcAft>
                <a:spcPts val="1200"/>
              </a:spcAft>
            </a:pPr>
            <a:r>
              <a:rPr lang="en-US" sz="4800" b="1" dirty="0">
                <a:solidFill>
                  <a:srgbClr val="000000"/>
                </a:solidFill>
                <a:latin typeface="Times New Roman" panose="02020603050405020304" pitchFamily="18" charset="0"/>
                <a:ea typeface="Times New Roman" panose="02020603050405020304" pitchFamily="18" charset="0"/>
              </a:rPr>
              <a:t>C. Siêng năng.</a:t>
            </a:r>
            <a:endParaRPr lang="en-US" sz="4800" b="1" dirty="0">
              <a:latin typeface="Times New Roman" panose="02020603050405020304" pitchFamily="18" charset="0"/>
              <a:ea typeface="Times New Roman" panose="02020603050405020304" pitchFamily="18" charset="0"/>
            </a:endParaRPr>
          </a:p>
          <a:p>
            <a:pPr marR="30480" indent="-1905" algn="just">
              <a:spcAft>
                <a:spcPts val="1200"/>
              </a:spcAft>
            </a:pPr>
            <a:r>
              <a:rPr lang="en-US" sz="4800" b="1" dirty="0">
                <a:solidFill>
                  <a:srgbClr val="000000"/>
                </a:solidFill>
                <a:latin typeface="Times New Roman" panose="02020603050405020304" pitchFamily="18" charset="0"/>
                <a:ea typeface="Times New Roman" panose="02020603050405020304" pitchFamily="18" charset="0"/>
              </a:rPr>
              <a:t>D. Tự giác.</a:t>
            </a:r>
            <a:endParaRPr lang="en-US" sz="4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4666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 y="213360"/>
            <a:ext cx="12085320" cy="6801862"/>
          </a:xfrm>
          <a:prstGeom prst="rect">
            <a:avLst/>
          </a:prstGeom>
        </p:spPr>
        <p:txBody>
          <a:bodyPr wrap="square">
            <a:spAutoFit/>
          </a:bodyPr>
          <a:lstStyle/>
          <a:p>
            <a:pPr marR="30480" indent="-1905" algn="just">
              <a:spcAft>
                <a:spcPts val="1200"/>
              </a:spcAft>
            </a:pPr>
            <a:r>
              <a:rPr lang="en-US" sz="4400" b="1" dirty="0">
                <a:solidFill>
                  <a:srgbClr val="008000"/>
                </a:solidFill>
                <a:latin typeface="Times New Roman" panose="02020603050405020304" pitchFamily="18" charset="0"/>
                <a:ea typeface="Times New Roman" panose="02020603050405020304" pitchFamily="18" charset="0"/>
              </a:rPr>
              <a:t>Câu  </a:t>
            </a:r>
            <a:r>
              <a:rPr lang="en-US" sz="4400" b="1" dirty="0" smtClean="0">
                <a:solidFill>
                  <a:srgbClr val="008000"/>
                </a:solidFill>
                <a:latin typeface="Times New Roman" panose="02020603050405020304" pitchFamily="18" charset="0"/>
                <a:ea typeface="Times New Roman" panose="02020603050405020304" pitchFamily="18" charset="0"/>
              </a:rPr>
              <a:t>6: </a:t>
            </a:r>
            <a:r>
              <a:rPr lang="en-US" sz="4400" dirty="0">
                <a:solidFill>
                  <a:srgbClr val="000000"/>
                </a:solidFill>
                <a:latin typeface="Times New Roman" panose="02020603050405020304" pitchFamily="18" charset="0"/>
                <a:ea typeface="Times New Roman" panose="02020603050405020304" pitchFamily="18" charset="0"/>
              </a:rPr>
              <a:t> Ý kiến nào dưới đây</a:t>
            </a:r>
            <a:r>
              <a:rPr lang="en-US" sz="4400" dirty="0">
                <a:solidFill>
                  <a:srgbClr val="FF0000"/>
                </a:solidFill>
                <a:latin typeface="Times New Roman" panose="02020603050405020304" pitchFamily="18" charset="0"/>
                <a:ea typeface="Times New Roman" panose="02020603050405020304" pitchFamily="18" charset="0"/>
              </a:rPr>
              <a:t> </a:t>
            </a:r>
            <a:r>
              <a:rPr lang="en-US" sz="4400" b="1" dirty="0">
                <a:solidFill>
                  <a:srgbClr val="FF0000"/>
                </a:solidFill>
                <a:latin typeface="Times New Roman" panose="02020603050405020304" pitchFamily="18" charset="0"/>
                <a:ea typeface="Times New Roman" panose="02020603050405020304" pitchFamily="18" charset="0"/>
              </a:rPr>
              <a:t>không</a:t>
            </a:r>
            <a:r>
              <a:rPr lang="en-US" sz="4400" dirty="0">
                <a:solidFill>
                  <a:srgbClr val="000000"/>
                </a:solidFill>
                <a:latin typeface="Times New Roman" panose="02020603050405020304" pitchFamily="18" charset="0"/>
                <a:ea typeface="Times New Roman" panose="02020603050405020304" pitchFamily="18" charset="0"/>
              </a:rPr>
              <a:t> thể hiện tính kiên trì, siêng năng?</a:t>
            </a:r>
            <a:endParaRPr lang="en-US" sz="4400" b="1" dirty="0">
              <a:latin typeface="Times New Roman" panose="02020603050405020304" pitchFamily="18" charset="0"/>
              <a:ea typeface="Times New Roman" panose="02020603050405020304" pitchFamily="18" charset="0"/>
            </a:endParaRPr>
          </a:p>
          <a:p>
            <a:pPr marR="30480" indent="-1905" algn="just">
              <a:spcAft>
                <a:spcPts val="1200"/>
              </a:spcAft>
            </a:pPr>
            <a:r>
              <a:rPr lang="en-US" sz="4400" b="1" dirty="0">
                <a:solidFill>
                  <a:srgbClr val="000000"/>
                </a:solidFill>
                <a:latin typeface="Times New Roman" panose="02020603050405020304" pitchFamily="18" charset="0"/>
                <a:ea typeface="Times New Roman" panose="02020603050405020304" pitchFamily="18" charset="0"/>
              </a:rPr>
              <a:t>A. Sáng nào N cũng dậy để ôn bài rất chăm chỉ.</a:t>
            </a:r>
            <a:endParaRPr lang="en-US" sz="4400" b="1" dirty="0">
              <a:latin typeface="Times New Roman" panose="02020603050405020304" pitchFamily="18" charset="0"/>
              <a:ea typeface="Times New Roman" panose="02020603050405020304" pitchFamily="18" charset="0"/>
            </a:endParaRPr>
          </a:p>
          <a:p>
            <a:pPr marR="30480" indent="-1905" algn="just">
              <a:spcAft>
                <a:spcPts val="1200"/>
              </a:spcAft>
            </a:pPr>
            <a:r>
              <a:rPr lang="en-US" sz="4400" b="1" dirty="0">
                <a:solidFill>
                  <a:srgbClr val="000000"/>
                </a:solidFill>
                <a:latin typeface="Times New Roman" panose="02020603050405020304" pitchFamily="18" charset="0"/>
                <a:ea typeface="Times New Roman" panose="02020603050405020304" pitchFamily="18" charset="0"/>
              </a:rPr>
              <a:t>B. Nếu gặp bài tập khó A cố gắng suy nghĩ để làm.</a:t>
            </a:r>
            <a:endParaRPr lang="en-US" sz="4400" b="1" dirty="0">
              <a:latin typeface="Times New Roman" panose="02020603050405020304" pitchFamily="18" charset="0"/>
              <a:ea typeface="Times New Roman" panose="02020603050405020304" pitchFamily="18" charset="0"/>
            </a:endParaRPr>
          </a:p>
          <a:p>
            <a:pPr marR="30480" indent="-1905" algn="just">
              <a:spcAft>
                <a:spcPts val="1200"/>
              </a:spcAft>
            </a:pPr>
            <a:r>
              <a:rPr lang="en-US" sz="4400" b="1" dirty="0">
                <a:solidFill>
                  <a:srgbClr val="000000"/>
                </a:solidFill>
                <a:latin typeface="Times New Roman" panose="02020603050405020304" pitchFamily="18" charset="0"/>
                <a:ea typeface="Times New Roman" panose="02020603050405020304" pitchFamily="18" charset="0"/>
              </a:rPr>
              <a:t>C. M đăng </a:t>
            </a:r>
            <a:r>
              <a:rPr lang="en-US" sz="4400" b="1" dirty="0">
                <a:latin typeface="Times New Roman" panose="02020603050405020304" pitchFamily="18" charset="0"/>
                <a:ea typeface="Times New Roman" panose="02020603050405020304" pitchFamily="18" charset="0"/>
              </a:rPr>
              <a:t>ký</a:t>
            </a:r>
            <a:r>
              <a:rPr lang="en-US" sz="4400" b="1" dirty="0">
                <a:solidFill>
                  <a:srgbClr val="000000"/>
                </a:solidFill>
                <a:latin typeface="Times New Roman" panose="02020603050405020304" pitchFamily="18" charset="0"/>
                <a:ea typeface="Times New Roman" panose="02020603050405020304" pitchFamily="18" charset="0"/>
              </a:rPr>
              <a:t> lớp học bơi nhưng không đến tập vì thấy khó.</a:t>
            </a:r>
            <a:endParaRPr lang="en-US" sz="4400" b="1" dirty="0">
              <a:latin typeface="Times New Roman" panose="02020603050405020304" pitchFamily="18" charset="0"/>
              <a:ea typeface="Times New Roman" panose="02020603050405020304" pitchFamily="18" charset="0"/>
            </a:endParaRPr>
          </a:p>
          <a:p>
            <a:pPr marR="30480" indent="-1905" algn="just">
              <a:spcAft>
                <a:spcPts val="1200"/>
              </a:spcAft>
            </a:pPr>
            <a:r>
              <a:rPr lang="en-US" sz="4400" b="1" dirty="0">
                <a:solidFill>
                  <a:srgbClr val="000000"/>
                </a:solidFill>
                <a:latin typeface="Times New Roman" panose="02020603050405020304" pitchFamily="18" charset="0"/>
                <a:ea typeface="Times New Roman" panose="02020603050405020304" pitchFamily="18" charset="0"/>
              </a:rPr>
              <a:t>D. Học sinh H rất chăm chỉ học tập và giúp mẹ làm việc nhà.</a:t>
            </a:r>
            <a:endParaRPr lang="en-US" sz="4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33734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38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15454" y="441228"/>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131110" y="2712684"/>
            <a:ext cx="6035040" cy="658642"/>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2800" b="1" dirty="0" smtClean="0">
                <a:solidFill>
                  <a:srgbClr val="FF0000"/>
                </a:solidFill>
                <a:latin typeface="Times New Roman" pitchFamily="18" charset="0"/>
                <a:ea typeface="Arial" panose="020B0604020202020204" pitchFamily="34" charset="0"/>
                <a:cs typeface="Times New Roman" pitchFamily="18" charset="0"/>
              </a:rPr>
              <a:t>2</a:t>
            </a:r>
            <a:r>
              <a:rPr lang="en-US" sz="2400" b="1" dirty="0" smtClean="0">
                <a:solidFill>
                  <a:srgbClr val="FF0000"/>
                </a:solidFill>
                <a:latin typeface="Times New Roman" pitchFamily="18" charset="0"/>
                <a:ea typeface="Arial" panose="020B0604020202020204" pitchFamily="34" charset="0"/>
                <a:cs typeface="Times New Roman" pitchFamily="18" charset="0"/>
              </a:rPr>
              <a:t>. </a:t>
            </a:r>
            <a:r>
              <a:rPr lang="en-US" sz="3200" b="1" dirty="0" smtClean="0">
                <a:solidFill>
                  <a:srgbClr val="FF0000"/>
                </a:solidFill>
                <a:latin typeface="Times New Roman" pitchFamily="18" charset="0"/>
                <a:ea typeface="Arial" panose="020B0604020202020204" pitchFamily="34" charset="0"/>
                <a:cs typeface="Times New Roman" pitchFamily="18" charset="0"/>
              </a:rPr>
              <a:t>Ý </a:t>
            </a:r>
            <a:r>
              <a:rPr lang="en-US" sz="3200" b="1" dirty="0" err="1" smtClean="0">
                <a:solidFill>
                  <a:srgbClr val="FF0000"/>
                </a:solidFill>
                <a:latin typeface="Times New Roman" pitchFamily="18" charset="0"/>
                <a:ea typeface="Arial" panose="020B0604020202020204" pitchFamily="34" charset="0"/>
                <a:cs typeface="Times New Roman" pitchFamily="18" charset="0"/>
              </a:rPr>
              <a:t>nghĩa</a:t>
            </a:r>
            <a:r>
              <a:rPr lang="en-US" sz="3200" b="1" dirty="0" smtClean="0">
                <a:solidFill>
                  <a:srgbClr val="FF0000"/>
                </a:solidFill>
                <a:latin typeface="Times New Roman" pitchFamily="18" charset="0"/>
                <a:ea typeface="Arial" panose="020B0604020202020204" pitchFamily="34" charset="0"/>
                <a:cs typeface="Times New Roman" pitchFamily="18" charset="0"/>
              </a:rPr>
              <a:t> </a:t>
            </a:r>
            <a:r>
              <a:rPr lang="en-US" sz="3200" b="1" err="1" smtClean="0">
                <a:solidFill>
                  <a:srgbClr val="FF0000"/>
                </a:solidFill>
                <a:latin typeface="Times New Roman" pitchFamily="18" charset="0"/>
                <a:ea typeface="Arial" panose="020B0604020202020204" pitchFamily="34" charset="0"/>
                <a:cs typeface="Times New Roman" pitchFamily="18" charset="0"/>
              </a:rPr>
              <a:t>của</a:t>
            </a:r>
            <a:r>
              <a:rPr lang="en-US" sz="3200" b="1" smtClean="0">
                <a:solidFill>
                  <a:srgbClr val="FF0000"/>
                </a:solidFill>
                <a:latin typeface="Times New Roman" pitchFamily="18" charset="0"/>
                <a:ea typeface="Arial" panose="020B0604020202020204" pitchFamily="34" charset="0"/>
                <a:cs typeface="Times New Roman" pitchFamily="18" charset="0"/>
              </a:rPr>
              <a:t> siêng năng, kiên trì</a:t>
            </a:r>
            <a:endParaRPr lang="en-US" sz="3200" b="1" dirty="0" smtClean="0">
              <a:solidFill>
                <a:srgbClr val="FF0000"/>
              </a:solidFill>
              <a:latin typeface="Times New Roman" pitchFamily="18" charset="0"/>
              <a:ea typeface="Arial" panose="020B0604020202020204" pitchFamily="34" charset="0"/>
              <a:cs typeface="Times New Roman" pitchFamily="18" charset="0"/>
            </a:endParaRPr>
          </a:p>
        </p:txBody>
      </p:sp>
      <p:pic>
        <p:nvPicPr>
          <p:cNvPr id="13" name="Picture 12"/>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14253836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569988" y="670008"/>
            <a:ext cx="14499771" cy="6436397"/>
          </a:xfrm>
          <a:prstGeom prst="rect">
            <a:avLst/>
          </a:prstGeom>
          <a:noFill/>
          <a:ln>
            <a:noFill/>
          </a:ln>
        </p:spPr>
      </p:pic>
      <p:sp>
        <p:nvSpPr>
          <p:cNvPr id="3" name="Snip Diagonal Corner Rectangle 2"/>
          <p:cNvSpPr/>
          <p:nvPr/>
        </p:nvSpPr>
        <p:spPr>
          <a:xfrm>
            <a:off x="0" y="10854"/>
            <a:ext cx="4492482" cy="71932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err="1" smtClean="0">
                <a:solidFill>
                  <a:prstClr val="black"/>
                </a:solidFill>
                <a:latin typeface="Times New Roman" panose="02020603050405020304" pitchFamily="18" charset="0"/>
                <a:cs typeface="Times New Roman" panose="02020603050405020304" pitchFamily="18" charset="0"/>
              </a:rPr>
              <a:t>Đọc</a:t>
            </a:r>
            <a:r>
              <a:rPr lang="en-US" sz="2400" b="1" kern="0" smtClean="0">
                <a:solidFill>
                  <a:prstClr val="black"/>
                </a:solidFill>
                <a:latin typeface="Times New Roman" panose="02020603050405020304" pitchFamily="18" charset="0"/>
                <a:cs typeface="Times New Roman" panose="02020603050405020304" pitchFamily="18" charset="0"/>
              </a:rPr>
              <a:t> các trường hợp sau và </a:t>
            </a:r>
            <a:r>
              <a:rPr lang="en-US" sz="2400" b="1" kern="0" dirty="0" err="1" smtClean="0">
                <a:solidFill>
                  <a:prstClr val="black"/>
                </a:solidFill>
                <a:latin typeface="Times New Roman" panose="02020603050405020304" pitchFamily="18" charset="0"/>
                <a:cs typeface="Times New Roman" panose="02020603050405020304" pitchFamily="18" charset="0"/>
              </a:rPr>
              <a:t>trả</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lời</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câu</a:t>
            </a:r>
            <a:r>
              <a:rPr lang="en-US" sz="2400" b="1" kern="0" dirty="0" smtClean="0">
                <a:solidFill>
                  <a:prstClr val="black"/>
                </a:solidFill>
                <a:latin typeface="Times New Roman" panose="02020603050405020304" pitchFamily="18" charset="0"/>
                <a:cs typeface="Times New Roman" panose="02020603050405020304" pitchFamily="18" charset="0"/>
              </a:rPr>
              <a:t> </a:t>
            </a:r>
            <a:r>
              <a:rPr lang="en-US" sz="2400" b="1" kern="0" dirty="0" err="1" smtClean="0">
                <a:solidFill>
                  <a:prstClr val="black"/>
                </a:solidFill>
                <a:latin typeface="Times New Roman" panose="02020603050405020304" pitchFamily="18" charset="0"/>
                <a:cs typeface="Times New Roman" panose="02020603050405020304" pitchFamily="18" charset="0"/>
              </a:rPr>
              <a:t>hỏi</a:t>
            </a:r>
            <a:endParaRPr lang="en-US" sz="2400" b="1" kern="0" dirty="0" smtClean="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765131" y="1453922"/>
            <a:ext cx="10799250" cy="4154984"/>
          </a:xfrm>
          <a:prstGeom prst="rect">
            <a:avLst/>
          </a:prstGeom>
          <a:noFill/>
        </p:spPr>
        <p:txBody>
          <a:bodyPr wrap="square" rtlCol="0">
            <a:spAutoFit/>
          </a:bodyPr>
          <a:lstStyle/>
          <a:p>
            <a:pPr algn="just"/>
            <a:r>
              <a:rPr lang="en-US" sz="2400" smtClean="0">
                <a:latin typeface="Times New Roman" pitchFamily="18" charset="0"/>
                <a:cs typeface="Times New Roman" pitchFamily="18" charset="0"/>
              </a:rPr>
              <a:t>1. Hoa mới theo bố mẹ chuyển từ quê lên Hà Nội học. Thời gian đầu chuyển cấp học và môi trường mới còn bỡ ngỡ nên Hoa học môn Tiếng Anh chưa tốt. Không nản lòng. Hoa đã lên kế hoạch mỗi ngày dành ít nhất 30 phút để học tiếng Anh. Cuối tuần, bạn ra Hồ Gươm mạnh dạn giao tiếp với người nước ngoài. Kiên trì từng ngày, chỉ sau một học kì, trình độ Tiếng Anh của Hoa đã tiến bộ rõ rệt.</a:t>
            </a:r>
            <a:endParaRPr lang="en-US" sz="2400" dirty="0">
              <a:latin typeface="Times New Roman" pitchFamily="18" charset="0"/>
              <a:cs typeface="Times New Roman" pitchFamily="18" charset="0"/>
            </a:endParaRPr>
          </a:p>
          <a:p>
            <a:pPr algn="just"/>
            <a:r>
              <a:rPr lang="en-US" sz="2400" smtClean="0">
                <a:latin typeface="Times New Roman" pitchFamily="18" charset="0"/>
                <a:cs typeface="Times New Roman" pitchFamily="18" charset="0"/>
              </a:rPr>
              <a:t>2. Vân có số cân nặng nhiều hơn so với các bạn cùng trang lứa. Được mọi người góp ý, Vân quyết tâm giảm cân. Hàng ngày Vân dậy sớm tập thể dục. Có những hôm trời mưa giá lạnh, Vân vẫn không bỏ buổi tập nào. Bên cạnh đó, Vân thực hiện nghiêm túc chế độ ăn uống khoa học như: hạn chế đồ ăn ngọt, ăn ít tinh bột, nhiều rau xanh, hoa quả…Nhờ siêng năng, kiên trì tập luyện kết hợp với ăn uống khoa học, Vân đã giảm cân và có ngoại hình cân đối.</a:t>
            </a:r>
            <a:endParaRPr lang="en-US" sz="2400" dirty="0">
              <a:latin typeface="Times New Roman" pitchFamily="18" charset="0"/>
              <a:cs typeface="Times New Roman" pitchFamily="18" charset="0"/>
            </a:endParaRP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pic>
        <p:nvPicPr>
          <p:cNvPr id="7" name="Picture 6"/>
          <p:cNvPicPr>
            <a:picLocks noChangeAspect="1"/>
          </p:cNvPicPr>
          <p:nvPr/>
        </p:nvPicPr>
        <p:blipFill>
          <a:blip r:embed="rId4"/>
          <a:stretch>
            <a:fillRect/>
          </a:stretch>
        </p:blipFill>
        <p:spPr>
          <a:xfrm>
            <a:off x="10936762" y="0"/>
            <a:ext cx="1255238" cy="937524"/>
          </a:xfrm>
          <a:prstGeom prst="rect">
            <a:avLst/>
          </a:prstGeom>
        </p:spPr>
      </p:pic>
      <p:sp>
        <p:nvSpPr>
          <p:cNvPr id="8" name="Rectangle 7"/>
          <p:cNvSpPr/>
          <p:nvPr/>
        </p:nvSpPr>
        <p:spPr>
          <a:xfrm>
            <a:off x="3659014" y="157538"/>
            <a:ext cx="6848088" cy="907749"/>
          </a:xfrm>
          <a:prstGeom prst="rect">
            <a:avLst/>
          </a:prstGeom>
        </p:spPr>
        <p:txBody>
          <a:bodyPr wrap="square">
            <a:spAutoFit/>
          </a:bodyPr>
          <a:lstStyle/>
          <a:p>
            <a:pPr marL="1054100" marR="0" indent="38100" algn="just">
              <a:lnSpc>
                <a:spcPct val="115000"/>
              </a:lnSpc>
              <a:spcBef>
                <a:spcPts val="0"/>
              </a:spcBef>
              <a:spcAft>
                <a:spcPts val="600"/>
              </a:spcAft>
            </a:pPr>
            <a:r>
              <a:rPr lang="vi-VN" sz="2400" b="1" dirty="0">
                <a:solidFill>
                  <a:srgbClr val="1D02DA"/>
                </a:solidFill>
                <a:latin typeface="Times New Roman" pitchFamily="18" charset="0"/>
                <a:ea typeface="Arial" panose="020B0604020202020204" pitchFamily="34" charset="0"/>
                <a:cs typeface="Times New Roman" pitchFamily="18" charset="0"/>
              </a:rPr>
              <a:t>Theo em</a:t>
            </a:r>
            <a:r>
              <a:rPr lang="vi-VN" sz="2400" b="1">
                <a:solidFill>
                  <a:srgbClr val="1D02DA"/>
                </a:solidFill>
                <a:latin typeface="Times New Roman" pitchFamily="18" charset="0"/>
                <a:ea typeface="Arial" panose="020B0604020202020204" pitchFamily="34" charset="0"/>
                <a:cs typeface="Times New Roman" pitchFamily="18" charset="0"/>
              </a:rPr>
              <a:t>, </a:t>
            </a:r>
            <a:r>
              <a:rPr lang="en-US" sz="2400" b="1" smtClean="0">
                <a:solidFill>
                  <a:srgbClr val="1D02DA"/>
                </a:solidFill>
                <a:latin typeface="Times New Roman" pitchFamily="18" charset="0"/>
                <a:ea typeface="Arial" panose="020B0604020202020204" pitchFamily="34" charset="0"/>
                <a:cs typeface="Times New Roman" pitchFamily="18" charset="0"/>
              </a:rPr>
              <a:t>sự siêng năng kiên trì của Hoa và Vân đã đem lại điều gì cho hai bạn?</a:t>
            </a:r>
            <a:endParaRPr lang="en-US" sz="2400" b="1" dirty="0">
              <a:effectLst/>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val="64644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3" name="图片 3092" descr="PPT素材-13"/>
          <p:cNvPicPr>
            <a:picLocks noChangeAspect="1"/>
          </p:cNvPicPr>
          <p:nvPr/>
        </p:nvPicPr>
        <p:blipFill>
          <a:blip r:embed="rId3"/>
          <a:stretch>
            <a:fillRect/>
          </a:stretch>
        </p:blipFill>
        <p:spPr>
          <a:xfrm>
            <a:off x="7867911" y="2803620"/>
            <a:ext cx="4631362" cy="4411915"/>
          </a:xfrm>
          <a:prstGeom prst="rect">
            <a:avLst/>
          </a:prstGeom>
          <a:noFill/>
          <a:ln w="9525">
            <a:noFill/>
          </a:ln>
        </p:spPr>
      </p:pic>
      <p:sp>
        <p:nvSpPr>
          <p:cNvPr id="2" name="TextBox 1"/>
          <p:cNvSpPr txBox="1"/>
          <p:nvPr/>
        </p:nvSpPr>
        <p:spPr>
          <a:xfrm>
            <a:off x="9275016" y="3637460"/>
            <a:ext cx="1824026" cy="582339"/>
          </a:xfrm>
          <a:prstGeom prst="rect">
            <a:avLst/>
          </a:prstGeom>
          <a:noFill/>
        </p:spPr>
        <p:txBody>
          <a:bodyPr wrap="square" rtlCol="0">
            <a:spAutoFit/>
          </a:bodyPr>
          <a:lstStyle/>
          <a:p>
            <a:pPr algn="ctr"/>
            <a:r>
              <a:rPr lang="en-US" sz="3184" b="1" dirty="0">
                <a:latin typeface="Times New Roman" panose="02020603050405020304" pitchFamily="18" charset="0"/>
                <a:cs typeface="Times New Roman" panose="02020603050405020304" pitchFamily="18" charset="0"/>
              </a:rPr>
              <a:t>CÂU 1:</a:t>
            </a:r>
          </a:p>
        </p:txBody>
      </p:sp>
      <p:sp>
        <p:nvSpPr>
          <p:cNvPr id="3" name="TextBox 2"/>
          <p:cNvSpPr txBox="1"/>
          <p:nvPr/>
        </p:nvSpPr>
        <p:spPr>
          <a:xfrm>
            <a:off x="-731068" y="0"/>
            <a:ext cx="12768180" cy="3611758"/>
          </a:xfrm>
          <a:prstGeom prst="rect">
            <a:avLst/>
          </a:prstGeom>
          <a:noFill/>
        </p:spPr>
        <p:txBody>
          <a:bodyPr wrap="square" rtlCol="0">
            <a:spAutoFit/>
          </a:bodyPr>
          <a:lstStyle/>
          <a:p>
            <a:pPr algn="ctr">
              <a:lnSpc>
                <a:spcPct val="200000"/>
              </a:lnSpc>
            </a:pPr>
            <a:r>
              <a:rPr lang="en-US" sz="4342" b="1" dirty="0" err="1">
                <a:solidFill>
                  <a:srgbClr val="FF0000"/>
                </a:solidFill>
                <a:latin typeface="Times New Roman" panose="02020603050405020304" pitchFamily="18" charset="0"/>
                <a:cs typeface="Times New Roman" panose="02020603050405020304" pitchFamily="18" charset="0"/>
              </a:rPr>
              <a:t>Điền</a:t>
            </a:r>
            <a:r>
              <a:rPr lang="en-US" sz="4342" b="1" dirty="0">
                <a:solidFill>
                  <a:srgbClr val="FF0000"/>
                </a:solidFill>
                <a:latin typeface="Times New Roman" panose="02020603050405020304" pitchFamily="18" charset="0"/>
                <a:cs typeface="Times New Roman" panose="02020603050405020304" pitchFamily="18" charset="0"/>
              </a:rPr>
              <a:t> </a:t>
            </a:r>
            <a:r>
              <a:rPr lang="en-US" sz="4342" b="1" dirty="0" err="1">
                <a:solidFill>
                  <a:srgbClr val="FF0000"/>
                </a:solidFill>
                <a:latin typeface="Times New Roman" panose="02020603050405020304" pitchFamily="18" charset="0"/>
                <a:cs typeface="Times New Roman" panose="02020603050405020304" pitchFamily="18" charset="0"/>
              </a:rPr>
              <a:t>từ</a:t>
            </a:r>
            <a:r>
              <a:rPr lang="en-US" sz="4342" b="1" dirty="0">
                <a:solidFill>
                  <a:srgbClr val="FF0000"/>
                </a:solidFill>
                <a:latin typeface="Times New Roman" panose="02020603050405020304" pitchFamily="18" charset="0"/>
                <a:cs typeface="Times New Roman" panose="02020603050405020304" pitchFamily="18" charset="0"/>
              </a:rPr>
              <a:t> </a:t>
            </a:r>
            <a:r>
              <a:rPr lang="en-US" sz="4342" b="1" dirty="0" err="1">
                <a:solidFill>
                  <a:srgbClr val="FF0000"/>
                </a:solidFill>
                <a:latin typeface="Times New Roman" panose="02020603050405020304" pitchFamily="18" charset="0"/>
                <a:cs typeface="Times New Roman" panose="02020603050405020304" pitchFamily="18" charset="0"/>
              </a:rPr>
              <a:t>còn</a:t>
            </a:r>
            <a:r>
              <a:rPr lang="en-US" sz="4342" b="1" dirty="0">
                <a:solidFill>
                  <a:srgbClr val="FF0000"/>
                </a:solidFill>
                <a:latin typeface="Times New Roman" panose="02020603050405020304" pitchFamily="18" charset="0"/>
                <a:cs typeface="Times New Roman" panose="02020603050405020304" pitchFamily="18" charset="0"/>
              </a:rPr>
              <a:t> </a:t>
            </a:r>
            <a:r>
              <a:rPr lang="en-US" sz="4342" b="1" dirty="0" err="1">
                <a:solidFill>
                  <a:srgbClr val="FF0000"/>
                </a:solidFill>
                <a:latin typeface="Times New Roman" panose="02020603050405020304" pitchFamily="18" charset="0"/>
                <a:cs typeface="Times New Roman" panose="02020603050405020304" pitchFamily="18" charset="0"/>
              </a:rPr>
              <a:t>thiếu</a:t>
            </a:r>
            <a:r>
              <a:rPr lang="en-US" sz="4342" b="1" dirty="0">
                <a:solidFill>
                  <a:srgbClr val="FF0000"/>
                </a:solidFill>
                <a:latin typeface="Times New Roman" panose="02020603050405020304" pitchFamily="18" charset="0"/>
                <a:cs typeface="Times New Roman" panose="02020603050405020304" pitchFamily="18" charset="0"/>
              </a:rPr>
              <a:t> </a:t>
            </a:r>
            <a:r>
              <a:rPr lang="en-US" sz="4342" b="1" dirty="0" err="1">
                <a:solidFill>
                  <a:srgbClr val="FF0000"/>
                </a:solidFill>
                <a:latin typeface="Times New Roman" panose="02020603050405020304" pitchFamily="18" charset="0"/>
                <a:cs typeface="Times New Roman" panose="02020603050405020304" pitchFamily="18" charset="0"/>
              </a:rPr>
              <a:t>vào</a:t>
            </a:r>
            <a:r>
              <a:rPr lang="en-US" sz="4342" b="1" dirty="0">
                <a:solidFill>
                  <a:srgbClr val="FF0000"/>
                </a:solidFill>
                <a:latin typeface="Times New Roman" panose="02020603050405020304" pitchFamily="18" charset="0"/>
                <a:cs typeface="Times New Roman" panose="02020603050405020304" pitchFamily="18" charset="0"/>
              </a:rPr>
              <a:t> </a:t>
            </a:r>
            <a:r>
              <a:rPr lang="en-US" sz="4342" b="1" dirty="0" err="1">
                <a:solidFill>
                  <a:srgbClr val="FF0000"/>
                </a:solidFill>
                <a:latin typeface="Times New Roman" panose="02020603050405020304" pitchFamily="18" charset="0"/>
                <a:cs typeface="Times New Roman" panose="02020603050405020304" pitchFamily="18" charset="0"/>
              </a:rPr>
              <a:t>chỗ</a:t>
            </a:r>
            <a:r>
              <a:rPr lang="en-US" sz="4342" b="1" dirty="0">
                <a:solidFill>
                  <a:srgbClr val="FF0000"/>
                </a:solidFill>
                <a:latin typeface="Times New Roman" panose="02020603050405020304" pitchFamily="18" charset="0"/>
                <a:cs typeface="Times New Roman" panose="02020603050405020304" pitchFamily="18" charset="0"/>
              </a:rPr>
              <a:t> </a:t>
            </a:r>
            <a:r>
              <a:rPr lang="en-US" sz="4342" b="1" dirty="0" err="1">
                <a:solidFill>
                  <a:srgbClr val="FF0000"/>
                </a:solidFill>
                <a:latin typeface="Times New Roman" panose="02020603050405020304" pitchFamily="18" charset="0"/>
                <a:cs typeface="Times New Roman" panose="02020603050405020304" pitchFamily="18" charset="0"/>
              </a:rPr>
              <a:t>trống</a:t>
            </a:r>
            <a:r>
              <a:rPr lang="en-US" sz="4342" b="1" dirty="0">
                <a:solidFill>
                  <a:srgbClr val="FF0000"/>
                </a:solidFill>
                <a:latin typeface="Times New Roman" panose="02020603050405020304" pitchFamily="18" charset="0"/>
                <a:cs typeface="Times New Roman" panose="02020603050405020304" pitchFamily="18" charset="0"/>
              </a:rPr>
              <a:t>:</a:t>
            </a:r>
          </a:p>
          <a:p>
            <a:pPr algn="ctr">
              <a:lnSpc>
                <a:spcPct val="200000"/>
              </a:lnSpc>
            </a:pPr>
            <a:r>
              <a:rPr lang="en-US" sz="5790" dirty="0">
                <a:solidFill>
                  <a:srgbClr val="FF0000"/>
                </a:solidFill>
                <a:latin typeface="Times New Roman" panose="02020603050405020304" pitchFamily="18" charset="0"/>
                <a:cs typeface="Times New Roman" panose="02020603050405020304" pitchFamily="18" charset="0"/>
              </a:rPr>
              <a:t>Cần cù bù</a:t>
            </a:r>
            <a:r>
              <a:rPr lang="en-US" sz="5790" dirty="0">
                <a:solidFill>
                  <a:srgbClr val="FF0000"/>
                </a:solidFill>
              </a:rPr>
              <a:t>………………   </a:t>
            </a:r>
          </a:p>
          <a:p>
            <a:pPr algn="ctr">
              <a:lnSpc>
                <a:spcPct val="200000"/>
              </a:lnSpc>
            </a:pPr>
            <a:endParaRPr lang="en-US" sz="1303" dirty="0">
              <a:solidFill>
                <a:srgbClr val="FF0000"/>
              </a:solidFill>
            </a:endParaRPr>
          </a:p>
        </p:txBody>
      </p:sp>
      <p:sp>
        <p:nvSpPr>
          <p:cNvPr id="4" name="TextBox 3"/>
          <p:cNvSpPr txBox="1"/>
          <p:nvPr/>
        </p:nvSpPr>
        <p:spPr>
          <a:xfrm>
            <a:off x="5684520" y="1920240"/>
            <a:ext cx="4393316" cy="894219"/>
          </a:xfrm>
          <a:prstGeom prst="rect">
            <a:avLst/>
          </a:prstGeom>
          <a:solidFill>
            <a:schemeClr val="bg1"/>
          </a:solidFill>
        </p:spPr>
        <p:txBody>
          <a:bodyPr wrap="square" rtlCol="0">
            <a:spAutoFit/>
          </a:bodyPr>
          <a:lstStyle/>
          <a:p>
            <a:r>
              <a:rPr lang="en-US" sz="5211" b="1" dirty="0" err="1">
                <a:latin typeface="Times New Roman" panose="02020603050405020304" pitchFamily="18" charset="0"/>
                <a:cs typeface="Times New Roman" panose="02020603050405020304" pitchFamily="18" charset="0"/>
              </a:rPr>
              <a:t>thông</a:t>
            </a:r>
            <a:r>
              <a:rPr lang="en-US" sz="5211" b="1" dirty="0">
                <a:latin typeface="Times New Roman" panose="02020603050405020304" pitchFamily="18" charset="0"/>
                <a:cs typeface="Times New Roman" panose="02020603050405020304" pitchFamily="18" charset="0"/>
              </a:rPr>
              <a:t> minh</a:t>
            </a:r>
          </a:p>
        </p:txBody>
      </p:sp>
    </p:spTree>
    <p:extLst>
      <p:ext uri="{BB962C8B-B14F-4D97-AF65-F5344CB8AC3E}">
        <p14:creationId xmlns:p14="http://schemas.microsoft.com/office/powerpoint/2010/main" val="2255796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93"/>
                                        </p:tgtEl>
                                        <p:attrNameLst>
                                          <p:attrName>style.visibility</p:attrName>
                                        </p:attrNameLst>
                                      </p:cBhvr>
                                      <p:to>
                                        <p:strVal val="visible"/>
                                      </p:to>
                                    </p:set>
                                    <p:anim calcmode="lin" valueType="num">
                                      <p:cBhvr>
                                        <p:cTn id="7" dur="500" fill="hold"/>
                                        <p:tgtEl>
                                          <p:spTgt spid="3093"/>
                                        </p:tgtEl>
                                        <p:attrNameLst>
                                          <p:attrName>ppt_w</p:attrName>
                                        </p:attrNameLst>
                                      </p:cBhvr>
                                      <p:tavLst>
                                        <p:tav tm="0">
                                          <p:val>
                                            <p:fltVal val="0"/>
                                          </p:val>
                                        </p:tav>
                                        <p:tav tm="100000">
                                          <p:val>
                                            <p:strVal val="#ppt_w"/>
                                          </p:val>
                                        </p:tav>
                                      </p:tavLst>
                                    </p:anim>
                                    <p:anim calcmode="lin" valueType="num">
                                      <p:cBhvr>
                                        <p:cTn id="8" dur="500" fill="hold"/>
                                        <p:tgtEl>
                                          <p:spTgt spid="3093"/>
                                        </p:tgtEl>
                                        <p:attrNameLst>
                                          <p:attrName>ppt_h</p:attrName>
                                        </p:attrNameLst>
                                      </p:cBhvr>
                                      <p:tavLst>
                                        <p:tav tm="0">
                                          <p:val>
                                            <p:fltVal val="0"/>
                                          </p:val>
                                        </p:tav>
                                        <p:tav tm="100000">
                                          <p:val>
                                            <p:strVal val="#ppt_h"/>
                                          </p:val>
                                        </p:tav>
                                      </p:tavLst>
                                    </p:anim>
                                    <p:animEffect transition="in" filter="fade">
                                      <p:cBhvr>
                                        <p:cTn id="9" dur="500"/>
                                        <p:tgtEl>
                                          <p:spTgt spid="309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6592149"/>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cstate="print">
              <a:alphaModFix/>
            </a:blip>
            <a:srcRect/>
            <a:stretch/>
          </p:blipFill>
          <p:spPr>
            <a:xfrm>
              <a:off x="3068240" y="4750073"/>
              <a:ext cx="2072846" cy="2330357"/>
            </a:xfrm>
            <a:prstGeom prst="rect">
              <a:avLst/>
            </a:prstGeom>
            <a:noFill/>
            <a:ln>
              <a:noFill/>
            </a:ln>
          </p:spPr>
        </p:pic>
      </p:grpSp>
      <p:sp>
        <p:nvSpPr>
          <p:cNvPr id="8" name="Rectangle 7"/>
          <p:cNvSpPr/>
          <p:nvPr/>
        </p:nvSpPr>
        <p:spPr>
          <a:xfrm>
            <a:off x="572964" y="2280319"/>
            <a:ext cx="6721739" cy="3370218"/>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vi-VN" sz="2800" b="1" dirty="0" smtClean="0">
                <a:solidFill>
                  <a:prstClr val="black"/>
                </a:solidFill>
                <a:latin typeface="Times New Roman" pitchFamily="18" charset="0"/>
                <a:ea typeface="Cambria" panose="02040503050406030204" pitchFamily="18" charset="0"/>
                <a:cs typeface="Times New Roman" pitchFamily="18" charset="0"/>
              </a:rPr>
              <a:t>Em </a:t>
            </a:r>
            <a:r>
              <a:rPr lang="vi-VN" sz="2800" b="1" dirty="0">
                <a:solidFill>
                  <a:prstClr val="black"/>
                </a:solidFill>
                <a:latin typeface="Times New Roman" pitchFamily="18" charset="0"/>
                <a:ea typeface="Cambria" panose="02040503050406030204" pitchFamily="18" charset="0"/>
                <a:cs typeface="Times New Roman" pitchFamily="18" charset="0"/>
              </a:rPr>
              <a:t>hãy thực hiện một việc làm thể </a:t>
            </a:r>
            <a:r>
              <a:rPr lang="vi-VN" sz="2800" b="1">
                <a:solidFill>
                  <a:prstClr val="black"/>
                </a:solidFill>
                <a:latin typeface="Times New Roman" pitchFamily="18" charset="0"/>
                <a:ea typeface="Cambria" panose="02040503050406030204" pitchFamily="18" charset="0"/>
                <a:cs typeface="Times New Roman" pitchFamily="18" charset="0"/>
              </a:rPr>
              <a:t>hiện </a:t>
            </a:r>
            <a:r>
              <a:rPr lang="en-US" sz="2800" b="1" smtClean="0">
                <a:solidFill>
                  <a:prstClr val="black"/>
                </a:solidFill>
                <a:latin typeface="Times New Roman" pitchFamily="18" charset="0"/>
                <a:ea typeface="Cambria" panose="02040503050406030204" pitchFamily="18" charset="0"/>
                <a:cs typeface="Times New Roman" pitchFamily="18" charset="0"/>
              </a:rPr>
              <a:t>siêng năng, kiên trì</a:t>
            </a:r>
            <a:r>
              <a:rPr lang="vi-VN" sz="2800" b="1" smtClean="0">
                <a:solidFill>
                  <a:prstClr val="black"/>
                </a:solidFill>
                <a:latin typeface="Times New Roman" pitchFamily="18" charset="0"/>
                <a:ea typeface="Cambria" panose="02040503050406030204" pitchFamily="18" charset="0"/>
                <a:cs typeface="Times New Roman" pitchFamily="18" charset="0"/>
              </a:rPr>
              <a:t> </a:t>
            </a:r>
            <a:r>
              <a:rPr lang="vi-VN" sz="2800" b="1" dirty="0">
                <a:solidFill>
                  <a:prstClr val="black"/>
                </a:solidFill>
                <a:latin typeface="Times New Roman" pitchFamily="18" charset="0"/>
                <a:ea typeface="Cambria" panose="02040503050406030204" pitchFamily="18" charset="0"/>
                <a:cs typeface="Times New Roman" pitchFamily="18" charset="0"/>
              </a:rPr>
              <a:t>trong gia đình và chia sẻ trước lớp.</a:t>
            </a:r>
            <a:endParaRPr lang="en-US" sz="2800" b="1" dirty="0">
              <a:solidFill>
                <a:prstClr val="black"/>
              </a:solidFill>
              <a:latin typeface="Times New Roman" pitchFamily="18" charset="0"/>
              <a:ea typeface="Cambria" panose="02040503050406030204" pitchFamily="18" charset="0"/>
              <a:cs typeface="Times New Roman" pitchFamily="18" charset="0"/>
            </a:endParaRPr>
          </a:p>
          <a:p>
            <a:pPr marL="342900" indent="-342900" algn="just">
              <a:lnSpc>
                <a:spcPct val="127000"/>
              </a:lnSpc>
              <a:spcAft>
                <a:spcPts val="11300"/>
              </a:spcAft>
              <a:buClr>
                <a:srgbClr val="000000"/>
              </a:buClr>
              <a:buSzPts val="1000"/>
              <a:buFont typeface="Symbol" panose="05050102010706020507" pitchFamily="18" charset="2"/>
              <a:buChar char="-"/>
              <a:tabLst>
                <a:tab pos="544830" algn="l"/>
              </a:tabLst>
            </a:pPr>
            <a:r>
              <a:rPr lang="vi-VN" sz="2800" b="1" dirty="0">
                <a:solidFill>
                  <a:prstClr val="black"/>
                </a:solidFill>
                <a:latin typeface="Times New Roman" pitchFamily="18" charset="0"/>
                <a:ea typeface="Cambria" panose="02040503050406030204" pitchFamily="18" charset="0"/>
                <a:cs typeface="Times New Roman" pitchFamily="18" charset="0"/>
              </a:rPr>
              <a:t>Em hãy thực hiện một hành động hay một lời nói cụ thể thể </a:t>
            </a:r>
            <a:r>
              <a:rPr lang="vi-VN" sz="2800" b="1">
                <a:solidFill>
                  <a:prstClr val="black"/>
                </a:solidFill>
                <a:latin typeface="Times New Roman" pitchFamily="18" charset="0"/>
                <a:ea typeface="Cambria" panose="02040503050406030204" pitchFamily="18" charset="0"/>
                <a:cs typeface="Times New Roman" pitchFamily="18" charset="0"/>
              </a:rPr>
              <a:t>hiện </a:t>
            </a:r>
            <a:r>
              <a:rPr lang="en-US" sz="2800" b="1" smtClean="0">
                <a:solidFill>
                  <a:prstClr val="black"/>
                </a:solidFill>
                <a:latin typeface="Times New Roman" pitchFamily="18" charset="0"/>
                <a:ea typeface="Cambria" panose="02040503050406030204" pitchFamily="18" charset="0"/>
                <a:cs typeface="Times New Roman" pitchFamily="18" charset="0"/>
              </a:rPr>
              <a:t>siêng năng, kiên trì ngoài xã hội.</a:t>
            </a:r>
            <a:endParaRPr lang="en-US" sz="2800" b="1" dirty="0">
              <a:solidFill>
                <a:prstClr val="black"/>
              </a:solidFill>
              <a:latin typeface="Times New Roman" pitchFamily="18" charset="0"/>
              <a:ea typeface="Cambria" panose="02040503050406030204" pitchFamily="18" charset="0"/>
              <a:cs typeface="Times New Roman" pitchFamily="18" charset="0"/>
            </a:endParaRPr>
          </a:p>
        </p:txBody>
      </p:sp>
      <p:pic>
        <p:nvPicPr>
          <p:cNvPr id="9" name="Shape 95"/>
          <p:cNvPicPr/>
          <p:nvPr/>
        </p:nvPicPr>
        <p:blipFill>
          <a:blip r:embed="rId4"/>
          <a:stretch/>
        </p:blipFill>
        <p:spPr>
          <a:xfrm>
            <a:off x="7635766" y="1040525"/>
            <a:ext cx="4556234" cy="4999320"/>
          </a:xfrm>
          <a:prstGeom prst="rect">
            <a:avLst/>
          </a:prstGeom>
        </p:spPr>
      </p:pic>
      <p:pic>
        <p:nvPicPr>
          <p:cNvPr id="10" name="Picture 9"/>
          <p:cNvPicPr>
            <a:picLocks noChangeAspect="1"/>
          </p:cNvPicPr>
          <p:nvPr/>
        </p:nvPicPr>
        <p:blipFill>
          <a:blip r:embed="rId5"/>
          <a:stretch>
            <a:fillRect/>
          </a:stretch>
        </p:blipFill>
        <p:spPr>
          <a:xfrm>
            <a:off x="10936762" y="0"/>
            <a:ext cx="1255238" cy="937524"/>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433667" y="210926"/>
            <a:ext cx="6888480"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3200" b="1" dirty="0" smtClean="0">
              <a:solidFill>
                <a:srgbClr val="FF0000"/>
              </a:solidFill>
              <a:latin typeface="SVN-Vanilla Daisy Pro" panose="00000500000000000000" pitchFamily="2" charset="0"/>
              <a:ea typeface="Times New Roman" panose="02020603050405020304" pitchFamily="18" charset="0"/>
            </a:endParaRPr>
          </a:p>
          <a:p>
            <a:pPr lvl="0" indent="165100" algn="just">
              <a:lnSpc>
                <a:spcPct val="130000"/>
              </a:lnSpc>
              <a:spcAft>
                <a:spcPts val="200"/>
              </a:spcAft>
            </a:pPr>
            <a:r>
              <a:rPr lang="en-US" sz="2400" b="1" dirty="0" err="1" smtClean="0">
                <a:solidFill>
                  <a:srgbClr val="FF0000"/>
                </a:solidFill>
                <a:latin typeface="Times New Roman" pitchFamily="18" charset="0"/>
                <a:ea typeface="Times New Roman" panose="02020603050405020304" pitchFamily="18" charset="0"/>
                <a:cs typeface="Times New Roman" pitchFamily="18" charset="0"/>
              </a:rPr>
              <a:t>Hoạt</a:t>
            </a:r>
            <a:r>
              <a:rPr lang="en-US" sz="2400" b="1" dirty="0" smtClean="0">
                <a:solidFill>
                  <a:srgbClr val="FF0000"/>
                </a:solidFill>
                <a:latin typeface="Times New Roman" pitchFamily="18" charset="0"/>
                <a:ea typeface="Times New Roman" panose="02020603050405020304" pitchFamily="18" charset="0"/>
                <a:cs typeface="Times New Roman" pitchFamily="18" charset="0"/>
              </a:rPr>
              <a:t> </a:t>
            </a:r>
            <a:r>
              <a:rPr lang="en-US" sz="2400" b="1" dirty="0" err="1" smtClean="0">
                <a:solidFill>
                  <a:srgbClr val="FF0000"/>
                </a:solidFill>
                <a:latin typeface="Times New Roman" pitchFamily="18" charset="0"/>
                <a:ea typeface="Times New Roman" panose="02020603050405020304" pitchFamily="18" charset="0"/>
                <a:cs typeface="Times New Roman" pitchFamily="18" charset="0"/>
              </a:rPr>
              <a:t>động</a:t>
            </a:r>
            <a:r>
              <a:rPr lang="en-US" sz="2400" b="1" dirty="0" smtClean="0">
                <a:solidFill>
                  <a:srgbClr val="FF0000"/>
                </a:solidFill>
                <a:latin typeface="Times New Roman" pitchFamily="18" charset="0"/>
                <a:ea typeface="Times New Roman" panose="02020603050405020304" pitchFamily="18" charset="0"/>
                <a:cs typeface="Times New Roman" pitchFamily="18" charset="0"/>
              </a:rPr>
              <a:t>: </a:t>
            </a:r>
            <a:r>
              <a:rPr lang="vi-VN" sz="2400" b="1" dirty="0">
                <a:solidFill>
                  <a:srgbClr val="FF0000"/>
                </a:solidFill>
                <a:latin typeface="Times New Roman" pitchFamily="18" charset="0"/>
                <a:ea typeface="Arial" panose="020B0604020202020204" pitchFamily="34" charset="0"/>
                <a:cs typeface="Times New Roman" pitchFamily="18" charset="0"/>
              </a:rPr>
              <a:t>Thực hiện hành </a:t>
            </a:r>
            <a:r>
              <a:rPr lang="vi-VN" sz="2400" b="1">
                <a:solidFill>
                  <a:srgbClr val="FF0000"/>
                </a:solidFill>
                <a:latin typeface="Times New Roman" pitchFamily="18" charset="0"/>
                <a:ea typeface="Arial" panose="020B0604020202020204" pitchFamily="34" charset="0"/>
                <a:cs typeface="Times New Roman" pitchFamily="18" charset="0"/>
              </a:rPr>
              <a:t>động </a:t>
            </a:r>
            <a:r>
              <a:rPr lang="en-US" sz="2400" b="1" smtClean="0">
                <a:solidFill>
                  <a:srgbClr val="FF0000"/>
                </a:solidFill>
                <a:latin typeface="Times New Roman" pitchFamily="18" charset="0"/>
                <a:ea typeface="Arial" panose="020B0604020202020204" pitchFamily="34" charset="0"/>
                <a:cs typeface="Times New Roman" pitchFamily="18" charset="0"/>
              </a:rPr>
              <a:t>siêng năng, kiên trì</a:t>
            </a:r>
            <a:r>
              <a:rPr lang="vi-VN" sz="2400" b="1" smtClean="0">
                <a:solidFill>
                  <a:srgbClr val="FF0000"/>
                </a:solidFill>
                <a:latin typeface="Times New Roman" pitchFamily="18" charset="0"/>
                <a:ea typeface="Arial" panose="020B0604020202020204" pitchFamily="34" charset="0"/>
                <a:cs typeface="Times New Roman" pitchFamily="18" charset="0"/>
              </a:rPr>
              <a:t>.</a:t>
            </a:r>
            <a:endParaRPr lang="en-US" sz="2400" b="1" dirty="0">
              <a:solidFill>
                <a:srgbClr val="FF0000"/>
              </a:solidFill>
              <a:latin typeface="Times New Roman" pitchFamily="18" charset="0"/>
              <a:ea typeface="Arial" panose="020B0604020202020204" pitchFamily="34" charset="0"/>
              <a:cs typeface="Times New Roman" pitchFamily="18" charset="0"/>
            </a:endParaRPr>
          </a:p>
          <a:p>
            <a:pPr algn="ctr"/>
            <a:endParaRPr lang="en-US" sz="3200" b="1" dirty="0" smtClean="0">
              <a:solidFill>
                <a:srgbClr val="FF0000"/>
              </a:solidFill>
              <a:latin typeface="SVN-Vanilla Daisy Pro" panose="00000500000000000000" pitchFamily="2" charset="0"/>
              <a:ea typeface="Times New Roman" panose="02020603050405020304" pitchFamily="18" charset="0"/>
            </a:endParaRPr>
          </a:p>
          <a:p>
            <a:pPr algn="ctr"/>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1879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54;p8"/>
          <p:cNvPicPr preferRelativeResize="0"/>
          <p:nvPr/>
        </p:nvPicPr>
        <p:blipFill rotWithShape="1">
          <a:blip r:embed="rId2">
            <a:alphaModFix/>
          </a:blip>
          <a:srcRect l="16992" t="-937" r="50159" b="17086"/>
          <a:stretch/>
        </p:blipFill>
        <p:spPr>
          <a:xfrm>
            <a:off x="5983378" y="930519"/>
            <a:ext cx="6588568" cy="4811438"/>
          </a:xfrm>
          <a:prstGeom prst="rect">
            <a:avLst/>
          </a:prstGeom>
          <a:noFill/>
          <a:ln>
            <a:noFill/>
          </a:ln>
        </p:spPr>
      </p:pic>
      <p:pic>
        <p:nvPicPr>
          <p:cNvPr id="7" name="Google Shape;164;p9"/>
          <p:cNvPicPr preferRelativeResize="0"/>
          <p:nvPr/>
        </p:nvPicPr>
        <p:blipFill rotWithShape="1">
          <a:blip r:embed="rId3">
            <a:alphaModFix/>
          </a:blip>
          <a:srcRect l="15285" t="10430" r="46645" b="11190"/>
          <a:stretch/>
        </p:blipFill>
        <p:spPr>
          <a:xfrm>
            <a:off x="-662442" y="1583091"/>
            <a:ext cx="6800573" cy="5274909"/>
          </a:xfrm>
          <a:prstGeom prst="rect">
            <a:avLst/>
          </a:prstGeom>
          <a:noFill/>
          <a:ln>
            <a:noFill/>
          </a:ln>
        </p:spPr>
      </p:pic>
      <p:sp>
        <p:nvSpPr>
          <p:cNvPr id="8" name="Snip Diagonal Corner Rectangle 7"/>
          <p:cNvSpPr/>
          <p:nvPr/>
        </p:nvSpPr>
        <p:spPr>
          <a:xfrm>
            <a:off x="957492" y="1242892"/>
            <a:ext cx="3251200"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smtClean="0">
                <a:solidFill>
                  <a:prstClr val="black"/>
                </a:solidFill>
                <a:latin typeface="Times New Roman" panose="02020603050405020304" pitchFamily="18" charset="0"/>
                <a:cs typeface="Times New Roman" panose="02020603050405020304" pitchFamily="18" charset="0"/>
              </a:rPr>
              <a:t>TÌNH HUỐNG 1</a:t>
            </a:r>
          </a:p>
        </p:txBody>
      </p:sp>
      <p:sp>
        <p:nvSpPr>
          <p:cNvPr id="9" name="Snip Diagonal Corner Rectangle 8"/>
          <p:cNvSpPr/>
          <p:nvPr/>
        </p:nvSpPr>
        <p:spPr>
          <a:xfrm>
            <a:off x="7808857" y="1022548"/>
            <a:ext cx="3389746"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smtClean="0">
                <a:solidFill>
                  <a:prstClr val="black"/>
                </a:solidFill>
                <a:latin typeface="Times New Roman" panose="02020603050405020304" pitchFamily="18" charset="0"/>
                <a:cs typeface="Times New Roman" panose="02020603050405020304" pitchFamily="18" charset="0"/>
              </a:rPr>
              <a:t>TÌNH HUỐNG 2</a:t>
            </a:r>
          </a:p>
        </p:txBody>
      </p:sp>
      <p:pic>
        <p:nvPicPr>
          <p:cNvPr id="12" name="Picture 11"/>
          <p:cNvPicPr>
            <a:picLocks noChangeAspect="1"/>
          </p:cNvPicPr>
          <p:nvPr/>
        </p:nvPicPr>
        <p:blipFill>
          <a:blip r:embed="rId4"/>
          <a:stretch>
            <a:fillRect/>
          </a:stretch>
        </p:blipFill>
        <p:spPr>
          <a:xfrm>
            <a:off x="4111188" y="835237"/>
            <a:ext cx="2584200" cy="1344792"/>
          </a:xfrm>
          <a:prstGeom prst="ellipse">
            <a:avLst/>
          </a:prstGeom>
          <a:ln>
            <a:noFill/>
          </a:ln>
          <a:effectLst>
            <a:softEdge rad="112500"/>
          </a:effectLst>
        </p:spPr>
      </p:pic>
      <p:pic>
        <p:nvPicPr>
          <p:cNvPr id="13" name="Google Shape;155;p8"/>
          <p:cNvPicPr preferRelativeResize="0"/>
          <p:nvPr/>
        </p:nvPicPr>
        <p:blipFill rotWithShape="1">
          <a:blip r:embed="rId5" cstate="print">
            <a:alphaModFix/>
          </a:blip>
          <a:srcRect/>
          <a:stretch/>
        </p:blipFill>
        <p:spPr>
          <a:xfrm>
            <a:off x="4159558" y="5618538"/>
            <a:ext cx="1872954" cy="1719365"/>
          </a:xfrm>
          <a:prstGeom prst="rect">
            <a:avLst/>
          </a:prstGeom>
          <a:noFill/>
          <a:ln>
            <a:noFill/>
          </a:ln>
        </p:spPr>
      </p:pic>
      <p:pic>
        <p:nvPicPr>
          <p:cNvPr id="15" name="Picture 14"/>
          <p:cNvPicPr>
            <a:picLocks noChangeAspect="1"/>
          </p:cNvPicPr>
          <p:nvPr/>
        </p:nvPicPr>
        <p:blipFill>
          <a:blip r:embed="rId6"/>
          <a:stretch>
            <a:fillRect/>
          </a:stretch>
        </p:blipFill>
        <p:spPr>
          <a:xfrm>
            <a:off x="10936762" y="0"/>
            <a:ext cx="1255238" cy="937524"/>
          </a:xfrm>
          <a:prstGeom prst="rect">
            <a:avLst/>
          </a:prstGeom>
        </p:spPr>
      </p:pic>
      <p:pic>
        <p:nvPicPr>
          <p:cNvPr id="16"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992" y="-134826"/>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473992" y="215693"/>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New Roman" panose="02020603050405020304" pitchFamily="18" charset="0"/>
                <a:cs typeface="Times New Roman" panose="02020603050405020304" pitchFamily="18" charset="0"/>
              </a:rPr>
              <a:t>XỬ LÍ TÌNH HUỐNG</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61157350"/>
              </p:ext>
            </p:extLst>
          </p:nvPr>
        </p:nvGraphicFramePr>
        <p:xfrm>
          <a:off x="395591" y="2520840"/>
          <a:ext cx="5143558" cy="3435096"/>
        </p:xfrm>
        <a:graphic>
          <a:graphicData uri="http://schemas.openxmlformats.org/drawingml/2006/table">
            <a:tbl>
              <a:tblPr>
                <a:tableStyleId>{5C22544A-7EE6-4342-B048-85BDC9FD1C3A}</a:tableStyleId>
              </a:tblPr>
              <a:tblGrid>
                <a:gridCol w="5143558">
                  <a:extLst>
                    <a:ext uri="{9D8B030D-6E8A-4147-A177-3AD203B41FA5}">
                      <a16:colId xmlns:a16="http://schemas.microsoft.com/office/drawing/2014/main" val="20000"/>
                    </a:ext>
                  </a:extLst>
                </a:gridCol>
              </a:tblGrid>
              <a:tr h="3418291">
                <a:tc>
                  <a:txBody>
                    <a:bodyPr/>
                    <a:lstStyle/>
                    <a:p>
                      <a:pPr marL="203200" marR="0" indent="-203200" algn="just">
                        <a:lnSpc>
                          <a:spcPct val="115000"/>
                        </a:lnSpc>
                        <a:spcBef>
                          <a:spcPts val="0"/>
                        </a:spcBef>
                        <a:spcAft>
                          <a:spcPts val="0"/>
                        </a:spcAft>
                      </a:pPr>
                      <a:r>
                        <a:rPr lang="en-US" sz="2800" dirty="0" err="1" smtClean="0">
                          <a:solidFill>
                            <a:schemeClr val="tx1"/>
                          </a:solidFill>
                          <a:effectLst/>
                          <a:latin typeface="Times New Roman" pitchFamily="18" charset="0"/>
                          <a:cs typeface="Times New Roman" pitchFamily="18" charset="0"/>
                        </a:rPr>
                        <a:t>Năm</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học</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này</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Hân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dự</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định</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đăng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kí</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tham</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gia</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cuộc</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thi</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hùng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biện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bằng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tiếng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Anh</a:t>
                      </a:r>
                      <a:r>
                        <a:rPr lang="en-US" sz="2800" baseline="0" dirty="0" smtClean="0">
                          <a:solidFill>
                            <a:schemeClr val="tx1"/>
                          </a:solidFill>
                          <a:effectLst/>
                          <a:latin typeface="Times New Roman" pitchFamily="18" charset="0"/>
                          <a:cs typeface="Times New Roman" pitchFamily="18" charset="0"/>
                        </a:rPr>
                        <a:t> do </a:t>
                      </a:r>
                      <a:r>
                        <a:rPr lang="en-US" sz="2800" baseline="0" dirty="0" err="1" smtClean="0">
                          <a:solidFill>
                            <a:schemeClr val="tx1"/>
                          </a:solidFill>
                          <a:effectLst/>
                          <a:latin typeface="Times New Roman" pitchFamily="18" charset="0"/>
                          <a:cs typeface="Times New Roman" pitchFamily="18" charset="0"/>
                        </a:rPr>
                        <a:t>nhà</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trường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tổ</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chức</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Nhưng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Hân</a:t>
                      </a:r>
                      <a:r>
                        <a:rPr lang="en-US" sz="2800" baseline="0" dirty="0" smtClean="0">
                          <a:solidFill>
                            <a:schemeClr val="tx1"/>
                          </a:solidFill>
                          <a:effectLst/>
                          <a:latin typeface="Times New Roman" pitchFamily="18" charset="0"/>
                          <a:cs typeface="Times New Roman" pitchFamily="18" charset="0"/>
                        </a:rPr>
                        <a:t> lo </a:t>
                      </a:r>
                      <a:r>
                        <a:rPr lang="en-US" sz="2800" baseline="0" dirty="0" err="1" smtClean="0">
                          <a:solidFill>
                            <a:schemeClr val="tx1"/>
                          </a:solidFill>
                          <a:effectLst/>
                          <a:latin typeface="Times New Roman" pitchFamily="18" charset="0"/>
                          <a:cs typeface="Times New Roman" pitchFamily="18" charset="0"/>
                        </a:rPr>
                        <a:t>lắng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vì</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vốn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từ</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vựng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tiếng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Anh</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của</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mình</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còn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hạn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chế</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nên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đắn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đo</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không</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biết</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có</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nên</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dự</a:t>
                      </a:r>
                      <a:r>
                        <a:rPr lang="en-US" sz="2800" baseline="0" dirty="0" smtClean="0">
                          <a:solidFill>
                            <a:schemeClr val="tx1"/>
                          </a:solidFill>
                          <a:effectLst/>
                          <a:latin typeface="Times New Roman" pitchFamily="18" charset="0"/>
                          <a:cs typeface="Times New Roman" pitchFamily="18" charset="0"/>
                        </a:rPr>
                        <a:t> </a:t>
                      </a:r>
                      <a:r>
                        <a:rPr lang="en-US" sz="2800" baseline="0" dirty="0" err="1" smtClean="0">
                          <a:solidFill>
                            <a:schemeClr val="tx1"/>
                          </a:solidFill>
                          <a:effectLst/>
                          <a:latin typeface="Times New Roman" pitchFamily="18" charset="0"/>
                          <a:cs typeface="Times New Roman" pitchFamily="18" charset="0"/>
                        </a:rPr>
                        <a:t>thi</a:t>
                      </a:r>
                      <a:r>
                        <a:rPr lang="en-US" sz="2800" baseline="0" dirty="0" smtClean="0">
                          <a:solidFill>
                            <a:schemeClr val="tx1"/>
                          </a:solidFill>
                          <a:effectLst/>
                          <a:latin typeface="Times New Roman" pitchFamily="18" charset="0"/>
                          <a:cs typeface="Times New Roman" pitchFamily="18" charset="0"/>
                        </a:rPr>
                        <a:t> hay </a:t>
                      </a:r>
                      <a:r>
                        <a:rPr lang="en-US" sz="2800" baseline="0" dirty="0" err="1" smtClean="0">
                          <a:solidFill>
                            <a:schemeClr val="tx1"/>
                          </a:solidFill>
                          <a:effectLst/>
                          <a:latin typeface="Times New Roman" pitchFamily="18" charset="0"/>
                          <a:cs typeface="Times New Roman" pitchFamily="18" charset="0"/>
                        </a:rPr>
                        <a:t>không</a:t>
                      </a:r>
                      <a:r>
                        <a:rPr lang="en-US" sz="2800" baseline="0" dirty="0" smtClean="0">
                          <a:solidFill>
                            <a:schemeClr val="tx1"/>
                          </a:solidFill>
                          <a:effectLst/>
                          <a:latin typeface="Times New Roman" pitchFamily="18" charset="0"/>
                          <a:cs typeface="Times New Roman" pitchFamily="18" charset="0"/>
                        </a:rPr>
                        <a:t>.</a:t>
                      </a:r>
                      <a:endParaRPr lang="en-US" sz="2800" dirty="0">
                        <a:solidFill>
                          <a:schemeClr val="tx1"/>
                        </a:solidFill>
                        <a:effectLst/>
                        <a:latin typeface="Times New Roman" pitchFamily="18" charset="0"/>
                        <a:ea typeface="Arial" panose="020B0604020202020204" pitchFamily="34" charset="0"/>
                        <a:cs typeface="Times New Roman" pitchFamily="18" charset="0"/>
                      </a:endParaRP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09276720"/>
              </p:ext>
            </p:extLst>
          </p:nvPr>
        </p:nvGraphicFramePr>
        <p:xfrm>
          <a:off x="6531219" y="2271469"/>
          <a:ext cx="5211709" cy="2593848"/>
        </p:xfrm>
        <a:graphic>
          <a:graphicData uri="http://schemas.openxmlformats.org/drawingml/2006/table">
            <a:tbl>
              <a:tblPr/>
              <a:tblGrid>
                <a:gridCol w="5211709">
                  <a:extLst>
                    <a:ext uri="{9D8B030D-6E8A-4147-A177-3AD203B41FA5}">
                      <a16:colId xmlns:a16="http://schemas.microsoft.com/office/drawing/2014/main" val="20000"/>
                    </a:ext>
                  </a:extLst>
                </a:gridCol>
              </a:tblGrid>
              <a:tr h="960120">
                <a:tc>
                  <a:txBody>
                    <a:bodyPr/>
                    <a:lstStyle/>
                    <a:p>
                      <a:pPr marL="190500" marR="0" indent="-190500" algn="just">
                        <a:lnSpc>
                          <a:spcPct val="115000"/>
                        </a:lnSpc>
                        <a:spcBef>
                          <a:spcPts val="0"/>
                        </a:spcBef>
                        <a:spcAft>
                          <a:spcPts val="0"/>
                        </a:spcAft>
                      </a:pPr>
                      <a:r>
                        <a:rPr lang="en-US" sz="3600" b="0" smtClean="0">
                          <a:effectLst/>
                          <a:latin typeface="#9Slide05 Israquella" pitchFamily="2" charset="0"/>
                          <a:ea typeface="Arial" panose="020B0604020202020204" pitchFamily="34" charset="0"/>
                        </a:rPr>
                        <a:t>L</a:t>
                      </a:r>
                      <a:r>
                        <a:rPr lang="en-US" sz="2800" b="0" smtClean="0">
                          <a:effectLst/>
                          <a:latin typeface="Times New Roman" pitchFamily="18" charset="0"/>
                          <a:ea typeface="Arial" panose="020B0604020202020204" pitchFamily="34" charset="0"/>
                          <a:cs typeface="Times New Roman" pitchFamily="18" charset="0"/>
                        </a:rPr>
                        <a:t>ớp</a:t>
                      </a:r>
                      <a:r>
                        <a:rPr lang="en-US" sz="2800" b="0" baseline="0" smtClean="0">
                          <a:effectLst/>
                          <a:latin typeface="Times New Roman" pitchFamily="18" charset="0"/>
                          <a:ea typeface="Arial" panose="020B0604020202020204" pitchFamily="34" charset="0"/>
                          <a:cs typeface="Times New Roman" pitchFamily="18" charset="0"/>
                        </a:rPr>
                        <a:t> 6A có phong trào thi đua giải các bài toán khó. Mặc dù là thành viên trong lớp nhưng Hòa thường xuyên bỏ qua, không làm những bài toán khó vì ngại suy nghĩ.</a:t>
                      </a:r>
                      <a:endParaRPr lang="en-US" sz="3600" b="0" dirty="0">
                        <a:effectLst/>
                        <a:latin typeface="Times New Roman" pitchFamily="18" charset="0"/>
                        <a:ea typeface="Arial" panose="020B0604020202020204" pitchFamily="34" charset="0"/>
                        <a:cs typeface="Times New Roman"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150275" y="0"/>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IV.</a:t>
            </a:r>
          </a:p>
          <a:p>
            <a:pPr algn="ctr" defTabSz="457200"/>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Vận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dụng</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3" name="Group 2"/>
          <p:cNvGrpSpPr/>
          <p:nvPr/>
        </p:nvGrpSpPr>
        <p:grpSpPr>
          <a:xfrm>
            <a:off x="83941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err="1" smtClean="0">
                  <a:solidFill>
                    <a:srgbClr val="0000FF"/>
                  </a:solidFill>
                  <a:latin typeface="Times New Roman" pitchFamily="18" charset="0"/>
                  <a:ea typeface="Helvetica Neue"/>
                  <a:cs typeface="Times New Roman" pitchFamily="18" charset="0"/>
                </a:rPr>
                <a:t>Bài</a:t>
              </a:r>
              <a:r>
                <a:rPr lang="en-US" altLang="en-US" sz="4400" b="1" smtClean="0">
                  <a:solidFill>
                    <a:srgbClr val="0000FF"/>
                  </a:solidFill>
                  <a:latin typeface="Times New Roman" pitchFamily="18" charset="0"/>
                  <a:ea typeface="Helvetica Neue"/>
                  <a:cs typeface="Times New Roman" pitchFamily="18" charset="0"/>
                </a:rPr>
                <a:t> 3:</a:t>
              </a:r>
              <a:r>
                <a:rPr lang="en-US" altLang="en-US" sz="4400" b="1" smtClean="0">
                  <a:solidFill>
                    <a:srgbClr val="FF0000"/>
                  </a:solidFill>
                  <a:latin typeface="Times New Roman" pitchFamily="18" charset="0"/>
                  <a:ea typeface="Helvetica Neue"/>
                  <a:cs typeface="Times New Roman" pitchFamily="18" charset="0"/>
                </a:rPr>
                <a:t> </a:t>
              </a:r>
              <a:endParaRPr lang="en-US" altLang="en-US" sz="4400" b="1" dirty="0" smtClean="0">
                <a:solidFill>
                  <a:srgbClr val="FF0000"/>
                </a:solidFill>
                <a:latin typeface="Times New Roman" pitchFamily="18" charset="0"/>
                <a:ea typeface="Helvetica Neue"/>
                <a:cs typeface="Times New Roman" pitchFamily="18" charset="0"/>
              </a:endParaRPr>
            </a:p>
            <a:p>
              <a:pPr algn="ctr" eaLnBrk="0" fontAlgn="base" hangingPunct="0">
                <a:spcBef>
                  <a:spcPct val="0"/>
                </a:spcBef>
                <a:spcAft>
                  <a:spcPct val="0"/>
                </a:spcAft>
              </a:pPr>
              <a:r>
                <a:rPr lang="en-US" altLang="en-US" sz="4400" b="1" smtClean="0">
                  <a:solidFill>
                    <a:srgbClr val="FF0000"/>
                  </a:solidFill>
                  <a:latin typeface="Times New Roman" pitchFamily="18" charset="0"/>
                  <a:ea typeface="Helvetica Neue"/>
                  <a:cs typeface="Times New Roman" pitchFamily="18" charset="0"/>
                </a:rPr>
                <a:t>Siêng năng, kiên trì</a:t>
              </a:r>
            </a:p>
            <a:p>
              <a:pPr algn="ctr" eaLnBrk="0" fontAlgn="base" hangingPunct="0">
                <a:spcBef>
                  <a:spcPct val="0"/>
                </a:spcBef>
                <a:spcAft>
                  <a:spcPct val="0"/>
                </a:spcAft>
              </a:pPr>
              <a:r>
                <a:rPr lang="en-US" altLang="en-US" sz="4400" b="1" smtClean="0">
                  <a:solidFill>
                    <a:srgbClr val="0000FF"/>
                  </a:solidFill>
                  <a:latin typeface="Times New Roman" pitchFamily="18" charset="0"/>
                  <a:ea typeface="Helvetica Neue"/>
                  <a:cs typeface="Times New Roman" pitchFamily="18" charset="0"/>
                </a:rPr>
                <a:t>KNTT</a:t>
              </a:r>
              <a:endParaRPr lang="en-SG" altLang="en-US" sz="4400" b="1" dirty="0">
                <a:solidFill>
                  <a:srgbClr val="0000FF"/>
                </a:solidFill>
                <a:latin typeface="Times New Roman" pitchFamily="18" charset="0"/>
                <a:cs typeface="Times New Roman" pitchFamily="18" charset="0"/>
              </a:endParaRPr>
            </a:p>
          </p:txBody>
        </p:sp>
      </p:grpSp>
      <p:pic>
        <p:nvPicPr>
          <p:cNvPr id="15" name="Picture 14" descr="IMG_1582517675295_1582518075254">
            <a:extLst/>
          </p:cNvPr>
          <p:cNvPicPr>
            <a:picLocks noGrp="1" noChangeAspect="1"/>
          </p:cNvPicPr>
          <p:nvPr isPhoto="1"/>
        </p:nvPicPr>
        <p:blipFill>
          <a:blip r:embed="rId6" cstate="print">
            <a:lum bright="-6000"/>
            <a:extLst>
              <a:ext uri="{28A0092B-C50C-407E-A947-70E740481C1C}">
                <a14:useLocalDpi xmlns:a14="http://schemas.microsoft.com/office/drawing/2010/main" val="0"/>
              </a:ext>
            </a:extLst>
          </a:blip>
          <a:stretch>
            <a:fillRect/>
          </a:stretch>
        </p:blipFill>
        <p:spPr>
          <a:xfrm>
            <a:off x="48031" y="-5212"/>
            <a:ext cx="1340525" cy="1221037"/>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3299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ãy Đứng Dậy - Nick Vujicic [HD].mp4">
            <a:hlinkClick r:id="" action="ppaction://media"/>
          </p:cNvPr>
          <p:cNvPicPr>
            <a:picLocks noRot="1" noChangeAspect="1"/>
          </p:cNvPicPr>
          <p:nvPr>
            <a:videoFile r:link="rId1"/>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pic>
        <p:nvPicPr>
          <p:cNvPr id="6" name="Picture 5"/>
          <p:cNvPicPr>
            <a:picLocks noChangeAspect="1"/>
          </p:cNvPicPr>
          <p:nvPr/>
        </p:nvPicPr>
        <p:blipFill>
          <a:blip r:embed="rId4"/>
          <a:stretch>
            <a:fillRect/>
          </a:stretch>
        </p:blipFill>
        <p:spPr>
          <a:xfrm>
            <a:off x="999891" y="447264"/>
            <a:ext cx="10390004" cy="5865304"/>
          </a:xfrm>
          <a:prstGeom prst="rect">
            <a:avLst/>
          </a:prstGeom>
        </p:spPr>
      </p:pic>
      <p:pic>
        <p:nvPicPr>
          <p:cNvPr id="7" name="Picture 6"/>
          <p:cNvPicPr>
            <a:picLocks noChangeAspect="1"/>
          </p:cNvPicPr>
          <p:nvPr/>
        </p:nvPicPr>
        <p:blipFill>
          <a:blip r:embed="rId5"/>
          <a:stretch>
            <a:fillRect/>
          </a:stretch>
        </p:blipFill>
        <p:spPr>
          <a:xfrm>
            <a:off x="10936762" y="0"/>
            <a:ext cx="1255238" cy="937524"/>
          </a:xfrm>
          <a:prstGeom prst="rect">
            <a:avLst/>
          </a:prstGeom>
        </p:spPr>
      </p:pic>
      <p:sp>
        <p:nvSpPr>
          <p:cNvPr id="10" name="Hình Chữ nhật 9"/>
          <p:cNvSpPr/>
          <p:nvPr/>
        </p:nvSpPr>
        <p:spPr>
          <a:xfrm>
            <a:off x="2165684" y="2271645"/>
            <a:ext cx="6096000" cy="830997"/>
          </a:xfrm>
          <a:prstGeom prst="rect">
            <a:avLst/>
          </a:prstGeom>
        </p:spPr>
        <p:txBody>
          <a:bodyPr>
            <a:spAutoFit/>
          </a:bodyPr>
          <a:lstStyle/>
          <a:p>
            <a:r>
              <a:rPr lang="en-US" sz="2400" smtClean="0">
                <a:latin typeface="Times New Roman" pitchFamily="18" charset="0"/>
                <a:cs typeface="Times New Roman" pitchFamily="18" charset="0"/>
              </a:rPr>
              <a:t>? Cảm nhận của em sau khi xem video? Em học tập được gì từ nhân vật?</a:t>
            </a:r>
            <a:endParaRPr lang="en-US" sz="2400">
              <a:latin typeface="Times New Roman" pitchFamily="18" charset="0"/>
              <a:cs typeface="Times New Roman" pitchFamily="18" charset="0"/>
            </a:endParaRPr>
          </a:p>
        </p:txBody>
      </p:sp>
      <p:sp>
        <p:nvSpPr>
          <p:cNvPr id="4097" name="Rectangle 1"/>
          <p:cNvSpPr>
            <a:spLocks noChangeArrowheads="1"/>
          </p:cNvSpPr>
          <p:nvPr/>
        </p:nvSpPr>
        <p:spPr bwMode="auto">
          <a:xfrm>
            <a:off x="1957136" y="3048000"/>
            <a:ext cx="8021053"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58763" algn="l"/>
              </a:tabLst>
            </a:pPr>
            <a:r>
              <a:rPr kumimoji="0" lang="en-US" sz="2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0" i="1" u="none" strike="noStrike" cap="none" normalizeH="0" baseline="0" smtClean="0">
                <a:ln>
                  <a:noFill/>
                </a:ln>
                <a:solidFill>
                  <a:srgbClr val="00B050"/>
                </a:solidFill>
                <a:effectLst/>
                <a:latin typeface="Times New Roman" pitchFamily="18" charset="0"/>
                <a:ea typeface="Times New Roman" pitchFamily="18" charset="0"/>
                <a:cs typeface="Times New Roman" pitchFamily="18" charset="0"/>
              </a:rPr>
              <a:t> </a:t>
            </a:r>
            <a:r>
              <a:rPr kumimoji="0" lang="vi-VN" sz="2400" b="0" i="0" u="none" strike="noStrike" cap="none" normalizeH="0" baseline="0" smtClean="0">
                <a:ln>
                  <a:noFill/>
                </a:ln>
                <a:solidFill>
                  <a:srgbClr val="000000"/>
                </a:solidFill>
                <a:effectLst/>
                <a:latin typeface="Times New Roman" pitchFamily="18" charset="0"/>
                <a:ea typeface="Arial" pitchFamily="34" charset="0"/>
                <a:cs typeface="Times New Roman" pitchFamily="18" charset="0"/>
              </a:rPr>
              <a:t>Em hãy </a:t>
            </a:r>
            <a:r>
              <a:rPr kumimoji="0" lang="en-US" sz="2400" b="0" i="0" u="none" strike="noStrike" cap="none" normalizeH="0" baseline="0" smtClean="0">
                <a:ln>
                  <a:noFill/>
                </a:ln>
                <a:solidFill>
                  <a:srgbClr val="000000"/>
                </a:solidFill>
                <a:effectLst/>
                <a:latin typeface="Times New Roman" pitchFamily="18" charset="0"/>
                <a:ea typeface="Arial" pitchFamily="34" charset="0"/>
                <a:cs typeface="Times New Roman" pitchFamily="18" charset="0"/>
              </a:rPr>
              <a:t>sưu tầm câu chuyện kể về sự siêng năng, kiên trì của một bạn học sinh mà em biết. Sau đó thiết kế và đăng trên tờ báo tường của lớp để chia sẻ tấm gương đó với các bạn.</a:t>
            </a:r>
            <a:endParaRPr kumimoji="0" lang="en-US"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58763" algn="l"/>
              </a:tabLst>
            </a:pPr>
            <a:r>
              <a:rPr kumimoji="0" lang="en-US" sz="24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a:t>
            </a:r>
            <a:r>
              <a:rPr kumimoji="0" lang="en-US" sz="2400" b="0" i="1" u="none" strike="noStrike" cap="none" normalizeH="0" baseline="0" smtClean="0">
                <a:ln>
                  <a:noFill/>
                </a:ln>
                <a:solidFill>
                  <a:srgbClr val="00B050"/>
                </a:solidFill>
                <a:effectLst/>
                <a:latin typeface="Times New Roman" pitchFamily="18" charset="0"/>
                <a:ea typeface="Times New Roman" pitchFamily="18" charset="0"/>
                <a:cs typeface="Times New Roman" pitchFamily="18" charset="0"/>
              </a:rPr>
              <a:t> </a:t>
            </a:r>
            <a:r>
              <a:rPr kumimoji="0" lang="vi-VN" sz="2400" b="0" i="0" u="none" strike="noStrike" cap="none" normalizeH="0" baseline="0" smtClean="0">
                <a:ln>
                  <a:noFill/>
                </a:ln>
                <a:solidFill>
                  <a:srgbClr val="000000"/>
                </a:solidFill>
                <a:effectLst/>
                <a:latin typeface="Times New Roman" pitchFamily="18" charset="0"/>
                <a:ea typeface="Arial" pitchFamily="34" charset="0"/>
                <a:cs typeface="Times New Roman" pitchFamily="18" charset="0"/>
              </a:rPr>
              <a:t>Em hãy </a:t>
            </a:r>
            <a:r>
              <a:rPr kumimoji="0" lang="en-US" sz="2400" b="0" i="0" u="none" strike="noStrike" cap="none" normalizeH="0" baseline="0" smtClean="0">
                <a:ln>
                  <a:noFill/>
                </a:ln>
                <a:solidFill>
                  <a:srgbClr val="000000"/>
                </a:solidFill>
                <a:effectLst/>
                <a:latin typeface="Times New Roman" pitchFamily="18" charset="0"/>
                <a:ea typeface="Arial" pitchFamily="34" charset="0"/>
                <a:cs typeface="Times New Roman" pitchFamily="18" charset="0"/>
              </a:rPr>
              <a:t>nêu những biểu hiện chưa siêng năng, kiên trì của bản thân và lập – thực hiện kế hoạch để khắc phục nhược điểm này.</a:t>
            </a:r>
            <a:endParaRPr kumimoji="0" lang="en-US" sz="3200" b="0" i="0" u="none" strike="noStrike" cap="none" normalizeH="0" baseline="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31220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SANY09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41148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ky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81000"/>
            <a:ext cx="40386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k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352800"/>
            <a:ext cx="40386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WordArt 10"/>
          <p:cNvSpPr>
            <a:spLocks noChangeArrowheads="1" noChangeShapeType="1" noTextEdit="1"/>
          </p:cNvSpPr>
          <p:nvPr/>
        </p:nvSpPr>
        <p:spPr bwMode="auto">
          <a:xfrm>
            <a:off x="4800600" y="6172200"/>
            <a:ext cx="2667000" cy="381000"/>
          </a:xfrm>
          <a:prstGeom prst="rect">
            <a:avLst/>
          </a:prstGeom>
        </p:spPr>
        <p:txBody>
          <a:bodyPr wrap="none" fromWordArt="1">
            <a:prstTxWarp prst="textPlain">
              <a:avLst>
                <a:gd name="adj" fmla="val 50000"/>
              </a:avLst>
            </a:prstTxWarp>
          </a:bodyPr>
          <a:lstStyle/>
          <a:p>
            <a:pPr algn="ctr"/>
            <a:r>
              <a:rPr lang="en-US" kern="10">
                <a:ln w="9525">
                  <a:solidFill>
                    <a:srgbClr val="0000FF"/>
                  </a:solidFill>
                  <a:round/>
                  <a:headEnd/>
                  <a:tailEnd/>
                </a:ln>
                <a:solidFill>
                  <a:srgbClr val="0000FF"/>
                </a:solidFill>
                <a:latin typeface="Times New Roman" panose="02020603050405020304" pitchFamily="18" charset="0"/>
                <a:cs typeface="Times New Roman" panose="02020603050405020304" pitchFamily="18" charset="0"/>
              </a:rPr>
              <a:t>Thầy Nguyễn Ngọc Ký</a:t>
            </a:r>
          </a:p>
        </p:txBody>
      </p:sp>
    </p:spTree>
    <p:extLst>
      <p:ext uri="{BB962C8B-B14F-4D97-AF65-F5344CB8AC3E}">
        <p14:creationId xmlns:p14="http://schemas.microsoft.com/office/powerpoint/2010/main" val="4228150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wedge">
                                      <p:cBhvr>
                                        <p:cTn id="7" dur="2000"/>
                                        <p:tgtEl>
                                          <p:spTgt spid="17412"/>
                                        </p:tgtEl>
                                      </p:cBhvr>
                                    </p:animEffect>
                                  </p:childTnLst>
                                </p:cTn>
                              </p:par>
                            </p:childTnLst>
                          </p:cTn>
                        </p:par>
                        <p:par>
                          <p:cTn id="8" fill="hold" nodeType="afterGroup">
                            <p:stCondLst>
                              <p:cond delay="2000"/>
                            </p:stCondLst>
                            <p:childTnLst>
                              <p:par>
                                <p:cTn id="9" presetID="20" presetClass="entr" presetSubtype="0" fill="hold" nodeType="afterEffect">
                                  <p:stCondLst>
                                    <p:cond delay="0"/>
                                  </p:stCondLst>
                                  <p:childTnLst>
                                    <p:set>
                                      <p:cBhvr>
                                        <p:cTn id="10" dur="1" fill="hold">
                                          <p:stCondLst>
                                            <p:cond delay="0"/>
                                          </p:stCondLst>
                                        </p:cTn>
                                        <p:tgtEl>
                                          <p:spTgt spid="17413"/>
                                        </p:tgtEl>
                                        <p:attrNameLst>
                                          <p:attrName>style.visibility</p:attrName>
                                        </p:attrNameLst>
                                      </p:cBhvr>
                                      <p:to>
                                        <p:strVal val="visible"/>
                                      </p:to>
                                    </p:set>
                                    <p:animEffect transition="in" filter="wedge">
                                      <p:cBhvr>
                                        <p:cTn id="11" dur="2000"/>
                                        <p:tgtEl>
                                          <p:spTgt spid="17413"/>
                                        </p:tgtEl>
                                      </p:cBhvr>
                                    </p:animEffect>
                                  </p:childTnLst>
                                </p:cTn>
                              </p:par>
                            </p:childTnLst>
                          </p:cTn>
                        </p:par>
                        <p:par>
                          <p:cTn id="12" fill="hold" nodeType="afterGroup">
                            <p:stCondLst>
                              <p:cond delay="4000"/>
                            </p:stCondLst>
                            <p:childTnLst>
                              <p:par>
                                <p:cTn id="13" presetID="20" presetClass="entr" presetSubtype="0" fill="hold" nodeType="afterEffect">
                                  <p:stCondLst>
                                    <p:cond delay="0"/>
                                  </p:stCondLst>
                                  <p:childTnLst>
                                    <p:set>
                                      <p:cBhvr>
                                        <p:cTn id="14" dur="1" fill="hold">
                                          <p:stCondLst>
                                            <p:cond delay="0"/>
                                          </p:stCondLst>
                                        </p:cTn>
                                        <p:tgtEl>
                                          <p:spTgt spid="17414"/>
                                        </p:tgtEl>
                                        <p:attrNameLst>
                                          <p:attrName>style.visibility</p:attrName>
                                        </p:attrNameLst>
                                      </p:cBhvr>
                                      <p:to>
                                        <p:strVal val="visible"/>
                                      </p:to>
                                    </p:set>
                                    <p:animEffect transition="in" filter="wedge">
                                      <p:cBhvr>
                                        <p:cTn id="15" dur="2000"/>
                                        <p:tgtEl>
                                          <p:spTgt spid="17414"/>
                                        </p:tgtEl>
                                      </p:cBhvr>
                                    </p:animEffect>
                                  </p:childTnLst>
                                </p:cTn>
                              </p:par>
                            </p:childTnLst>
                          </p:cTn>
                        </p:par>
                        <p:par>
                          <p:cTn id="16" fill="hold" nodeType="afterGroup">
                            <p:stCondLst>
                              <p:cond delay="6000"/>
                            </p:stCondLst>
                            <p:childTnLst>
                              <p:par>
                                <p:cTn id="17" presetID="20" presetClass="entr" presetSubtype="0" fill="hold" nodeType="afterEffect">
                                  <p:stCondLst>
                                    <p:cond delay="0"/>
                                  </p:stCondLst>
                                  <p:childTnLst>
                                    <p:set>
                                      <p:cBhvr>
                                        <p:cTn id="18" dur="1" fill="hold">
                                          <p:stCondLst>
                                            <p:cond delay="0"/>
                                          </p:stCondLst>
                                        </p:cTn>
                                        <p:tgtEl>
                                          <p:spTgt spid="17418"/>
                                        </p:tgtEl>
                                        <p:attrNameLst>
                                          <p:attrName>style.visibility</p:attrName>
                                        </p:attrNameLst>
                                      </p:cBhvr>
                                      <p:to>
                                        <p:strVal val="visible"/>
                                      </p:to>
                                    </p:set>
                                    <p:animEffect transition="in" filter="wedge">
                                      <p:cBhvr>
                                        <p:cTn id="19" dur="2000"/>
                                        <p:tgtEl>
                                          <p:spTgt spid="17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56379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grpSp>
        <p:nvGrpSpPr>
          <p:cNvPr id="3" name="Group 2"/>
          <p:cNvGrpSpPr/>
          <p:nvPr/>
        </p:nvGrpSpPr>
        <p:grpSpPr>
          <a:xfrm>
            <a:off x="919627" y="578106"/>
            <a:ext cx="10357973"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4"/>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smtClean="0">
                  <a:solidFill>
                    <a:srgbClr val="0000FF"/>
                  </a:solidFill>
                  <a:latin typeface="Times New Roman" pitchFamily="18" charset="0"/>
                  <a:ea typeface="Helvetica Neue"/>
                  <a:cs typeface="Times New Roman" pitchFamily="18" charset="0"/>
                </a:rPr>
                <a:t>Sắm vai tình huống về siêng năng, kiên trì </a:t>
              </a:r>
            </a:p>
          </p:txBody>
        </p:sp>
      </p:grpSp>
      <p:pic>
        <p:nvPicPr>
          <p:cNvPr id="13" name="Picture 12"/>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15120759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6" name="Google Shape;125;p5"/>
          <p:cNvPicPr preferRelativeResize="0"/>
          <p:nvPr/>
        </p:nvPicPr>
        <p:blipFill rotWithShape="1">
          <a:blip r:embed="rId4">
            <a:alphaModFix/>
          </a:blip>
          <a:srcRect/>
          <a:stretch/>
        </p:blipFill>
        <p:spPr>
          <a:xfrm>
            <a:off x="6374864" y="425542"/>
            <a:ext cx="5207535" cy="5948218"/>
          </a:xfrm>
          <a:prstGeom prst="rect">
            <a:avLst/>
          </a:prstGeom>
          <a:noFill/>
          <a:ln>
            <a:noFill/>
          </a:ln>
        </p:spPr>
      </p:pic>
      <p:sp>
        <p:nvSpPr>
          <p:cNvPr id="12" name="文本框 15"/>
          <p:cNvSpPr txBox="1"/>
          <p:nvPr/>
        </p:nvSpPr>
        <p:spPr>
          <a:xfrm>
            <a:off x="6448507" y="3380472"/>
            <a:ext cx="5255015" cy="2123658"/>
          </a:xfrm>
          <a:prstGeom prst="rect">
            <a:avLst/>
          </a:prstGeom>
          <a:noFill/>
        </p:spPr>
        <p:txBody>
          <a:bodyPr wrap="square" rtlCol="0">
            <a:spAutoFit/>
          </a:bodyPr>
          <a:lstStyle/>
          <a:p>
            <a:pPr algn="ctr" defTabSz="457200"/>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Xin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chào</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và</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hẹn</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gặp</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6600" b="1" dirty="0" err="1" smtClean="0">
                <a:solidFill>
                  <a:srgbClr val="FF0000"/>
                </a:solidFill>
                <a:latin typeface="Times New Roman" pitchFamily="18" charset="0"/>
                <a:ea typeface="华康海报体W12" panose="040B0C09000000000000" pitchFamily="81" charset="-122"/>
                <a:cs typeface="Times New Roman" pitchFamily="18" charset="0"/>
              </a:rPr>
              <a:t>lại</a:t>
            </a:r>
            <a:r>
              <a:rPr lang="en-US" altLang="zh-CN" sz="6600" b="1" dirty="0" smtClean="0">
                <a:solidFill>
                  <a:srgbClr val="FF0000"/>
                </a:solidFill>
                <a:latin typeface="Times New Roman" pitchFamily="18" charset="0"/>
                <a:ea typeface="华康海报体W12" panose="040B0C09000000000000" pitchFamily="81" charset="-122"/>
                <a:cs typeface="Times New Roman" pitchFamily="18" charset="0"/>
              </a:rPr>
              <a:t>!</a:t>
            </a:r>
            <a:endParaRPr lang="zh-CN" altLang="en-US" sz="6600" b="1" dirty="0">
              <a:solidFill>
                <a:srgbClr val="FF0000"/>
              </a:solidFill>
              <a:latin typeface="Times New Roman" pitchFamily="18" charset="0"/>
              <a:ea typeface="华康海报体W12" panose="040B0C09000000000000" pitchFamily="81" charset="-122"/>
              <a:cs typeface="Times New Roman" pitchFamily="18" charset="0"/>
            </a:endParaRPr>
          </a:p>
        </p:txBody>
      </p:sp>
      <p:grpSp>
        <p:nvGrpSpPr>
          <p:cNvPr id="2" name="Group 2"/>
          <p:cNvGrpSpPr/>
          <p:nvPr/>
        </p:nvGrpSpPr>
        <p:grpSpPr>
          <a:xfrm>
            <a:off x="919627" y="578106"/>
            <a:ext cx="5064981" cy="5604731"/>
            <a:chOff x="839417" y="578106"/>
            <a:chExt cx="5064981" cy="5604731"/>
          </a:xfrm>
        </p:grpSpPr>
        <p:pic>
          <p:nvPicPr>
            <p:cNvPr id="8" name="Picture 7">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417" y="578106"/>
              <a:ext cx="5064981" cy="5604731"/>
            </a:xfrm>
            <a:prstGeom prst="rect">
              <a:avLst/>
            </a:prstGeom>
          </p:spPr>
        </p:pic>
        <p:pic>
          <p:nvPicPr>
            <p:cNvPr id="9" name="Picture 8"/>
            <p:cNvPicPr>
              <a:picLocks noChangeAspect="1"/>
            </p:cNvPicPr>
            <p:nvPr/>
          </p:nvPicPr>
          <p:blipFill>
            <a:blip r:embed="rId5"/>
            <a:stretch>
              <a:fillRect/>
            </a:stretch>
          </p:blipFill>
          <p:spPr>
            <a:xfrm>
              <a:off x="979208" y="1288202"/>
              <a:ext cx="4149384" cy="4040543"/>
            </a:xfrm>
            <a:prstGeom prst="rect">
              <a:avLst/>
            </a:prstGeom>
          </p:spPr>
        </p:pic>
        <p:sp>
          <p:nvSpPr>
            <p:cNvPr id="10" name="Rectangle 9"/>
            <p:cNvSpPr>
              <a:spLocks noChangeArrowheads="1"/>
            </p:cNvSpPr>
            <p:nvPr/>
          </p:nvSpPr>
          <p:spPr bwMode="auto">
            <a:xfrm>
              <a:off x="1410628" y="1594131"/>
              <a:ext cx="3315855"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err="1" smtClean="0">
                  <a:solidFill>
                    <a:srgbClr val="0000FF"/>
                  </a:solidFill>
                  <a:latin typeface="Times New Roman" pitchFamily="18" charset="0"/>
                  <a:ea typeface="Helvetica Neue"/>
                  <a:cs typeface="Times New Roman" pitchFamily="18" charset="0"/>
                </a:rPr>
                <a:t>Bài</a:t>
              </a:r>
              <a:r>
                <a:rPr lang="en-US" altLang="en-US" sz="4400" b="1" smtClean="0">
                  <a:solidFill>
                    <a:srgbClr val="0000FF"/>
                  </a:solidFill>
                  <a:latin typeface="Times New Roman" pitchFamily="18" charset="0"/>
                  <a:ea typeface="Helvetica Neue"/>
                  <a:cs typeface="Times New Roman" pitchFamily="18" charset="0"/>
                </a:rPr>
                <a:t> 3:</a:t>
              </a:r>
              <a:r>
                <a:rPr lang="en-US" altLang="en-US" sz="4400" b="1" smtClean="0">
                  <a:solidFill>
                    <a:srgbClr val="FF0000"/>
                  </a:solidFill>
                  <a:latin typeface="Times New Roman" pitchFamily="18" charset="0"/>
                  <a:ea typeface="Helvetica Neue"/>
                  <a:cs typeface="Times New Roman" pitchFamily="18" charset="0"/>
                </a:rPr>
                <a:t> </a:t>
              </a:r>
              <a:endParaRPr lang="en-US" altLang="en-US" sz="4400" b="1" dirty="0" smtClean="0">
                <a:solidFill>
                  <a:srgbClr val="FF0000"/>
                </a:solidFill>
                <a:latin typeface="Times New Roman" pitchFamily="18" charset="0"/>
                <a:ea typeface="Helvetica Neue"/>
                <a:cs typeface="Times New Roman" pitchFamily="18" charset="0"/>
              </a:endParaRPr>
            </a:p>
            <a:p>
              <a:pPr algn="ctr" eaLnBrk="0" fontAlgn="base" hangingPunct="0">
                <a:spcBef>
                  <a:spcPct val="0"/>
                </a:spcBef>
                <a:spcAft>
                  <a:spcPct val="0"/>
                </a:spcAft>
              </a:pPr>
              <a:r>
                <a:rPr lang="en-US" altLang="en-US" sz="4400" b="1" smtClean="0">
                  <a:solidFill>
                    <a:srgbClr val="FF0000"/>
                  </a:solidFill>
                  <a:latin typeface="Times New Roman" pitchFamily="18" charset="0"/>
                  <a:ea typeface="Helvetica Neue"/>
                  <a:cs typeface="Times New Roman" pitchFamily="18" charset="0"/>
                </a:rPr>
                <a:t>Siêng năng, kiên trì</a:t>
              </a:r>
            </a:p>
            <a:p>
              <a:pPr algn="ctr" eaLnBrk="0" fontAlgn="base" hangingPunct="0">
                <a:spcBef>
                  <a:spcPct val="0"/>
                </a:spcBef>
                <a:spcAft>
                  <a:spcPct val="0"/>
                </a:spcAft>
              </a:pPr>
              <a:r>
                <a:rPr lang="en-US" altLang="en-US" sz="4400" b="1" smtClean="0">
                  <a:solidFill>
                    <a:srgbClr val="0000FF"/>
                  </a:solidFill>
                  <a:latin typeface="Times New Roman" pitchFamily="18" charset="0"/>
                  <a:ea typeface="Helvetica Neue"/>
                  <a:cs typeface="Times New Roman" pitchFamily="18" charset="0"/>
                </a:rPr>
                <a:t>KNTT</a:t>
              </a:r>
              <a:endParaRPr lang="en-SG" altLang="en-US" sz="4400" b="1" dirty="0">
                <a:solidFill>
                  <a:srgbClr val="0000FF"/>
                </a:solidFill>
                <a:latin typeface="Times New Roman" pitchFamily="18" charset="0"/>
                <a:cs typeface="Times New Roman" pitchFamily="18" charset="0"/>
              </a:endParaRPr>
            </a:p>
          </p:txBody>
        </p:sp>
      </p:grpSp>
      <p:pic>
        <p:nvPicPr>
          <p:cNvPr id="13" name="Picture 12"/>
          <p:cNvPicPr>
            <a:picLocks noChangeAspect="1"/>
          </p:cNvPicPr>
          <p:nvPr/>
        </p:nvPicPr>
        <p:blipFill>
          <a:blip r:embed="rId6"/>
          <a:stretch>
            <a:fillRect/>
          </a:stretch>
        </p:blipFill>
        <p:spPr>
          <a:xfrm>
            <a:off x="10936762" y="0"/>
            <a:ext cx="1255238" cy="937524"/>
          </a:xfrm>
          <a:prstGeom prst="rect">
            <a:avLst/>
          </a:prstGeom>
        </p:spPr>
      </p:pic>
    </p:spTree>
    <p:extLst>
      <p:ext uri="{BB962C8B-B14F-4D97-AF65-F5344CB8AC3E}">
        <p14:creationId xmlns:p14="http://schemas.microsoft.com/office/powerpoint/2010/main" val="15120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ppt_w</p:attrName>
                                        </p:attrNameLst>
                                      </p:cBhvr>
                                      <p:tavLst>
                                        <p:tav tm="0" fmla="#ppt_w*sin(2.5*pi*$)">
                                          <p:val>
                                            <p:fltVal val="0"/>
                                          </p:val>
                                        </p:tav>
                                        <p:tav tm="100000">
                                          <p:val>
                                            <p:fltVal val="1"/>
                                          </p:val>
                                        </p:tav>
                                      </p:tavLst>
                                    </p:anim>
                                    <p:anim calcmode="lin" valueType="num">
                                      <p:cBhvr>
                                        <p:cTn id="9" dur="750" fill="hold"/>
                                        <p:tgtEl>
                                          <p:spTgt spid="12"/>
                                        </p:tgtEl>
                                        <p:attrNameLst>
                                          <p:attrName>ppt_h</p:attrName>
                                        </p:attrNameLst>
                                      </p:cBhvr>
                                      <p:tavLst>
                                        <p:tav tm="0">
                                          <p:val>
                                            <p:strVal val="#ppt_h"/>
                                          </p:val>
                                        </p:tav>
                                        <p:tav tm="100000">
                                          <p:val>
                                            <p:strVal val="#ppt_h"/>
                                          </p:val>
                                        </p:tav>
                                      </p:tavLst>
                                    </p:anim>
                                  </p:childTnLst>
                                </p:cTn>
                              </p:par>
                              <p:par>
                                <p:cTn id="10" presetID="6" presetClass="emph" presetSubtype="0" fill="hold" grpId="1" nodeType="withEffect">
                                  <p:stCondLst>
                                    <p:cond delay="0"/>
                                  </p:stCondLst>
                                  <p:iterate type="lt">
                                    <p:tmPct val="10000"/>
                                  </p:iterate>
                                  <p:childTnLst>
                                    <p:animScale>
                                      <p:cBhvr>
                                        <p:cTn id="11" dur="300" fill="hold"/>
                                        <p:tgtEl>
                                          <p:spTgt spid="12"/>
                                        </p:tgtEl>
                                      </p:cBhvr>
                                      <p:by x="500000" y="500000"/>
                                    </p:animScale>
                                  </p:childTnLst>
                                </p:cTn>
                              </p:par>
                              <p:par>
                                <p:cTn id="12" presetID="6" presetClass="emph" presetSubtype="0" fill="hold" grpId="2" nodeType="withEffect">
                                  <p:stCondLst>
                                    <p:cond delay="0"/>
                                  </p:stCondLst>
                                  <p:iterate type="lt">
                                    <p:tmPct val="10000"/>
                                  </p:iterate>
                                  <p:childTnLst>
                                    <p:animScale>
                                      <p:cBhvr>
                                        <p:cTn id="13" dur="750" fill="hold"/>
                                        <p:tgtEl>
                                          <p:spTgt spid="12"/>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3" name="图片 3092" descr="PPT素材-13"/>
          <p:cNvPicPr>
            <a:picLocks noChangeAspect="1"/>
          </p:cNvPicPr>
          <p:nvPr/>
        </p:nvPicPr>
        <p:blipFill>
          <a:blip r:embed="rId3"/>
          <a:stretch>
            <a:fillRect/>
          </a:stretch>
        </p:blipFill>
        <p:spPr>
          <a:xfrm>
            <a:off x="6803778" y="3520440"/>
            <a:ext cx="4631362" cy="3337560"/>
          </a:xfrm>
          <a:prstGeom prst="rect">
            <a:avLst/>
          </a:prstGeom>
          <a:noFill/>
          <a:ln w="9525">
            <a:noFill/>
          </a:ln>
        </p:spPr>
      </p:pic>
      <p:sp>
        <p:nvSpPr>
          <p:cNvPr id="2" name="TextBox 1"/>
          <p:cNvSpPr txBox="1"/>
          <p:nvPr/>
        </p:nvSpPr>
        <p:spPr>
          <a:xfrm rot="10800000" flipV="1">
            <a:off x="8260080" y="4256917"/>
            <a:ext cx="1889760" cy="582339"/>
          </a:xfrm>
          <a:prstGeom prst="rect">
            <a:avLst/>
          </a:prstGeom>
          <a:noFill/>
        </p:spPr>
        <p:txBody>
          <a:bodyPr wrap="square" rtlCol="0">
            <a:spAutoFit/>
          </a:bodyPr>
          <a:lstStyle/>
          <a:p>
            <a:pPr algn="ctr"/>
            <a:r>
              <a:rPr lang="en-US" sz="3184" b="1" dirty="0">
                <a:latin typeface="Times New Roman" panose="02020603050405020304" pitchFamily="18" charset="0"/>
                <a:cs typeface="Times New Roman" panose="02020603050405020304" pitchFamily="18" charset="0"/>
              </a:rPr>
              <a:t>CÂU 2:</a:t>
            </a:r>
          </a:p>
        </p:txBody>
      </p:sp>
      <p:sp>
        <p:nvSpPr>
          <p:cNvPr id="3" name="TextBox 2"/>
          <p:cNvSpPr txBox="1"/>
          <p:nvPr/>
        </p:nvSpPr>
        <p:spPr>
          <a:xfrm>
            <a:off x="-182880" y="-289560"/>
            <a:ext cx="11932920" cy="4317464"/>
          </a:xfrm>
          <a:prstGeom prst="rect">
            <a:avLst/>
          </a:prstGeom>
          <a:noFill/>
        </p:spPr>
        <p:txBody>
          <a:bodyPr wrap="square" rtlCol="0">
            <a:spAutoFit/>
          </a:bodyPr>
          <a:lstStyle/>
          <a:p>
            <a:pPr algn="ctr">
              <a:lnSpc>
                <a:spcPct val="200000"/>
              </a:lnSpc>
            </a:pPr>
            <a:r>
              <a:rPr lang="en-US" sz="4800" dirty="0" err="1">
                <a:solidFill>
                  <a:srgbClr val="FF0000"/>
                </a:solidFill>
                <a:latin typeface="Times New Roman" panose="02020603050405020304" pitchFamily="18" charset="0"/>
                <a:cs typeface="Times New Roman" panose="02020603050405020304" pitchFamily="18" charset="0"/>
              </a:rPr>
              <a:t>Điền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từ</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còn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thiếu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vào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chỗ</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trống</a:t>
            </a:r>
            <a:r>
              <a:rPr lang="en-US" sz="4800" dirty="0">
                <a:solidFill>
                  <a:srgbClr val="FF0000"/>
                </a:solidFill>
                <a:latin typeface="Times New Roman" panose="02020603050405020304" pitchFamily="18" charset="0"/>
                <a:cs typeface="Times New Roman" panose="02020603050405020304" pitchFamily="18" charset="0"/>
              </a:rPr>
              <a:t>:</a:t>
            </a:r>
          </a:p>
          <a:p>
            <a:pPr algn="ctr">
              <a:lnSpc>
                <a:spcPct val="200000"/>
              </a:lnSpc>
            </a:pPr>
            <a:r>
              <a:rPr lang="en-US" sz="4800" dirty="0" err="1">
                <a:solidFill>
                  <a:srgbClr val="FF0000"/>
                </a:solidFill>
                <a:latin typeface="Times New Roman" panose="02020603050405020304" pitchFamily="18" charset="0"/>
                <a:cs typeface="Times New Roman" panose="02020603050405020304" pitchFamily="18" charset="0"/>
              </a:rPr>
              <a:t>Có</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làm</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mới</a:t>
            </a:r>
            <a:r>
              <a:rPr lang="en-US" sz="4800" dirty="0">
                <a:solidFill>
                  <a:srgbClr val="FF0000"/>
                </a:solidFill>
                <a:latin typeface="Times New Roman" panose="02020603050405020304" pitchFamily="18" charset="0"/>
                <a:cs typeface="Times New Roman" panose="02020603050405020304" pitchFamily="18" charset="0"/>
              </a:rPr>
              <a:t>………………   </a:t>
            </a:r>
          </a:p>
          <a:p>
            <a:pPr algn="ctr">
              <a:lnSpc>
                <a:spcPct val="200000"/>
              </a:lnSpc>
            </a:pPr>
            <a:endParaRPr lang="en-US" sz="4800" dirty="0">
              <a:solidFill>
                <a:srgbClr val="FF0000"/>
              </a:solidFill>
            </a:endParaRPr>
          </a:p>
        </p:txBody>
      </p:sp>
      <p:sp>
        <p:nvSpPr>
          <p:cNvPr id="4" name="TextBox 3"/>
          <p:cNvSpPr txBox="1"/>
          <p:nvPr/>
        </p:nvSpPr>
        <p:spPr>
          <a:xfrm>
            <a:off x="5836920" y="1386840"/>
            <a:ext cx="3283877" cy="923330"/>
          </a:xfrm>
          <a:prstGeom prst="rect">
            <a:avLst/>
          </a:prstGeom>
          <a:solidFill>
            <a:schemeClr val="bg1"/>
          </a:solidFill>
        </p:spPr>
        <p:txBody>
          <a:bodyPr wrap="square" rtlCol="0">
            <a:spAutoFit/>
          </a:bodyPr>
          <a:lstStyle/>
          <a:p>
            <a:r>
              <a:rPr lang="en-US" sz="5400" b="1" dirty="0" err="1">
                <a:solidFill>
                  <a:srgbClr val="0070C0"/>
                </a:solidFill>
                <a:latin typeface="Times New Roman" panose="02020603050405020304" pitchFamily="18" charset="0"/>
                <a:cs typeface="Times New Roman" panose="02020603050405020304" pitchFamily="18" charset="0"/>
              </a:rPr>
              <a:t>có</a:t>
            </a:r>
            <a:r>
              <a:rPr lang="en-US" sz="5400" b="1" dirty="0">
                <a:solidFill>
                  <a:srgbClr val="0070C0"/>
                </a:solidFill>
                <a:latin typeface="Times New Roman" panose="02020603050405020304" pitchFamily="18" charset="0"/>
                <a:cs typeface="Times New Roman" panose="02020603050405020304" pitchFamily="18" charset="0"/>
              </a:rPr>
              <a:t> </a:t>
            </a:r>
            <a:r>
              <a:rPr lang="en-US" sz="5400" b="1" dirty="0" err="1">
                <a:solidFill>
                  <a:srgbClr val="0070C0"/>
                </a:solidFill>
                <a:latin typeface="Times New Roman" panose="02020603050405020304" pitchFamily="18" charset="0"/>
                <a:cs typeface="Times New Roman" panose="02020603050405020304" pitchFamily="18" charset="0"/>
              </a:rPr>
              <a:t>ăn</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92034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93"/>
                                        </p:tgtEl>
                                        <p:attrNameLst>
                                          <p:attrName>style.visibility</p:attrName>
                                        </p:attrNameLst>
                                      </p:cBhvr>
                                      <p:to>
                                        <p:strVal val="visible"/>
                                      </p:to>
                                    </p:set>
                                    <p:anim calcmode="lin" valueType="num">
                                      <p:cBhvr>
                                        <p:cTn id="7" dur="500" fill="hold"/>
                                        <p:tgtEl>
                                          <p:spTgt spid="3093"/>
                                        </p:tgtEl>
                                        <p:attrNameLst>
                                          <p:attrName>ppt_w</p:attrName>
                                        </p:attrNameLst>
                                      </p:cBhvr>
                                      <p:tavLst>
                                        <p:tav tm="0">
                                          <p:val>
                                            <p:fltVal val="0"/>
                                          </p:val>
                                        </p:tav>
                                        <p:tav tm="100000">
                                          <p:val>
                                            <p:strVal val="#ppt_w"/>
                                          </p:val>
                                        </p:tav>
                                      </p:tavLst>
                                    </p:anim>
                                    <p:anim calcmode="lin" valueType="num">
                                      <p:cBhvr>
                                        <p:cTn id="8" dur="500" fill="hold"/>
                                        <p:tgtEl>
                                          <p:spTgt spid="3093"/>
                                        </p:tgtEl>
                                        <p:attrNameLst>
                                          <p:attrName>ppt_h</p:attrName>
                                        </p:attrNameLst>
                                      </p:cBhvr>
                                      <p:tavLst>
                                        <p:tav tm="0">
                                          <p:val>
                                            <p:fltVal val="0"/>
                                          </p:val>
                                        </p:tav>
                                        <p:tav tm="100000">
                                          <p:val>
                                            <p:strVal val="#ppt_h"/>
                                          </p:val>
                                        </p:tav>
                                      </p:tavLst>
                                    </p:anim>
                                    <p:animEffect transition="in" filter="fade">
                                      <p:cBhvr>
                                        <p:cTn id="9" dur="500"/>
                                        <p:tgtEl>
                                          <p:spTgt spid="309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3" name="图片 3092" descr="PPT素材-13"/>
          <p:cNvPicPr>
            <a:picLocks noChangeAspect="1"/>
          </p:cNvPicPr>
          <p:nvPr/>
        </p:nvPicPr>
        <p:blipFill>
          <a:blip r:embed="rId3"/>
          <a:stretch>
            <a:fillRect/>
          </a:stretch>
        </p:blipFill>
        <p:spPr>
          <a:xfrm>
            <a:off x="6773298" y="2446085"/>
            <a:ext cx="4631362" cy="4411915"/>
          </a:xfrm>
          <a:prstGeom prst="rect">
            <a:avLst/>
          </a:prstGeom>
          <a:noFill/>
          <a:ln w="9525">
            <a:noFill/>
          </a:ln>
        </p:spPr>
      </p:pic>
      <p:sp>
        <p:nvSpPr>
          <p:cNvPr id="2" name="TextBox 1"/>
          <p:cNvSpPr txBox="1"/>
          <p:nvPr/>
        </p:nvSpPr>
        <p:spPr>
          <a:xfrm>
            <a:off x="8154319" y="3429575"/>
            <a:ext cx="1798193" cy="582339"/>
          </a:xfrm>
          <a:prstGeom prst="rect">
            <a:avLst/>
          </a:prstGeom>
          <a:noFill/>
        </p:spPr>
        <p:txBody>
          <a:bodyPr wrap="square" rtlCol="0">
            <a:spAutoFit/>
          </a:bodyPr>
          <a:lstStyle/>
          <a:p>
            <a:pPr algn="ctr"/>
            <a:r>
              <a:rPr lang="en-US" sz="3184" b="1" dirty="0">
                <a:latin typeface="Times New Roman" panose="02020603050405020304" pitchFamily="18" charset="0"/>
                <a:cs typeface="Times New Roman" panose="02020603050405020304" pitchFamily="18" charset="0"/>
              </a:rPr>
              <a:t>CÂU </a:t>
            </a:r>
            <a:r>
              <a:rPr lang="en-US" sz="3184" b="1" dirty="0" smtClean="0">
                <a:latin typeface="Times New Roman" panose="02020603050405020304" pitchFamily="18" charset="0"/>
                <a:cs typeface="Times New Roman" panose="02020603050405020304" pitchFamily="18" charset="0"/>
              </a:rPr>
              <a:t>3:</a:t>
            </a:r>
            <a:endParaRPr lang="en-US" sz="3184"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74320" y="259080"/>
            <a:ext cx="10896600" cy="2139496"/>
          </a:xfrm>
          <a:prstGeom prst="rect">
            <a:avLst/>
          </a:prstGeom>
          <a:noFill/>
        </p:spPr>
        <p:txBody>
          <a:bodyPr wrap="square" rtlCol="0">
            <a:spAutoFit/>
          </a:bodyPr>
          <a:lstStyle/>
          <a:p>
            <a:pPr algn="ctr"/>
            <a:r>
              <a:rPr lang="en-US" sz="6000" dirty="0" err="1">
                <a:solidFill>
                  <a:srgbClr val="FF0000"/>
                </a:solidFill>
                <a:latin typeface="Times New Roman" panose="02020603050405020304" pitchFamily="18" charset="0"/>
                <a:cs typeface="Times New Roman" panose="02020603050405020304" pitchFamily="18" charset="0"/>
              </a:rPr>
              <a:t>Điền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từ</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còn</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thiếu</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vào</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chỗ</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trống</a:t>
            </a:r>
            <a:r>
              <a:rPr lang="en-US" sz="6000" dirty="0">
                <a:solidFill>
                  <a:srgbClr val="FF0000"/>
                </a:solidFill>
                <a:latin typeface="Times New Roman" panose="02020603050405020304" pitchFamily="18" charset="0"/>
                <a:cs typeface="Times New Roman" panose="02020603050405020304" pitchFamily="18" charset="0"/>
              </a:rPr>
              <a:t>:</a:t>
            </a:r>
          </a:p>
          <a:p>
            <a:pPr algn="ctr"/>
            <a:r>
              <a:rPr lang="en-US" sz="6000" dirty="0" smtClean="0">
                <a:solidFill>
                  <a:srgbClr val="FF0000"/>
                </a:solidFill>
                <a:latin typeface="Times New Roman" panose="02020603050405020304" pitchFamily="18" charset="0"/>
                <a:cs typeface="Times New Roman" panose="02020603050405020304" pitchFamily="18" charset="0"/>
              </a:rPr>
              <a:t>Cái khó………………   </a:t>
            </a:r>
            <a:endParaRPr lang="en-US" sz="6000" dirty="0">
              <a:solidFill>
                <a:srgbClr val="FF0000"/>
              </a:solidFill>
              <a:latin typeface="Times New Roman" panose="02020603050405020304" pitchFamily="18" charset="0"/>
              <a:cs typeface="Times New Roman" panose="02020603050405020304" pitchFamily="18" charset="0"/>
            </a:endParaRPr>
          </a:p>
          <a:p>
            <a:pPr algn="ctr"/>
            <a:endParaRPr lang="en-US" sz="1303" dirty="0">
              <a:solidFill>
                <a:srgbClr val="FF0000"/>
              </a:solidFill>
            </a:endParaRPr>
          </a:p>
        </p:txBody>
      </p:sp>
      <p:sp>
        <p:nvSpPr>
          <p:cNvPr id="4" name="TextBox 3"/>
          <p:cNvSpPr txBox="1"/>
          <p:nvPr/>
        </p:nvSpPr>
        <p:spPr>
          <a:xfrm>
            <a:off x="5471160" y="1143000"/>
            <a:ext cx="3352800" cy="830997"/>
          </a:xfrm>
          <a:prstGeom prst="rect">
            <a:avLst/>
          </a:prstGeom>
          <a:solidFill>
            <a:schemeClr val="bg1"/>
          </a:solidFill>
        </p:spPr>
        <p:txBody>
          <a:bodyPr wrap="square" rtlCol="0">
            <a:spAutoFit/>
          </a:bodyPr>
          <a:lstStyle/>
          <a:p>
            <a:r>
              <a:rPr lang="en-US" sz="4800" b="1" dirty="0" err="1">
                <a:solidFill>
                  <a:srgbClr val="0070C0"/>
                </a:solidFill>
                <a:latin typeface="Times New Roman" panose="02020603050405020304" pitchFamily="18" charset="0"/>
                <a:cs typeface="Times New Roman" panose="02020603050405020304" pitchFamily="18" charset="0"/>
              </a:rPr>
              <a:t>ló</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cái</a:t>
            </a:r>
            <a:r>
              <a:rPr lang="en-US" sz="4800" b="1" dirty="0">
                <a:solidFill>
                  <a:srgbClr val="0070C0"/>
                </a:solidFill>
                <a:latin typeface="Times New Roman" panose="02020603050405020304" pitchFamily="18" charset="0"/>
                <a:cs typeface="Times New Roman" panose="02020603050405020304" pitchFamily="18" charset="0"/>
              </a:rPr>
              <a:t> </a:t>
            </a:r>
            <a:r>
              <a:rPr lang="en-US" sz="4800" b="1" dirty="0" err="1">
                <a:solidFill>
                  <a:srgbClr val="0070C0"/>
                </a:solidFill>
                <a:latin typeface="Times New Roman" panose="02020603050405020304" pitchFamily="18" charset="0"/>
                <a:cs typeface="Times New Roman" panose="02020603050405020304" pitchFamily="18" charset="0"/>
              </a:rPr>
              <a:t>khôn</a:t>
            </a:r>
            <a:endParaRPr lang="en-US" sz="4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530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93"/>
                                        </p:tgtEl>
                                        <p:attrNameLst>
                                          <p:attrName>style.visibility</p:attrName>
                                        </p:attrNameLst>
                                      </p:cBhvr>
                                      <p:to>
                                        <p:strVal val="visible"/>
                                      </p:to>
                                    </p:set>
                                    <p:anim calcmode="lin" valueType="num">
                                      <p:cBhvr>
                                        <p:cTn id="7" dur="500" fill="hold"/>
                                        <p:tgtEl>
                                          <p:spTgt spid="3093"/>
                                        </p:tgtEl>
                                        <p:attrNameLst>
                                          <p:attrName>ppt_w</p:attrName>
                                        </p:attrNameLst>
                                      </p:cBhvr>
                                      <p:tavLst>
                                        <p:tav tm="0">
                                          <p:val>
                                            <p:fltVal val="0"/>
                                          </p:val>
                                        </p:tav>
                                        <p:tav tm="100000">
                                          <p:val>
                                            <p:strVal val="#ppt_w"/>
                                          </p:val>
                                        </p:tav>
                                      </p:tavLst>
                                    </p:anim>
                                    <p:anim calcmode="lin" valueType="num">
                                      <p:cBhvr>
                                        <p:cTn id="8" dur="500" fill="hold"/>
                                        <p:tgtEl>
                                          <p:spTgt spid="3093"/>
                                        </p:tgtEl>
                                        <p:attrNameLst>
                                          <p:attrName>ppt_h</p:attrName>
                                        </p:attrNameLst>
                                      </p:cBhvr>
                                      <p:tavLst>
                                        <p:tav tm="0">
                                          <p:val>
                                            <p:fltVal val="0"/>
                                          </p:val>
                                        </p:tav>
                                        <p:tav tm="100000">
                                          <p:val>
                                            <p:strVal val="#ppt_h"/>
                                          </p:val>
                                        </p:tav>
                                      </p:tavLst>
                                    </p:anim>
                                    <p:animEffect transition="in" filter="fade">
                                      <p:cBhvr>
                                        <p:cTn id="9" dur="500"/>
                                        <p:tgtEl>
                                          <p:spTgt spid="309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3" name="图片 3092" descr="PPT素材-13"/>
          <p:cNvPicPr>
            <a:picLocks noChangeAspect="1"/>
          </p:cNvPicPr>
          <p:nvPr/>
        </p:nvPicPr>
        <p:blipFill>
          <a:blip r:embed="rId3"/>
          <a:stretch>
            <a:fillRect/>
          </a:stretch>
        </p:blipFill>
        <p:spPr>
          <a:xfrm>
            <a:off x="6773298" y="2446085"/>
            <a:ext cx="4631362" cy="4411915"/>
          </a:xfrm>
          <a:prstGeom prst="rect">
            <a:avLst/>
          </a:prstGeom>
          <a:noFill/>
          <a:ln w="9525">
            <a:noFill/>
          </a:ln>
        </p:spPr>
      </p:pic>
      <p:sp>
        <p:nvSpPr>
          <p:cNvPr id="2" name="TextBox 1"/>
          <p:cNvSpPr txBox="1"/>
          <p:nvPr/>
        </p:nvSpPr>
        <p:spPr>
          <a:xfrm>
            <a:off x="8154319" y="3429575"/>
            <a:ext cx="1798193" cy="582339"/>
          </a:xfrm>
          <a:prstGeom prst="rect">
            <a:avLst/>
          </a:prstGeom>
          <a:noFill/>
        </p:spPr>
        <p:txBody>
          <a:bodyPr wrap="square" rtlCol="0">
            <a:spAutoFit/>
          </a:bodyPr>
          <a:lstStyle/>
          <a:p>
            <a:pPr algn="ctr"/>
            <a:r>
              <a:rPr lang="en-US" sz="3184" b="1" dirty="0" smtClean="0">
                <a:latin typeface="Times New Roman" panose="02020603050405020304" pitchFamily="18" charset="0"/>
                <a:cs typeface="Times New Roman" panose="02020603050405020304" pitchFamily="18" charset="0"/>
              </a:rPr>
              <a:t>CÂU4:</a:t>
            </a:r>
            <a:endParaRPr lang="en-US" sz="3184"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82880" y="198120"/>
            <a:ext cx="11658599" cy="4247317"/>
          </a:xfrm>
          <a:prstGeom prst="rect">
            <a:avLst/>
          </a:prstGeom>
          <a:noFill/>
        </p:spPr>
        <p:txBody>
          <a:bodyPr wrap="square" rtlCol="0">
            <a:spAutoFit/>
          </a:bodyPr>
          <a:lstStyle/>
          <a:p>
            <a:pPr algn="ctr">
              <a:lnSpc>
                <a:spcPct val="200000"/>
              </a:lnSpc>
            </a:pPr>
            <a:r>
              <a:rPr lang="en-US" sz="5400" dirty="0" err="1">
                <a:solidFill>
                  <a:srgbClr val="FF0000"/>
                </a:solidFill>
                <a:latin typeface="Times New Roman" panose="02020603050405020304" pitchFamily="18" charset="0"/>
                <a:cs typeface="Times New Roman" panose="02020603050405020304" pitchFamily="18" charset="0"/>
              </a:rPr>
              <a:t>Điền</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từ</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còn</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thiếu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vào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chỗ</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trống</a:t>
            </a:r>
            <a:r>
              <a:rPr lang="en-US" sz="5400" dirty="0">
                <a:solidFill>
                  <a:srgbClr val="FF0000"/>
                </a:solidFill>
                <a:latin typeface="Times New Roman" panose="02020603050405020304" pitchFamily="18" charset="0"/>
                <a:cs typeface="Times New Roman" panose="02020603050405020304" pitchFamily="18" charset="0"/>
              </a:rPr>
              <a:t>:</a:t>
            </a:r>
          </a:p>
          <a:p>
            <a:pPr lvl="0"/>
            <a:r>
              <a:rPr lang="vi-VN" sz="5400" dirty="0">
                <a:solidFill>
                  <a:srgbClr val="202124"/>
                </a:solidFill>
                <a:latin typeface="Times New Roman" panose="02020603050405020304" pitchFamily="18" charset="0"/>
              </a:rPr>
              <a:t>Chớ thấy </a:t>
            </a:r>
            <a:r>
              <a:rPr lang="en-US" sz="5400" dirty="0" smtClean="0">
                <a:solidFill>
                  <a:srgbClr val="202124"/>
                </a:solidFill>
                <a:latin typeface="Times New Roman" panose="02020603050405020304" pitchFamily="18" charset="0"/>
              </a:rPr>
              <a:t>..................</a:t>
            </a:r>
            <a:r>
              <a:rPr lang="vi-VN" sz="5400" dirty="0">
                <a:solidFill>
                  <a:srgbClr val="202124"/>
                </a:solidFill>
                <a:latin typeface="Times New Roman" panose="02020603050405020304" pitchFamily="18" charset="0"/>
              </a:rPr>
              <a:t> </a:t>
            </a:r>
            <a:r>
              <a:rPr lang="en-US" sz="5400" dirty="0">
                <a:solidFill>
                  <a:srgbClr val="202124"/>
                </a:solidFill>
                <a:latin typeface="Times New Roman" panose="02020603050405020304" pitchFamily="18" charset="0"/>
              </a:rPr>
              <a:t>m</a:t>
            </a:r>
            <a:r>
              <a:rPr lang="en-US" sz="5400" dirty="0" smtClean="0">
                <a:solidFill>
                  <a:srgbClr val="202124"/>
                </a:solidFill>
                <a:latin typeface="Times New Roman" panose="02020603050405020304" pitchFamily="18" charset="0"/>
              </a:rPr>
              <a:t>à </a:t>
            </a:r>
            <a:r>
              <a:rPr lang="vi-VN" sz="5400" dirty="0" smtClean="0">
                <a:solidFill>
                  <a:srgbClr val="202124"/>
                </a:solidFill>
                <a:latin typeface="Times New Roman" panose="02020603050405020304" pitchFamily="18" charset="0"/>
              </a:rPr>
              <a:t>ngã </a:t>
            </a:r>
            <a:r>
              <a:rPr lang="vi-VN" sz="5400" dirty="0">
                <a:solidFill>
                  <a:srgbClr val="202124"/>
                </a:solidFill>
                <a:latin typeface="Times New Roman" panose="02020603050405020304" pitchFamily="18" charset="0"/>
              </a:rPr>
              <a:t>tay chèo.</a:t>
            </a:r>
          </a:p>
          <a:p>
            <a:pPr algn="ctr">
              <a:lnSpc>
                <a:spcPct val="200000"/>
              </a:lnSpc>
            </a:pPr>
            <a:endParaRPr lang="en-US" sz="5400" dirty="0">
              <a:solidFill>
                <a:srgbClr val="FF0000"/>
              </a:solidFill>
            </a:endParaRPr>
          </a:p>
        </p:txBody>
      </p:sp>
      <p:sp>
        <p:nvSpPr>
          <p:cNvPr id="4" name="TextBox 3"/>
          <p:cNvSpPr txBox="1"/>
          <p:nvPr/>
        </p:nvSpPr>
        <p:spPr>
          <a:xfrm>
            <a:off x="3093720" y="1676400"/>
            <a:ext cx="3059653" cy="923330"/>
          </a:xfrm>
          <a:prstGeom prst="rect">
            <a:avLst/>
          </a:prstGeom>
          <a:solidFill>
            <a:schemeClr val="bg1"/>
          </a:solidFill>
        </p:spPr>
        <p:txBody>
          <a:bodyPr wrap="square" rtlCol="0">
            <a:spAutoFit/>
          </a:bodyPr>
          <a:lstStyle/>
          <a:p>
            <a:r>
              <a:rPr lang="en-US" sz="5400" b="1" dirty="0">
                <a:solidFill>
                  <a:srgbClr val="0070C0"/>
                </a:solidFill>
                <a:latin typeface="Times New Roman" panose="02020603050405020304" pitchFamily="18" charset="0"/>
                <a:cs typeface="Times New Roman" panose="02020603050405020304" pitchFamily="18" charset="0"/>
              </a:rPr>
              <a:t>s</a:t>
            </a:r>
            <a:r>
              <a:rPr lang="en-US" sz="5400" b="1" dirty="0" smtClean="0">
                <a:solidFill>
                  <a:srgbClr val="0070C0"/>
                </a:solidFill>
                <a:latin typeface="Times New Roman" panose="02020603050405020304" pitchFamily="18" charset="0"/>
                <a:cs typeface="Times New Roman" panose="02020603050405020304" pitchFamily="18" charset="0"/>
              </a:rPr>
              <a:t>óng cả</a:t>
            </a:r>
            <a:endParaRPr lang="en-US" sz="5400" b="1" dirty="0">
              <a:solidFill>
                <a:srgbClr val="0070C0"/>
              </a:solidFill>
              <a:latin typeface="Times New Roman" panose="02020603050405020304" pitchFamily="18" charset="0"/>
              <a:cs typeface="Times New Roman" panose="02020603050405020304" pitchFamily="18" charset="0"/>
            </a:endParaRPr>
          </a:p>
        </p:txBody>
      </p:sp>
      <p:pic>
        <p:nvPicPr>
          <p:cNvPr id="9" name="图片 31759" descr="封面3"/>
          <p:cNvPicPr>
            <a:picLocks noChangeAspect="1"/>
          </p:cNvPicPr>
          <p:nvPr/>
        </p:nvPicPr>
        <p:blipFill>
          <a:blip r:embed="rId4"/>
          <a:stretch>
            <a:fillRect/>
          </a:stretch>
        </p:blipFill>
        <p:spPr>
          <a:xfrm>
            <a:off x="4075619" y="3500808"/>
            <a:ext cx="2315107" cy="2605787"/>
          </a:xfrm>
          <a:prstGeom prst="rect">
            <a:avLst/>
          </a:prstGeom>
          <a:noFill/>
          <a:ln w="9525">
            <a:noFill/>
          </a:ln>
        </p:spPr>
      </p:pic>
    </p:spTree>
    <p:extLst>
      <p:ext uri="{BB962C8B-B14F-4D97-AF65-F5344CB8AC3E}">
        <p14:creationId xmlns:p14="http://schemas.microsoft.com/office/powerpoint/2010/main" val="328670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93"/>
                                        </p:tgtEl>
                                        <p:attrNameLst>
                                          <p:attrName>style.visibility</p:attrName>
                                        </p:attrNameLst>
                                      </p:cBhvr>
                                      <p:to>
                                        <p:strVal val="visible"/>
                                      </p:to>
                                    </p:set>
                                    <p:anim calcmode="lin" valueType="num">
                                      <p:cBhvr>
                                        <p:cTn id="7" dur="500" fill="hold"/>
                                        <p:tgtEl>
                                          <p:spTgt spid="3093"/>
                                        </p:tgtEl>
                                        <p:attrNameLst>
                                          <p:attrName>ppt_w</p:attrName>
                                        </p:attrNameLst>
                                      </p:cBhvr>
                                      <p:tavLst>
                                        <p:tav tm="0">
                                          <p:val>
                                            <p:fltVal val="0"/>
                                          </p:val>
                                        </p:tav>
                                        <p:tav tm="100000">
                                          <p:val>
                                            <p:strVal val="#ppt_w"/>
                                          </p:val>
                                        </p:tav>
                                      </p:tavLst>
                                    </p:anim>
                                    <p:anim calcmode="lin" valueType="num">
                                      <p:cBhvr>
                                        <p:cTn id="8" dur="500" fill="hold"/>
                                        <p:tgtEl>
                                          <p:spTgt spid="3093"/>
                                        </p:tgtEl>
                                        <p:attrNameLst>
                                          <p:attrName>ppt_h</p:attrName>
                                        </p:attrNameLst>
                                      </p:cBhvr>
                                      <p:tavLst>
                                        <p:tav tm="0">
                                          <p:val>
                                            <p:fltVal val="0"/>
                                          </p:val>
                                        </p:tav>
                                        <p:tav tm="100000">
                                          <p:val>
                                            <p:strVal val="#ppt_h"/>
                                          </p:val>
                                        </p:tav>
                                      </p:tavLst>
                                    </p:anim>
                                    <p:animEffect transition="in" filter="fade">
                                      <p:cBhvr>
                                        <p:cTn id="9" dur="500"/>
                                        <p:tgtEl>
                                          <p:spTgt spid="309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par>
                          <p:cTn id="15" fill="hold">
                            <p:stCondLst>
                              <p:cond delay="500"/>
                            </p:stCondLst>
                            <p:childTnLst>
                              <p:par>
                                <p:cTn id="16" presetID="15"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2000" fill="hold"/>
                                        <p:tgtEl>
                                          <p:spTgt spid="9"/>
                                        </p:tgtEl>
                                        <p:attrNameLst>
                                          <p:attrName>ppt_w</p:attrName>
                                        </p:attrNameLst>
                                      </p:cBhvr>
                                      <p:tavLst>
                                        <p:tav tm="0">
                                          <p:val>
                                            <p:fltVal val="0"/>
                                          </p:val>
                                        </p:tav>
                                        <p:tav tm="100000">
                                          <p:val>
                                            <p:strVal val="#ppt_w"/>
                                          </p:val>
                                        </p:tav>
                                      </p:tavLst>
                                    </p:anim>
                                    <p:anim calcmode="lin" valueType="num">
                                      <p:cBhvr>
                                        <p:cTn id="19" dur="2000" fill="hold"/>
                                        <p:tgtEl>
                                          <p:spTgt spid="9"/>
                                        </p:tgtEl>
                                        <p:attrNameLst>
                                          <p:attrName>ppt_h</p:attrName>
                                        </p:attrNameLst>
                                      </p:cBhvr>
                                      <p:tavLst>
                                        <p:tav tm="0">
                                          <p:val>
                                            <p:fltVal val="0"/>
                                          </p:val>
                                        </p:tav>
                                        <p:tav tm="100000">
                                          <p:val>
                                            <p:strVal val="#ppt_h"/>
                                          </p:val>
                                        </p:tav>
                                      </p:tavLst>
                                    </p:anim>
                                    <p:anim calcmode="lin" valueType="num">
                                      <p:cBhvr>
                                        <p:cTn id="20" dur="2000" fill="hold"/>
                                        <p:tgtEl>
                                          <p:spTgt spid="9"/>
                                        </p:tgtEl>
                                        <p:attrNameLst>
                                          <p:attrName>ppt_x</p:attrName>
                                        </p:attrNameLst>
                                      </p:cBhvr>
                                      <p:tavLst>
                                        <p:tav tm="0" fmla="#ppt_x+(cos(-2*pi*(1-$))*-#ppt_x-sin(-2*pi*(1-$))*(1-#ppt_y))*(1-$)">
                                          <p:val>
                                            <p:fltVal val="0"/>
                                          </p:val>
                                        </p:tav>
                                        <p:tav tm="100000">
                                          <p:val>
                                            <p:fltVal val="1"/>
                                          </p:val>
                                        </p:tav>
                                      </p:tavLst>
                                    </p:anim>
                                    <p:anim calcmode="lin" valueType="num">
                                      <p:cBhvr>
                                        <p:cTn id="21" dur="2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7" name="图片 3096" descr="18"/>
          <p:cNvPicPr>
            <a:picLocks noChangeAspect="1"/>
          </p:cNvPicPr>
          <p:nvPr/>
        </p:nvPicPr>
        <p:blipFill>
          <a:blip r:embed="rId3"/>
          <a:stretch>
            <a:fillRect/>
          </a:stretch>
        </p:blipFill>
        <p:spPr>
          <a:xfrm>
            <a:off x="1898732" y="338633"/>
            <a:ext cx="6331787" cy="6293872"/>
          </a:xfrm>
          <a:prstGeom prst="rect">
            <a:avLst/>
          </a:prstGeom>
          <a:noFill/>
          <a:ln w="9525">
            <a:noFill/>
          </a:ln>
        </p:spPr>
      </p:pic>
      <p:pic>
        <p:nvPicPr>
          <p:cNvPr id="3093" name="图片 3092" descr="PPT素材-13"/>
          <p:cNvPicPr>
            <a:picLocks noChangeAspect="1"/>
          </p:cNvPicPr>
          <p:nvPr/>
        </p:nvPicPr>
        <p:blipFill>
          <a:blip r:embed="rId4"/>
          <a:stretch>
            <a:fillRect/>
          </a:stretch>
        </p:blipFill>
        <p:spPr>
          <a:xfrm>
            <a:off x="8244840" y="723965"/>
            <a:ext cx="3947160" cy="4411915"/>
          </a:xfrm>
          <a:prstGeom prst="rect">
            <a:avLst/>
          </a:prstGeom>
          <a:noFill/>
          <a:ln w="9525">
            <a:noFill/>
          </a:ln>
        </p:spPr>
      </p:pic>
      <p:sp>
        <p:nvSpPr>
          <p:cNvPr id="2" name="TextBox 1"/>
          <p:cNvSpPr txBox="1"/>
          <p:nvPr/>
        </p:nvSpPr>
        <p:spPr>
          <a:xfrm>
            <a:off x="9221119" y="1661735"/>
            <a:ext cx="1798193" cy="582339"/>
          </a:xfrm>
          <a:prstGeom prst="rect">
            <a:avLst/>
          </a:prstGeom>
          <a:noFill/>
        </p:spPr>
        <p:txBody>
          <a:bodyPr wrap="square" rtlCol="0">
            <a:spAutoFit/>
          </a:bodyPr>
          <a:lstStyle/>
          <a:p>
            <a:pPr algn="ctr"/>
            <a:r>
              <a:rPr lang="en-US" sz="3184" b="1" dirty="0">
                <a:latin typeface="Times New Roman" panose="02020603050405020304" pitchFamily="18" charset="0"/>
                <a:cs typeface="Times New Roman" panose="02020603050405020304" pitchFamily="18" charset="0"/>
              </a:rPr>
              <a:t>CÂU </a:t>
            </a:r>
            <a:r>
              <a:rPr lang="en-US" sz="3184" b="1" dirty="0" smtClean="0">
                <a:latin typeface="Times New Roman" panose="02020603050405020304" pitchFamily="18" charset="0"/>
                <a:cs typeface="Times New Roman" panose="02020603050405020304" pitchFamily="18" charset="0"/>
              </a:rPr>
              <a:t>5:</a:t>
            </a:r>
            <a:endParaRPr lang="en-US" sz="3184"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5"/>
          <a:srcRect l="41519" t="-138" r="3087" b="138"/>
          <a:stretch/>
        </p:blipFill>
        <p:spPr>
          <a:xfrm>
            <a:off x="2365143" y="875939"/>
            <a:ext cx="5107272" cy="5107272"/>
          </a:xfrm>
          <a:prstGeom prst="ellipse">
            <a:avLst/>
          </a:prstGeom>
        </p:spPr>
      </p:pic>
      <p:sp>
        <p:nvSpPr>
          <p:cNvPr id="3" name="TextBox 2"/>
          <p:cNvSpPr txBox="1"/>
          <p:nvPr/>
        </p:nvSpPr>
        <p:spPr>
          <a:xfrm>
            <a:off x="2362200" y="-106680"/>
            <a:ext cx="9372600" cy="1045223"/>
          </a:xfrm>
          <a:prstGeom prst="rect">
            <a:avLst/>
          </a:prstGeom>
          <a:noFill/>
        </p:spPr>
        <p:txBody>
          <a:bodyPr wrap="square" rtlCol="0">
            <a:spAutoFit/>
          </a:bodyPr>
          <a:lstStyle/>
          <a:p>
            <a:pPr algn="ctr">
              <a:lnSpc>
                <a:spcPct val="200000"/>
              </a:lnSpc>
            </a:pPr>
            <a:r>
              <a:rPr lang="en-US" sz="3600" b="1" dirty="0" err="1">
                <a:solidFill>
                  <a:srgbClr val="FF0000"/>
                </a:solidFill>
              </a:rPr>
              <a:t>Đây</a:t>
            </a:r>
            <a:r>
              <a:rPr lang="en-US" sz="3600" b="1" dirty="0">
                <a:solidFill>
                  <a:srgbClr val="FF0000"/>
                </a:solidFill>
              </a:rPr>
              <a:t> </a:t>
            </a:r>
            <a:r>
              <a:rPr lang="en-US" sz="3600" b="1" dirty="0" err="1">
                <a:solidFill>
                  <a:srgbClr val="FF0000"/>
                </a:solidFill>
              </a:rPr>
              <a:t>là</a:t>
            </a:r>
            <a:r>
              <a:rPr lang="en-US" sz="3600" b="1" dirty="0">
                <a:solidFill>
                  <a:srgbClr val="FF0000"/>
                </a:solidFill>
              </a:rPr>
              <a:t> </a:t>
            </a:r>
            <a:r>
              <a:rPr lang="en-US" sz="3600" b="1" dirty="0" err="1">
                <a:solidFill>
                  <a:srgbClr val="FF0000"/>
                </a:solidFill>
              </a:rPr>
              <a:t>một</a:t>
            </a:r>
            <a:r>
              <a:rPr lang="en-US" sz="3600" b="1" dirty="0">
                <a:solidFill>
                  <a:srgbClr val="FF0000"/>
                </a:solidFill>
              </a:rPr>
              <a:t> </a:t>
            </a:r>
            <a:r>
              <a:rPr lang="en-US" sz="3600" b="1" dirty="0" err="1">
                <a:solidFill>
                  <a:srgbClr val="FF0000"/>
                </a:solidFill>
              </a:rPr>
              <a:t>câu</a:t>
            </a:r>
            <a:r>
              <a:rPr lang="en-US" sz="3600" b="1" dirty="0">
                <a:solidFill>
                  <a:srgbClr val="FF0000"/>
                </a:solidFill>
              </a:rPr>
              <a:t> </a:t>
            </a:r>
            <a:r>
              <a:rPr lang="en-US" sz="3600" b="1" dirty="0" err="1">
                <a:solidFill>
                  <a:srgbClr val="FF0000"/>
                </a:solidFill>
              </a:rPr>
              <a:t>tục</a:t>
            </a:r>
            <a:r>
              <a:rPr lang="en-US" sz="3600" b="1" dirty="0">
                <a:solidFill>
                  <a:srgbClr val="FF0000"/>
                </a:solidFill>
              </a:rPr>
              <a:t> </a:t>
            </a:r>
            <a:r>
              <a:rPr lang="en-US" sz="3600" b="1" dirty="0" err="1">
                <a:solidFill>
                  <a:srgbClr val="FF0000"/>
                </a:solidFill>
              </a:rPr>
              <a:t>ngữ</a:t>
            </a:r>
            <a:r>
              <a:rPr lang="en-US" sz="3600" b="1" dirty="0">
                <a:solidFill>
                  <a:srgbClr val="FF0000"/>
                </a:solidFill>
              </a:rPr>
              <a:t> </a:t>
            </a:r>
            <a:r>
              <a:rPr lang="en-US" sz="3600" b="1" dirty="0" err="1">
                <a:solidFill>
                  <a:srgbClr val="FF0000"/>
                </a:solidFill>
              </a:rPr>
              <a:t>nói</a:t>
            </a:r>
            <a:r>
              <a:rPr lang="en-US" sz="3600" b="1" dirty="0">
                <a:solidFill>
                  <a:srgbClr val="FF0000"/>
                </a:solidFill>
              </a:rPr>
              <a:t> </a:t>
            </a:r>
            <a:r>
              <a:rPr lang="en-US" sz="3600" b="1" dirty="0" err="1">
                <a:solidFill>
                  <a:srgbClr val="FF0000"/>
                </a:solidFill>
              </a:rPr>
              <a:t>về</a:t>
            </a:r>
            <a:r>
              <a:rPr lang="en-US" sz="3600" b="1" dirty="0">
                <a:solidFill>
                  <a:srgbClr val="FF0000"/>
                </a:solidFill>
              </a:rPr>
              <a:t> </a:t>
            </a:r>
            <a:r>
              <a:rPr lang="en-US" sz="3600" b="1" dirty="0" err="1">
                <a:solidFill>
                  <a:srgbClr val="FF0000"/>
                </a:solidFill>
              </a:rPr>
              <a:t>lòng</a:t>
            </a:r>
            <a:r>
              <a:rPr lang="en-US" sz="3600" b="1" dirty="0">
                <a:solidFill>
                  <a:srgbClr val="FF0000"/>
                </a:solidFill>
              </a:rPr>
              <a:t> </a:t>
            </a:r>
            <a:r>
              <a:rPr lang="en-US" sz="3600" b="1" dirty="0" err="1">
                <a:solidFill>
                  <a:srgbClr val="FF0000"/>
                </a:solidFill>
              </a:rPr>
              <a:t>kiên</a:t>
            </a:r>
            <a:r>
              <a:rPr lang="en-US" sz="3600" b="1" dirty="0">
                <a:solidFill>
                  <a:srgbClr val="FF0000"/>
                </a:solidFill>
              </a:rPr>
              <a:t> </a:t>
            </a:r>
            <a:r>
              <a:rPr lang="en-US" sz="3600" b="1" dirty="0" err="1">
                <a:solidFill>
                  <a:srgbClr val="FF0000"/>
                </a:solidFill>
              </a:rPr>
              <a:t>trì</a:t>
            </a:r>
            <a:r>
              <a:rPr lang="en-US" sz="3600" b="1" dirty="0">
                <a:solidFill>
                  <a:srgbClr val="FF0000"/>
                </a:solidFill>
              </a:rPr>
              <a:t>.</a:t>
            </a:r>
          </a:p>
        </p:txBody>
      </p:sp>
      <p:sp>
        <p:nvSpPr>
          <p:cNvPr id="4" name="TextBox 3"/>
          <p:cNvSpPr txBox="1"/>
          <p:nvPr/>
        </p:nvSpPr>
        <p:spPr>
          <a:xfrm>
            <a:off x="426720" y="5842337"/>
            <a:ext cx="11277599" cy="1015663"/>
          </a:xfrm>
          <a:prstGeom prst="rect">
            <a:avLst/>
          </a:prstGeom>
          <a:solidFill>
            <a:schemeClr val="bg1"/>
          </a:solidFill>
        </p:spPr>
        <p:txBody>
          <a:bodyPr wrap="square" rtlCol="0">
            <a:spAutoFit/>
          </a:bodyPr>
          <a:lstStyle/>
          <a:p>
            <a:r>
              <a:rPr lang="en-US" sz="6000" b="1" dirty="0" err="1">
                <a:solidFill>
                  <a:srgbClr val="FF0000"/>
                </a:solidFill>
                <a:latin typeface="Times New Roman" panose="02020603050405020304" pitchFamily="18" charset="0"/>
                <a:cs typeface="Times New Roman" panose="02020603050405020304" pitchFamily="18" charset="0"/>
              </a:rPr>
              <a:t>Có</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công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mài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sắt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có</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ngày</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nên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kim</a:t>
            </a:r>
            <a:r>
              <a:rPr lang="en-US" sz="6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48604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097"/>
                                        </p:tgtEl>
                                        <p:attrNameLst>
                                          <p:attrName>style.visibility</p:attrName>
                                        </p:attrNameLst>
                                      </p:cBhvr>
                                      <p:to>
                                        <p:strVal val="visible"/>
                                      </p:to>
                                    </p:set>
                                    <p:anim calcmode="lin" valueType="num">
                                      <p:cBhvr>
                                        <p:cTn id="7" dur="1000" fill="hold"/>
                                        <p:tgtEl>
                                          <p:spTgt spid="3097"/>
                                        </p:tgtEl>
                                        <p:attrNameLst>
                                          <p:attrName>ppt_w</p:attrName>
                                        </p:attrNameLst>
                                      </p:cBhvr>
                                      <p:tavLst>
                                        <p:tav tm="0">
                                          <p:val>
                                            <p:fltVal val="0"/>
                                          </p:val>
                                        </p:tav>
                                        <p:tav tm="100000">
                                          <p:val>
                                            <p:strVal val="#ppt_w"/>
                                          </p:val>
                                        </p:tav>
                                      </p:tavLst>
                                    </p:anim>
                                    <p:anim calcmode="lin" valueType="num">
                                      <p:cBhvr>
                                        <p:cTn id="8" dur="1000" fill="hold"/>
                                        <p:tgtEl>
                                          <p:spTgt spid="3097"/>
                                        </p:tgtEl>
                                        <p:attrNameLst>
                                          <p:attrName>ppt_h</p:attrName>
                                        </p:attrNameLst>
                                      </p:cBhvr>
                                      <p:tavLst>
                                        <p:tav tm="0">
                                          <p:val>
                                            <p:fltVal val="0"/>
                                          </p:val>
                                        </p:tav>
                                        <p:tav tm="100000">
                                          <p:val>
                                            <p:strVal val="#ppt_h"/>
                                          </p:val>
                                        </p:tav>
                                      </p:tavLst>
                                    </p:anim>
                                    <p:anim calcmode="lin" valueType="num">
                                      <p:cBhvr>
                                        <p:cTn id="9"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093"/>
                                        </p:tgtEl>
                                        <p:attrNameLst>
                                          <p:attrName>style.visibility</p:attrName>
                                        </p:attrNameLst>
                                      </p:cBhvr>
                                      <p:to>
                                        <p:strVal val="visible"/>
                                      </p:to>
                                    </p:set>
                                    <p:anim calcmode="lin" valueType="num">
                                      <p:cBhvr>
                                        <p:cTn id="14" dur="500" fill="hold"/>
                                        <p:tgtEl>
                                          <p:spTgt spid="3093"/>
                                        </p:tgtEl>
                                        <p:attrNameLst>
                                          <p:attrName>ppt_w</p:attrName>
                                        </p:attrNameLst>
                                      </p:cBhvr>
                                      <p:tavLst>
                                        <p:tav tm="0">
                                          <p:val>
                                            <p:fltVal val="0"/>
                                          </p:val>
                                        </p:tav>
                                        <p:tav tm="100000">
                                          <p:val>
                                            <p:strVal val="#ppt_w"/>
                                          </p:val>
                                        </p:tav>
                                      </p:tavLst>
                                    </p:anim>
                                    <p:anim calcmode="lin" valueType="num">
                                      <p:cBhvr>
                                        <p:cTn id="15" dur="500" fill="hold"/>
                                        <p:tgtEl>
                                          <p:spTgt spid="3093"/>
                                        </p:tgtEl>
                                        <p:attrNameLst>
                                          <p:attrName>ppt_h</p:attrName>
                                        </p:attrNameLst>
                                      </p:cBhvr>
                                      <p:tavLst>
                                        <p:tav tm="0">
                                          <p:val>
                                            <p:fltVal val="0"/>
                                          </p:val>
                                        </p:tav>
                                        <p:tav tm="100000">
                                          <p:val>
                                            <p:strVal val="#ppt_h"/>
                                          </p:val>
                                        </p:tav>
                                      </p:tavLst>
                                    </p:anim>
                                    <p:animEffect transition="in" filter="fade">
                                      <p:cBhvr>
                                        <p:cTn id="16" dur="500"/>
                                        <p:tgtEl>
                                          <p:spTgt spid="309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78211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8115</TotalTime>
  <Words>1083</Words>
  <Application>Microsoft Office PowerPoint</Application>
  <PresentationFormat>Widescreen</PresentationFormat>
  <Paragraphs>162</Paragraphs>
  <Slides>48</Slides>
  <Notes>12</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48</vt:i4>
      </vt:variant>
    </vt:vector>
  </HeadingPairs>
  <TitlesOfParts>
    <vt:vector size="65" baseType="lpstr">
      <vt:lpstr>微软雅黑</vt:lpstr>
      <vt:lpstr>宋体</vt:lpstr>
      <vt:lpstr>#9Slide05 Israquella</vt:lpstr>
      <vt:lpstr>Arial</vt:lpstr>
      <vt:lpstr>Arial Unicode MS</vt:lpstr>
      <vt:lpstr>Calibri</vt:lpstr>
      <vt:lpstr>Calibri Light</vt:lpstr>
      <vt:lpstr>Cambria</vt:lpstr>
      <vt:lpstr>Courier New</vt:lpstr>
      <vt:lpstr>Helvetica Neue</vt:lpstr>
      <vt:lpstr>SVN-Vanilla Daisy Pro</vt:lpstr>
      <vt:lpstr>Symbol</vt:lpstr>
      <vt:lpstr>Times New Roman</vt:lpstr>
      <vt:lpstr>华康海报体W12</vt:lpstr>
      <vt:lpstr>Office Theme</vt:lpstr>
      <vt:lpstr>24_Office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HP</cp:lastModifiedBy>
  <cp:revision>245</cp:revision>
  <dcterms:created xsi:type="dcterms:W3CDTF">2021-06-28T15:32:15Z</dcterms:created>
  <dcterms:modified xsi:type="dcterms:W3CDTF">2023-10-09T11:12:01Z</dcterms:modified>
</cp:coreProperties>
</file>