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9"/>
  </p:notesMasterIdLst>
  <p:sldIdLst>
    <p:sldId id="318" r:id="rId6"/>
    <p:sldId id="333" r:id="rId7"/>
    <p:sldId id="356" r:id="rId8"/>
    <p:sldId id="317" r:id="rId9"/>
    <p:sldId id="355" r:id="rId10"/>
    <p:sldId id="365" r:id="rId11"/>
    <p:sldId id="321" r:id="rId12"/>
    <p:sldId id="368" r:id="rId13"/>
    <p:sldId id="331" r:id="rId14"/>
    <p:sldId id="336" r:id="rId15"/>
    <p:sldId id="370" r:id="rId16"/>
    <p:sldId id="369" r:id="rId17"/>
    <p:sldId id="383" r:id="rId18"/>
    <p:sldId id="337" r:id="rId19"/>
    <p:sldId id="348" r:id="rId20"/>
    <p:sldId id="385" r:id="rId21"/>
    <p:sldId id="387" r:id="rId22"/>
    <p:sldId id="388" r:id="rId23"/>
    <p:sldId id="389" r:id="rId24"/>
    <p:sldId id="391" r:id="rId25"/>
    <p:sldId id="366" r:id="rId26"/>
    <p:sldId id="373" r:id="rId27"/>
    <p:sldId id="371" r:id="rId28"/>
    <p:sldId id="372" r:id="rId29"/>
    <p:sldId id="382" r:id="rId30"/>
    <p:sldId id="390" r:id="rId31"/>
    <p:sldId id="363" r:id="rId32"/>
    <p:sldId id="354" r:id="rId33"/>
    <p:sldId id="378" r:id="rId34"/>
    <p:sldId id="374" r:id="rId35"/>
    <p:sldId id="360" r:id="rId36"/>
    <p:sldId id="380" r:id="rId37"/>
    <p:sldId id="35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458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045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682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12/10/2023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12/10/2023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12/10/2023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12-10-2023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12-10-2023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12-10-2023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12-10-2023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12-10-2023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12-10-2023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12-10-2023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12-10-2023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12-10-2023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12-10-2023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12-10-2023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12/10/2023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12/10/2023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12/10/2023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12/10/2023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12/10/2023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12/10/2023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12/10/2023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12-10-2023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12/10/2023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emf"/><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34.xml"/><Relationship Id="rId5" Type="http://schemas.openxmlformats.org/officeDocument/2006/relationships/image" Target="../media/image12.pn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12.pn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27.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52.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20.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emf"/><Relationship Id="rId2" Type="http://schemas.openxmlformats.org/officeDocument/2006/relationships/image" Target="../media/image36.png"/><Relationship Id="rId1" Type="http://schemas.openxmlformats.org/officeDocument/2006/relationships/slideLayout" Target="../slideLayouts/slideLayout36.xml"/><Relationship Id="rId6" Type="http://schemas.openxmlformats.org/officeDocument/2006/relationships/image" Target="../media/image12.png"/><Relationship Id="rId5" Type="http://schemas.openxmlformats.org/officeDocument/2006/relationships/image" Target="../media/image37.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34.xml"/><Relationship Id="rId5" Type="http://schemas.openxmlformats.org/officeDocument/2006/relationships/image" Target="../media/image12.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157056" y="468762"/>
            <a:ext cx="9544063" cy="5371672"/>
          </a:xfrm>
          <a:prstGeom prst="rect">
            <a:avLst/>
          </a:prstGeom>
        </p:spPr>
      </p:pic>
      <p:sp>
        <p:nvSpPr>
          <p:cNvPr id="14" name="Text Box 5"/>
          <p:cNvSpPr txBox="1">
            <a:spLocks noChangeArrowheads="1"/>
          </p:cNvSpPr>
          <p:nvPr/>
        </p:nvSpPr>
        <p:spPr bwMode="auto">
          <a:xfrm>
            <a:off x="2730648" y="1316076"/>
            <a:ext cx="674112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a:solidFill>
                  <a:srgbClr val="0000FF"/>
                </a:solidFill>
                <a:latin typeface="+mj-lt"/>
              </a:rPr>
              <a:t>Yêu thương con người là quan tâm, giúp đỡ và làm những điều tốt đẹp cho người khác, nhất là những lúc gặp khó khăn, hoạn nạn.</a:t>
            </a:r>
            <a:endParaRPr lang="en-US" sz="40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308481" y="553574"/>
            <a:ext cx="4960402" cy="2179480"/>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7069428" y="859101"/>
            <a:ext cx="386733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2000" b="1" dirty="0" smtClean="0">
                <a:solidFill>
                  <a:prstClr val="black"/>
                </a:solidFill>
                <a:latin typeface="+mj-lt"/>
                <a:ea typeface="Cambria" panose="02040503050406030204" pitchFamily="18" charset="0"/>
                <a:cs typeface="Cambria" panose="02040503050406030204" pitchFamily="18" charset="0"/>
              </a:rPr>
              <a:t/>
            </a:r>
            <a:br>
              <a:rPr lang="vi-VN" altLang="en-US" sz="2000" b="1" dirty="0" smtClean="0">
                <a:solidFill>
                  <a:prstClr val="black"/>
                </a:solidFill>
                <a:latin typeface="+mj-lt"/>
                <a:ea typeface="Cambria" panose="02040503050406030204" pitchFamily="18" charset="0"/>
                <a:cs typeface="Cambria" panose="02040503050406030204" pitchFamily="18" charset="0"/>
              </a:rPr>
            </a:br>
            <a:r>
              <a:rPr lang="en-US" sz="2000" b="1" dirty="0" smtClean="0">
                <a:solidFill>
                  <a:srgbClr val="000000"/>
                </a:solidFill>
                <a:latin typeface="+mj-lt"/>
                <a:ea typeface="Courier New" panose="02070309020205020404" pitchFamily="49" charset="0"/>
              </a:rPr>
              <a:t>T</a:t>
            </a:r>
            <a:r>
              <a:rPr lang="vi-VN" sz="2000" b="1" dirty="0" smtClean="0">
                <a:solidFill>
                  <a:srgbClr val="000000"/>
                </a:solidFill>
                <a:latin typeface="+mj-lt"/>
                <a:ea typeface="Courier New" panose="02070309020205020404" pitchFamily="49" charset="0"/>
              </a:rPr>
              <a:t>ình yêu thương con người được biểu hiện trong các mối quan hệ</a:t>
            </a:r>
            <a:r>
              <a:rPr lang="en-US" sz="2000" b="1" dirty="0" smtClean="0">
                <a:solidFill>
                  <a:srgbClr val="000000"/>
                </a:solidFill>
                <a:latin typeface="+mj-lt"/>
                <a:ea typeface="Courier New" panose="02070309020205020404" pitchFamily="49" charset="0"/>
              </a:rPr>
              <a:t> </a:t>
            </a:r>
            <a:r>
              <a:rPr lang="en-US" sz="2000" b="1" dirty="0" err="1" smtClean="0">
                <a:solidFill>
                  <a:srgbClr val="000000"/>
                </a:solidFill>
                <a:latin typeface="+mj-lt"/>
                <a:ea typeface="Courier New" panose="02070309020205020404" pitchFamily="49" charset="0"/>
              </a:rPr>
              <a:t>nào</a:t>
            </a:r>
            <a:r>
              <a:rPr lang="en-US" sz="2000" b="1" dirty="0" smtClean="0">
                <a:solidFill>
                  <a:srgbClr val="000000"/>
                </a:solidFill>
                <a:latin typeface="+mj-lt"/>
                <a:ea typeface="Courier New" panose="02070309020205020404" pitchFamily="49" charset="0"/>
              </a:rPr>
              <a:t>? </a:t>
            </a:r>
            <a:r>
              <a:rPr lang="en-US" sz="2000" b="1" dirty="0" err="1" smtClean="0">
                <a:solidFill>
                  <a:srgbClr val="000000"/>
                </a:solidFill>
                <a:latin typeface="+mj-lt"/>
                <a:ea typeface="Courier New" panose="02070309020205020404" pitchFamily="49" charset="0"/>
              </a:rPr>
              <a:t>Với</a:t>
            </a:r>
            <a:r>
              <a:rPr lang="en-US" sz="2000" b="1" dirty="0" smtClean="0">
                <a:solidFill>
                  <a:srgbClr val="000000"/>
                </a:solidFill>
                <a:latin typeface="+mj-lt"/>
                <a:ea typeface="Courier New" panose="02070309020205020404" pitchFamily="49" charset="0"/>
              </a:rPr>
              <a:t> </a:t>
            </a:r>
            <a:r>
              <a:rPr lang="en-US" sz="2000" b="1" dirty="0" err="1" smtClean="0">
                <a:solidFill>
                  <a:srgbClr val="000000"/>
                </a:solidFill>
                <a:latin typeface="+mj-lt"/>
                <a:ea typeface="Courier New" panose="02070309020205020404" pitchFamily="49" charset="0"/>
              </a:rPr>
              <a:t>những</a:t>
            </a:r>
            <a:r>
              <a:rPr lang="en-US" sz="2000" b="1" dirty="0" smtClean="0">
                <a:solidFill>
                  <a:srgbClr val="000000"/>
                </a:solidFill>
                <a:latin typeface="+mj-lt"/>
                <a:ea typeface="Courier New" panose="02070309020205020404" pitchFamily="49" charset="0"/>
              </a:rPr>
              <a:t> </a:t>
            </a:r>
            <a:r>
              <a:rPr lang="en-US" sz="2000" b="1" dirty="0" err="1" smtClean="0">
                <a:solidFill>
                  <a:srgbClr val="000000"/>
                </a:solidFill>
                <a:latin typeface="+mj-lt"/>
                <a:ea typeface="Courier New" panose="02070309020205020404" pitchFamily="49" charset="0"/>
              </a:rPr>
              <a:t>hình</a:t>
            </a:r>
            <a:r>
              <a:rPr lang="en-US" sz="2000" b="1" dirty="0" smtClean="0">
                <a:solidFill>
                  <a:srgbClr val="000000"/>
                </a:solidFill>
                <a:latin typeface="+mj-lt"/>
                <a:ea typeface="Courier New" panose="02070309020205020404" pitchFamily="49" charset="0"/>
              </a:rPr>
              <a:t> </a:t>
            </a:r>
            <a:r>
              <a:rPr lang="en-US" sz="2000" b="1" dirty="0" err="1" smtClean="0">
                <a:solidFill>
                  <a:srgbClr val="000000"/>
                </a:solidFill>
                <a:latin typeface="+mj-lt"/>
                <a:ea typeface="Courier New" panose="02070309020205020404" pitchFamily="49" charset="0"/>
              </a:rPr>
              <a:t>thức</a:t>
            </a:r>
            <a:r>
              <a:rPr lang="en-US" sz="2000" b="1" dirty="0" smtClean="0">
                <a:solidFill>
                  <a:srgbClr val="000000"/>
                </a:solidFill>
                <a:latin typeface="+mj-lt"/>
                <a:ea typeface="Courier New" panose="02070309020205020404" pitchFamily="49" charset="0"/>
              </a:rPr>
              <a:t> </a:t>
            </a:r>
            <a:r>
              <a:rPr lang="en-US" sz="2000" b="1" dirty="0" err="1" smtClean="0">
                <a:solidFill>
                  <a:srgbClr val="000000"/>
                </a:solidFill>
                <a:latin typeface="+mj-lt"/>
                <a:ea typeface="Courier New" panose="02070309020205020404" pitchFamily="49" charset="0"/>
              </a:rPr>
              <a:t>nào</a:t>
            </a:r>
            <a:r>
              <a:rPr lang="en-US" sz="2000" b="1" dirty="0" smtClean="0">
                <a:solidFill>
                  <a:srgbClr val="000000"/>
                </a:solidFill>
                <a:latin typeface="+mj-lt"/>
                <a:ea typeface="Courier New" panose="02070309020205020404" pitchFamily="49" charset="0"/>
              </a:rPr>
              <a:t>?</a:t>
            </a:r>
            <a:endParaRPr lang="vi-VN" altLang="en-US" sz="2000" b="1" dirty="0" smtClean="0">
              <a:solidFill>
                <a:srgbClr val="FF0000"/>
              </a:solidFill>
              <a:latin typeface="+mj-lt"/>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smtClean="0">
                  <a:solidFill>
                    <a:prstClr val="black"/>
                  </a:solidFill>
                  <a:latin typeface="Times New Roman" panose="02020603050405020304" pitchFamily="18" charset="0"/>
                  <a:ea typeface="Times New Roman" panose="02020603050405020304" pitchFamily="18" charset="0"/>
                </a:rPr>
                <a:t> </a:t>
              </a:r>
              <a:r>
                <a:rPr lang="vi-VN" sz="1000" i="1" dirty="0" smtClean="0">
                  <a:solidFill>
                    <a:prstClr val="black"/>
                  </a:solidFill>
                  <a:ea typeface="Arial" panose="020B0604020202020204" pitchFamily="34" charset="0"/>
                </a:rPr>
                <a:t>để </a:t>
              </a:r>
              <a:r>
                <a:rPr lang="vi-VN" sz="1000" i="1" dirty="0">
                  <a:solidFill>
                    <a:prstClr val="black"/>
                  </a:solidFill>
                  <a:ea typeface="Arial" panose="020B0604020202020204" pitchFamily="34" charset="0"/>
                </a:rPr>
                <a:t>tiếp tục đến lớp học </a:t>
              </a:r>
              <a:r>
                <a:rPr lang="vi-VN" sz="1000" i="1" dirty="0" smtClean="0">
                  <a:solidFill>
                    <a:prstClr val="black"/>
                  </a:solidFill>
                  <a:ea typeface="Arial" panose="020B0604020202020204" pitchFamily="34" charset="0"/>
                </a:rPr>
                <a:t>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457054" y="2864001"/>
            <a:ext cx="3325822" cy="3693319"/>
          </a:xfrm>
          <a:prstGeom prst="rect">
            <a:avLst/>
          </a:prstGeom>
          <a:solidFill>
            <a:schemeClr val="accent6">
              <a:lumMod val="20000"/>
              <a:lumOff val="80000"/>
            </a:schemeClr>
          </a:solidFill>
          <a:ln>
            <a:solidFill>
              <a:srgbClr val="FFC000"/>
            </a:solidFill>
          </a:ln>
          <a:effectLs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r>
            <a:b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2800" b="1" dirty="0" smtClean="0">
                <a:solidFill>
                  <a:srgbClr val="000000"/>
                </a:solidFill>
                <a:latin typeface="#9Slide05 Israquella" pitchFamily="2" charset="0"/>
                <a:ea typeface="Courier New" panose="02070309020205020404" pitchFamily="49" charset="0"/>
              </a:rPr>
              <a:t>T</a:t>
            </a:r>
            <a:r>
              <a:rPr lang="vi-VN" sz="2800" b="1" dirty="0" smtClean="0">
                <a:solidFill>
                  <a:srgbClr val="000000"/>
                </a:solidFill>
                <a:latin typeface="#9Slide05 Israquella" pitchFamily="2" charset="0"/>
                <a:ea typeface="Courier New" panose="02070309020205020404" pitchFamily="49" charset="0"/>
              </a:rPr>
              <a:t>ình </a:t>
            </a:r>
            <a:r>
              <a:rPr lang="vi-VN" sz="2800" b="1" dirty="0">
                <a:solidFill>
                  <a:srgbClr val="000000"/>
                </a:solidFill>
                <a:latin typeface="#9Slide05 Israquella" pitchFamily="2" charset="0"/>
                <a:ea typeface="Courier New" panose="02070309020205020404" pitchFamily="49" charset="0"/>
              </a:rPr>
              <a:t>yêu thương con người được </a:t>
            </a:r>
            <a:r>
              <a:rPr lang="vi-VN" sz="2800" b="1" dirty="0">
                <a:solidFill>
                  <a:srgbClr val="000000"/>
                </a:solidFill>
                <a:latin typeface="+mj-lt"/>
                <a:ea typeface="Courier New" panose="02070309020205020404" pitchFamily="49" charset="0"/>
              </a:rPr>
              <a:t>biểu hiện </a:t>
            </a:r>
            <a:r>
              <a:rPr lang="vi-VN" sz="2800" b="1" dirty="0" smtClean="0">
                <a:solidFill>
                  <a:srgbClr val="000000"/>
                </a:solidFill>
                <a:latin typeface="+mj-lt"/>
                <a:ea typeface="Courier New" panose="02070309020205020404" pitchFamily="49" charset="0"/>
              </a:rPr>
              <a:t>trong </a:t>
            </a:r>
            <a:r>
              <a:rPr lang="vi-VN" sz="2800" b="1" dirty="0">
                <a:solidFill>
                  <a:srgbClr val="000000"/>
                </a:solidFill>
                <a:latin typeface="+mj-lt"/>
                <a:ea typeface="Courier New" panose="02070309020205020404" pitchFamily="49" charset="0"/>
              </a:rPr>
              <a:t>các mối quan hệ: gia đình, nhà trường, xã hội. </a:t>
            </a:r>
            <a:r>
              <a:rPr lang="en-US" sz="2800" b="1" dirty="0" err="1" smtClean="0">
                <a:solidFill>
                  <a:srgbClr val="000000"/>
                </a:solidFill>
                <a:latin typeface="+mj-lt"/>
                <a:ea typeface="Courier New" panose="02070309020205020404" pitchFamily="49" charset="0"/>
              </a:rPr>
              <a:t>Với</a:t>
            </a:r>
            <a:r>
              <a:rPr lang="en-US" sz="2800" b="1" dirty="0" smtClean="0">
                <a:solidFill>
                  <a:srgbClr val="000000"/>
                </a:solidFill>
                <a:latin typeface="+mj-lt"/>
                <a:ea typeface="Courier New" panose="02070309020205020404" pitchFamily="49" charset="0"/>
              </a:rPr>
              <a:t> </a:t>
            </a:r>
            <a:r>
              <a:rPr lang="en-US" sz="2800" b="1" dirty="0" err="1" smtClean="0">
                <a:solidFill>
                  <a:srgbClr val="000000"/>
                </a:solidFill>
                <a:latin typeface="+mj-lt"/>
                <a:ea typeface="Courier New" panose="02070309020205020404" pitchFamily="49" charset="0"/>
              </a:rPr>
              <a:t>những</a:t>
            </a:r>
            <a:r>
              <a:rPr lang="en-US" sz="2800" b="1" dirty="0" smtClean="0">
                <a:solidFill>
                  <a:srgbClr val="000000"/>
                </a:solidFill>
                <a:latin typeface="+mj-lt"/>
                <a:ea typeface="Courier New" panose="02070309020205020404" pitchFamily="49" charset="0"/>
              </a:rPr>
              <a:t> </a:t>
            </a:r>
            <a:r>
              <a:rPr lang="en-US" sz="2800" b="1" dirty="0" err="1" smtClean="0">
                <a:solidFill>
                  <a:srgbClr val="000000"/>
                </a:solidFill>
                <a:latin typeface="+mj-lt"/>
                <a:ea typeface="Courier New" panose="02070309020205020404" pitchFamily="49" charset="0"/>
              </a:rPr>
              <a:t>hình</a:t>
            </a:r>
            <a:r>
              <a:rPr lang="en-US" sz="2800" b="1" dirty="0" smtClean="0">
                <a:solidFill>
                  <a:srgbClr val="000000"/>
                </a:solidFill>
                <a:latin typeface="+mj-lt"/>
                <a:ea typeface="Courier New" panose="02070309020205020404" pitchFamily="49" charset="0"/>
              </a:rPr>
              <a:t> </a:t>
            </a:r>
            <a:r>
              <a:rPr lang="en-US" sz="2800" b="1" dirty="0" err="1" smtClean="0">
                <a:solidFill>
                  <a:srgbClr val="000000"/>
                </a:solidFill>
                <a:latin typeface="+mj-lt"/>
                <a:ea typeface="Courier New" panose="02070309020205020404" pitchFamily="49" charset="0"/>
              </a:rPr>
              <a:t>thức</a:t>
            </a:r>
            <a:r>
              <a:rPr lang="en-US" sz="2800" b="1" dirty="0" smtClean="0">
                <a:solidFill>
                  <a:srgbClr val="000000"/>
                </a:solidFill>
                <a:latin typeface="+mj-lt"/>
                <a:ea typeface="Courier New" panose="02070309020205020404" pitchFamily="49" charset="0"/>
              </a:rPr>
              <a:t>: </a:t>
            </a:r>
            <a:r>
              <a:rPr lang="en-US" sz="2800" b="1" dirty="0" err="1" smtClean="0">
                <a:solidFill>
                  <a:srgbClr val="000000"/>
                </a:solidFill>
                <a:latin typeface="+mj-lt"/>
                <a:ea typeface="Courier New" panose="02070309020205020404" pitchFamily="49" charset="0"/>
              </a:rPr>
              <a:t>Lời</a:t>
            </a:r>
            <a:r>
              <a:rPr lang="en-US" sz="2800" b="1" dirty="0" smtClean="0">
                <a:solidFill>
                  <a:srgbClr val="000000"/>
                </a:solidFill>
                <a:latin typeface="+mj-lt"/>
                <a:ea typeface="Courier New" panose="02070309020205020404" pitchFamily="49" charset="0"/>
              </a:rPr>
              <a:t> </a:t>
            </a:r>
            <a:r>
              <a:rPr lang="en-US" sz="2800" b="1" dirty="0" err="1" smtClean="0">
                <a:solidFill>
                  <a:srgbClr val="000000"/>
                </a:solidFill>
                <a:latin typeface="+mj-lt"/>
                <a:ea typeface="Courier New" panose="02070309020205020404" pitchFamily="49" charset="0"/>
              </a:rPr>
              <a:t>nói</a:t>
            </a:r>
            <a:r>
              <a:rPr lang="en-US" sz="2800" b="1" dirty="0" smtClean="0">
                <a:solidFill>
                  <a:srgbClr val="000000"/>
                </a:solidFill>
                <a:latin typeface="+mj-lt"/>
                <a:ea typeface="Courier New" panose="02070309020205020404" pitchFamily="49" charset="0"/>
              </a:rPr>
              <a:t>, </a:t>
            </a:r>
            <a:r>
              <a:rPr lang="en-US" sz="2800" b="1" dirty="0" err="1" smtClean="0">
                <a:solidFill>
                  <a:srgbClr val="000000"/>
                </a:solidFill>
                <a:latin typeface="+mj-lt"/>
                <a:ea typeface="Courier New" panose="02070309020205020404" pitchFamily="49" charset="0"/>
              </a:rPr>
              <a:t>việc</a:t>
            </a:r>
            <a:r>
              <a:rPr lang="en-US" sz="2800" b="1" dirty="0" smtClean="0">
                <a:solidFill>
                  <a:srgbClr val="000000"/>
                </a:solidFill>
                <a:latin typeface="+mj-lt"/>
                <a:ea typeface="Courier New" panose="02070309020205020404" pitchFamily="49" charset="0"/>
              </a:rPr>
              <a:t> </a:t>
            </a:r>
            <a:r>
              <a:rPr lang="en-US" sz="2800" b="1" dirty="0" err="1" smtClean="0">
                <a:solidFill>
                  <a:srgbClr val="000000"/>
                </a:solidFill>
                <a:latin typeface="+mj-lt"/>
                <a:ea typeface="Courier New" panose="02070309020205020404" pitchFamily="49" charset="0"/>
              </a:rPr>
              <a:t>làm</a:t>
            </a:r>
            <a:r>
              <a:rPr lang="en-US" sz="2800" b="1" dirty="0" smtClean="0">
                <a:solidFill>
                  <a:srgbClr val="000000"/>
                </a:solidFill>
                <a:latin typeface="+mj-lt"/>
                <a:ea typeface="Courier New" panose="02070309020205020404" pitchFamily="49" charset="0"/>
              </a:rPr>
              <a:t>, </a:t>
            </a:r>
            <a:r>
              <a:rPr lang="en-US" sz="2800" b="1" dirty="0" err="1" smtClean="0">
                <a:solidFill>
                  <a:srgbClr val="000000"/>
                </a:solidFill>
                <a:latin typeface="+mj-lt"/>
                <a:ea typeface="Courier New" panose="02070309020205020404" pitchFamily="49" charset="0"/>
              </a:rPr>
              <a:t>thái</a:t>
            </a:r>
            <a:r>
              <a:rPr lang="en-US" sz="2800" b="1" dirty="0" smtClean="0">
                <a:solidFill>
                  <a:srgbClr val="000000"/>
                </a:solidFill>
                <a:latin typeface="+mj-lt"/>
                <a:ea typeface="Courier New" panose="02070309020205020404" pitchFamily="49" charset="0"/>
              </a:rPr>
              <a:t> </a:t>
            </a:r>
            <a:r>
              <a:rPr lang="en-US" sz="2800" b="1" dirty="0" err="1" smtClean="0">
                <a:solidFill>
                  <a:srgbClr val="000000"/>
                </a:solidFill>
                <a:latin typeface="+mj-lt"/>
                <a:ea typeface="Courier New" panose="02070309020205020404" pitchFamily="49" charset="0"/>
              </a:rPr>
              <a:t>độ</a:t>
            </a:r>
            <a:r>
              <a:rPr lang="en-US" sz="2800" b="1" dirty="0" smtClean="0">
                <a:solidFill>
                  <a:srgbClr val="000000"/>
                </a:solidFill>
                <a:latin typeface="+mj-lt"/>
                <a:ea typeface="Courier New" panose="02070309020205020404" pitchFamily="49" charset="0"/>
              </a:rPr>
              <a:t>.</a:t>
            </a:r>
            <a:endParaRPr kumimoji="0" lang="vi-VN" altLang="en-US" sz="2800" b="1" i="0" u="none" strike="noStrike" cap="none" normalizeH="0" baseline="0" dirty="0" smtClean="0">
              <a:ln>
                <a:noFill/>
              </a:ln>
              <a:solidFill>
                <a:srgbClr val="FF0000"/>
              </a:solidFill>
              <a:effectLst/>
              <a:latin typeface="+mj-lt"/>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35530216"/>
              </p:ext>
            </p:extLst>
          </p:nvPr>
        </p:nvGraphicFramePr>
        <p:xfrm>
          <a:off x="403100" y="2339082"/>
          <a:ext cx="11161281" cy="4435372"/>
        </p:xfrm>
        <a:graphic>
          <a:graphicData uri="http://schemas.openxmlformats.org/drawingml/2006/table">
            <a:tbl>
              <a:tblPr firstRow="1" firstCol="1" bandRow="1"/>
              <a:tblGrid>
                <a:gridCol w="2239739">
                  <a:extLst>
                    <a:ext uri="{9D8B030D-6E8A-4147-A177-3AD203B41FA5}">
                      <a16:colId xmlns:a16="http://schemas.microsoft.com/office/drawing/2014/main" val="20000"/>
                    </a:ext>
                  </a:extLst>
                </a:gridCol>
                <a:gridCol w="2655706">
                  <a:extLst>
                    <a:ext uri="{9D8B030D-6E8A-4147-A177-3AD203B41FA5}">
                      <a16:colId xmlns:a16="http://schemas.microsoft.com/office/drawing/2014/main" val="20001"/>
                    </a:ext>
                  </a:extLst>
                </a:gridCol>
                <a:gridCol w="3475516">
                  <a:extLst>
                    <a:ext uri="{9D8B030D-6E8A-4147-A177-3AD203B41FA5}">
                      <a16:colId xmlns:a16="http://schemas.microsoft.com/office/drawing/2014/main" val="20002"/>
                    </a:ext>
                  </a:extLst>
                </a:gridCol>
                <a:gridCol w="2790320">
                  <a:extLst>
                    <a:ext uri="{9D8B030D-6E8A-4147-A177-3AD203B41FA5}">
                      <a16:colId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r>
                        <a:rPr lang="en-US" sz="1200" dirty="0" smtClean="0">
                          <a:effectLst/>
                          <a:latin typeface="+mj-lt"/>
                          <a:ea typeface="Courier New" panose="02070309020205020404" pitchFamily="49" charset="0"/>
                        </a:rPr>
                        <a:t>    </a:t>
                      </a:r>
                      <a:r>
                        <a:rPr lang="en-US" sz="2800" dirty="0" err="1" smtClean="0">
                          <a:solidFill>
                            <a:srgbClr val="FF0000"/>
                          </a:solidFill>
                          <a:effectLst/>
                          <a:latin typeface="+mj-lt"/>
                          <a:ea typeface="Courier New" panose="02070309020205020404" pitchFamily="49" charset="0"/>
                        </a:rPr>
                        <a:t>Mối</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quan</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hệ</a:t>
                      </a:r>
                      <a:endParaRPr lang="en-US" sz="2800" baseline="0" dirty="0" smtClean="0">
                        <a:solidFill>
                          <a:srgbClr val="FF0000"/>
                        </a:solidFill>
                        <a:effectLst/>
                        <a:latin typeface="+mj-lt"/>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mj-lt"/>
                          <a:ea typeface="Arial" panose="020B0604020202020204" pitchFamily="34" charset="0"/>
                        </a:rPr>
                        <a:t>Hình</a:t>
                      </a:r>
                      <a:r>
                        <a:rPr lang="en-US" sz="2800" baseline="0" dirty="0" smtClean="0">
                          <a:solidFill>
                            <a:srgbClr val="0000FF"/>
                          </a:solidFill>
                          <a:effectLst/>
                          <a:latin typeface="+mj-lt"/>
                          <a:ea typeface="Arial" panose="020B0604020202020204" pitchFamily="34" charset="0"/>
                        </a:rPr>
                        <a:t> </a:t>
                      </a:r>
                      <a:r>
                        <a:rPr lang="en-US" sz="2800" baseline="0" dirty="0" err="1" smtClean="0">
                          <a:solidFill>
                            <a:srgbClr val="0000FF"/>
                          </a:solidFill>
                          <a:effectLst/>
                          <a:latin typeface="+mj-lt"/>
                          <a:ea typeface="Arial" panose="020B0604020202020204" pitchFamily="34" charset="0"/>
                        </a:rPr>
                        <a:t>thức</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G</a:t>
                      </a:r>
                      <a:r>
                        <a:rPr lang="en-US" sz="2800" dirty="0" err="1" smtClean="0">
                          <a:solidFill>
                            <a:srgbClr val="FF0000"/>
                          </a:solidFill>
                          <a:effectLst/>
                          <a:latin typeface="+mj-lt"/>
                          <a:ea typeface="Courier New" panose="02070309020205020404" pitchFamily="49" charset="0"/>
                        </a:rPr>
                        <a:t>ia</a:t>
                      </a:r>
                      <a:r>
                        <a:rPr lang="en-US" sz="2800" dirty="0" smtClean="0">
                          <a:solidFill>
                            <a:srgbClr val="FF0000"/>
                          </a:solidFill>
                          <a:effectLst/>
                          <a:latin typeface="+mj-lt"/>
                          <a:ea typeface="Courier New" panose="02070309020205020404" pitchFamily="49" charset="0"/>
                        </a:rPr>
                        <a:t> </a:t>
                      </a:r>
                      <a:r>
                        <a:rPr lang="en-US" sz="2800" dirty="0" err="1" smtClean="0">
                          <a:solidFill>
                            <a:srgbClr val="FF0000"/>
                          </a:solidFill>
                          <a:effectLst/>
                          <a:latin typeface="+mj-lt"/>
                          <a:ea typeface="Courier New" panose="02070309020205020404" pitchFamily="49" charset="0"/>
                        </a:rPr>
                        <a:t>đình</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N</a:t>
                      </a:r>
                      <a:r>
                        <a:rPr lang="en-US" sz="2800" dirty="0" err="1" smtClean="0">
                          <a:solidFill>
                            <a:srgbClr val="FF0000"/>
                          </a:solidFill>
                          <a:effectLst/>
                          <a:latin typeface="+mj-lt"/>
                          <a:ea typeface="Courier New" panose="02070309020205020404" pitchFamily="49" charset="0"/>
                        </a:rPr>
                        <a:t>hà</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trường</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X</a:t>
                      </a:r>
                      <a:r>
                        <a:rPr lang="en-US" sz="2800" dirty="0" smtClean="0">
                          <a:solidFill>
                            <a:srgbClr val="FF0000"/>
                          </a:solidFill>
                          <a:effectLst/>
                          <a:latin typeface="+mj-lt"/>
                          <a:ea typeface="Courier New" panose="02070309020205020404" pitchFamily="49" charset="0"/>
                        </a:rPr>
                        <a:t>ã</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hội</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en-US" sz="2800" dirty="0" err="1" smtClean="0">
                          <a:solidFill>
                            <a:srgbClr val="0000FF"/>
                          </a:solidFill>
                          <a:effectLst/>
                          <a:latin typeface="+mj-lt"/>
                          <a:ea typeface="Courier New" panose="02070309020205020404" pitchFamily="49" charset="0"/>
                        </a:rPr>
                        <a:t>Lời</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nói</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en-US" sz="2800" dirty="0" err="1" smtClean="0">
                          <a:solidFill>
                            <a:srgbClr val="0000FF"/>
                          </a:solidFill>
                          <a:effectLst/>
                          <a:latin typeface="+mj-lt"/>
                          <a:ea typeface="Courier New" panose="02070309020205020404" pitchFamily="49" charset="0"/>
                        </a:rPr>
                        <a:t>Việc</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làm</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vi-VN" sz="2800" dirty="0" smtClean="0">
                          <a:solidFill>
                            <a:srgbClr val="0000FF"/>
                          </a:solidFill>
                          <a:effectLst/>
                          <a:latin typeface="+mj-lt"/>
                          <a:ea typeface="Courier New" panose="02070309020205020404" pitchFamily="49" charset="0"/>
                        </a:rPr>
                        <a:t>T</a:t>
                      </a:r>
                      <a:r>
                        <a:rPr lang="en-US" sz="2800" dirty="0" err="1" smtClean="0">
                          <a:solidFill>
                            <a:srgbClr val="0000FF"/>
                          </a:solidFill>
                          <a:effectLst/>
                          <a:latin typeface="+mj-lt"/>
                          <a:ea typeface="Courier New" panose="02070309020205020404" pitchFamily="49" charset="0"/>
                        </a:rPr>
                        <a:t>hái</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độ</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mj-lt"/>
                          <a:ea typeface="Courier New" panose="02070309020205020404" pitchFamily="49" charset="0"/>
                        </a:rPr>
                        <a:t> </a:t>
                      </a:r>
                      <a:endParaRPr lang="en-US" sz="11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mj-lt"/>
                          <a:ea typeface="Courier New" panose="02070309020205020404" pitchFamily="49" charset="0"/>
                        </a:rPr>
                        <a:t> </a:t>
                      </a:r>
                      <a:endParaRPr lang="en-US" sz="11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477054"/>
          </a:xfrm>
          <a:prstGeom prst="rect">
            <a:avLst/>
          </a:prstGeom>
          <a:solidFill>
            <a:schemeClr val="accent6">
              <a:lumMod val="40000"/>
              <a:lumOff val="60000"/>
            </a:schemeClr>
          </a:solidFill>
        </p:spPr>
        <p:txBody>
          <a:bodyPr wrap="square" rtlCol="0">
            <a:spAutoFit/>
          </a:bodyPr>
          <a:lstStyle/>
          <a:p>
            <a:r>
              <a:rPr lang="en-US" sz="2500" dirty="0" smtClean="0">
                <a:solidFill>
                  <a:srgbClr val="0000FF"/>
                </a:solidFill>
                <a:latin typeface="Times" panose="02020603050405020304" pitchFamily="18" charset="0"/>
                <a:ea typeface="微软雅黑"/>
                <a:cs typeface="Times" panose="02020603050405020304" pitchFamily="18" charset="0"/>
              </a:rPr>
              <a:t>TEAM WORK</a:t>
            </a:r>
            <a:endParaRPr lang="en-US" sz="2500" dirty="0">
              <a:solidFill>
                <a:srgbClr val="0000FF"/>
              </a:solidFill>
              <a:latin typeface="Times" panose="02020603050405020304" pitchFamily="18" charset="0"/>
              <a:ea typeface="微软雅黑"/>
              <a:cs typeface="Times" panose="02020603050405020304" pitchFamily="18" charset="0"/>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00FF"/>
                </a:solidFill>
                <a:latin typeface="Times" panose="02020603050405020304" pitchFamily="18" charset="0"/>
                <a:ea typeface="Times New Roman" panose="02020603050405020304" pitchFamily="18" charset="0"/>
                <a:cs typeface="Times" panose="02020603050405020304" pitchFamily="18" charset="0"/>
              </a:rPr>
              <a:t>PHIẾU BÀI TẬP (THẢO LUẬN NHÓM)</a:t>
            </a:r>
            <a:endParaRPr lang="en-US" sz="2500" b="1" dirty="0">
              <a:solidFill>
                <a:srgbClr val="0000FF"/>
              </a:solidFill>
              <a:latin typeface="Times" panose="02020603050405020304" pitchFamily="18" charset="0"/>
              <a:ea typeface="Times New Roman" panose="02020603050405020304" pitchFamily="18" charset="0"/>
              <a:cs typeface="Times" panose="02020603050405020304" pitchFamily="18" charset="0"/>
            </a:endParaRPr>
          </a:p>
        </p:txBody>
      </p:sp>
      <p:sp>
        <p:nvSpPr>
          <p:cNvPr id="10" name="Rectangle 9"/>
          <p:cNvSpPr/>
          <p:nvPr/>
        </p:nvSpPr>
        <p:spPr>
          <a:xfrm>
            <a:off x="2724112" y="1143308"/>
            <a:ext cx="8841850" cy="1022524"/>
          </a:xfrm>
          <a:prstGeom prst="rect">
            <a:avLst/>
          </a:prstGeom>
        </p:spPr>
        <p:txBody>
          <a:bodyPr wrap="square">
            <a:spAutoFit/>
          </a:bodyPr>
          <a:lstStyle/>
          <a:p>
            <a:pPr indent="279400" algn="just">
              <a:lnSpc>
                <a:spcPct val="127000"/>
              </a:lnSpc>
              <a:spcAft>
                <a:spcPts val="500"/>
              </a:spcAft>
            </a:pPr>
            <a:r>
              <a:rPr lang="vi-VN" sz="2500" b="1" dirty="0">
                <a:solidFill>
                  <a:srgbClr val="353635"/>
                </a:solidFill>
                <a:latin typeface="Times" panose="02020603050405020304" pitchFamily="18" charset="0"/>
                <a:ea typeface="Times New Roman" panose="02020603050405020304" pitchFamily="18" charset="0"/>
                <a:cs typeface="Times" panose="02020603050405020304" pitchFamily="18" charset="0"/>
              </a:rPr>
              <a:t>Tìm hiểu biểu hiện của tình yêu thương con </a:t>
            </a:r>
            <a:r>
              <a:rPr lang="vi-VN" sz="25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người</a:t>
            </a:r>
            <a:r>
              <a:rPr lang="en-US" sz="2500" b="1" dirty="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5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bằng</a:t>
            </a:r>
            <a:r>
              <a:rPr lang="en-US" sz="25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5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cách</a:t>
            </a:r>
            <a:r>
              <a:rPr lang="en-US" sz="25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5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hoàn</a:t>
            </a:r>
            <a:r>
              <a:rPr lang="en-US" sz="25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5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thiện</a:t>
            </a:r>
            <a:r>
              <a:rPr lang="en-US" sz="25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5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phiếu</a:t>
            </a:r>
            <a:r>
              <a:rPr lang="en-US" sz="25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5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bài</a:t>
            </a:r>
            <a:r>
              <a:rPr lang="en-US" sz="25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5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tập</a:t>
            </a:r>
            <a:r>
              <a:rPr lang="en-US" sz="25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endParaRPr lang="en-US" sz="2500" dirty="0">
              <a:solidFill>
                <a:srgbClr val="353635"/>
              </a:solidFill>
              <a:effectLst/>
              <a:latin typeface="Times" panose="02020603050405020304" pitchFamily="18" charset="0"/>
              <a:ea typeface="Times New Roman" panose="02020603050405020304" pitchFamily="18" charset="0"/>
              <a:cs typeface="Times"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533729" y="2622980"/>
            <a:ext cx="1987403" cy="64273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79563224"/>
              </p:ext>
            </p:extLst>
          </p:nvPr>
        </p:nvGraphicFramePr>
        <p:xfrm>
          <a:off x="238542" y="1693806"/>
          <a:ext cx="11697496" cy="5049012"/>
        </p:xfrm>
        <a:graphic>
          <a:graphicData uri="http://schemas.openxmlformats.org/drawingml/2006/table">
            <a:tbl>
              <a:tblPr firstRow="1" firstCol="1" bandRow="1"/>
              <a:tblGrid>
                <a:gridCol w="1799263">
                  <a:extLst>
                    <a:ext uri="{9D8B030D-6E8A-4147-A177-3AD203B41FA5}">
                      <a16:colId xmlns:a16="http://schemas.microsoft.com/office/drawing/2014/main" val="20000"/>
                    </a:ext>
                  </a:extLst>
                </a:gridCol>
                <a:gridCol w="3596702">
                  <a:extLst>
                    <a:ext uri="{9D8B030D-6E8A-4147-A177-3AD203B41FA5}">
                      <a16:colId xmlns:a16="http://schemas.microsoft.com/office/drawing/2014/main" val="20001"/>
                    </a:ext>
                  </a:extLst>
                </a:gridCol>
                <a:gridCol w="3377157">
                  <a:extLst>
                    <a:ext uri="{9D8B030D-6E8A-4147-A177-3AD203B41FA5}">
                      <a16:colId xmlns:a16="http://schemas.microsoft.com/office/drawing/2014/main" val="20002"/>
                    </a:ext>
                  </a:extLst>
                </a:gridCol>
                <a:gridCol w="2924374">
                  <a:extLst>
                    <a:ext uri="{9D8B030D-6E8A-4147-A177-3AD203B41FA5}">
                      <a16:colId xmlns:a16="http://schemas.microsoft.com/office/drawing/2014/main" val="20003"/>
                    </a:ext>
                  </a:extLst>
                </a:gridCol>
              </a:tblGrid>
              <a:tr h="669401">
                <a:tc>
                  <a:txBody>
                    <a:bodyPr/>
                    <a:lstStyle/>
                    <a:p>
                      <a:pPr marL="0" marR="0" algn="just">
                        <a:lnSpc>
                          <a:spcPct val="115000"/>
                        </a:lnSpc>
                        <a:spcBef>
                          <a:spcPts val="0"/>
                        </a:spcBef>
                        <a:spcAft>
                          <a:spcPts val="600"/>
                        </a:spcAft>
                      </a:pPr>
                      <a:r>
                        <a:rPr lang="vi-VN" sz="1700" dirty="0">
                          <a:effectLst/>
                          <a:latin typeface="+mj-lt"/>
                          <a:ea typeface="Courier New" panose="02070309020205020404" pitchFamily="49" charset="0"/>
                        </a:rPr>
                        <a:t> </a:t>
                      </a:r>
                      <a:r>
                        <a:rPr lang="en-US" sz="1700" dirty="0" smtClean="0">
                          <a:effectLst/>
                          <a:latin typeface="+mj-lt"/>
                          <a:ea typeface="Courier New" panose="02070309020205020404" pitchFamily="49" charset="0"/>
                        </a:rPr>
                        <a:t>    </a:t>
                      </a:r>
                      <a:r>
                        <a:rPr lang="en-US" sz="1700" dirty="0" err="1" smtClean="0">
                          <a:solidFill>
                            <a:srgbClr val="FF0000"/>
                          </a:solidFill>
                          <a:effectLst/>
                          <a:latin typeface="+mj-lt"/>
                          <a:ea typeface="Courier New" panose="02070309020205020404" pitchFamily="49" charset="0"/>
                        </a:rPr>
                        <a:t>Mối</a:t>
                      </a:r>
                      <a:r>
                        <a:rPr lang="en-US" sz="1700" baseline="0" dirty="0" smtClean="0">
                          <a:solidFill>
                            <a:srgbClr val="FF0000"/>
                          </a:solidFill>
                          <a:effectLst/>
                          <a:latin typeface="+mj-lt"/>
                          <a:ea typeface="Courier New" panose="02070309020205020404" pitchFamily="49" charset="0"/>
                        </a:rPr>
                        <a:t> </a:t>
                      </a:r>
                      <a:r>
                        <a:rPr lang="en-US" sz="1700" baseline="0" dirty="0" err="1" smtClean="0">
                          <a:solidFill>
                            <a:srgbClr val="FF0000"/>
                          </a:solidFill>
                          <a:effectLst/>
                          <a:latin typeface="+mj-lt"/>
                          <a:ea typeface="Courier New" panose="02070309020205020404" pitchFamily="49" charset="0"/>
                        </a:rPr>
                        <a:t>quan</a:t>
                      </a:r>
                      <a:r>
                        <a:rPr lang="en-US" sz="1700" baseline="0" dirty="0" smtClean="0">
                          <a:solidFill>
                            <a:srgbClr val="FF0000"/>
                          </a:solidFill>
                          <a:effectLst/>
                          <a:latin typeface="+mj-lt"/>
                          <a:ea typeface="Courier New" panose="02070309020205020404" pitchFamily="49" charset="0"/>
                        </a:rPr>
                        <a:t> </a:t>
                      </a:r>
                      <a:r>
                        <a:rPr lang="en-US" sz="1700" baseline="0" dirty="0" err="1" smtClean="0">
                          <a:solidFill>
                            <a:srgbClr val="FF0000"/>
                          </a:solidFill>
                          <a:effectLst/>
                          <a:latin typeface="+mj-lt"/>
                          <a:ea typeface="Courier New" panose="02070309020205020404" pitchFamily="49" charset="0"/>
                        </a:rPr>
                        <a:t>hệ</a:t>
                      </a:r>
                      <a:endParaRPr lang="en-US" sz="1700" baseline="0" dirty="0" smtClean="0">
                        <a:solidFill>
                          <a:srgbClr val="FF0000"/>
                        </a:solidFill>
                        <a:effectLst/>
                        <a:latin typeface="+mj-lt"/>
                        <a:ea typeface="Courier New" panose="02070309020205020404" pitchFamily="49" charset="0"/>
                      </a:endParaRPr>
                    </a:p>
                    <a:p>
                      <a:pPr marL="0" marR="0" algn="just">
                        <a:lnSpc>
                          <a:spcPct val="115000"/>
                        </a:lnSpc>
                        <a:spcBef>
                          <a:spcPts val="0"/>
                        </a:spcBef>
                        <a:spcAft>
                          <a:spcPts val="600"/>
                        </a:spcAft>
                      </a:pPr>
                      <a:r>
                        <a:rPr lang="en-US" sz="1700" baseline="0" dirty="0" err="1" smtClean="0">
                          <a:solidFill>
                            <a:srgbClr val="0000FF"/>
                          </a:solidFill>
                          <a:effectLst/>
                          <a:latin typeface="+mj-lt"/>
                          <a:ea typeface="Arial" panose="020B0604020202020204" pitchFamily="34" charset="0"/>
                        </a:rPr>
                        <a:t>Hình</a:t>
                      </a:r>
                      <a:r>
                        <a:rPr lang="en-US" sz="1700" baseline="0" dirty="0" smtClean="0">
                          <a:solidFill>
                            <a:srgbClr val="0000FF"/>
                          </a:solidFill>
                          <a:effectLst/>
                          <a:latin typeface="+mj-lt"/>
                          <a:ea typeface="Arial" panose="020B0604020202020204" pitchFamily="34" charset="0"/>
                        </a:rPr>
                        <a:t> </a:t>
                      </a:r>
                      <a:r>
                        <a:rPr lang="en-US" sz="1700" baseline="0" dirty="0" err="1" smtClean="0">
                          <a:solidFill>
                            <a:srgbClr val="0000FF"/>
                          </a:solidFill>
                          <a:effectLst/>
                          <a:latin typeface="+mj-lt"/>
                          <a:ea typeface="Arial" panose="020B0604020202020204" pitchFamily="34" charset="0"/>
                        </a:rPr>
                        <a:t>thức</a:t>
                      </a:r>
                      <a:endParaRPr lang="en-US" sz="17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1700" dirty="0">
                          <a:solidFill>
                            <a:srgbClr val="FF0000"/>
                          </a:solidFill>
                          <a:effectLst/>
                          <a:latin typeface="+mj-lt"/>
                          <a:ea typeface="Courier New" panose="02070309020205020404" pitchFamily="49" charset="0"/>
                        </a:rPr>
                        <a:t> </a:t>
                      </a:r>
                      <a:r>
                        <a:rPr lang="vi-VN" sz="1700" dirty="0" smtClean="0">
                          <a:solidFill>
                            <a:srgbClr val="FF0000"/>
                          </a:solidFill>
                          <a:effectLst/>
                          <a:latin typeface="+mj-lt"/>
                          <a:ea typeface="Courier New" panose="02070309020205020404" pitchFamily="49" charset="0"/>
                        </a:rPr>
                        <a:t>G</a:t>
                      </a:r>
                      <a:r>
                        <a:rPr lang="en-US" sz="1700" dirty="0" err="1" smtClean="0">
                          <a:solidFill>
                            <a:srgbClr val="FF0000"/>
                          </a:solidFill>
                          <a:effectLst/>
                          <a:latin typeface="+mj-lt"/>
                          <a:ea typeface="Courier New" panose="02070309020205020404" pitchFamily="49" charset="0"/>
                        </a:rPr>
                        <a:t>ia</a:t>
                      </a:r>
                      <a:r>
                        <a:rPr lang="en-US" sz="1700" dirty="0" smtClean="0">
                          <a:solidFill>
                            <a:srgbClr val="FF0000"/>
                          </a:solidFill>
                          <a:effectLst/>
                          <a:latin typeface="+mj-lt"/>
                          <a:ea typeface="Courier New" panose="02070309020205020404" pitchFamily="49" charset="0"/>
                        </a:rPr>
                        <a:t> </a:t>
                      </a:r>
                      <a:r>
                        <a:rPr lang="en-US" sz="1700" dirty="0" err="1" smtClean="0">
                          <a:solidFill>
                            <a:srgbClr val="FF0000"/>
                          </a:solidFill>
                          <a:effectLst/>
                          <a:latin typeface="+mj-lt"/>
                          <a:ea typeface="Courier New" panose="02070309020205020404" pitchFamily="49" charset="0"/>
                        </a:rPr>
                        <a:t>đình</a:t>
                      </a:r>
                      <a:endParaRPr lang="en-US" sz="17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1700" dirty="0">
                          <a:solidFill>
                            <a:srgbClr val="FF0000"/>
                          </a:solidFill>
                          <a:effectLst/>
                          <a:latin typeface="+mj-lt"/>
                          <a:ea typeface="Courier New" panose="02070309020205020404" pitchFamily="49" charset="0"/>
                        </a:rPr>
                        <a:t> </a:t>
                      </a:r>
                      <a:r>
                        <a:rPr lang="vi-VN" sz="1700" dirty="0" smtClean="0">
                          <a:solidFill>
                            <a:srgbClr val="FF0000"/>
                          </a:solidFill>
                          <a:effectLst/>
                          <a:latin typeface="+mj-lt"/>
                          <a:ea typeface="Courier New" panose="02070309020205020404" pitchFamily="49" charset="0"/>
                        </a:rPr>
                        <a:t>N</a:t>
                      </a:r>
                      <a:r>
                        <a:rPr lang="en-US" sz="1700" dirty="0" err="1" smtClean="0">
                          <a:solidFill>
                            <a:srgbClr val="FF0000"/>
                          </a:solidFill>
                          <a:effectLst/>
                          <a:latin typeface="+mj-lt"/>
                          <a:ea typeface="Courier New" panose="02070309020205020404" pitchFamily="49" charset="0"/>
                        </a:rPr>
                        <a:t>hà</a:t>
                      </a:r>
                      <a:r>
                        <a:rPr lang="en-US" sz="1700" baseline="0" dirty="0" smtClean="0">
                          <a:solidFill>
                            <a:srgbClr val="FF0000"/>
                          </a:solidFill>
                          <a:effectLst/>
                          <a:latin typeface="+mj-lt"/>
                          <a:ea typeface="Courier New" panose="02070309020205020404" pitchFamily="49" charset="0"/>
                        </a:rPr>
                        <a:t> </a:t>
                      </a:r>
                      <a:r>
                        <a:rPr lang="en-US" sz="1700" baseline="0" dirty="0" err="1" smtClean="0">
                          <a:solidFill>
                            <a:srgbClr val="FF0000"/>
                          </a:solidFill>
                          <a:effectLst/>
                          <a:latin typeface="+mj-lt"/>
                          <a:ea typeface="Courier New" panose="02070309020205020404" pitchFamily="49" charset="0"/>
                        </a:rPr>
                        <a:t>trường</a:t>
                      </a:r>
                      <a:endParaRPr lang="en-US" sz="17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1700" dirty="0">
                          <a:solidFill>
                            <a:srgbClr val="FF0000"/>
                          </a:solidFill>
                          <a:effectLst/>
                          <a:latin typeface="+mj-lt"/>
                          <a:ea typeface="Courier New" panose="02070309020205020404" pitchFamily="49" charset="0"/>
                        </a:rPr>
                        <a:t> </a:t>
                      </a:r>
                      <a:r>
                        <a:rPr lang="vi-VN" sz="1700" dirty="0" smtClean="0">
                          <a:solidFill>
                            <a:srgbClr val="FF0000"/>
                          </a:solidFill>
                          <a:effectLst/>
                          <a:latin typeface="+mj-lt"/>
                          <a:ea typeface="Courier New" panose="02070309020205020404" pitchFamily="49" charset="0"/>
                        </a:rPr>
                        <a:t>X</a:t>
                      </a:r>
                      <a:r>
                        <a:rPr lang="en-US" sz="1700" dirty="0" smtClean="0">
                          <a:solidFill>
                            <a:srgbClr val="FF0000"/>
                          </a:solidFill>
                          <a:effectLst/>
                          <a:latin typeface="+mj-lt"/>
                          <a:ea typeface="Courier New" panose="02070309020205020404" pitchFamily="49" charset="0"/>
                        </a:rPr>
                        <a:t>ã</a:t>
                      </a:r>
                      <a:r>
                        <a:rPr lang="en-US" sz="1700" baseline="0" dirty="0" smtClean="0">
                          <a:solidFill>
                            <a:srgbClr val="FF0000"/>
                          </a:solidFill>
                          <a:effectLst/>
                          <a:latin typeface="+mj-lt"/>
                          <a:ea typeface="Courier New" panose="02070309020205020404" pitchFamily="49" charset="0"/>
                        </a:rPr>
                        <a:t> </a:t>
                      </a:r>
                      <a:r>
                        <a:rPr lang="en-US" sz="1700" baseline="0" dirty="0" err="1" smtClean="0">
                          <a:solidFill>
                            <a:srgbClr val="FF0000"/>
                          </a:solidFill>
                          <a:effectLst/>
                          <a:latin typeface="+mj-lt"/>
                          <a:ea typeface="Courier New" panose="02070309020205020404" pitchFamily="49" charset="0"/>
                        </a:rPr>
                        <a:t>hội</a:t>
                      </a:r>
                      <a:endParaRPr lang="en-US" sz="17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65980">
                <a:tc>
                  <a:txBody>
                    <a:bodyPr/>
                    <a:lstStyle/>
                    <a:p>
                      <a:pPr marL="0" marR="0" algn="just">
                        <a:lnSpc>
                          <a:spcPct val="115000"/>
                        </a:lnSpc>
                        <a:spcBef>
                          <a:spcPts val="0"/>
                        </a:spcBef>
                        <a:spcAft>
                          <a:spcPts val="600"/>
                        </a:spcAft>
                      </a:pPr>
                      <a:r>
                        <a:rPr lang="vi-VN" sz="1700" dirty="0">
                          <a:solidFill>
                            <a:srgbClr val="0000FF"/>
                          </a:solidFill>
                          <a:effectLst/>
                          <a:latin typeface="+mj-lt"/>
                          <a:ea typeface="Courier New" panose="02070309020205020404" pitchFamily="49" charset="0"/>
                        </a:rPr>
                        <a:t> </a:t>
                      </a:r>
                      <a:r>
                        <a:rPr lang="en-US" sz="1700" dirty="0" err="1" smtClean="0">
                          <a:solidFill>
                            <a:srgbClr val="0000FF"/>
                          </a:solidFill>
                          <a:effectLst/>
                          <a:latin typeface="+mj-lt"/>
                          <a:ea typeface="Courier New" panose="02070309020205020404" pitchFamily="49" charset="0"/>
                        </a:rPr>
                        <a:t>Lời</a:t>
                      </a:r>
                      <a:r>
                        <a:rPr lang="en-US" sz="1700" baseline="0" dirty="0" smtClean="0">
                          <a:solidFill>
                            <a:srgbClr val="0000FF"/>
                          </a:solidFill>
                          <a:effectLst/>
                          <a:latin typeface="+mj-lt"/>
                          <a:ea typeface="Courier New" panose="02070309020205020404" pitchFamily="49" charset="0"/>
                        </a:rPr>
                        <a:t> </a:t>
                      </a:r>
                      <a:r>
                        <a:rPr lang="en-US" sz="1700" baseline="0" dirty="0" err="1" smtClean="0">
                          <a:solidFill>
                            <a:srgbClr val="0000FF"/>
                          </a:solidFill>
                          <a:effectLst/>
                          <a:latin typeface="+mj-lt"/>
                          <a:ea typeface="Courier New" panose="02070309020205020404" pitchFamily="49" charset="0"/>
                        </a:rPr>
                        <a:t>nói</a:t>
                      </a:r>
                      <a:endParaRPr lang="en-US" sz="17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a:spcBef>
                          <a:spcPts val="0"/>
                        </a:spcBef>
                        <a:spcAft>
                          <a:spcPts val="0"/>
                        </a:spcAft>
                      </a:pPr>
                      <a:r>
                        <a:rPr lang="vi-VN" sz="1700" dirty="0">
                          <a:effectLst/>
                          <a:latin typeface="+mj-lt"/>
                          <a:ea typeface="Courier New" panose="02070309020205020404" pitchFamily="49" charset="0"/>
                        </a:rPr>
                        <a:t> </a:t>
                      </a:r>
                      <a:r>
                        <a:rPr lang="vi-VN" sz="1700" b="1" dirty="0" smtClean="0">
                          <a:effectLst/>
                          <a:latin typeface="+mj-lt"/>
                          <a:ea typeface="Times New Roman" panose="02020603050405020304" pitchFamily="18" charset="0"/>
                        </a:rPr>
                        <a:t>- Không sao đâu, mọi chuyện sẽ qua thôi, </a:t>
                      </a:r>
                      <a:r>
                        <a:rPr lang="en-US" sz="1700" b="1" dirty="0" err="1" smtClean="0">
                          <a:effectLst/>
                          <a:latin typeface="+mj-lt"/>
                          <a:ea typeface="Times New Roman" panose="02020603050405020304" pitchFamily="18" charset="0"/>
                        </a:rPr>
                        <a:t>bố</a:t>
                      </a:r>
                      <a:r>
                        <a:rPr lang="en-US" sz="1700" b="1" baseline="0" dirty="0" smtClean="0">
                          <a:effectLst/>
                          <a:latin typeface="+mj-lt"/>
                          <a:ea typeface="Times New Roman" panose="02020603050405020304" pitchFamily="18" charset="0"/>
                        </a:rPr>
                        <a:t> </a:t>
                      </a:r>
                      <a:r>
                        <a:rPr lang="en-US" sz="1700" b="1" baseline="0" dirty="0" err="1" smtClean="0">
                          <a:effectLst/>
                          <a:latin typeface="+mj-lt"/>
                          <a:ea typeface="Times New Roman" panose="02020603050405020304" pitchFamily="18" charset="0"/>
                        </a:rPr>
                        <a:t>mẹ</a:t>
                      </a:r>
                      <a:r>
                        <a:rPr lang="vi-VN" sz="1700" b="1" dirty="0" smtClean="0">
                          <a:effectLst/>
                          <a:latin typeface="+mj-lt"/>
                          <a:ea typeface="Times New Roman" panose="02020603050405020304" pitchFamily="18" charset="0"/>
                        </a:rPr>
                        <a:t> luôn bên </a:t>
                      </a:r>
                      <a:r>
                        <a:rPr lang="en-US" sz="1700" b="1" dirty="0" smtClean="0">
                          <a:effectLst/>
                          <a:latin typeface="+mj-lt"/>
                          <a:ea typeface="Times New Roman" panose="02020603050405020304" pitchFamily="18" charset="0"/>
                        </a:rPr>
                        <a:t>con</a:t>
                      </a:r>
                      <a:r>
                        <a:rPr lang="vi-VN" sz="1700" b="1" dirty="0" smtClean="0">
                          <a:effectLst/>
                          <a:latin typeface="+mj-lt"/>
                          <a:ea typeface="Times New Roman" panose="02020603050405020304" pitchFamily="18" charset="0"/>
                        </a:rPr>
                        <a:t>. </a:t>
                      </a:r>
                      <a:endParaRPr lang="en-US" sz="1700" b="1" dirty="0" smtClean="0">
                        <a:effectLst/>
                        <a:latin typeface="+mj-lt"/>
                        <a:ea typeface="Times New Roman" panose="02020603050405020304" pitchFamily="18" charset="0"/>
                      </a:endParaRPr>
                    </a:p>
                    <a:p>
                      <a:pPr algn="just"/>
                      <a:r>
                        <a:rPr lang="vi-VN" sz="1700" b="1" dirty="0" smtClean="0">
                          <a:solidFill>
                            <a:srgbClr val="000000"/>
                          </a:solidFill>
                          <a:effectLst/>
                          <a:latin typeface="+mj-lt"/>
                          <a:ea typeface="Courier New" panose="02070309020205020404" pitchFamily="49" charset="0"/>
                        </a:rPr>
                        <a:t>- Hãy để </a:t>
                      </a:r>
                      <a:r>
                        <a:rPr lang="en-US" sz="1700" b="1" dirty="0" smtClean="0">
                          <a:solidFill>
                            <a:srgbClr val="000000"/>
                          </a:solidFill>
                          <a:effectLst/>
                          <a:latin typeface="+mj-lt"/>
                          <a:ea typeface="Courier New" panose="02070309020205020404" pitchFamily="49" charset="0"/>
                        </a:rPr>
                        <a:t>con</a:t>
                      </a:r>
                      <a:r>
                        <a:rPr lang="vi-VN" sz="1700" b="1" dirty="0" smtClean="0">
                          <a:solidFill>
                            <a:srgbClr val="000000"/>
                          </a:solidFill>
                          <a:effectLst/>
                          <a:latin typeface="+mj-lt"/>
                          <a:ea typeface="Courier New" panose="02070309020205020404" pitchFamily="49" charset="0"/>
                        </a:rPr>
                        <a:t> giúp </a:t>
                      </a:r>
                      <a:r>
                        <a:rPr lang="en-US" sz="1700" b="1" dirty="0" err="1" smtClean="0">
                          <a:solidFill>
                            <a:srgbClr val="000000"/>
                          </a:solidFill>
                          <a:effectLst/>
                          <a:latin typeface="+mj-lt"/>
                          <a:ea typeface="Courier New" panose="02070309020205020404" pitchFamily="49" charset="0"/>
                        </a:rPr>
                        <a:t>bố</a:t>
                      </a:r>
                      <a:r>
                        <a:rPr lang="en-US" sz="1700" b="1" baseline="0" dirty="0" smtClean="0">
                          <a:solidFill>
                            <a:srgbClr val="000000"/>
                          </a:solidFill>
                          <a:effectLst/>
                          <a:latin typeface="+mj-lt"/>
                          <a:ea typeface="Courier New" panose="02070309020205020404" pitchFamily="49" charset="0"/>
                        </a:rPr>
                        <a:t> </a:t>
                      </a:r>
                      <a:r>
                        <a:rPr lang="en-US" sz="1700" b="1" baseline="0" dirty="0" err="1" smtClean="0">
                          <a:solidFill>
                            <a:srgbClr val="000000"/>
                          </a:solidFill>
                          <a:effectLst/>
                          <a:latin typeface="+mj-lt"/>
                          <a:ea typeface="Courier New" panose="02070309020205020404" pitchFamily="49" charset="0"/>
                        </a:rPr>
                        <a:t>mẹ</a:t>
                      </a:r>
                      <a:r>
                        <a:rPr lang="en-US" sz="1700" b="1" baseline="0" dirty="0" smtClean="0">
                          <a:solidFill>
                            <a:srgbClr val="000000"/>
                          </a:solidFill>
                          <a:effectLst/>
                          <a:latin typeface="+mj-lt"/>
                          <a:ea typeface="Courier New" panose="02070309020205020404" pitchFamily="49" charset="0"/>
                        </a:rPr>
                        <a:t> </a:t>
                      </a:r>
                      <a:r>
                        <a:rPr lang="vi-VN" sz="1700" b="1" dirty="0" smtClean="0">
                          <a:solidFill>
                            <a:srgbClr val="000000"/>
                          </a:solidFill>
                          <a:effectLst/>
                          <a:latin typeface="+mj-lt"/>
                          <a:ea typeface="Courier New" panose="02070309020205020404" pitchFamily="49" charset="0"/>
                        </a:rPr>
                        <a:t>một tay </a:t>
                      </a:r>
                      <a:r>
                        <a:rPr lang="en-US" sz="1700" b="1" dirty="0" smtClean="0">
                          <a:solidFill>
                            <a:srgbClr val="000000"/>
                          </a:solidFill>
                          <a:effectLst/>
                          <a:latin typeface="+mj-lt"/>
                          <a:ea typeface="Courier New" panose="02070309020205020404" pitchFamily="49" charset="0"/>
                        </a:rPr>
                        <a:t>ạ</a:t>
                      </a:r>
                      <a:r>
                        <a:rPr lang="vi-VN" sz="1700" b="1" dirty="0" smtClean="0">
                          <a:solidFill>
                            <a:srgbClr val="000000"/>
                          </a:solidFill>
                          <a:effectLst/>
                          <a:latin typeface="+mj-lt"/>
                          <a:ea typeface="Courier New" panose="02070309020205020404" pitchFamily="49" charset="0"/>
                        </a:rPr>
                        <a:t>!</a:t>
                      </a:r>
                      <a:endParaRPr lang="en-US" sz="17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700" dirty="0">
                          <a:effectLst/>
                          <a:latin typeface="+mj-lt"/>
                          <a:ea typeface="Courier New" panose="02070309020205020404" pitchFamily="49" charset="0"/>
                        </a:rPr>
                        <a:t> </a:t>
                      </a:r>
                      <a:r>
                        <a:rPr kumimoji="0" lang="vi-VN" sz="17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mn-cs"/>
                        </a:rPr>
                        <a:t>- Không sao đâu, mọi chuyện sẽ qua thôi, mình luôn bên bạn. </a:t>
                      </a:r>
                      <a:endParaRPr kumimoji="0" lang="en-US" sz="17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7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Hãy để mình giúp bạn một tay nhé!</a:t>
                      </a:r>
                      <a:endParaRPr kumimoji="0" lang="en-US" sz="1700" b="1" i="0" u="none" strike="noStrike" kern="1200" cap="none" spc="0" normalizeH="0" baseline="0" noProof="0" dirty="0" smtClean="0">
                        <a:ln>
                          <a:noFill/>
                        </a:ln>
                        <a:solidFill>
                          <a:prstClr val="black"/>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17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700" dirty="0">
                          <a:effectLst/>
                          <a:latin typeface="+mj-lt"/>
                          <a:ea typeface="Courier New" panose="02070309020205020404" pitchFamily="49" charset="0"/>
                        </a:rPr>
                        <a:t> </a:t>
                      </a:r>
                      <a:r>
                        <a:rPr lang="vi-VN" sz="1700" b="1" dirty="0" smtClean="0">
                          <a:solidFill>
                            <a:srgbClr val="000000"/>
                          </a:solidFill>
                          <a:effectLst/>
                          <a:latin typeface="+mj-lt"/>
                          <a:ea typeface="Courier New" panose="02070309020205020404" pitchFamily="49" charset="0"/>
                        </a:rPr>
                        <a:t>- Cháu có thể giúp được gì cho bác không ạ?</a:t>
                      </a:r>
                      <a:endParaRPr lang="en-US" sz="17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65980">
                <a:tc>
                  <a:txBody>
                    <a:bodyPr/>
                    <a:lstStyle/>
                    <a:p>
                      <a:pPr marL="0" marR="0" algn="just">
                        <a:lnSpc>
                          <a:spcPct val="115000"/>
                        </a:lnSpc>
                        <a:spcBef>
                          <a:spcPts val="0"/>
                        </a:spcBef>
                        <a:spcAft>
                          <a:spcPts val="600"/>
                        </a:spcAft>
                      </a:pPr>
                      <a:r>
                        <a:rPr lang="vi-VN" sz="1700" dirty="0">
                          <a:solidFill>
                            <a:srgbClr val="0000FF"/>
                          </a:solidFill>
                          <a:effectLst/>
                          <a:latin typeface="+mj-lt"/>
                          <a:ea typeface="Courier New" panose="02070309020205020404" pitchFamily="49" charset="0"/>
                        </a:rPr>
                        <a:t> </a:t>
                      </a:r>
                      <a:r>
                        <a:rPr lang="en-US" sz="1700" dirty="0" err="1" smtClean="0">
                          <a:solidFill>
                            <a:srgbClr val="0000FF"/>
                          </a:solidFill>
                          <a:effectLst/>
                          <a:latin typeface="+mj-lt"/>
                          <a:ea typeface="Courier New" panose="02070309020205020404" pitchFamily="49" charset="0"/>
                        </a:rPr>
                        <a:t>Việc</a:t>
                      </a:r>
                      <a:r>
                        <a:rPr lang="en-US" sz="1700" baseline="0" dirty="0" smtClean="0">
                          <a:solidFill>
                            <a:srgbClr val="0000FF"/>
                          </a:solidFill>
                          <a:effectLst/>
                          <a:latin typeface="+mj-lt"/>
                          <a:ea typeface="Courier New" panose="02070309020205020404" pitchFamily="49" charset="0"/>
                        </a:rPr>
                        <a:t> </a:t>
                      </a:r>
                      <a:r>
                        <a:rPr lang="en-US" sz="1700" baseline="0" dirty="0" err="1" smtClean="0">
                          <a:solidFill>
                            <a:srgbClr val="0000FF"/>
                          </a:solidFill>
                          <a:effectLst/>
                          <a:latin typeface="+mj-lt"/>
                          <a:ea typeface="Courier New" panose="02070309020205020404" pitchFamily="49" charset="0"/>
                        </a:rPr>
                        <a:t>làm</a:t>
                      </a:r>
                      <a:endParaRPr lang="en-US" sz="17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700" dirty="0">
                          <a:solidFill>
                            <a:srgbClr val="0000FF"/>
                          </a:solidFill>
                          <a:effectLst/>
                          <a:latin typeface="+mj-lt"/>
                          <a:ea typeface="Courier New" panose="02070309020205020404" pitchFamily="49" charset="0"/>
                        </a:rPr>
                        <a:t> </a:t>
                      </a:r>
                      <a:r>
                        <a:rPr lang="vi-VN" sz="1700" b="1" dirty="0" smtClean="0">
                          <a:solidFill>
                            <a:srgbClr val="0000FF"/>
                          </a:solidFill>
                          <a:effectLst/>
                          <a:latin typeface="+mj-lt"/>
                          <a:ea typeface="Courier New" panose="02070309020205020404" pitchFamily="49" charset="0"/>
                        </a:rPr>
                        <a:t>- Quan tâm, chăm sóc lẫn nhau giữa các thành viên trong gia đình - Động viên, giúp đỡ khi gặp khó khăn</a:t>
                      </a:r>
                      <a:endParaRPr lang="en-US" sz="1700" b="1"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just">
                        <a:spcBef>
                          <a:spcPts val="0"/>
                        </a:spcBef>
                        <a:spcAft>
                          <a:spcPts val="0"/>
                        </a:spcAft>
                      </a:pPr>
                      <a:r>
                        <a:rPr lang="vi-VN" sz="1700" dirty="0">
                          <a:solidFill>
                            <a:srgbClr val="0000FF"/>
                          </a:solidFill>
                          <a:effectLst/>
                          <a:latin typeface="+mj-lt"/>
                          <a:ea typeface="Courier New" panose="02070309020205020404" pitchFamily="49" charset="0"/>
                        </a:rPr>
                        <a:t> </a:t>
                      </a:r>
                      <a:r>
                        <a:rPr lang="vi-VN" sz="1700" b="1" dirty="0" smtClean="0">
                          <a:solidFill>
                            <a:srgbClr val="0000FF"/>
                          </a:solidFill>
                          <a:effectLst/>
                          <a:latin typeface="+mj-lt"/>
                          <a:ea typeface="Times New Roman" panose="02020603050405020304" pitchFamily="18" charset="0"/>
                        </a:rPr>
                        <a:t>- Các bạn hỗ trợ, giúp đỡ lẫn nhau tronẹ học tập và rèn luyện</a:t>
                      </a:r>
                      <a:endParaRPr lang="en-US" sz="1700" b="1" dirty="0" smtClean="0">
                        <a:solidFill>
                          <a:srgbClr val="0000FF"/>
                        </a:solidFill>
                        <a:effectLst/>
                        <a:latin typeface="+mj-lt"/>
                        <a:ea typeface="Times New Roman" panose="02020603050405020304" pitchFamily="18" charset="0"/>
                      </a:endParaRPr>
                    </a:p>
                    <a:p>
                      <a:pPr marL="0" marR="0" indent="0" algn="just">
                        <a:spcBef>
                          <a:spcPts val="0"/>
                        </a:spcBef>
                        <a:spcAft>
                          <a:spcPts val="0"/>
                        </a:spcAft>
                      </a:pPr>
                      <a:r>
                        <a:rPr lang="vi-VN" sz="1700" b="1" dirty="0" smtClean="0">
                          <a:solidFill>
                            <a:srgbClr val="0000FF"/>
                          </a:solidFill>
                          <a:effectLst/>
                          <a:latin typeface="+mj-lt"/>
                          <a:ea typeface="Times New Roman" panose="02020603050405020304" pitchFamily="18" charset="0"/>
                        </a:rPr>
                        <a:t>- Thầy cổ động viên, dìu dắt, dạy bảo các em học sinh</a:t>
                      </a:r>
                      <a:endParaRPr lang="en-US" sz="1700" b="1" dirty="0" smtClean="0">
                        <a:solidFill>
                          <a:srgbClr val="0000FF"/>
                        </a:solidFill>
                        <a:effectLst/>
                        <a:latin typeface="+mj-lt"/>
                        <a:ea typeface="Times New Roman" panose="02020603050405020304" pitchFamily="18" charset="0"/>
                      </a:endParaRPr>
                    </a:p>
                    <a:p>
                      <a:pPr algn="just"/>
                      <a:r>
                        <a:rPr lang="vi-VN" sz="1700" b="1" dirty="0" smtClean="0">
                          <a:solidFill>
                            <a:srgbClr val="0000FF"/>
                          </a:solidFill>
                          <a:effectLst/>
                          <a:latin typeface="+mj-lt"/>
                          <a:ea typeface="Courier New" panose="02070309020205020404" pitchFamily="49" charset="0"/>
                        </a:rPr>
                        <a:t>- Học sinh biết ơn, kính trọng thầy cô</a:t>
                      </a:r>
                      <a:endParaRPr lang="en-US" sz="1700" b="1"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lgn="just">
                        <a:spcBef>
                          <a:spcPts val="0"/>
                        </a:spcBef>
                        <a:spcAft>
                          <a:spcPts val="0"/>
                        </a:spcAft>
                        <a:buClr>
                          <a:srgbClr val="000000"/>
                        </a:buClr>
                        <a:buSzPts val="1200"/>
                        <a:buFont typeface="Symbol" panose="05050102010706020507" pitchFamily="18" charset="2"/>
                        <a:buChar char="-"/>
                        <a:tabLst>
                          <a:tab pos="90805" algn="l"/>
                        </a:tabLst>
                      </a:pPr>
                      <a:r>
                        <a:rPr lang="vi-VN" sz="1700" b="1" dirty="0">
                          <a:solidFill>
                            <a:srgbClr val="0000FF"/>
                          </a:solidFill>
                          <a:effectLst/>
                          <a:latin typeface="+mj-lt"/>
                          <a:ea typeface="Courier New" panose="02070309020205020404" pitchFamily="49" charset="0"/>
                        </a:rPr>
                        <a:t> </a:t>
                      </a:r>
                      <a:r>
                        <a:rPr lang="vi-VN" sz="1700" b="1" u="none" strike="noStrike" spc="0" dirty="0" smtClean="0">
                          <a:solidFill>
                            <a:srgbClr val="0000FF"/>
                          </a:solidFill>
                          <a:effectLst/>
                          <a:latin typeface="+mj-lt"/>
                          <a:ea typeface="Times New Roman" panose="02020603050405020304" pitchFamily="18" charset="0"/>
                          <a:cs typeface="Times New Roman" panose="02020603050405020304" pitchFamily="18" charset="0"/>
                        </a:rPr>
                        <a:t>Giúp đỡ người nghèo</a:t>
                      </a:r>
                      <a:endParaRPr lang="en-US" sz="1700" b="1" u="none" strike="noStrike" spc="0" dirty="0" smtClean="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000000"/>
                        </a:buClr>
                        <a:buSzPts val="1200"/>
                        <a:buFont typeface="Symbol" panose="05050102010706020507" pitchFamily="18" charset="2"/>
                        <a:buChar char="-"/>
                        <a:tabLst>
                          <a:tab pos="90805" algn="l"/>
                        </a:tabLst>
                      </a:pPr>
                      <a:r>
                        <a:rPr lang="vi-VN" sz="1700" b="1" u="none" strike="noStrike" spc="0" dirty="0" smtClean="0">
                          <a:solidFill>
                            <a:srgbClr val="0000FF"/>
                          </a:solidFill>
                          <a:effectLst/>
                          <a:latin typeface="+mj-lt"/>
                          <a:ea typeface="Times New Roman" panose="02020603050405020304" pitchFamily="18" charset="0"/>
                          <a:cs typeface="Times New Roman" panose="02020603050405020304" pitchFamily="18" charset="0"/>
                        </a:rPr>
                        <a:t>Giúp đỡ các bạn có hoàn cảnh khó khăn</a:t>
                      </a:r>
                      <a:endParaRPr lang="en-US" sz="1700" b="1" u="none" strike="noStrike" spc="0" dirty="0" smtClean="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000000"/>
                        </a:buClr>
                        <a:buSzPts val="1200"/>
                        <a:buFont typeface="Symbol" panose="05050102010706020507" pitchFamily="18" charset="2"/>
                        <a:buChar char="-"/>
                        <a:tabLst>
                          <a:tab pos="90805" algn="l"/>
                        </a:tabLst>
                      </a:pPr>
                      <a:r>
                        <a:rPr lang="vi-VN" sz="1700" b="1" u="none" strike="noStrike" spc="0" dirty="0" smtClean="0">
                          <a:solidFill>
                            <a:srgbClr val="0000FF"/>
                          </a:solidFill>
                          <a:effectLst/>
                          <a:latin typeface="+mj-lt"/>
                          <a:ea typeface="Times New Roman" panose="02020603050405020304" pitchFamily="18" charset="0"/>
                          <a:cs typeface="Times New Roman" panose="02020603050405020304" pitchFamily="18" charset="0"/>
                        </a:rPr>
                        <a:t>Giúp đỡ người khuyết tật</a:t>
                      </a:r>
                      <a:endParaRPr lang="en-US" sz="1700" b="1" u="none" strike="noStrike" spc="0" dirty="0">
                        <a:solidFill>
                          <a:srgbClr val="0000FF"/>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965980">
                <a:tc>
                  <a:txBody>
                    <a:bodyPr/>
                    <a:lstStyle/>
                    <a:p>
                      <a:pPr marL="0" marR="0" algn="just">
                        <a:lnSpc>
                          <a:spcPct val="115000"/>
                        </a:lnSpc>
                        <a:spcBef>
                          <a:spcPts val="0"/>
                        </a:spcBef>
                        <a:spcAft>
                          <a:spcPts val="600"/>
                        </a:spcAft>
                      </a:pPr>
                      <a:r>
                        <a:rPr lang="vi-VN" sz="1700" dirty="0">
                          <a:solidFill>
                            <a:srgbClr val="0000FF"/>
                          </a:solidFill>
                          <a:effectLst/>
                          <a:latin typeface="+mj-lt"/>
                          <a:ea typeface="Courier New" panose="02070309020205020404" pitchFamily="49" charset="0"/>
                        </a:rPr>
                        <a:t> </a:t>
                      </a:r>
                      <a:r>
                        <a:rPr lang="vi-VN" sz="1700" dirty="0" smtClean="0">
                          <a:solidFill>
                            <a:srgbClr val="0000FF"/>
                          </a:solidFill>
                          <a:effectLst/>
                          <a:latin typeface="+mj-lt"/>
                          <a:ea typeface="Courier New" panose="02070309020205020404" pitchFamily="49" charset="0"/>
                        </a:rPr>
                        <a:t>T</a:t>
                      </a:r>
                      <a:r>
                        <a:rPr lang="en-US" sz="1700" dirty="0" err="1" smtClean="0">
                          <a:solidFill>
                            <a:srgbClr val="0000FF"/>
                          </a:solidFill>
                          <a:effectLst/>
                          <a:latin typeface="+mj-lt"/>
                          <a:ea typeface="Courier New" panose="02070309020205020404" pitchFamily="49" charset="0"/>
                        </a:rPr>
                        <a:t>hái</a:t>
                      </a:r>
                      <a:r>
                        <a:rPr lang="en-US" sz="1700" baseline="0" dirty="0" smtClean="0">
                          <a:solidFill>
                            <a:srgbClr val="0000FF"/>
                          </a:solidFill>
                          <a:effectLst/>
                          <a:latin typeface="+mj-lt"/>
                          <a:ea typeface="Courier New" panose="02070309020205020404" pitchFamily="49" charset="0"/>
                        </a:rPr>
                        <a:t> </a:t>
                      </a:r>
                      <a:r>
                        <a:rPr lang="en-US" sz="1700" baseline="0" dirty="0" err="1" smtClean="0">
                          <a:solidFill>
                            <a:srgbClr val="0000FF"/>
                          </a:solidFill>
                          <a:effectLst/>
                          <a:latin typeface="+mj-lt"/>
                          <a:ea typeface="Courier New" panose="02070309020205020404" pitchFamily="49" charset="0"/>
                        </a:rPr>
                        <a:t>độ</a:t>
                      </a:r>
                      <a:endParaRPr lang="en-US" sz="17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lgn="just">
                        <a:spcBef>
                          <a:spcPts val="0"/>
                        </a:spcBef>
                        <a:spcAft>
                          <a:spcPts val="0"/>
                        </a:spcAft>
                        <a:buClr>
                          <a:srgbClr val="000000"/>
                        </a:buClr>
                        <a:buSzPts val="1200"/>
                        <a:buFont typeface="Symbol" panose="05050102010706020507" pitchFamily="18" charset="2"/>
                        <a:buChar char="-"/>
                        <a:tabLst>
                          <a:tab pos="90805" algn="l"/>
                        </a:tabLst>
                      </a:pPr>
                      <a:r>
                        <a:rPr lang="vi-VN" sz="1700" b="1" dirty="0">
                          <a:effectLst/>
                          <a:latin typeface="+mj-lt"/>
                          <a:ea typeface="Courier New" panose="02070309020205020404" pitchFamily="49" charset="0"/>
                        </a:rPr>
                        <a:t> </a:t>
                      </a:r>
                      <a:r>
                        <a:rPr lang="vi-VN" sz="1700" b="1" u="none" strike="noStrike" spc="0" dirty="0" smtClean="0">
                          <a:effectLst/>
                          <a:latin typeface="+mj-lt"/>
                          <a:ea typeface="Times New Roman" panose="02020603050405020304" pitchFamily="18" charset="0"/>
                          <a:cs typeface="Times New Roman" panose="02020603050405020304" pitchFamily="18" charset="0"/>
                        </a:rPr>
                        <a:t>Quan tâm.</a:t>
                      </a:r>
                      <a:endParaRPr lang="en-US" sz="1700" b="1" u="none" strike="noStrike" spc="0" dirty="0" smtClean="0">
                        <a:effectLst/>
                        <a:latin typeface="+mj-lt"/>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000000"/>
                        </a:buClr>
                        <a:buSzPts val="1200"/>
                        <a:buFont typeface="Symbol" panose="05050102010706020507" pitchFamily="18" charset="2"/>
                        <a:buChar char="-"/>
                        <a:tabLst>
                          <a:tab pos="90805" algn="l"/>
                        </a:tabLst>
                      </a:pPr>
                      <a:r>
                        <a:rPr lang="vi-VN" sz="1700" b="1" u="none" strike="noStrike" spc="0" dirty="0" smtClean="0">
                          <a:effectLst/>
                          <a:latin typeface="+mj-lt"/>
                          <a:ea typeface="Times New Roman" panose="02020603050405020304" pitchFamily="18" charset="0"/>
                          <a:cs typeface="Times New Roman" panose="02020603050405020304" pitchFamily="18" charset="0"/>
                        </a:rPr>
                        <a:t>Cảm thông.</a:t>
                      </a:r>
                      <a:endParaRPr lang="en-US" sz="1700" b="1" u="none" strike="noStrike" spc="0" dirty="0" smtClean="0">
                        <a:effectLst/>
                        <a:latin typeface="+mj-lt"/>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000000"/>
                        </a:buClr>
                        <a:buSzPts val="1200"/>
                        <a:buFont typeface="Symbol" panose="05050102010706020507" pitchFamily="18" charset="2"/>
                        <a:buChar char="-"/>
                        <a:tabLst>
                          <a:tab pos="90805" algn="l"/>
                        </a:tabLst>
                      </a:pPr>
                      <a:r>
                        <a:rPr lang="vi-VN" sz="1700" b="1" u="none" strike="noStrike" spc="0" dirty="0" smtClean="0">
                          <a:effectLst/>
                          <a:latin typeface="+mj-lt"/>
                          <a:ea typeface="Times New Roman" panose="02020603050405020304" pitchFamily="18" charset="0"/>
                          <a:cs typeface="Times New Roman" panose="02020603050405020304" pitchFamily="18" charset="0"/>
                        </a:rPr>
                        <a:t>Lo lắng và đồng cảm</a:t>
                      </a:r>
                      <a:endParaRPr lang="en-US" sz="1700" b="1" u="none" strike="noStrike" spc="0" dirty="0" smtClean="0">
                        <a:effectLst/>
                        <a:latin typeface="+mj-lt"/>
                        <a:ea typeface="Times New Roman" panose="02020603050405020304" pitchFamily="18" charset="0"/>
                        <a:cs typeface="Times New Roman" panose="02020603050405020304" pitchFamily="18" charset="0"/>
                      </a:endParaRPr>
                    </a:p>
                    <a:p>
                      <a:pPr algn="just"/>
                      <a:r>
                        <a:rPr lang="en-US" sz="1700" b="1" dirty="0" smtClean="0">
                          <a:solidFill>
                            <a:srgbClr val="000000"/>
                          </a:solidFill>
                          <a:effectLst/>
                          <a:latin typeface="+mj-lt"/>
                          <a:ea typeface="Courier New" panose="02070309020205020404" pitchFamily="49" charset="0"/>
                        </a:rPr>
                        <a:t>-</a:t>
                      </a:r>
                      <a:r>
                        <a:rPr lang="en-US" sz="1700" b="1" baseline="0" dirty="0" smtClean="0">
                          <a:solidFill>
                            <a:srgbClr val="000000"/>
                          </a:solidFill>
                          <a:effectLst/>
                          <a:latin typeface="+mj-lt"/>
                          <a:ea typeface="Courier New" panose="02070309020205020404" pitchFamily="49" charset="0"/>
                        </a:rPr>
                        <a:t> </a:t>
                      </a:r>
                      <a:r>
                        <a:rPr lang="vi-VN" sz="1700" b="1" dirty="0" smtClean="0">
                          <a:solidFill>
                            <a:srgbClr val="000000"/>
                          </a:solidFill>
                          <a:effectLst/>
                          <a:latin typeface="+mj-lt"/>
                          <a:ea typeface="Courier New" panose="02070309020205020404" pitchFamily="49" charset="0"/>
                        </a:rPr>
                        <a:t>Chia sẻ.</a:t>
                      </a:r>
                      <a:endParaRPr lang="en-US" sz="17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700" b="1" dirty="0">
                          <a:effectLst/>
                          <a:latin typeface="+mj-lt"/>
                          <a:ea typeface="Courier New" panose="02070309020205020404" pitchFamily="49" charset="0"/>
                        </a:rPr>
                        <a:t> </a:t>
                      </a:r>
                      <a:r>
                        <a:rPr lang="vi-VN" sz="1700" b="1" dirty="0" smtClean="0">
                          <a:solidFill>
                            <a:srgbClr val="000000"/>
                          </a:solidFill>
                          <a:effectLst/>
                          <a:latin typeface="+mj-lt"/>
                          <a:ea typeface="Courier New" panose="02070309020205020404" pitchFamily="49" charset="0"/>
                        </a:rPr>
                        <a:t>- Học sinh biết ơn, kính trọng thầy cô</a:t>
                      </a:r>
                      <a:endParaRPr lang="en-US" sz="1700" b="1" dirty="0" smtClean="0">
                        <a:solidFill>
                          <a:srgbClr val="000000"/>
                        </a:solidFill>
                        <a:effectLst/>
                        <a:latin typeface="+mj-lt"/>
                        <a:ea typeface="Courier New" panose="02070309020205020404" pitchFamily="49" charset="0"/>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7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a:t>
                      </a:r>
                      <a:r>
                        <a:rPr kumimoji="0" lang="en-US" sz="1700" b="1" i="0" u="none" strike="noStrike" kern="1200" cap="none" spc="0" normalizeH="0" baseline="0" noProof="0" dirty="0" err="1" smtClean="0">
                          <a:ln>
                            <a:noFill/>
                          </a:ln>
                          <a:solidFill>
                            <a:prstClr val="black"/>
                          </a:solidFill>
                          <a:effectLst/>
                          <a:uLnTx/>
                          <a:uFillTx/>
                          <a:latin typeface="+mj-lt"/>
                          <a:ea typeface="Times New Roman" panose="02020603050405020304" pitchFamily="18" charset="0"/>
                          <a:cs typeface="Times New Roman" panose="02020603050405020304" pitchFamily="18" charset="0"/>
                        </a:rPr>
                        <a:t>Thầy</a:t>
                      </a:r>
                      <a:r>
                        <a:rPr kumimoji="0" lang="en-US" sz="17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a:t>
                      </a:r>
                      <a:r>
                        <a:rPr kumimoji="0" lang="en-US" sz="1700" b="1" i="0" u="none" strike="noStrike" kern="1200" cap="none" spc="0" normalizeH="0" baseline="0" noProof="0" dirty="0" err="1" smtClean="0">
                          <a:ln>
                            <a:noFill/>
                          </a:ln>
                          <a:solidFill>
                            <a:prstClr val="black"/>
                          </a:solidFill>
                          <a:effectLst/>
                          <a:uLnTx/>
                          <a:uFillTx/>
                          <a:latin typeface="+mj-lt"/>
                          <a:ea typeface="Times New Roman" panose="02020603050405020304" pitchFamily="18" charset="0"/>
                          <a:cs typeface="Times New Roman" panose="02020603050405020304" pitchFamily="18" charset="0"/>
                        </a:rPr>
                        <a:t>cô</a:t>
                      </a:r>
                      <a:r>
                        <a:rPr kumimoji="0" lang="en-US" sz="17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l</a:t>
                      </a:r>
                      <a:r>
                        <a:rPr kumimoji="0" lang="vi-VN" sz="17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o lắng và đồng cảm</a:t>
                      </a:r>
                      <a:r>
                        <a:rPr kumimoji="0" lang="en-US" sz="17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c</a:t>
                      </a:r>
                      <a:r>
                        <a:rPr kumimoji="0" lang="vi-VN" sz="17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hia sẻ.</a:t>
                      </a:r>
                      <a:r>
                        <a:rPr kumimoji="0" lang="en-US" sz="17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a:t>
                      </a:r>
                      <a:r>
                        <a:rPr kumimoji="0" lang="en-US" sz="1700" b="1" i="0" u="none" strike="noStrike" kern="1200" cap="none" spc="0" normalizeH="0" baseline="0" noProof="0" dirty="0" err="1" smtClean="0">
                          <a:ln>
                            <a:noFill/>
                          </a:ln>
                          <a:solidFill>
                            <a:srgbClr val="000000"/>
                          </a:solidFill>
                          <a:effectLst/>
                          <a:uLnTx/>
                          <a:uFillTx/>
                          <a:latin typeface="+mj-lt"/>
                          <a:ea typeface="Courier New" panose="02070309020205020404" pitchFamily="49" charset="0"/>
                          <a:cs typeface="+mn-cs"/>
                        </a:rPr>
                        <a:t>với</a:t>
                      </a:r>
                      <a:r>
                        <a:rPr kumimoji="0" lang="en-US" sz="17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a:t>
                      </a:r>
                      <a:r>
                        <a:rPr kumimoji="0" lang="en-US" sz="1700" b="1" i="0" u="none" strike="noStrike" kern="1200" cap="none" spc="0" normalizeH="0" baseline="0" noProof="0" dirty="0" err="1" smtClean="0">
                          <a:ln>
                            <a:noFill/>
                          </a:ln>
                          <a:solidFill>
                            <a:srgbClr val="000000"/>
                          </a:solidFill>
                          <a:effectLst/>
                          <a:uLnTx/>
                          <a:uFillTx/>
                          <a:latin typeface="+mj-lt"/>
                          <a:ea typeface="Courier New" panose="02070309020205020404" pitchFamily="49" charset="0"/>
                          <a:cs typeface="+mn-cs"/>
                        </a:rPr>
                        <a:t>học</a:t>
                      </a:r>
                      <a:r>
                        <a:rPr kumimoji="0" lang="en-US" sz="17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a:t>
                      </a:r>
                      <a:r>
                        <a:rPr kumimoji="0" lang="en-US" sz="1700" b="1" i="0" u="none" strike="noStrike" kern="1200" cap="none" spc="0" normalizeH="0" baseline="0" noProof="0" dirty="0" err="1" smtClean="0">
                          <a:ln>
                            <a:noFill/>
                          </a:ln>
                          <a:solidFill>
                            <a:srgbClr val="000000"/>
                          </a:solidFill>
                          <a:effectLst/>
                          <a:uLnTx/>
                          <a:uFillTx/>
                          <a:latin typeface="+mj-lt"/>
                          <a:ea typeface="Courier New" panose="02070309020205020404" pitchFamily="49" charset="0"/>
                          <a:cs typeface="+mn-cs"/>
                        </a:rPr>
                        <a:t>sinh</a:t>
                      </a:r>
                      <a:endParaRPr kumimoji="0" lang="en-US" sz="1700" b="1" i="0" u="none" strike="noStrike" kern="1200" cap="none" spc="0" normalizeH="0" baseline="0" noProof="0" dirty="0" smtClean="0">
                        <a:ln>
                          <a:noFill/>
                        </a:ln>
                        <a:solidFill>
                          <a:prstClr val="black"/>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17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just">
                        <a:spcBef>
                          <a:spcPts val="0"/>
                        </a:spcBef>
                        <a:spcAft>
                          <a:spcPts val="0"/>
                        </a:spcAft>
                      </a:pPr>
                      <a:r>
                        <a:rPr lang="vi-VN" sz="1700" dirty="0">
                          <a:effectLst/>
                          <a:latin typeface="+mj-lt"/>
                          <a:ea typeface="Courier New" panose="02070309020205020404" pitchFamily="49" charset="0"/>
                        </a:rPr>
                        <a:t> </a:t>
                      </a:r>
                      <a:r>
                        <a:rPr lang="vi-VN" sz="1700" b="1" dirty="0" smtClean="0">
                          <a:effectLst/>
                          <a:latin typeface="+mj-lt"/>
                          <a:ea typeface="Times New Roman" panose="02020603050405020304" pitchFamily="18" charset="0"/>
                        </a:rPr>
                        <a:t>- Mọi người yêu thương, cảm thông, lụt, hạn hán chia sẻ với nhau.</a:t>
                      </a:r>
                      <a:endParaRPr lang="en-US" sz="1700" b="1" dirty="0" smtClean="0">
                        <a:effectLst/>
                        <a:latin typeface="+mj-lt"/>
                        <a:ea typeface="Times New Roman" panose="02020603050405020304" pitchFamily="18" charset="0"/>
                      </a:endParaRPr>
                    </a:p>
                    <a:p>
                      <a:pPr algn="just"/>
                      <a:r>
                        <a:rPr lang="vi-VN" sz="1700" b="1" dirty="0" smtClean="0">
                          <a:solidFill>
                            <a:srgbClr val="000000"/>
                          </a:solidFill>
                          <a:effectLst/>
                          <a:latin typeface="+mj-lt"/>
                          <a:ea typeface="Courier New" panose="02070309020205020404" pitchFamily="49" charset="0"/>
                        </a:rPr>
                        <a:t>Cùng nhau giúp đỡ người dân ở các vùng miền khó khăn</a:t>
                      </a:r>
                      <a:endParaRPr lang="en-US" sz="17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a:extLst/>
        </p:spPr>
      </p:pic>
      <p:sp>
        <p:nvSpPr>
          <p:cNvPr id="7" name="TextBox 6"/>
          <p:cNvSpPr txBox="1"/>
          <p:nvPr/>
        </p:nvSpPr>
        <p:spPr>
          <a:xfrm>
            <a:off x="4265" y="0"/>
            <a:ext cx="2719847" cy="430887"/>
          </a:xfrm>
          <a:prstGeom prst="rect">
            <a:avLst/>
          </a:prstGeom>
          <a:solidFill>
            <a:schemeClr val="accent6">
              <a:lumMod val="40000"/>
              <a:lumOff val="60000"/>
            </a:schemeClr>
          </a:solidFill>
        </p:spPr>
        <p:txBody>
          <a:bodyPr wrap="square" rtlCol="0">
            <a:spAutoFit/>
          </a:bodyPr>
          <a:lstStyle/>
          <a:p>
            <a:r>
              <a:rPr lang="en-US" sz="2200" dirty="0" smtClean="0">
                <a:solidFill>
                  <a:srgbClr val="0000FF"/>
                </a:solidFill>
                <a:latin typeface="Times" panose="02020603050405020304" pitchFamily="18" charset="0"/>
                <a:ea typeface="微软雅黑"/>
                <a:cs typeface="Times" panose="02020603050405020304" pitchFamily="18" charset="0"/>
              </a:rPr>
              <a:t>TEAM WORK</a:t>
            </a:r>
            <a:endParaRPr lang="en-US" sz="2200" dirty="0">
              <a:solidFill>
                <a:srgbClr val="0000FF"/>
              </a:solidFill>
              <a:latin typeface="Times" panose="02020603050405020304" pitchFamily="18" charset="0"/>
              <a:ea typeface="微软雅黑"/>
              <a:cs typeface="Times" panose="02020603050405020304" pitchFamily="18" charset="0"/>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FF"/>
                </a:solidFill>
                <a:latin typeface="Times" panose="02020603050405020304" pitchFamily="18" charset="0"/>
                <a:ea typeface="Times New Roman" panose="02020603050405020304" pitchFamily="18" charset="0"/>
                <a:cs typeface="Times" panose="02020603050405020304" pitchFamily="18" charset="0"/>
              </a:rPr>
              <a:t>PHIẾU BÀI TẬP (THẢO LUẬN NHÓM)</a:t>
            </a:r>
            <a:endParaRPr lang="en-US" sz="2200" b="1" dirty="0">
              <a:solidFill>
                <a:srgbClr val="0000FF"/>
              </a:solidFill>
              <a:latin typeface="Times" panose="02020603050405020304" pitchFamily="18" charset="0"/>
              <a:ea typeface="Times New Roman" panose="02020603050405020304" pitchFamily="18" charset="0"/>
              <a:cs typeface="Times" panose="02020603050405020304" pitchFamily="18" charset="0"/>
            </a:endParaRPr>
          </a:p>
          <a:p>
            <a:r>
              <a:rPr lang="en-US" sz="2200"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sp>
        <p:nvSpPr>
          <p:cNvPr id="10" name="Rectangle 9"/>
          <p:cNvSpPr/>
          <p:nvPr/>
        </p:nvSpPr>
        <p:spPr>
          <a:xfrm>
            <a:off x="2724112" y="807451"/>
            <a:ext cx="8841850" cy="911019"/>
          </a:xfrm>
          <a:prstGeom prst="rect">
            <a:avLst/>
          </a:prstGeom>
        </p:spPr>
        <p:txBody>
          <a:bodyPr wrap="square">
            <a:spAutoFit/>
          </a:bodyPr>
          <a:lstStyle/>
          <a:p>
            <a:pPr indent="279400" algn="just">
              <a:lnSpc>
                <a:spcPct val="127000"/>
              </a:lnSpc>
              <a:spcAft>
                <a:spcPts val="500"/>
              </a:spcAft>
            </a:pPr>
            <a:r>
              <a:rPr lang="vi-VN" sz="2200" b="1" dirty="0">
                <a:solidFill>
                  <a:srgbClr val="353635"/>
                </a:solidFill>
                <a:latin typeface="Times" panose="02020603050405020304" pitchFamily="18" charset="0"/>
                <a:ea typeface="Times New Roman" panose="02020603050405020304" pitchFamily="18" charset="0"/>
                <a:cs typeface="Times" panose="02020603050405020304" pitchFamily="18" charset="0"/>
              </a:rPr>
              <a:t>Tìm hiểu biểu hiện của tình yêu thương con </a:t>
            </a:r>
            <a:r>
              <a:rPr lang="vi-VN" sz="2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người</a:t>
            </a:r>
            <a:r>
              <a:rPr lang="en-US" sz="2200" b="1" dirty="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bằng</a:t>
            </a:r>
            <a:r>
              <a:rPr lang="en-US" sz="2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cách</a:t>
            </a:r>
            <a:r>
              <a:rPr lang="en-US" sz="2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hoàn</a:t>
            </a:r>
            <a:r>
              <a:rPr lang="en-US" sz="2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thiện</a:t>
            </a:r>
            <a:r>
              <a:rPr lang="en-US" sz="2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phiếu</a:t>
            </a:r>
            <a:r>
              <a:rPr lang="en-US" sz="2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bài</a:t>
            </a:r>
            <a:r>
              <a:rPr lang="en-US" sz="2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2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tập</a:t>
            </a:r>
            <a:r>
              <a:rPr lang="en-US" sz="2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endParaRPr lang="en-US" sz="2200" dirty="0">
              <a:solidFill>
                <a:srgbClr val="353635"/>
              </a:solidFill>
              <a:latin typeface="Times" panose="02020603050405020304" pitchFamily="18" charset="0"/>
              <a:ea typeface="Times New Roman" panose="02020603050405020304" pitchFamily="18" charset="0"/>
              <a:cs typeface="Times"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86737" y="1733310"/>
            <a:ext cx="1263686" cy="42105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2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22069" y="129308"/>
            <a:ext cx="10593977" cy="6585527"/>
          </a:xfrm>
          <a:prstGeom prst="rect">
            <a:avLst/>
          </a:prstGeom>
        </p:spPr>
      </p:pic>
      <p:sp>
        <p:nvSpPr>
          <p:cNvPr id="14" name="Text Box 5"/>
          <p:cNvSpPr txBox="1">
            <a:spLocks noChangeArrowheads="1"/>
          </p:cNvSpPr>
          <p:nvPr/>
        </p:nvSpPr>
        <p:spPr bwMode="auto">
          <a:xfrm>
            <a:off x="1848649" y="833014"/>
            <a:ext cx="8353442" cy="44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sz="2600" b="1" i="1" dirty="0">
                <a:solidFill>
                  <a:srgbClr val="0000FF"/>
                </a:solidFill>
                <a:latin typeface="+mj-lt"/>
              </a:rPr>
              <a:t>* </a:t>
            </a:r>
            <a:r>
              <a:rPr lang="vi-VN" sz="2600" b="1" i="1" dirty="0" smtClean="0">
                <a:solidFill>
                  <a:srgbClr val="0000FF"/>
                </a:solidFill>
                <a:latin typeface="+mj-lt"/>
              </a:rPr>
              <a:t>Bi</a:t>
            </a:r>
            <a:r>
              <a:rPr lang="en-US" sz="2600" b="1" i="1" dirty="0" smtClean="0">
                <a:solidFill>
                  <a:srgbClr val="0000FF"/>
                </a:solidFill>
                <a:latin typeface="+mj-lt"/>
              </a:rPr>
              <a:t>ể</a:t>
            </a:r>
            <a:r>
              <a:rPr lang="vi-VN" sz="2600" b="1" i="1" dirty="0" smtClean="0">
                <a:solidFill>
                  <a:srgbClr val="0000FF"/>
                </a:solidFill>
                <a:latin typeface="+mj-lt"/>
              </a:rPr>
              <a:t>u </a:t>
            </a:r>
            <a:r>
              <a:rPr lang="vi-VN" sz="2600" b="1" i="1" dirty="0">
                <a:solidFill>
                  <a:srgbClr val="0000FF"/>
                </a:solidFill>
                <a:latin typeface="+mj-lt"/>
              </a:rPr>
              <a:t>hiện của yêu thương con người</a:t>
            </a:r>
            <a:endParaRPr lang="en-US" sz="2600" b="1" dirty="0">
              <a:solidFill>
                <a:srgbClr val="0000FF"/>
              </a:solidFill>
              <a:latin typeface="+mj-lt"/>
            </a:endParaRPr>
          </a:p>
          <a:p>
            <a:pPr>
              <a:buFont typeface="Arial" panose="020B0604020202020204" pitchFamily="34" charset="0"/>
              <a:buNone/>
            </a:pPr>
            <a:r>
              <a:rPr lang="vi-VN" sz="2600" b="1" i="1" dirty="0">
                <a:solidFill>
                  <a:srgbClr val="0000FF"/>
                </a:solidFill>
                <a:latin typeface="+mj-lt"/>
              </a:rPr>
              <a:t>Yêu thương con người được </a:t>
            </a:r>
            <a:r>
              <a:rPr lang="vi-VN" sz="2600" b="1" i="1" dirty="0" smtClean="0">
                <a:solidFill>
                  <a:srgbClr val="0000FF"/>
                </a:solidFill>
                <a:latin typeface="+mj-lt"/>
              </a:rPr>
              <a:t>th</a:t>
            </a:r>
            <a:r>
              <a:rPr lang="en-US" sz="2600" b="1" i="1" dirty="0" smtClean="0">
                <a:solidFill>
                  <a:srgbClr val="0000FF"/>
                </a:solidFill>
                <a:latin typeface="+mj-lt"/>
              </a:rPr>
              <a:t>ể</a:t>
            </a:r>
            <a:r>
              <a:rPr lang="vi-VN" sz="2600" b="1" i="1" dirty="0" smtClean="0">
                <a:solidFill>
                  <a:srgbClr val="0000FF"/>
                </a:solidFill>
                <a:latin typeface="+mj-lt"/>
              </a:rPr>
              <a:t> </a:t>
            </a:r>
            <a:r>
              <a:rPr lang="vi-VN" sz="2600" b="1" i="1" dirty="0">
                <a:solidFill>
                  <a:srgbClr val="0000FF"/>
                </a:solidFill>
                <a:latin typeface="+mj-lt"/>
              </a:rPr>
              <a:t>hiện ngay </a:t>
            </a:r>
            <a:r>
              <a:rPr lang="en-US" sz="2600" b="1" i="1" dirty="0" smtClean="0">
                <a:solidFill>
                  <a:srgbClr val="0000FF"/>
                </a:solidFill>
                <a:latin typeface="+mj-lt"/>
              </a:rPr>
              <a:t>ở</a:t>
            </a:r>
            <a:r>
              <a:rPr lang="vi-VN" sz="2600" b="1" i="1" dirty="0" smtClean="0">
                <a:solidFill>
                  <a:srgbClr val="0000FF"/>
                </a:solidFill>
                <a:latin typeface="+mj-lt"/>
              </a:rPr>
              <a:t> </a:t>
            </a:r>
            <a:r>
              <a:rPr lang="vi-VN" sz="2600" b="1" i="1" dirty="0">
                <a:solidFill>
                  <a:srgbClr val="0000FF"/>
                </a:solidFill>
                <a:latin typeface="+mj-lt"/>
              </a:rPr>
              <a:t>những lời nói, việc </a:t>
            </a:r>
            <a:r>
              <a:rPr lang="en-US" sz="2600" b="1" i="1" dirty="0" smtClean="0">
                <a:solidFill>
                  <a:srgbClr val="0000FF"/>
                </a:solidFill>
                <a:latin typeface="+mj-lt"/>
              </a:rPr>
              <a:t>l</a:t>
            </a:r>
            <a:r>
              <a:rPr lang="vi-VN" sz="2600" b="1" i="1" dirty="0" smtClean="0">
                <a:solidFill>
                  <a:srgbClr val="0000FF"/>
                </a:solidFill>
                <a:latin typeface="+mj-lt"/>
              </a:rPr>
              <a:t>àm </a:t>
            </a:r>
            <a:r>
              <a:rPr lang="vi-VN" sz="2600" b="1" i="1" dirty="0">
                <a:solidFill>
                  <a:srgbClr val="0000FF"/>
                </a:solidFill>
                <a:latin typeface="+mj-lt"/>
              </a:rPr>
              <a:t>và thái độ </a:t>
            </a:r>
            <a:r>
              <a:rPr lang="vi-VN" sz="2600" b="1" i="1" dirty="0" smtClean="0">
                <a:solidFill>
                  <a:srgbClr val="0000FF"/>
                </a:solidFill>
                <a:latin typeface="+mj-lt"/>
              </a:rPr>
              <a:t>c</a:t>
            </a:r>
            <a:r>
              <a:rPr lang="en-US" sz="2600" b="1" i="1" dirty="0" err="1" smtClean="0">
                <a:solidFill>
                  <a:srgbClr val="0000FF"/>
                </a:solidFill>
                <a:latin typeface="+mj-lt"/>
              </a:rPr>
              <a:t>ủa</a:t>
            </a:r>
            <a:r>
              <a:rPr lang="vi-VN" sz="2600" b="1" i="1" dirty="0" smtClean="0">
                <a:solidFill>
                  <a:srgbClr val="0000FF"/>
                </a:solidFill>
                <a:latin typeface="+mj-lt"/>
              </a:rPr>
              <a:t> m</a:t>
            </a:r>
            <a:r>
              <a:rPr lang="en-US" sz="2600" b="1" i="1" dirty="0">
                <a:solidFill>
                  <a:srgbClr val="0000FF"/>
                </a:solidFill>
                <a:latin typeface="+mj-lt"/>
              </a:rPr>
              <a:t>ọ</a:t>
            </a:r>
            <a:r>
              <a:rPr lang="vi-VN" sz="2600" b="1" i="1" dirty="0" smtClean="0">
                <a:solidFill>
                  <a:srgbClr val="0000FF"/>
                </a:solidFill>
                <a:latin typeface="+mj-lt"/>
              </a:rPr>
              <a:t>i </a:t>
            </a:r>
            <a:r>
              <a:rPr lang="vi-VN" sz="2600" b="1" i="1" dirty="0">
                <a:solidFill>
                  <a:srgbClr val="0000FF"/>
                </a:solidFill>
                <a:latin typeface="+mj-lt"/>
              </a:rPr>
              <a:t>con người trong cuộc </a:t>
            </a:r>
            <a:r>
              <a:rPr lang="vi-VN" sz="2600" b="1" i="1" dirty="0" smtClean="0">
                <a:solidFill>
                  <a:srgbClr val="0000FF"/>
                </a:solidFill>
                <a:latin typeface="+mj-lt"/>
              </a:rPr>
              <a:t>s</a:t>
            </a:r>
            <a:r>
              <a:rPr lang="en-US" sz="2600" b="1" i="1" dirty="0" smtClean="0">
                <a:solidFill>
                  <a:srgbClr val="0000FF"/>
                </a:solidFill>
                <a:latin typeface="+mj-lt"/>
              </a:rPr>
              <a:t>ố</a:t>
            </a:r>
            <a:r>
              <a:rPr lang="vi-VN" sz="2600" b="1" i="1" dirty="0" smtClean="0">
                <a:solidFill>
                  <a:srgbClr val="0000FF"/>
                </a:solidFill>
                <a:latin typeface="+mj-lt"/>
              </a:rPr>
              <a:t>ng </a:t>
            </a:r>
            <a:r>
              <a:rPr lang="vi-VN" sz="2600" b="1" i="1" dirty="0">
                <a:solidFill>
                  <a:srgbClr val="0000FF"/>
                </a:solidFill>
                <a:latin typeface="+mj-lt"/>
              </a:rPr>
              <a:t>hàng ngày.</a:t>
            </a:r>
            <a:endParaRPr lang="en-US" sz="2600" b="1" dirty="0">
              <a:solidFill>
                <a:srgbClr val="0000FF"/>
              </a:solidFill>
              <a:latin typeface="+mj-lt"/>
            </a:endParaRPr>
          </a:p>
          <a:p>
            <a:pPr>
              <a:buFont typeface="Arial" panose="020B0604020202020204" pitchFamily="34" charset="0"/>
              <a:buNone/>
            </a:pPr>
            <a:r>
              <a:rPr lang="vi-VN" sz="2600" b="1" i="1" dirty="0">
                <a:solidFill>
                  <a:srgbClr val="0000FF"/>
                </a:solidFill>
                <a:latin typeface="+mj-lt"/>
              </a:rPr>
              <a:t>1. </a:t>
            </a:r>
            <a:r>
              <a:rPr lang="vi-VN" sz="2600" b="1" i="1" dirty="0" smtClean="0">
                <a:solidFill>
                  <a:srgbClr val="0000FF"/>
                </a:solidFill>
                <a:latin typeface="+mj-lt"/>
              </a:rPr>
              <a:t>Bi</a:t>
            </a:r>
            <a:r>
              <a:rPr lang="en-US" sz="2600" b="1" i="1" dirty="0" smtClean="0">
                <a:solidFill>
                  <a:srgbClr val="0000FF"/>
                </a:solidFill>
                <a:latin typeface="+mj-lt"/>
              </a:rPr>
              <a:t>ể</a:t>
            </a:r>
            <a:r>
              <a:rPr lang="vi-VN" sz="2600" b="1" i="1" dirty="0" smtClean="0">
                <a:solidFill>
                  <a:srgbClr val="0000FF"/>
                </a:solidFill>
                <a:latin typeface="+mj-lt"/>
              </a:rPr>
              <a:t>u </a:t>
            </a:r>
            <a:r>
              <a:rPr lang="vi-VN" sz="2600" b="1" i="1" dirty="0">
                <a:solidFill>
                  <a:srgbClr val="0000FF"/>
                </a:solidFill>
                <a:latin typeface="+mj-lt"/>
              </a:rPr>
              <a:t>hiện của yêu thương con người: Quan tâm, giúp </a:t>
            </a:r>
            <a:r>
              <a:rPr lang="vi-VN" sz="2600" b="1" i="1" dirty="0" smtClean="0">
                <a:solidFill>
                  <a:srgbClr val="0000FF"/>
                </a:solidFill>
                <a:latin typeface="+mj-lt"/>
              </a:rPr>
              <a:t>đ</a:t>
            </a:r>
            <a:r>
              <a:rPr lang="en-US" sz="2600" b="1" i="1" dirty="0" smtClean="0">
                <a:solidFill>
                  <a:srgbClr val="0000FF"/>
                </a:solidFill>
                <a:latin typeface="+mj-lt"/>
              </a:rPr>
              <a:t>ỡ</a:t>
            </a:r>
            <a:r>
              <a:rPr lang="vi-VN" sz="2600" b="1" i="1" dirty="0" smtClean="0">
                <a:solidFill>
                  <a:srgbClr val="0000FF"/>
                </a:solidFill>
                <a:latin typeface="+mj-lt"/>
              </a:rPr>
              <a:t> </a:t>
            </a:r>
            <a:r>
              <a:rPr lang="vi-VN" sz="2600" b="1" i="1" dirty="0">
                <a:solidFill>
                  <a:srgbClr val="0000FF"/>
                </a:solidFill>
                <a:latin typeface="+mj-lt"/>
              </a:rPr>
              <a:t>thông c</a:t>
            </a:r>
            <a:r>
              <a:rPr lang="en-US" sz="2600" b="1" i="1" dirty="0">
                <a:solidFill>
                  <a:srgbClr val="0000FF"/>
                </a:solidFill>
                <a:latin typeface="+mj-lt"/>
              </a:rPr>
              <a:t>ả</a:t>
            </a:r>
            <a:r>
              <a:rPr lang="vi-VN" sz="2600" b="1" i="1" dirty="0">
                <a:solidFill>
                  <a:srgbClr val="0000FF"/>
                </a:solidFill>
                <a:latin typeface="+mj-lt"/>
              </a:rPr>
              <a:t>m, sẻ </a:t>
            </a:r>
            <a:r>
              <a:rPr lang="vi-VN" sz="2600" b="1" i="1" dirty="0" smtClean="0">
                <a:solidFill>
                  <a:srgbClr val="0000FF"/>
                </a:solidFill>
                <a:latin typeface="+mj-lt"/>
              </a:rPr>
              <a:t>ch</a:t>
            </a:r>
            <a:r>
              <a:rPr lang="en-US" sz="2600" b="1" i="1" dirty="0" err="1" smtClean="0">
                <a:solidFill>
                  <a:srgbClr val="0000FF"/>
                </a:solidFill>
                <a:latin typeface="+mj-lt"/>
              </a:rPr>
              <a:t>ia</a:t>
            </a:r>
            <a:r>
              <a:rPr lang="en-US" sz="2600" b="1" i="1" dirty="0" smtClean="0">
                <a:solidFill>
                  <a:srgbClr val="0000FF"/>
                </a:solidFill>
                <a:latin typeface="+mj-lt"/>
              </a:rPr>
              <a:t>,</a:t>
            </a:r>
            <a:r>
              <a:rPr lang="vi-VN" sz="2600" b="1" i="1" dirty="0" smtClean="0">
                <a:solidFill>
                  <a:srgbClr val="0000FF"/>
                </a:solidFill>
                <a:latin typeface="+mj-lt"/>
              </a:rPr>
              <a:t> </a:t>
            </a:r>
            <a:r>
              <a:rPr lang="vi-VN" sz="2600" b="1" i="1" dirty="0">
                <a:solidFill>
                  <a:srgbClr val="0000FF"/>
                </a:solidFill>
                <a:latin typeface="+mj-lt"/>
              </a:rPr>
              <a:t>biết tha </a:t>
            </a:r>
            <a:r>
              <a:rPr lang="vi-VN" sz="2600" b="1" i="1" dirty="0" smtClean="0">
                <a:solidFill>
                  <a:srgbClr val="0000FF"/>
                </a:solidFill>
                <a:latin typeface="+mj-lt"/>
              </a:rPr>
              <a:t>th</a:t>
            </a:r>
            <a:r>
              <a:rPr lang="en-US" sz="2600" b="1" i="1" dirty="0" smtClean="0">
                <a:solidFill>
                  <a:srgbClr val="0000FF"/>
                </a:solidFill>
                <a:latin typeface="+mj-lt"/>
              </a:rPr>
              <a:t>ứ</a:t>
            </a:r>
            <a:r>
              <a:rPr lang="vi-VN" sz="2600" b="1" i="1" dirty="0" smtClean="0">
                <a:solidFill>
                  <a:srgbClr val="0000FF"/>
                </a:solidFill>
                <a:latin typeface="+mj-lt"/>
              </a:rPr>
              <a:t>, </a:t>
            </a:r>
            <a:r>
              <a:rPr lang="vi-VN" sz="2600" b="1" i="1" dirty="0">
                <a:solidFill>
                  <a:srgbClr val="0000FF"/>
                </a:solidFill>
                <a:latin typeface="+mj-lt"/>
              </a:rPr>
              <a:t>biết hi sinh vì người khác, ...</a:t>
            </a:r>
            <a:endParaRPr lang="en-US" sz="2600" b="1" dirty="0">
              <a:solidFill>
                <a:srgbClr val="0000FF"/>
              </a:solidFill>
              <a:latin typeface="+mj-lt"/>
            </a:endParaRPr>
          </a:p>
          <a:p>
            <a:pPr>
              <a:buFont typeface="Arial" panose="020B0604020202020204" pitchFamily="34" charset="0"/>
              <a:buNone/>
            </a:pPr>
            <a:r>
              <a:rPr lang="vi-VN" sz="2600" b="1" i="1" dirty="0">
                <a:solidFill>
                  <a:srgbClr val="0000FF"/>
                </a:solidFill>
                <a:latin typeface="+mj-lt"/>
              </a:rPr>
              <a:t>2. </a:t>
            </a:r>
            <a:r>
              <a:rPr lang="vi-VN" sz="2600" b="1" i="1" dirty="0" smtClean="0">
                <a:solidFill>
                  <a:srgbClr val="0000FF"/>
                </a:solidFill>
                <a:latin typeface="+mj-lt"/>
              </a:rPr>
              <a:t>Bi</a:t>
            </a:r>
            <a:r>
              <a:rPr lang="en-US" sz="2600" b="1" i="1" dirty="0" smtClean="0">
                <a:solidFill>
                  <a:srgbClr val="0000FF"/>
                </a:solidFill>
                <a:latin typeface="+mj-lt"/>
              </a:rPr>
              <a:t>ể</a:t>
            </a:r>
            <a:r>
              <a:rPr lang="vi-VN" sz="2600" b="1" i="1" dirty="0" smtClean="0">
                <a:solidFill>
                  <a:srgbClr val="0000FF"/>
                </a:solidFill>
                <a:latin typeface="+mj-lt"/>
              </a:rPr>
              <a:t>u </a:t>
            </a:r>
            <a:r>
              <a:rPr lang="vi-VN" sz="2600" b="1" i="1" dirty="0">
                <a:solidFill>
                  <a:srgbClr val="0000FF"/>
                </a:solidFill>
                <a:latin typeface="+mj-lt"/>
              </a:rPr>
              <a:t>hiện trái với yêu thương con người: </a:t>
            </a:r>
            <a:r>
              <a:rPr lang="vi-VN" sz="2600" b="1" i="1" dirty="0" smtClean="0">
                <a:solidFill>
                  <a:srgbClr val="0000FF"/>
                </a:solidFill>
                <a:latin typeface="+mj-lt"/>
              </a:rPr>
              <a:t>Nh</a:t>
            </a:r>
            <a:r>
              <a:rPr lang="en-US" sz="2600" b="1" i="1" dirty="0">
                <a:solidFill>
                  <a:srgbClr val="0000FF"/>
                </a:solidFill>
                <a:latin typeface="+mj-lt"/>
              </a:rPr>
              <a:t>ỏ</a:t>
            </a:r>
            <a:r>
              <a:rPr lang="vi-VN" sz="2600" b="1" i="1" dirty="0" smtClean="0">
                <a:solidFill>
                  <a:srgbClr val="0000FF"/>
                </a:solidFill>
                <a:latin typeface="+mj-lt"/>
              </a:rPr>
              <a:t> </a:t>
            </a:r>
            <a:r>
              <a:rPr lang="vi-VN" sz="2600" b="1" i="1" dirty="0">
                <a:solidFill>
                  <a:srgbClr val="0000FF"/>
                </a:solidFill>
                <a:latin typeface="+mj-lt"/>
              </a:rPr>
              <a:t>nhen, ích kỳ thờ ơ trước </a:t>
            </a:r>
            <a:r>
              <a:rPr lang="vi-VN" sz="2600" b="1" i="1" dirty="0" smtClean="0">
                <a:solidFill>
                  <a:srgbClr val="0000FF"/>
                </a:solidFill>
                <a:latin typeface="+mj-lt"/>
              </a:rPr>
              <a:t>nh</a:t>
            </a:r>
            <a:r>
              <a:rPr lang="en-US" sz="2600" b="1" i="1" dirty="0" smtClean="0">
                <a:solidFill>
                  <a:srgbClr val="0000FF"/>
                </a:solidFill>
                <a:latin typeface="+mj-lt"/>
              </a:rPr>
              <a:t>ữ</a:t>
            </a:r>
            <a:r>
              <a:rPr lang="vi-VN" sz="2600" b="1" i="1" dirty="0" smtClean="0">
                <a:solidFill>
                  <a:srgbClr val="0000FF"/>
                </a:solidFill>
                <a:latin typeface="+mj-lt"/>
              </a:rPr>
              <a:t>ng </a:t>
            </a:r>
            <a:r>
              <a:rPr lang="vi-VN" sz="2600" b="1" i="1" dirty="0">
                <a:solidFill>
                  <a:srgbClr val="0000FF"/>
                </a:solidFill>
                <a:latin typeface="+mj-lt"/>
              </a:rPr>
              <a:t>khó khăn và đau </a:t>
            </a:r>
            <a:r>
              <a:rPr lang="vi-VN" sz="2600" b="1" i="1" dirty="0" smtClean="0">
                <a:solidFill>
                  <a:srgbClr val="0000FF"/>
                </a:solidFill>
                <a:latin typeface="+mj-lt"/>
              </a:rPr>
              <a:t>kh</a:t>
            </a:r>
            <a:r>
              <a:rPr lang="en-US" sz="2600" b="1" i="1" dirty="0" smtClean="0">
                <a:solidFill>
                  <a:srgbClr val="0000FF"/>
                </a:solidFill>
                <a:latin typeface="+mj-lt"/>
              </a:rPr>
              <a:t>ổ</a:t>
            </a:r>
            <a:r>
              <a:rPr lang="vi-VN" sz="2600" b="1" i="1" dirty="0" smtClean="0">
                <a:solidFill>
                  <a:srgbClr val="0000FF"/>
                </a:solidFill>
                <a:latin typeface="+mj-lt"/>
              </a:rPr>
              <a:t> </a:t>
            </a:r>
            <a:r>
              <a:rPr lang="vi-VN" sz="2600" b="1" i="1" dirty="0">
                <a:solidFill>
                  <a:srgbClr val="0000FF"/>
                </a:solidFill>
                <a:latin typeface="+mj-lt"/>
              </a:rPr>
              <a:t>của người khác, bao che cho điều xấu, </a:t>
            </a:r>
            <a:r>
              <a:rPr lang="vi-VN" sz="2600" b="1" i="1" dirty="0" smtClean="0">
                <a:solidFill>
                  <a:srgbClr val="0000FF"/>
                </a:solidFill>
                <a:latin typeface="+mj-lt"/>
              </a:rPr>
              <a:t>v</a:t>
            </a:r>
            <a:r>
              <a:rPr lang="en-US" sz="2600" b="1" i="1" dirty="0">
                <a:solidFill>
                  <a:srgbClr val="0000FF"/>
                </a:solidFill>
                <a:latin typeface="+mj-lt"/>
              </a:rPr>
              <a:t>ô</a:t>
            </a:r>
            <a:r>
              <a:rPr lang="vi-VN" sz="2600" b="1" i="1" dirty="0" smtClean="0">
                <a:solidFill>
                  <a:srgbClr val="0000FF"/>
                </a:solidFill>
                <a:latin typeface="+mj-lt"/>
              </a:rPr>
              <a:t> c</a:t>
            </a:r>
            <a:r>
              <a:rPr lang="en-US" sz="2600" b="1" i="1" dirty="0">
                <a:solidFill>
                  <a:srgbClr val="0000FF"/>
                </a:solidFill>
                <a:latin typeface="+mj-lt"/>
              </a:rPr>
              <a:t>ả</a:t>
            </a:r>
            <a:r>
              <a:rPr lang="vi-VN" sz="2600" b="1" i="1" dirty="0" smtClean="0">
                <a:solidFill>
                  <a:srgbClr val="0000FF"/>
                </a:solidFill>
                <a:latin typeface="+mj-lt"/>
              </a:rPr>
              <a:t>m</a:t>
            </a:r>
            <a:r>
              <a:rPr lang="vi-VN" sz="2600" b="1" i="1" dirty="0">
                <a:solidFill>
                  <a:srgbClr val="0000FF"/>
                </a:solidFill>
                <a:latin typeface="+mj-lt"/>
              </a:rPr>
              <a:t>, </a:t>
            </a:r>
            <a:r>
              <a:rPr lang="vi-VN" sz="2600" b="1" i="1" dirty="0" smtClean="0">
                <a:solidFill>
                  <a:srgbClr val="0000FF"/>
                </a:solidFill>
                <a:latin typeface="+mj-lt"/>
              </a:rPr>
              <a:t>v</a:t>
            </a:r>
            <a:r>
              <a:rPr lang="en-US" sz="2600" b="1" i="1" dirty="0">
                <a:solidFill>
                  <a:srgbClr val="0000FF"/>
                </a:solidFill>
                <a:latin typeface="+mj-lt"/>
              </a:rPr>
              <a:t>ụ</a:t>
            </a:r>
            <a:r>
              <a:rPr lang="vi-VN" sz="2600" b="1" i="1" dirty="0" smtClean="0">
                <a:solidFill>
                  <a:srgbClr val="0000FF"/>
                </a:solidFill>
                <a:latin typeface="+mj-lt"/>
              </a:rPr>
              <a:t> l</a:t>
            </a:r>
            <a:r>
              <a:rPr lang="en-US" sz="2600" b="1" i="1" dirty="0" err="1" smtClean="0">
                <a:solidFill>
                  <a:srgbClr val="0000FF"/>
                </a:solidFill>
                <a:latin typeface="+mj-lt"/>
              </a:rPr>
              <a:t>ợi</a:t>
            </a:r>
            <a:r>
              <a:rPr lang="vi-VN" sz="2600" b="1" i="1" dirty="0" smtClean="0">
                <a:solidFill>
                  <a:srgbClr val="0000FF"/>
                </a:solidFill>
                <a:latin typeface="+mj-lt"/>
              </a:rPr>
              <a:t> </a:t>
            </a:r>
            <a:r>
              <a:rPr lang="vi-VN" sz="2600" b="1" i="1" dirty="0">
                <a:solidFill>
                  <a:srgbClr val="0000FF"/>
                </a:solidFill>
                <a:latin typeface="+mj-lt"/>
              </a:rPr>
              <a:t>cá nhân, đánh đập, </a:t>
            </a:r>
            <a:r>
              <a:rPr lang="vi-VN" sz="2600" b="1" i="1" dirty="0" smtClean="0">
                <a:solidFill>
                  <a:srgbClr val="0000FF"/>
                </a:solidFill>
                <a:latin typeface="+mj-lt"/>
              </a:rPr>
              <a:t>s</a:t>
            </a:r>
            <a:r>
              <a:rPr lang="en-US" sz="2600" b="1" i="1" dirty="0">
                <a:solidFill>
                  <a:srgbClr val="0000FF"/>
                </a:solidFill>
                <a:latin typeface="+mj-lt"/>
              </a:rPr>
              <a:t>ỉ</a:t>
            </a:r>
            <a:r>
              <a:rPr lang="vi-VN" sz="2600" b="1" i="1" dirty="0" smtClean="0">
                <a:solidFill>
                  <a:srgbClr val="0000FF"/>
                </a:solidFill>
                <a:latin typeface="+mj-lt"/>
              </a:rPr>
              <a:t> </a:t>
            </a:r>
            <a:r>
              <a:rPr lang="vi-VN" sz="2600" b="1" i="1" dirty="0">
                <a:solidFill>
                  <a:srgbClr val="0000FF"/>
                </a:solidFill>
                <a:latin typeface="+mj-lt"/>
              </a:rPr>
              <a:t>nhục người khác.</a:t>
            </a:r>
            <a:endParaRPr lang="en-US" sz="2600" b="1" dirty="0">
              <a:solidFill>
                <a:srgbClr val="0000FF"/>
              </a:solidFill>
              <a:latin typeface="+mj-lt"/>
            </a:endParaRPr>
          </a:p>
        </p:txBody>
      </p:sp>
      <p:pic>
        <p:nvPicPr>
          <p:cNvPr id="12"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stretch>
            <a:fillRect/>
          </a:stretch>
        </p:blipFill>
        <p:spPr>
          <a:xfrm>
            <a:off x="10936762" y="0"/>
            <a:ext cx="1255238" cy="937524"/>
          </a:xfrm>
          <a:prstGeom prst="rect">
            <a:avLst/>
          </a:prstGeom>
        </p:spPr>
      </p:pic>
      <p:pic>
        <p:nvPicPr>
          <p:cNvPr id="9" name="Picture 8"/>
          <p:cNvPicPr>
            <a:picLocks noChangeAspect="1"/>
          </p:cNvPicPr>
          <p:nvPr/>
        </p:nvPicPr>
        <p:blipFill>
          <a:blip r:embed="rId5"/>
          <a:stretch>
            <a:fillRect/>
          </a:stretch>
        </p:blipFill>
        <p:spPr>
          <a:xfrm>
            <a:off x="9707417" y="2463890"/>
            <a:ext cx="2900751" cy="4359018"/>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64683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nvPr>
        </p:nvGraphicFramePr>
        <p:xfrm>
          <a:off x="3167989" y="1196334"/>
          <a:ext cx="8744960" cy="1402080"/>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1393612">
                <a:tc>
                  <a:txBody>
                    <a:bodyPr/>
                    <a:lstStyle/>
                    <a:p>
                      <a:pPr marL="190500" marR="0" indent="-190500" algn="just">
                        <a:lnSpc>
                          <a:spcPct val="115000"/>
                        </a:lnSpc>
                        <a:spcBef>
                          <a:spcPts val="0"/>
                        </a:spcBef>
                        <a:spcAft>
                          <a:spcPts val="0"/>
                        </a:spcAft>
                      </a:pPr>
                      <a:r>
                        <a:rPr lang="vi-VN" sz="2000" dirty="0">
                          <a:effectLst/>
                          <a:latin typeface="+mj-lt"/>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a:t>
                      </a:r>
                      <a:r>
                        <a:rPr lang="vi-VN" sz="2000" dirty="0">
                          <a:effectLst/>
                          <a:latin typeface="#9Slide05 IcielSanelma" pitchFamily="2" charset="0"/>
                        </a:rPr>
                        <a:t>mẹ.</a:t>
                      </a:r>
                      <a:endParaRPr lang="en-US" sz="2000" dirty="0">
                        <a:effectLst/>
                        <a:latin typeface="#9Slide05 IcielSanelm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graphicFrame>
        <p:nvGraphicFramePr>
          <p:cNvPr id="4" name="Table 3"/>
          <p:cNvGraphicFramePr>
            <a:graphicFrameLocks noGrp="1"/>
          </p:cNvGraphicFramePr>
          <p:nvPr>
            <p:extLst/>
          </p:nvPr>
        </p:nvGraphicFramePr>
        <p:xfrm>
          <a:off x="481524" y="2656378"/>
          <a:ext cx="8348968" cy="1778804"/>
        </p:xfrm>
        <a:graphic>
          <a:graphicData uri="http://schemas.openxmlformats.org/drawingml/2006/table">
            <a:tbl>
              <a:tblPr/>
              <a:tblGrid>
                <a:gridCol w="8348968">
                  <a:extLst>
                    <a:ext uri="{9D8B030D-6E8A-4147-A177-3AD203B41FA5}">
                      <a16:colId xmlns:a16="http://schemas.microsoft.com/office/drawing/2014/main" val="20000"/>
                    </a:ext>
                  </a:extLst>
                </a:gridCol>
              </a:tblGrid>
              <a:tr h="1778804">
                <a:tc>
                  <a:txBody>
                    <a:bodyPr/>
                    <a:lstStyle/>
                    <a:p>
                      <a:pPr marL="190500" marR="0" indent="-190500" algn="just">
                        <a:lnSpc>
                          <a:spcPct val="115000"/>
                        </a:lnSpc>
                        <a:spcBef>
                          <a:spcPts val="0"/>
                        </a:spcBef>
                        <a:spcAft>
                          <a:spcPts val="0"/>
                        </a:spcAft>
                      </a:pPr>
                      <a:r>
                        <a:rPr lang="vi-VN" sz="2800" b="1" dirty="0">
                          <a:solidFill>
                            <a:srgbClr val="0000FF"/>
                          </a:solidFill>
                          <a:effectLst/>
                          <a:latin typeface="+mj-lt"/>
                          <a:ea typeface="Arial" panose="020B0604020202020204" pitchFamily="34" charset="0"/>
                        </a:rPr>
                        <a:t>Lan là học sinh khuyết tật mới chuyển về lớp. Em thường ngồi một chỗ xem các bạn vui đùa, chạy nhảy. Thấy vậy, Mai đến trò chuyện và cùng chơi với </a:t>
                      </a:r>
                      <a:r>
                        <a:rPr lang="vi-VN" sz="3200" b="1" dirty="0" smtClean="0">
                          <a:solidFill>
                            <a:srgbClr val="0000FF"/>
                          </a:solidFill>
                          <a:effectLst/>
                          <a:latin typeface="+mj-lt"/>
                          <a:ea typeface="Arial" panose="020B0604020202020204" pitchFamily="34" charset="0"/>
                        </a:rPr>
                        <a:t>Lan</a:t>
                      </a:r>
                      <a:endParaRPr lang="en-US" sz="3200" b="1" dirty="0">
                        <a:solidFill>
                          <a:srgbClr val="0000FF"/>
                        </a:solidFill>
                        <a:effectLst/>
                        <a:latin typeface="+mj-lt"/>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Times New Roman" panose="02020603050405020304" pitchFamily="18" charset="0"/>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Calibri Light" panose="020F0302020204030204"/>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nvPr>
        </p:nvGraphicFramePr>
        <p:xfrm>
          <a:off x="4532811" y="359740"/>
          <a:ext cx="5982789" cy="841248"/>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vi-VN" sz="2400" b="1" dirty="0">
                          <a:solidFill>
                            <a:srgbClr val="FF0000"/>
                          </a:solidFill>
                          <a:effectLst/>
                          <a:latin typeface="+mj-lt"/>
                        </a:rPr>
                        <a:t>Em đồng tình hoặc không đồng tình với việc làm của bạn nào dưới đây? Vì sao?</a:t>
                      </a:r>
                      <a:endParaRPr lang="en-US" sz="2400" b="1" dirty="0">
                        <a:solidFill>
                          <a:srgbClr val="FF0000"/>
                        </a:solidFill>
                        <a:effectLst/>
                        <a:latin typeface="+mj-lt"/>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41681165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48383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377881025"/>
              </p:ext>
            </p:extLst>
          </p:nvPr>
        </p:nvGraphicFramePr>
        <p:xfrm>
          <a:off x="484632" y="2865543"/>
          <a:ext cx="4521431" cy="3986784"/>
        </p:xfrm>
        <a:graphic>
          <a:graphicData uri="http://schemas.openxmlformats.org/drawingml/2006/table">
            <a:tbl>
              <a:tblPr/>
              <a:tblGrid>
                <a:gridCol w="4521431">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4000" b="1" u="none" strike="noStrike" spc="0" dirty="0">
                          <a:solidFill>
                            <a:srgbClr val="0000FF"/>
                          </a:solidFill>
                          <a:effectLst/>
                          <a:latin typeface="+mj-lt"/>
                          <a:ea typeface="Arial" panose="020B0604020202020204" pitchFamily="34" charset="0"/>
                          <a:cs typeface="Arial" panose="020B0604020202020204" pitchFamily="34" charset="0"/>
                        </a:rPr>
                        <a:t>Em hãy vẽ một bức tranh mang thông điệp yêu thương con người đề giới thiệu với bạn bè </a:t>
                      </a:r>
                      <a:r>
                        <a:rPr lang="en-US" sz="4000" b="1" u="none" strike="noStrike" spc="0" dirty="0" err="1" smtClean="0">
                          <a:solidFill>
                            <a:srgbClr val="0000FF"/>
                          </a:solidFill>
                          <a:effectLst/>
                          <a:latin typeface="+mj-lt"/>
                          <a:ea typeface="Arial" panose="020B0604020202020204" pitchFamily="34" charset="0"/>
                          <a:cs typeface="Arial" panose="020B0604020202020204" pitchFamily="34" charset="0"/>
                        </a:rPr>
                        <a:t>và</a:t>
                      </a:r>
                      <a:r>
                        <a:rPr lang="en-US" sz="4000" b="1" u="none" strike="noStrike" spc="0" baseline="0" dirty="0" smtClean="0">
                          <a:solidFill>
                            <a:srgbClr val="0000FF"/>
                          </a:solidFill>
                          <a:effectLst/>
                          <a:latin typeface="+mj-lt"/>
                          <a:ea typeface="Arial" panose="020B0604020202020204" pitchFamily="34" charset="0"/>
                          <a:cs typeface="Arial" panose="020B0604020202020204" pitchFamily="34" charset="0"/>
                        </a:rPr>
                        <a:t> </a:t>
                      </a:r>
                      <a:r>
                        <a:rPr lang="en-US" sz="4000" b="1" u="none" strike="noStrike" spc="0" baseline="0" dirty="0" err="1" smtClean="0">
                          <a:solidFill>
                            <a:srgbClr val="0000FF"/>
                          </a:solidFill>
                          <a:effectLst/>
                          <a:latin typeface="+mj-lt"/>
                          <a:ea typeface="Arial" panose="020B0604020202020204" pitchFamily="34" charset="0"/>
                          <a:cs typeface="Arial" panose="020B0604020202020204" pitchFamily="34" charset="0"/>
                        </a:rPr>
                        <a:t>thầy</a:t>
                      </a:r>
                      <a:r>
                        <a:rPr lang="en-US" sz="4000" b="1" u="none" strike="noStrike" spc="0" baseline="0" dirty="0" smtClean="0">
                          <a:solidFill>
                            <a:srgbClr val="0000FF"/>
                          </a:solidFill>
                          <a:effectLst/>
                          <a:latin typeface="+mj-lt"/>
                          <a:ea typeface="Arial" panose="020B0604020202020204" pitchFamily="34" charset="0"/>
                          <a:cs typeface="Arial" panose="020B0604020202020204" pitchFamily="34" charset="0"/>
                        </a:rPr>
                        <a:t> </a:t>
                      </a:r>
                      <a:r>
                        <a:rPr lang="en-US" sz="4000" b="1" u="none" strike="noStrike" spc="0" baseline="0" dirty="0" err="1" smtClean="0">
                          <a:solidFill>
                            <a:srgbClr val="0000FF"/>
                          </a:solidFill>
                          <a:effectLst/>
                          <a:latin typeface="+mj-lt"/>
                          <a:ea typeface="Arial" panose="020B0604020202020204" pitchFamily="34" charset="0"/>
                          <a:cs typeface="Arial" panose="020B0604020202020204" pitchFamily="34" charset="0"/>
                        </a:rPr>
                        <a:t>cô</a:t>
                      </a:r>
                      <a:r>
                        <a:rPr lang="vi-VN" sz="4000" b="1" u="none" strike="noStrike" spc="0" dirty="0" smtClean="0">
                          <a:solidFill>
                            <a:srgbClr val="0000FF"/>
                          </a:solidFill>
                          <a:effectLst/>
                          <a:latin typeface="+mj-lt"/>
                          <a:ea typeface="Arial" panose="020B0604020202020204" pitchFamily="34" charset="0"/>
                          <a:cs typeface="Arial" panose="020B0604020202020204" pitchFamily="34" charset="0"/>
                        </a:rPr>
                        <a:t>.</a:t>
                      </a:r>
                      <a:endParaRPr lang="en-US" sz="4000" b="1" u="none" strike="noStrike" spc="0" dirty="0">
                        <a:solidFill>
                          <a:srgbClr val="0000FF"/>
                        </a:solidFill>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nvPr>
        </p:nvGraphicFramePr>
        <p:xfrm>
          <a:off x="5522976" y="1963307"/>
          <a:ext cx="4421519" cy="3986784"/>
        </p:xfrm>
        <a:graphic>
          <a:graphicData uri="http://schemas.openxmlformats.org/drawingml/2006/table">
            <a:tbl>
              <a:tblPr/>
              <a:tblGrid>
                <a:gridCol w="4421519">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4000" b="1" u="none" strike="noStrike" spc="0" dirty="0">
                          <a:effectLst/>
                          <a:latin typeface="+mj-lt"/>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4000" b="1" u="none" strike="noStrike" spc="0" dirty="0">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176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275264" y="2836629"/>
            <a:ext cx="117952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smtClean="0">
                <a:solidFill>
                  <a:srgbClr val="0000FF"/>
                </a:solidFill>
                <a:latin typeface="#9Slide05 Fourth" panose="00000500000000000000" pitchFamily="2" charset="0"/>
                <a:ea typeface="Helvetica Neue"/>
                <a:cs typeface="Helvetica Neue"/>
              </a:rPr>
              <a:t>Bài</a:t>
            </a:r>
            <a:r>
              <a:rPr lang="en-US" altLang="en-US" sz="5400" b="1" dirty="0" smtClean="0">
                <a:solidFill>
                  <a:srgbClr val="0000FF"/>
                </a:solidFill>
                <a:latin typeface="#9Slide05 Fourth" panose="00000500000000000000" pitchFamily="2" charset="0"/>
                <a:ea typeface="Helvetica Neue"/>
                <a:cs typeface="Helvetica Neue"/>
              </a:rPr>
              <a:t> 2:</a:t>
            </a:r>
            <a:r>
              <a:rPr lang="en-US" altLang="en-US" sz="5400" b="1" dirty="0" smtClean="0">
                <a:solidFill>
                  <a:srgbClr val="FF0000"/>
                </a:solidFill>
                <a:latin typeface="#9Slide05 Fourth" panose="00000500000000000000" pitchFamily="2" charset="0"/>
                <a:ea typeface="Helvetica Neue"/>
                <a:cs typeface="Helvetica Neue"/>
              </a:rPr>
              <a:t> YÊU THƯƠNG CON NGƯỜI</a:t>
            </a:r>
            <a:endParaRPr lang="en-SG" altLang="en-US" sz="5400" b="1" dirty="0">
              <a:solidFill>
                <a:srgbClr val="0000FF"/>
              </a:solidFill>
              <a:latin typeface="#9Slide05 Fourth" panose="00000500000000000000" pitchFamily="2"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06606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74287"/>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y</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104797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Trò</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chơi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Thử</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tài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hiểu</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biết</a:t>
            </a:r>
            <a:r>
              <a:rPr lang="vi-VN"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endPar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201034"/>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smtClean="0">
                <a:solidFill>
                  <a:srgbClr val="1D02DA"/>
                </a:solidFill>
                <a:latin typeface="#9Slide05 IcielSanelma" pitchFamily="2" charset="0"/>
                <a:ea typeface="Arial" panose="020B0604020202020204" pitchFamily="34" charset="0"/>
              </a:rPr>
              <a:t>Kể</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các</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chương</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nhân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ái</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truyền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hình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mà</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em</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biết</a:t>
            </a:r>
            <a:endParaRPr lang="en-US" sz="3200" b="1" dirty="0">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43061" y="1453922"/>
            <a:ext cx="11142482" cy="4585871"/>
          </a:xfrm>
          <a:prstGeom prst="rect">
            <a:avLst/>
          </a:prstGeom>
          <a:noFill/>
        </p:spPr>
        <p:txBody>
          <a:bodyPr wrap="square" rtlCol="0">
            <a:spAutoFit/>
          </a:bodyPr>
          <a:lstStyle/>
          <a:p>
            <a:pPr algn="just"/>
            <a:r>
              <a:rPr lang="en-US" sz="2800" i="1" dirty="0" smtClean="0">
                <a:latin typeface="#9Slide05 IcielSanelma" pitchFamily="2" charset="0"/>
              </a:rPr>
              <a:t>    </a:t>
            </a:r>
            <a:r>
              <a:rPr lang="vi-VN" sz="2400" i="1" dirty="0" smtClean="0">
                <a:latin typeface="+mj-lt"/>
              </a:rPr>
              <a:t>Các</a:t>
            </a:r>
            <a:r>
              <a:rPr lang="vi-VN" sz="2400" dirty="0" smtClean="0">
                <a:latin typeface="+mj-lt"/>
              </a:rPr>
              <a:t> </a:t>
            </a:r>
            <a:r>
              <a:rPr lang="vi-VN" sz="2400" dirty="0">
                <a:latin typeface="+mj-lt"/>
              </a:rPr>
              <a:t>chương trình nhân ái trên truyền hình như những nh</a:t>
            </a:r>
            <a:r>
              <a:rPr lang="en-US" sz="2400" dirty="0">
                <a:latin typeface="+mj-lt"/>
              </a:rPr>
              <a:t>ị</a:t>
            </a:r>
            <a:r>
              <a:rPr lang="vi-VN" sz="2400" dirty="0">
                <a:latin typeface="+mj-lt"/>
              </a:rPr>
              <a:t>p cầu, mang phép màu đến v</a:t>
            </a:r>
            <a:r>
              <a:rPr lang="en-US" sz="2400" dirty="0">
                <a:latin typeface="+mj-lt"/>
              </a:rPr>
              <a:t>ớ</a:t>
            </a:r>
            <a:r>
              <a:rPr lang="vi-VN" sz="2400" dirty="0">
                <a:latin typeface="+mj-lt"/>
              </a:rPr>
              <a:t>i những người nghèo khổ, bất h</a:t>
            </a:r>
            <a:r>
              <a:rPr lang="en-US" sz="2400" dirty="0">
                <a:latin typeface="+mj-lt"/>
              </a:rPr>
              <a:t>ạ</a:t>
            </a:r>
            <a:r>
              <a:rPr lang="vi-VN" sz="2400" dirty="0">
                <a:latin typeface="+mj-lt"/>
              </a:rPr>
              <a:t>nh. </a:t>
            </a:r>
            <a:r>
              <a:rPr lang="en-US" sz="2400" dirty="0">
                <a:latin typeface="+mj-lt"/>
              </a:rPr>
              <a:t>Đ</a:t>
            </a:r>
            <a:r>
              <a:rPr lang="vi-VN" sz="2400" dirty="0">
                <a:latin typeface="+mj-lt"/>
              </a:rPr>
              <a:t>ó là thông điệp của lòng yêu thương lan toả t</a:t>
            </a:r>
            <a:r>
              <a:rPr lang="en-US" sz="2400" dirty="0">
                <a:latin typeface="+mj-lt"/>
              </a:rPr>
              <a:t>ớ</a:t>
            </a:r>
            <a:r>
              <a:rPr lang="vi-VN" sz="2400" dirty="0">
                <a:latin typeface="+mj-lt"/>
              </a:rPr>
              <a:t>i những trái tim biết rung cảm, thấu hiểu và chia </a:t>
            </a:r>
            <a:r>
              <a:rPr lang="vi-VN" sz="2400" i="1" dirty="0">
                <a:latin typeface="+mj-lt"/>
              </a:rPr>
              <a:t>sẻ</a:t>
            </a:r>
            <a:r>
              <a:rPr lang="vi-VN" sz="2400" dirty="0">
                <a:latin typeface="+mj-lt"/>
              </a:rPr>
              <a:t> v</a:t>
            </a:r>
            <a:r>
              <a:rPr lang="en-US" sz="2400" dirty="0">
                <a:latin typeface="+mj-lt"/>
              </a:rPr>
              <a:t>ớ</a:t>
            </a:r>
            <a:r>
              <a:rPr lang="vi-VN" sz="2400" dirty="0">
                <a:latin typeface="+mj-lt"/>
              </a:rPr>
              <a:t>i những mảnh đời khốn khó.</a:t>
            </a:r>
            <a:endParaRPr lang="en-US" sz="2400" dirty="0">
              <a:latin typeface="+mj-lt"/>
            </a:endParaRPr>
          </a:p>
          <a:p>
            <a:pPr algn="just"/>
            <a:r>
              <a:rPr lang="en-US" sz="2400" dirty="0" smtClean="0">
                <a:latin typeface="+mj-lt"/>
              </a:rPr>
              <a:t>    </a:t>
            </a:r>
            <a:r>
              <a:rPr lang="vi-VN" sz="2400" dirty="0" smtClean="0">
                <a:latin typeface="+mj-lt"/>
              </a:rPr>
              <a:t>Chương </a:t>
            </a:r>
            <a:r>
              <a:rPr lang="vi-VN" sz="2400" dirty="0">
                <a:latin typeface="+mj-lt"/>
              </a:rPr>
              <a:t>trình </a:t>
            </a:r>
            <a:r>
              <a:rPr lang="vi-VN" sz="2400" i="1" dirty="0">
                <a:latin typeface="+mj-lt"/>
              </a:rPr>
              <a:t>C</a:t>
            </a:r>
            <a:r>
              <a:rPr lang="en-US" sz="2400" i="1" dirty="0">
                <a:latin typeface="+mj-lt"/>
              </a:rPr>
              <a:t>ặ</a:t>
            </a:r>
            <a:r>
              <a:rPr lang="vi-VN" sz="2400" i="1" dirty="0">
                <a:latin typeface="+mj-lt"/>
              </a:rPr>
              <a:t>p lá yêu thương</a:t>
            </a:r>
            <a:r>
              <a:rPr lang="vi-VN" sz="2400" dirty="0">
                <a:latin typeface="+mj-lt"/>
              </a:rPr>
              <a:t> là dự án hỗ trợ các em học sinh có hoàn cảnh khó kh</a:t>
            </a:r>
            <a:r>
              <a:rPr lang="en-US" sz="2400" dirty="0">
                <a:latin typeface="+mj-lt"/>
              </a:rPr>
              <a:t>ă</a:t>
            </a:r>
            <a:r>
              <a:rPr lang="vi-VN" sz="2400" dirty="0">
                <a:latin typeface="+mj-lt"/>
              </a:rPr>
              <a:t>n, vươn lên trong cuộc sống để tiếp tục t</a:t>
            </a:r>
            <a:r>
              <a:rPr lang="en-US" sz="2400" dirty="0">
                <a:latin typeface="+mj-lt"/>
              </a:rPr>
              <a:t>ớ</a:t>
            </a:r>
            <a:r>
              <a:rPr lang="vi-VN" sz="2400" dirty="0">
                <a:latin typeface="+mj-lt"/>
              </a:rPr>
              <a:t>i trường. Chương trình </a:t>
            </a:r>
            <a:r>
              <a:rPr lang="vi-VN" sz="2400" i="1" dirty="0">
                <a:latin typeface="+mj-lt"/>
              </a:rPr>
              <a:t>Xin chào cuộc s</a:t>
            </a:r>
            <a:r>
              <a:rPr lang="en-US" sz="2400" i="1" dirty="0">
                <a:latin typeface="+mj-lt"/>
              </a:rPr>
              <a:t>ố</a:t>
            </a:r>
            <a:r>
              <a:rPr lang="vi-VN" sz="2400" i="1" dirty="0">
                <a:latin typeface="+mj-lt"/>
              </a:rPr>
              <a:t>ng</a:t>
            </a:r>
            <a:r>
              <a:rPr lang="vi-VN" sz="2400" dirty="0">
                <a:latin typeface="+mj-lt"/>
              </a:rPr>
              <a:t> chữa lành những vết thương bằng chính tình yêu thương dành cho những em bé khuyết t</a:t>
            </a:r>
            <a:r>
              <a:rPr lang="en-US" sz="2400" dirty="0" err="1">
                <a:latin typeface="+mj-lt"/>
              </a:rPr>
              <a:t>ật</a:t>
            </a:r>
            <a:r>
              <a:rPr lang="vi-VN" sz="2400" dirty="0">
                <a:latin typeface="+mj-lt"/>
              </a:rPr>
              <a:t>. Sau mỗi ca phẫu thuật giúp các em bước ra khỏi nỗi bất h</a:t>
            </a:r>
            <a:r>
              <a:rPr lang="en-US" sz="2400" dirty="0">
                <a:latin typeface="+mj-lt"/>
              </a:rPr>
              <a:t>ạ</a:t>
            </a:r>
            <a:r>
              <a:rPr lang="vi-VN" sz="2400" dirty="0">
                <a:latin typeface="+mj-lt"/>
              </a:rPr>
              <a:t>nh, tr</a:t>
            </a:r>
            <a:r>
              <a:rPr lang="en-US" sz="2400" dirty="0">
                <a:latin typeface="+mj-lt"/>
              </a:rPr>
              <a:t>ở</a:t>
            </a:r>
            <a:r>
              <a:rPr lang="vi-VN" sz="2400" dirty="0">
                <a:latin typeface="+mj-lt"/>
              </a:rPr>
              <a:t> về vói tuổi thơ bình thường như các em đáng được hưởng. Chương trình </a:t>
            </a:r>
            <a:r>
              <a:rPr lang="vi-VN" sz="2400" i="1" dirty="0">
                <a:latin typeface="+mj-lt"/>
              </a:rPr>
              <a:t>Cùng xây mơ ước</a:t>
            </a:r>
            <a:r>
              <a:rPr lang="vi-VN" sz="2400" dirty="0">
                <a:latin typeface="+mj-lt"/>
              </a:rPr>
              <a:t> giúp giảm b</a:t>
            </a:r>
            <a:r>
              <a:rPr lang="en-US" sz="2400" dirty="0">
                <a:latin typeface="+mj-lt"/>
              </a:rPr>
              <a:t>ớ</a:t>
            </a:r>
            <a:r>
              <a:rPr lang="vi-VN" sz="2400" dirty="0">
                <a:latin typeface="+mj-lt"/>
              </a:rPr>
              <a:t>t những c</a:t>
            </a:r>
            <a:r>
              <a:rPr lang="en-US" sz="2400" dirty="0">
                <a:latin typeface="+mj-lt"/>
              </a:rPr>
              <a:t>ă</a:t>
            </a:r>
            <a:r>
              <a:rPr lang="vi-VN" sz="2400" dirty="0">
                <a:latin typeface="+mj-lt"/>
              </a:rPr>
              <a:t>n nhà dột nát, xiêu vẹo. Trên mảnh đất ấy, sẽ là những ngôi nhà m</a:t>
            </a:r>
            <a:r>
              <a:rPr lang="en-US" sz="2400" dirty="0">
                <a:latin typeface="+mj-lt"/>
              </a:rPr>
              <a:t>ớ</a:t>
            </a:r>
            <a:r>
              <a:rPr lang="vi-VN" sz="2400" dirty="0">
                <a:latin typeface="+mj-lt"/>
              </a:rPr>
              <a:t>i khang trang được dụng lên từ những viên g</a:t>
            </a:r>
            <a:r>
              <a:rPr lang="en-US" sz="2400" dirty="0" err="1">
                <a:latin typeface="+mj-lt"/>
              </a:rPr>
              <a:t>ạch</a:t>
            </a:r>
            <a:r>
              <a:rPr lang="vi-VN" sz="2400" dirty="0">
                <a:latin typeface="+mj-lt"/>
              </a:rPr>
              <a:t> tình nghĩa, từ bàn tay, khối óc và tấm lòng của tất cả cộng đồng,... để mỗi ngôi nhà th</a:t>
            </a:r>
            <a:r>
              <a:rPr lang="en-US" sz="2400" dirty="0" err="1">
                <a:latin typeface="+mj-lt"/>
              </a:rPr>
              <a:t>ật</a:t>
            </a:r>
            <a:r>
              <a:rPr lang="vi-VN" sz="2400" dirty="0">
                <a:latin typeface="+mj-lt"/>
              </a:rPr>
              <a:t> sự tr</a:t>
            </a:r>
            <a:r>
              <a:rPr lang="en-US" sz="2400" dirty="0">
                <a:latin typeface="+mj-lt"/>
              </a:rPr>
              <a:t>ở</a:t>
            </a:r>
            <a:r>
              <a:rPr lang="vi-VN" sz="2400" dirty="0">
                <a:latin typeface="+mj-lt"/>
              </a:rPr>
              <a:t> thành một mái ấm, một chốn an cư, ươm mầm cho một cuộc đời m</a:t>
            </a:r>
            <a:r>
              <a:rPr lang="en-US" sz="2400" dirty="0">
                <a:latin typeface="+mj-lt"/>
              </a:rPr>
              <a:t>ớ</a:t>
            </a:r>
            <a:r>
              <a:rPr lang="vi-VN" sz="2400" dirty="0">
                <a:latin typeface="+mj-lt"/>
              </a:rPr>
              <a:t>i tươi sáng và ấm áp hơn.</a:t>
            </a:r>
            <a:endParaRPr lang="en-US" sz="2400" dirty="0">
              <a:latin typeface="+mj-lt"/>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9Slide05 IcielSmoothy Cursive" panose="00000500000000000000" pitchFamily="2" charset="0"/>
                <a:ea typeface="Arial" panose="020B0604020202020204" pitchFamily="34" charset="0"/>
              </a:rPr>
              <a:t>Theo em, tình yêu thương con người có ý nghĩa như thế nào đối với người được nhận tình yêu thương và người </a:t>
            </a:r>
            <a:r>
              <a:rPr lang="vi-VN" b="1" dirty="0" smtClean="0">
                <a:solidFill>
                  <a:srgbClr val="1D02DA"/>
                </a:solidFill>
                <a:latin typeface="#9Slide05 IcielSmoothy Cursive" panose="00000500000000000000" pitchFamily="2" charset="0"/>
                <a:ea typeface="Arial" panose="020B0604020202020204" pitchFamily="34" charset="0"/>
              </a:rPr>
              <a:t>th</a:t>
            </a:r>
            <a:r>
              <a:rPr lang="en-US" b="1" dirty="0" smtClean="0">
                <a:solidFill>
                  <a:srgbClr val="1D02DA"/>
                </a:solidFill>
                <a:latin typeface="#9Slide05 IcielSmoothy Cursive" panose="00000500000000000000" pitchFamily="2" charset="0"/>
                <a:ea typeface="Arial" panose="020B0604020202020204" pitchFamily="34" charset="0"/>
              </a:rPr>
              <a:t>ể</a:t>
            </a:r>
            <a:r>
              <a:rPr lang="vi-VN" b="1" dirty="0" smtClean="0">
                <a:solidFill>
                  <a:srgbClr val="1D02DA"/>
                </a:solidFill>
                <a:latin typeface="#9Slide05 IcielSmoothy Cursive" panose="00000500000000000000" pitchFamily="2" charset="0"/>
                <a:ea typeface="Arial" panose="020B0604020202020204" pitchFamily="34" charset="0"/>
              </a:rPr>
              <a:t> </a:t>
            </a:r>
            <a:r>
              <a:rPr lang="vi-VN" b="1" dirty="0">
                <a:solidFill>
                  <a:srgbClr val="1D02DA"/>
                </a:solidFill>
                <a:latin typeface="#9Slide05 IcielSmoothy Cursive" panose="00000500000000000000" pitchFamily="2" charset="0"/>
                <a:ea typeface="Arial" panose="020B0604020202020204" pitchFamily="34" charset="0"/>
              </a:rPr>
              <a:t>hiện tình yêu thương với người khác?</a:t>
            </a:r>
            <a:endParaRPr lang="en-US" b="1" dirty="0">
              <a:effectLst/>
              <a:latin typeface="#9Slide05 IcielSmoothy Cursive" panose="00000500000000000000" pitchFamily="2" charset="0"/>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630936" y="2243470"/>
            <a:ext cx="8402782" cy="500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b="1" i="1" dirty="0">
                <a:solidFill>
                  <a:srgbClr val="0000FF"/>
                </a:solidFill>
                <a:latin typeface="#9Slide05 Phobia" panose="02000506000000020003" pitchFamily="2" charset="0"/>
              </a:rPr>
              <a:t>* </a:t>
            </a:r>
            <a:r>
              <a:rPr lang="en-US" b="1" i="1" dirty="0" smtClean="0">
                <a:solidFill>
                  <a:srgbClr val="0000FF"/>
                </a:solidFill>
                <a:latin typeface="#9Slide05 Phobia" panose="02000506000000020003" pitchFamily="2" charset="0"/>
              </a:rPr>
              <a:t>Ý </a:t>
            </a:r>
            <a:r>
              <a:rPr lang="en-US" b="1" i="1" dirty="0" err="1" smtClean="0">
                <a:solidFill>
                  <a:srgbClr val="0000FF"/>
                </a:solidFill>
                <a:latin typeface="#9Slide05 Phobia" panose="02000506000000020003" pitchFamily="2" charset="0"/>
              </a:rPr>
              <a:t>nghĩa</a:t>
            </a:r>
            <a:r>
              <a:rPr lang="en-US" b="1" i="1" dirty="0" smtClean="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của </a:t>
            </a:r>
            <a:r>
              <a:rPr lang="vi-VN" b="1" i="1" dirty="0">
                <a:solidFill>
                  <a:srgbClr val="0000FF"/>
                </a:solidFill>
                <a:latin typeface="#9Slide05 Phobia" panose="02000506000000020003" pitchFamily="2" charset="0"/>
              </a:rPr>
              <a:t>yêu thương con người</a:t>
            </a:r>
            <a:endParaRPr lang="en-US" b="1" dirty="0">
              <a:solidFill>
                <a:srgbClr val="0000FF"/>
              </a:solidFill>
              <a:latin typeface="#9Slide05 Phobia" panose="02000506000000020003" pitchFamily="2" charset="0"/>
            </a:endParaRPr>
          </a:p>
          <a:p>
            <a:pPr lvl="0">
              <a:buNone/>
            </a:pPr>
            <a:r>
              <a:rPr lang="en-US" dirty="0" smtClean="0">
                <a:latin typeface="#9Slide07 Marbelia Regular" panose="02000500000000000000" pitchFamily="2" charset="0"/>
              </a:rPr>
              <a:t>-</a:t>
            </a:r>
            <a:r>
              <a:rPr lang="vi-VN" dirty="0" smtClean="0">
                <a:latin typeface="#9Slide07 Marbelia Regular" panose="02000500000000000000" pitchFamily="2" charset="0"/>
              </a:rPr>
              <a:t>Tình </a:t>
            </a:r>
            <a:r>
              <a:rPr lang="vi-VN" dirty="0">
                <a:latin typeface="#9Slide07 Marbelia Regular" panose="02000500000000000000" pitchFamily="2" charset="0"/>
              </a:rPr>
              <a:t>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dirty="0" smtClean="0">
              <a:latin typeface="#9Slide07 Marbelia Regular" panose="02000500000000000000" pitchFamily="2" charset="0"/>
            </a:endParaRPr>
          </a:p>
          <a:p>
            <a:pPr lvl="0">
              <a:buNone/>
            </a:pPr>
            <a:r>
              <a:rPr lang="en-US" dirty="0">
                <a:latin typeface="#9Slide07 Marbelia Regular" panose="02000500000000000000" pitchFamily="2" charset="0"/>
              </a:rPr>
              <a:t>-</a:t>
            </a:r>
            <a:r>
              <a:rPr lang="vi-VN" dirty="0" smtClean="0">
                <a:latin typeface="#9Slide07 Marbelia Regular" panose="02000500000000000000" pitchFamily="2" charset="0"/>
              </a:rPr>
              <a:t>Người </a:t>
            </a:r>
            <a:r>
              <a:rPr lang="vi-VN" dirty="0">
                <a:latin typeface="#9Slide07 Marbelia Regular" panose="02000500000000000000" pitchFamily="2" charset="0"/>
              </a:rPr>
              <a:t>biết yêu thương con người sẽ được mọi người yêu quý và kính trọng. Yêu thương con người là truyền thống quý báu của dân tộc, cần được giữ gìn và phát huy</a:t>
            </a:r>
            <a:r>
              <a:rPr lang="vi-VN" dirty="0" smtClean="0">
                <a:latin typeface="#9Slide07 Marbelia Regular" panose="02000500000000000000" pitchFamily="2" charset="0"/>
              </a:rPr>
              <a:t>.</a:t>
            </a:r>
            <a:r>
              <a:rPr lang="vi-VN" dirty="0"/>
              <a:t/>
            </a:r>
            <a:br>
              <a:rPr lang="vi-VN" dirty="0"/>
            </a:br>
            <a:endParaRPr lang="en-US" b="1" dirty="0">
              <a:latin typeface="#9Slide05 Phobia" panose="02000506000000020003" pitchFamily="2"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a:t>
            </a: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latin typeface="SVN-Vanilla Daisy Pro" panose="00000500000000000000" pitchFamily="2" charset="0"/>
                <a:ea typeface="Times New Roman" panose="02020603050405020304" pitchFamily="18" charset="0"/>
              </a:rPr>
              <a:t>Hoạt</a:t>
            </a:r>
            <a:r>
              <a:rPr lang="en-US" sz="3200" b="1" dirty="0" smtClean="0">
                <a:solidFill>
                  <a:srgbClr val="FF0000"/>
                </a:solidFill>
                <a:latin typeface="SVN-Vanilla Daisy Pro" panose="00000500000000000000" pitchFamily="2" charset="0"/>
                <a:ea typeface="Times New Roman" panose="02020603050405020304" pitchFamily="18" charset="0"/>
              </a:rPr>
              <a:t> </a:t>
            </a:r>
            <a:r>
              <a:rPr lang="en-US" sz="3200" b="1" dirty="0" err="1" smtClean="0">
                <a:solidFill>
                  <a:srgbClr val="FF0000"/>
                </a:solidFill>
                <a:latin typeface="SVN-Vanilla Daisy Pro" panose="00000500000000000000" pitchFamily="2" charset="0"/>
                <a:ea typeface="Times New Roman" panose="02020603050405020304" pitchFamily="18" charset="0"/>
              </a:rPr>
              <a:t>động</a:t>
            </a:r>
            <a:r>
              <a:rPr lang="en-US" sz="3200" b="1" dirty="0" smtClean="0">
                <a:solidFill>
                  <a:srgbClr val="FF0000"/>
                </a:solidFill>
                <a:latin typeface="SVN-Vanilla Daisy Pro" panose="00000500000000000000" pitchFamily="2" charset="0"/>
                <a:ea typeface="Times New Roman" panose="02020603050405020304" pitchFamily="18" charset="0"/>
              </a:rPr>
              <a:t>: </a:t>
            </a: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4763"/>
          </a:xfrm>
        </p:spPr>
        <p:txBody>
          <a:bodyPr/>
          <a:lstStyle/>
          <a:p>
            <a:r>
              <a:rPr lang="en-US" dirty="0"/>
              <a:t>3</a:t>
            </a:r>
            <a:r>
              <a:rPr lang="en-US" dirty="0" smtClean="0"/>
              <a:t> </a:t>
            </a:r>
            <a:r>
              <a:rPr lang="en-US" dirty="0" err="1" smtClean="0"/>
              <a:t>Cách</a:t>
            </a:r>
            <a:r>
              <a:rPr lang="en-US" dirty="0" smtClean="0"/>
              <a:t> </a:t>
            </a:r>
            <a:r>
              <a:rPr lang="en-US" dirty="0" err="1" smtClean="0"/>
              <a:t>rèn</a:t>
            </a:r>
            <a:r>
              <a:rPr lang="en-US" dirty="0" smtClean="0"/>
              <a:t> </a:t>
            </a:r>
            <a:r>
              <a:rPr lang="en-US" dirty="0" err="1" smtClean="0"/>
              <a:t>luyện</a:t>
            </a:r>
            <a:endParaRPr lang="en-US" dirty="0"/>
          </a:p>
        </p:txBody>
      </p:sp>
      <p:sp>
        <p:nvSpPr>
          <p:cNvPr id="3" name="Content Placeholder 2"/>
          <p:cNvSpPr>
            <a:spLocks noGrp="1"/>
          </p:cNvSpPr>
          <p:nvPr>
            <p:ph idx="1"/>
          </p:nvPr>
        </p:nvSpPr>
        <p:spPr>
          <a:xfrm>
            <a:off x="838200" y="1289304"/>
            <a:ext cx="10515600" cy="4887659"/>
          </a:xfrm>
        </p:spPr>
        <p:txBody>
          <a:bodyPr/>
          <a:lstStyle/>
          <a:p>
            <a:pPr>
              <a:buFontTx/>
              <a:buChar char="-"/>
            </a:pPr>
            <a:r>
              <a:rPr lang="en-US" dirty="0" err="1" smtClean="0"/>
              <a:t>Vun</a:t>
            </a:r>
            <a:r>
              <a:rPr lang="en-US" dirty="0" smtClean="0"/>
              <a:t> </a:t>
            </a:r>
            <a:r>
              <a:rPr lang="en-US" dirty="0" err="1" smtClean="0"/>
              <a:t>đắp</a:t>
            </a:r>
            <a:r>
              <a:rPr lang="en-US" dirty="0" smtClean="0"/>
              <a:t> </a:t>
            </a:r>
            <a:r>
              <a:rPr lang="en-US" dirty="0" err="1" smtClean="0"/>
              <a:t>cho</a:t>
            </a:r>
            <a:r>
              <a:rPr lang="en-US" dirty="0" smtClean="0"/>
              <a:t> </a:t>
            </a:r>
            <a:r>
              <a:rPr lang="en-US" dirty="0" err="1" smtClean="0"/>
              <a:t>mình</a:t>
            </a:r>
            <a:r>
              <a:rPr lang="en-US" dirty="0" smtClean="0"/>
              <a:t> </a:t>
            </a:r>
            <a:r>
              <a:rPr lang="en-US" dirty="0" err="1" smtClean="0"/>
              <a:t>tình</a:t>
            </a:r>
            <a:r>
              <a:rPr lang="en-US" dirty="0" smtClean="0"/>
              <a:t> </a:t>
            </a:r>
            <a:r>
              <a:rPr lang="en-US" dirty="0" err="1" smtClean="0"/>
              <a:t>yêu</a:t>
            </a:r>
            <a:r>
              <a:rPr lang="en-US" dirty="0" smtClean="0"/>
              <a:t> </a:t>
            </a:r>
            <a:r>
              <a:rPr lang="en-US" dirty="0" err="1" smtClean="0"/>
              <a:t>thương</a:t>
            </a:r>
            <a:r>
              <a:rPr lang="en-US" dirty="0" smtClean="0"/>
              <a:t> con </a:t>
            </a:r>
            <a:r>
              <a:rPr lang="en-US" dirty="0" err="1" smtClean="0"/>
              <a:t>người</a:t>
            </a:r>
            <a:r>
              <a:rPr lang="en-US" dirty="0" smtClean="0"/>
              <a:t> </a:t>
            </a:r>
            <a:r>
              <a:rPr lang="en-US" dirty="0" err="1" smtClean="0"/>
              <a:t>từ</a:t>
            </a:r>
            <a:r>
              <a:rPr lang="en-US" dirty="0" smtClean="0"/>
              <a:t> </a:t>
            </a:r>
            <a:r>
              <a:rPr lang="en-US" dirty="0" err="1" smtClean="0"/>
              <a:t>những</a:t>
            </a:r>
            <a:r>
              <a:rPr lang="en-US" dirty="0" smtClean="0"/>
              <a:t> </a:t>
            </a:r>
            <a:r>
              <a:rPr lang="en-US" dirty="0" err="1" smtClean="0"/>
              <a:t>việc</a:t>
            </a:r>
            <a:r>
              <a:rPr lang="en-US" dirty="0" smtClean="0"/>
              <a:t> </a:t>
            </a:r>
            <a:r>
              <a:rPr lang="en-US" dirty="0" err="1" smtClean="0"/>
              <a:t>làm</a:t>
            </a:r>
            <a:r>
              <a:rPr lang="en-US" dirty="0" smtClean="0"/>
              <a:t> </a:t>
            </a:r>
            <a:r>
              <a:rPr lang="en-US" dirty="0" err="1" smtClean="0"/>
              <a:t>nhỏ</a:t>
            </a:r>
            <a:r>
              <a:rPr lang="en-US" dirty="0" smtClean="0"/>
              <a:t> </a:t>
            </a:r>
            <a:r>
              <a:rPr lang="en-US" dirty="0" err="1" smtClean="0"/>
              <a:t>nhất</a:t>
            </a:r>
            <a:r>
              <a:rPr lang="en-US" dirty="0" smtClean="0"/>
              <a:t>, </a:t>
            </a:r>
            <a:r>
              <a:rPr lang="en-US" dirty="0" err="1" smtClean="0"/>
              <a:t>lan</a:t>
            </a:r>
            <a:r>
              <a:rPr lang="en-US" dirty="0" smtClean="0"/>
              <a:t> </a:t>
            </a:r>
            <a:r>
              <a:rPr lang="en-US" dirty="0" err="1" smtClean="0"/>
              <a:t>tỏa</a:t>
            </a:r>
            <a:r>
              <a:rPr lang="en-US" dirty="0" smtClean="0"/>
              <a:t> </a:t>
            </a:r>
            <a:r>
              <a:rPr lang="en-US" dirty="0" err="1" smtClean="0"/>
              <a:t>điều</a:t>
            </a:r>
            <a:r>
              <a:rPr lang="en-US" dirty="0" smtClean="0"/>
              <a:t> </a:t>
            </a:r>
            <a:r>
              <a:rPr lang="en-US" dirty="0" err="1" smtClean="0"/>
              <a:t>đó</a:t>
            </a:r>
            <a:r>
              <a:rPr lang="en-US" dirty="0" smtClean="0"/>
              <a:t> </a:t>
            </a:r>
            <a:r>
              <a:rPr lang="en-US" dirty="0" err="1" smtClean="0"/>
              <a:t>đến</a:t>
            </a:r>
            <a:r>
              <a:rPr lang="en-US" dirty="0" smtClean="0"/>
              <a:t> </a:t>
            </a:r>
            <a:r>
              <a:rPr lang="en-US" dirty="0" err="1" smtClean="0"/>
              <a:t>mọi</a:t>
            </a:r>
            <a:r>
              <a:rPr lang="en-US" dirty="0" smtClean="0"/>
              <a:t> </a:t>
            </a:r>
            <a:r>
              <a:rPr lang="en-US" dirty="0" err="1" smtClean="0"/>
              <a:t>người</a:t>
            </a:r>
            <a:endParaRPr lang="en-US" dirty="0" smtClean="0"/>
          </a:p>
          <a:p>
            <a:pPr>
              <a:buFontTx/>
              <a:buChar char="-"/>
            </a:pPr>
            <a:r>
              <a:rPr lang="en-US" dirty="0" err="1" smtClean="0"/>
              <a:t>Sống</a:t>
            </a:r>
            <a:r>
              <a:rPr lang="en-US" dirty="0" smtClean="0"/>
              <a:t> </a:t>
            </a:r>
            <a:r>
              <a:rPr lang="en-US" dirty="0" err="1" smtClean="0"/>
              <a:t>tích</a:t>
            </a:r>
            <a:r>
              <a:rPr lang="en-US" dirty="0" smtClean="0"/>
              <a:t> </a:t>
            </a:r>
            <a:r>
              <a:rPr lang="en-US" dirty="0" err="1" smtClean="0"/>
              <a:t>cực</a:t>
            </a:r>
            <a:r>
              <a:rPr lang="en-US" dirty="0" smtClean="0"/>
              <a:t> </a:t>
            </a:r>
            <a:r>
              <a:rPr lang="en-US" dirty="0" err="1" smtClean="0"/>
              <a:t>hơn</a:t>
            </a:r>
            <a:r>
              <a:rPr lang="en-US" dirty="0" smtClean="0"/>
              <a:t>, </a:t>
            </a:r>
            <a:r>
              <a:rPr lang="en-US" dirty="0" err="1" smtClean="0"/>
              <a:t>yêu</a:t>
            </a:r>
            <a:r>
              <a:rPr lang="en-US" dirty="0" smtClean="0"/>
              <a:t> </a:t>
            </a:r>
            <a:r>
              <a:rPr lang="en-US" dirty="0" err="1" smtClean="0"/>
              <a:t>thương</a:t>
            </a:r>
            <a:r>
              <a:rPr lang="en-US" dirty="0" smtClean="0"/>
              <a:t> </a:t>
            </a:r>
            <a:r>
              <a:rPr lang="en-US" dirty="0" err="1" smtClean="0"/>
              <a:t>nhiều</a:t>
            </a:r>
            <a:r>
              <a:rPr lang="en-US" dirty="0" smtClean="0"/>
              <a:t> </a:t>
            </a:r>
            <a:r>
              <a:rPr lang="en-US" dirty="0" err="1" smtClean="0"/>
              <a:t>hơn</a:t>
            </a:r>
            <a:endParaRPr lang="en-US" dirty="0" smtClean="0"/>
          </a:p>
          <a:p>
            <a:pPr>
              <a:buFontTx/>
              <a:buChar char="-"/>
            </a:pPr>
            <a:r>
              <a:rPr lang="en-US" dirty="0" err="1" smtClean="0"/>
              <a:t>Tham</a:t>
            </a:r>
            <a:r>
              <a:rPr lang="en-US" dirty="0" smtClean="0"/>
              <a:t> </a:t>
            </a:r>
            <a:r>
              <a:rPr lang="en-US" dirty="0" err="1" smtClean="0"/>
              <a:t>gia</a:t>
            </a:r>
            <a:r>
              <a:rPr lang="en-US" dirty="0" smtClean="0"/>
              <a:t> </a:t>
            </a:r>
            <a:r>
              <a:rPr lang="en-US" dirty="0" err="1" smtClean="0"/>
              <a:t>vào</a:t>
            </a:r>
            <a:r>
              <a:rPr lang="en-US" dirty="0" smtClean="0"/>
              <a:t> </a:t>
            </a:r>
            <a:r>
              <a:rPr lang="en-US" dirty="0" err="1" smtClean="0"/>
              <a:t>các</a:t>
            </a:r>
            <a:r>
              <a:rPr lang="en-US" dirty="0" smtClean="0"/>
              <a:t> </a:t>
            </a:r>
            <a:r>
              <a:rPr lang="en-US" dirty="0" err="1" smtClean="0"/>
              <a:t>phong</a:t>
            </a:r>
            <a:r>
              <a:rPr lang="en-US" dirty="0" smtClean="0"/>
              <a:t> </a:t>
            </a:r>
            <a:r>
              <a:rPr lang="en-US" dirty="0" err="1" smtClean="0"/>
              <a:t>trào</a:t>
            </a:r>
            <a:r>
              <a:rPr lang="en-US" dirty="0" smtClean="0"/>
              <a:t> </a:t>
            </a:r>
            <a:r>
              <a:rPr lang="en-US" dirty="0" err="1" smtClean="0"/>
              <a:t>ủng</a:t>
            </a:r>
            <a:r>
              <a:rPr lang="en-US" dirty="0" smtClean="0"/>
              <a:t> </a:t>
            </a:r>
            <a:r>
              <a:rPr lang="en-US" dirty="0" err="1" smtClean="0"/>
              <a:t>hộ</a:t>
            </a:r>
            <a:r>
              <a:rPr lang="en-US" dirty="0" smtClean="0"/>
              <a:t> </a:t>
            </a:r>
            <a:r>
              <a:rPr lang="en-US" dirty="0" err="1" smtClean="0"/>
              <a:t>học</a:t>
            </a:r>
            <a:r>
              <a:rPr lang="en-US" dirty="0" smtClean="0"/>
              <a:t> </a:t>
            </a:r>
            <a:r>
              <a:rPr lang="en-US" dirty="0" err="1" smtClean="0"/>
              <a:t>sinh</a:t>
            </a:r>
            <a:r>
              <a:rPr lang="en-US" dirty="0" smtClean="0"/>
              <a:t> </a:t>
            </a:r>
            <a:r>
              <a:rPr lang="en-US" dirty="0" err="1" smtClean="0"/>
              <a:t>nghèo</a:t>
            </a:r>
            <a:r>
              <a:rPr lang="en-US" dirty="0" smtClean="0"/>
              <a:t>, </a:t>
            </a:r>
            <a:r>
              <a:rPr lang="en-US" dirty="0" err="1" smtClean="0"/>
              <a:t>học</a:t>
            </a:r>
            <a:r>
              <a:rPr lang="en-US" dirty="0" smtClean="0"/>
              <a:t> </a:t>
            </a:r>
            <a:r>
              <a:rPr lang="en-US" dirty="0" err="1" smtClean="0"/>
              <a:t>sinh</a:t>
            </a:r>
            <a:r>
              <a:rPr lang="en-US" dirty="0" smtClean="0"/>
              <a:t> </a:t>
            </a:r>
            <a:r>
              <a:rPr lang="en-US" dirty="0" err="1" smtClean="0"/>
              <a:t>vùng</a:t>
            </a:r>
            <a:r>
              <a:rPr lang="en-US" dirty="0" smtClean="0"/>
              <a:t> </a:t>
            </a:r>
            <a:r>
              <a:rPr lang="en-US" dirty="0" err="1" smtClean="0"/>
              <a:t>lũ</a:t>
            </a:r>
            <a:r>
              <a:rPr lang="en-US" dirty="0" smtClean="0"/>
              <a:t>…</a:t>
            </a:r>
          </a:p>
          <a:p>
            <a:pPr>
              <a:buFontTx/>
              <a:buChar char="-"/>
            </a:pPr>
            <a:r>
              <a:rPr lang="en-US" dirty="0" err="1" smtClean="0"/>
              <a:t>Ủng</a:t>
            </a:r>
            <a:r>
              <a:rPr lang="en-US" dirty="0" smtClean="0"/>
              <a:t> </a:t>
            </a:r>
            <a:r>
              <a:rPr lang="en-US" dirty="0" err="1" smtClean="0"/>
              <a:t>hộ</a:t>
            </a:r>
            <a:r>
              <a:rPr lang="en-US" dirty="0" smtClean="0"/>
              <a:t> </a:t>
            </a:r>
            <a:r>
              <a:rPr lang="en-US" dirty="0" err="1" smtClean="0"/>
              <a:t>nạn</a:t>
            </a:r>
            <a:r>
              <a:rPr lang="en-US" dirty="0" smtClean="0"/>
              <a:t> </a:t>
            </a:r>
            <a:r>
              <a:rPr lang="en-US" dirty="0" err="1" smtClean="0"/>
              <a:t>nhân</a:t>
            </a:r>
            <a:r>
              <a:rPr lang="en-US" dirty="0" smtClean="0"/>
              <a:t> </a:t>
            </a:r>
            <a:r>
              <a:rPr lang="en-US" dirty="0" err="1" smtClean="0"/>
              <a:t>chất</a:t>
            </a:r>
            <a:r>
              <a:rPr lang="en-US" dirty="0" smtClean="0"/>
              <a:t> </a:t>
            </a:r>
            <a:r>
              <a:rPr lang="en-US" dirty="0" err="1" smtClean="0"/>
              <a:t>độc</a:t>
            </a:r>
            <a:r>
              <a:rPr lang="en-US" dirty="0" smtClean="0"/>
              <a:t> </a:t>
            </a:r>
            <a:r>
              <a:rPr lang="en-US" dirty="0" err="1" smtClean="0"/>
              <a:t>màu</a:t>
            </a:r>
            <a:r>
              <a:rPr lang="en-US" dirty="0" smtClean="0"/>
              <a:t> da cam….</a:t>
            </a:r>
          </a:p>
          <a:p>
            <a:pPr>
              <a:buFontTx/>
              <a:buChar char="-"/>
            </a:pPr>
            <a:endParaRPr lang="en-US" dirty="0" smtClean="0"/>
          </a:p>
          <a:p>
            <a:pPr>
              <a:buFontTx/>
              <a:buChar char="-"/>
            </a:pPr>
            <a:endParaRPr lang="en-US" dirty="0" smtClean="0"/>
          </a:p>
          <a:p>
            <a:pPr>
              <a:buFontTx/>
              <a:buChar char="-"/>
            </a:pPr>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65916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3689" y="5022435"/>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676" y="4138764"/>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41978" y="905731"/>
            <a:ext cx="6588568" cy="6058110"/>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105092"/>
          </a:xfrm>
          <a:prstGeom prst="rect">
            <a:avLst/>
          </a:prstGeom>
          <a:noFill/>
          <a:ln>
            <a:noFill/>
          </a:ln>
        </p:spPr>
      </p:pic>
      <p:sp>
        <p:nvSpPr>
          <p:cNvPr id="8" name="Snip Diagonal Corner Rectangle 7"/>
          <p:cNvSpPr/>
          <p:nvPr/>
        </p:nvSpPr>
        <p:spPr>
          <a:xfrm>
            <a:off x="949614" y="1125545"/>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765617" y="1156192"/>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837895" y="4592907"/>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02782648"/>
              </p:ext>
            </p:extLst>
          </p:nvPr>
        </p:nvGraphicFramePr>
        <p:xfrm>
          <a:off x="540575" y="2258940"/>
          <a:ext cx="4971951" cy="3114739"/>
        </p:xfrm>
        <a:graphic>
          <a:graphicData uri="http://schemas.openxmlformats.org/drawingml/2006/table">
            <a:tbl>
              <a:tblPr>
                <a:tableStyleId>{5C22544A-7EE6-4342-B048-85BDC9FD1C3A}</a:tableStyleId>
              </a:tblPr>
              <a:tblGrid>
                <a:gridCol w="4971951">
                  <a:extLst>
                    <a:ext uri="{9D8B030D-6E8A-4147-A177-3AD203B41FA5}">
                      <a16:colId xmlns:a16="http://schemas.microsoft.com/office/drawing/2014/main" val="20000"/>
                    </a:ext>
                  </a:extLst>
                </a:gridCol>
              </a:tblGrid>
              <a:tr h="2874763">
                <a:tc>
                  <a:txBody>
                    <a:bodyPr/>
                    <a:lstStyle/>
                    <a:p>
                      <a:pPr marL="203200" marR="0" indent="-203200" algn="just">
                        <a:lnSpc>
                          <a:spcPct val="115000"/>
                        </a:lnSpc>
                        <a:spcBef>
                          <a:spcPts val="0"/>
                        </a:spcBef>
                        <a:spcAft>
                          <a:spcPts val="0"/>
                        </a:spcAft>
                      </a:pPr>
                      <a:r>
                        <a:rPr lang="vi-VN" sz="3600" dirty="0">
                          <a:solidFill>
                            <a:srgbClr val="0000FF"/>
                          </a:solidFill>
                          <a:effectLst/>
                          <a:latin typeface="+mj-lt"/>
                        </a:rPr>
                        <a:t>Bố mẹ cho em tiền ủng hộ những người có hoàn cảnh khó khăn nhưng bạn rủ em dùng số tiền đó để chơi điện tử.</a:t>
                      </a:r>
                      <a:endParaRPr lang="en-US" sz="3600" dirty="0">
                        <a:solidFill>
                          <a:srgbClr val="0000FF"/>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14084526"/>
              </p:ext>
            </p:extLst>
          </p:nvPr>
        </p:nvGraphicFramePr>
        <p:xfrm>
          <a:off x="6498538" y="2661550"/>
          <a:ext cx="5211709" cy="3121406"/>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vi-VN" sz="3000" b="1" dirty="0">
                          <a:effectLst/>
                          <a:latin typeface="+mj-lt"/>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3000" b="1" dirty="0">
                        <a:effectLst/>
                        <a:latin typeface="+mj-lt"/>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829262"/>
              <a:ext cx="371796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6" name="Text Box 33"/>
          <p:cNvSpPr txBox="1">
            <a:spLocks noChangeArrowheads="1"/>
          </p:cNvSpPr>
          <p:nvPr/>
        </p:nvSpPr>
        <p:spPr bwMode="auto">
          <a:xfrm>
            <a:off x="1248157" y="2817741"/>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1836857" y="4169921"/>
            <a:ext cx="8661213" cy="2308324"/>
          </a:xfrm>
          <a:prstGeom prst="rect">
            <a:avLst/>
          </a:prstGeom>
        </p:spPr>
        <p:txBody>
          <a:bodyPr wrap="square">
            <a:spAutoFit/>
          </a:bodyPr>
          <a:lstStyle/>
          <a:p>
            <a:r>
              <a:rPr lang="en-US" sz="2400" b="1" dirty="0">
                <a:solidFill>
                  <a:prstClr val="black"/>
                </a:solidFill>
                <a:latin typeface="Times" panose="02020603050405020304" pitchFamily="18" charset="0"/>
                <a:cs typeface="Times" panose="02020603050405020304" pitchFamily="18" charset="0"/>
              </a:rPr>
              <a:t>LUẬT CHƠI</a:t>
            </a:r>
            <a:r>
              <a:rPr lang="en-US" sz="2400" dirty="0">
                <a:solidFill>
                  <a:prstClr val="black"/>
                </a:solidFill>
                <a:latin typeface="Times" panose="02020603050405020304" pitchFamily="18" charset="0"/>
                <a:cs typeface="Times" panose="02020603050405020304" pitchFamily="18" charset="0"/>
              </a:rPr>
              <a:t>: </a:t>
            </a:r>
            <a:endParaRPr lang="en-US" sz="2400" dirty="0" smtClean="0">
              <a:solidFill>
                <a:prstClr val="black"/>
              </a:solidFill>
              <a:latin typeface="Times" panose="02020603050405020304" pitchFamily="18" charset="0"/>
              <a:cs typeface="Times" panose="02020603050405020304" pitchFamily="18" charset="0"/>
            </a:endParaRPr>
          </a:p>
          <a:p>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Số</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người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tham</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gia</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cả</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lớp</a:t>
            </a:r>
            <a:endParaRPr lang="en-US" sz="2400" b="1" dirty="0" smtClean="0">
              <a:solidFill>
                <a:prstClr val="black"/>
              </a:solidFill>
              <a:latin typeface="Times" panose="02020603050405020304" pitchFamily="18" charset="0"/>
              <a:cs typeface="Times" panose="02020603050405020304" pitchFamily="18" charset="0"/>
            </a:endParaRPr>
          </a:p>
          <a:p>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Cách</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thức</a:t>
            </a:r>
            <a:r>
              <a:rPr lang="en-US" sz="2400" b="1" dirty="0" smtClean="0">
                <a:solidFill>
                  <a:prstClr val="black"/>
                </a:solidFill>
                <a:latin typeface="Times" panose="02020603050405020304" pitchFamily="18" charset="0"/>
                <a:cs typeface="Times" panose="02020603050405020304" pitchFamily="18" charset="0"/>
              </a:rPr>
              <a:t>: Chia </a:t>
            </a:r>
            <a:r>
              <a:rPr lang="en-US" sz="2400" b="1" dirty="0" err="1" smtClean="0">
                <a:solidFill>
                  <a:prstClr val="black"/>
                </a:solidFill>
                <a:latin typeface="Times" panose="02020603050405020304" pitchFamily="18" charset="0"/>
                <a:cs typeface="Times" panose="02020603050405020304" pitchFamily="18" charset="0"/>
              </a:rPr>
              <a:t>lớp</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làm</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hai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đội</a:t>
            </a:r>
            <a:r>
              <a:rPr lang="en-US" sz="2400" b="1" dirty="0" smtClean="0">
                <a:solidFill>
                  <a:prstClr val="black"/>
                </a:solidFill>
                <a:latin typeface="Times" panose="02020603050405020304" pitchFamily="18" charset="0"/>
                <a:cs typeface="Times" panose="02020603050405020304" pitchFamily="18" charset="0"/>
              </a:rPr>
              <a:t>(</a:t>
            </a:r>
            <a:r>
              <a:rPr lang="en-US" sz="2400" b="1" dirty="0" err="1" smtClean="0">
                <a:solidFill>
                  <a:prstClr val="black"/>
                </a:solidFill>
                <a:latin typeface="Times" panose="02020603050405020304" pitchFamily="18" charset="0"/>
                <a:cs typeface="Times" panose="02020603050405020304" pitchFamily="18" charset="0"/>
              </a:rPr>
              <a:t>hoặc</a:t>
            </a:r>
            <a:r>
              <a:rPr lang="en-US" sz="2400" b="1" dirty="0" smtClean="0">
                <a:solidFill>
                  <a:prstClr val="black"/>
                </a:solidFill>
                <a:latin typeface="Times" panose="02020603050405020304" pitchFamily="18" charset="0"/>
                <a:cs typeface="Times" panose="02020603050405020304" pitchFamily="18" charset="0"/>
              </a:rPr>
              <a:t> 3) </a:t>
            </a:r>
            <a:r>
              <a:rPr lang="en-US" sz="2400" b="1" dirty="0" err="1" smtClean="0">
                <a:solidFill>
                  <a:prstClr val="black"/>
                </a:solidFill>
                <a:latin typeface="Times" panose="02020603050405020304" pitchFamily="18" charset="0"/>
                <a:cs typeface="Times" panose="02020603050405020304" pitchFamily="18" charset="0"/>
              </a:rPr>
              <a:t>theo</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dãy</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bàn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Mỗi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dãy</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cử</a:t>
            </a:r>
            <a:r>
              <a:rPr lang="en-US" sz="2400" b="1" dirty="0" smtClean="0">
                <a:solidFill>
                  <a:prstClr val="black"/>
                </a:solidFill>
                <a:latin typeface="Times" panose="02020603050405020304" pitchFamily="18" charset="0"/>
                <a:cs typeface="Times" panose="02020603050405020304" pitchFamily="18" charset="0"/>
              </a:rPr>
              <a:t> 1 </a:t>
            </a:r>
            <a:r>
              <a:rPr lang="en-US" sz="2400" b="1" dirty="0" err="1" smtClean="0">
                <a:solidFill>
                  <a:prstClr val="black"/>
                </a:solidFill>
                <a:latin typeface="Times" panose="02020603050405020304" pitchFamily="18" charset="0"/>
                <a:cs typeface="Times" panose="02020603050405020304" pitchFamily="18" charset="0"/>
              </a:rPr>
              <a:t>đâị</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diện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Lần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lượt</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đọc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câu</a:t>
            </a:r>
            <a:r>
              <a:rPr lang="en-US" sz="2400" b="1" dirty="0" smtClean="0">
                <a:solidFill>
                  <a:prstClr val="black"/>
                </a:solidFill>
                <a:latin typeface="Times" panose="02020603050405020304" pitchFamily="18" charset="0"/>
                <a:cs typeface="Times" panose="02020603050405020304" pitchFamily="18" charset="0"/>
              </a:rPr>
              <a:t> ca </a:t>
            </a:r>
            <a:r>
              <a:rPr lang="en-US" sz="2400" b="1" dirty="0" err="1" smtClean="0">
                <a:solidFill>
                  <a:prstClr val="black"/>
                </a:solidFill>
                <a:latin typeface="Times" panose="02020603050405020304" pitchFamily="18" charset="0"/>
                <a:cs typeface="Times" panose="02020603050405020304" pitchFamily="18" charset="0"/>
              </a:rPr>
              <a:t>dao</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tục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ngữ</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châm</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ngôn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về</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truyền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thống</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tốt</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đẹp</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Không</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được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đọc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lặp</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lại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câu</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của</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người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khác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Đến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lượt</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đội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nào</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không</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đọc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được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sẽ</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bị</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loại</a:t>
            </a:r>
            <a:r>
              <a:rPr lang="en-US" sz="2400" b="1" dirty="0" smtClean="0">
                <a:solidFill>
                  <a:prstClr val="black"/>
                </a:solidFill>
                <a:latin typeface="Times" panose="02020603050405020304" pitchFamily="18" charset="0"/>
                <a:cs typeface="Times" panose="02020603050405020304" pitchFamily="18" charset="0"/>
              </a:rPr>
              <a:t>. </a:t>
            </a:r>
            <a:endParaRPr lang="en-US" sz="2400" b="1" dirty="0">
              <a:solidFill>
                <a:prstClr val="black"/>
              </a:solidFill>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087586441"/>
              </p:ext>
            </p:extLst>
          </p:nvPr>
        </p:nvGraphicFramePr>
        <p:xfrm>
          <a:off x="518017" y="2996214"/>
          <a:ext cx="5378286" cy="3322320"/>
        </p:xfrm>
        <a:graphic>
          <a:graphicData uri="http://schemas.openxmlformats.org/drawingml/2006/table">
            <a:tbl>
              <a:tblPr/>
              <a:tblGrid>
                <a:gridCol w="5378286">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4000" b="1" u="none" strike="noStrike" spc="0" dirty="0">
                          <a:solidFill>
                            <a:srgbClr val="0000FF"/>
                          </a:solidFill>
                          <a:effectLst/>
                          <a:latin typeface="+mj-lt"/>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4000" b="1" u="none" strike="noStrike" spc="0" dirty="0">
                        <a:solidFill>
                          <a:srgbClr val="0000FF"/>
                        </a:solidFill>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24024874"/>
              </p:ext>
            </p:extLst>
          </p:nvPr>
        </p:nvGraphicFramePr>
        <p:xfrm>
          <a:off x="5522976" y="2122021"/>
          <a:ext cx="4740451" cy="3322320"/>
        </p:xfrm>
        <a:graphic>
          <a:graphicData uri="http://schemas.openxmlformats.org/drawingml/2006/table">
            <a:tbl>
              <a:tblPr/>
              <a:tblGrid>
                <a:gridCol w="4740451">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4000" b="1" u="none" strike="noStrike" spc="0" dirty="0">
                          <a:effectLst/>
                          <a:latin typeface="+mj-lt"/>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4000" b="1" u="none" strike="noStrike" spc="0" dirty="0">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563732" y="2994514"/>
            <a:ext cx="4818628" cy="3139321"/>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188725" y="553499"/>
            <a:ext cx="11515997" cy="14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30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3000" b="1" dirty="0" smtClean="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rPr>
              <a:t>THẨM THẤU ÂM NHẠC</a:t>
            </a:r>
            <a:endParaRPr lang="it-IT" altLang="en-US" sz="30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p:txBody>
      </p:sp>
      <p:pic>
        <p:nvPicPr>
          <p:cNvPr id="7" name="Shape 51"/>
          <p:cNvPicPr/>
          <p:nvPr/>
        </p:nvPicPr>
        <p:blipFill>
          <a:blip r:embed="rId3"/>
          <a:stretch/>
        </p:blipFill>
        <p:spPr>
          <a:xfrm>
            <a:off x="2327385" y="1973118"/>
            <a:ext cx="7029669" cy="2515910"/>
          </a:xfrm>
          <a:prstGeom prst="rect">
            <a:avLst/>
          </a:prstGeom>
        </p:spPr>
      </p:pic>
      <p:sp>
        <p:nvSpPr>
          <p:cNvPr id="3" name="Rectangle 2"/>
          <p:cNvSpPr/>
          <p:nvPr/>
        </p:nvSpPr>
        <p:spPr>
          <a:xfrm>
            <a:off x="1618747" y="4624643"/>
            <a:ext cx="9758998" cy="1520416"/>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0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Xem</a:t>
            </a:r>
            <a:r>
              <a:rPr lang="en-US"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 video “</a:t>
            </a:r>
            <a:r>
              <a:rPr lang="en-US" sz="20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Thương</a:t>
            </a:r>
            <a:r>
              <a:rPr lang="en-US"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0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lắm</a:t>
            </a:r>
            <a:r>
              <a:rPr lang="en-US"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0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miền</a:t>
            </a:r>
            <a:r>
              <a:rPr lang="en-US"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0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Trung</a:t>
            </a:r>
            <a:r>
              <a:rPr lang="en-US"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0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ơi</a:t>
            </a:r>
            <a:r>
              <a:rPr lang="en-US"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0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và</a:t>
            </a:r>
            <a:r>
              <a:rPr lang="en-US"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0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trả</a:t>
            </a:r>
            <a:r>
              <a:rPr lang="en-US"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0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lời</a:t>
            </a:r>
            <a:r>
              <a:rPr lang="en-US"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0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câu</a:t>
            </a:r>
            <a:r>
              <a:rPr lang="en-US"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0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hỏi</a:t>
            </a:r>
            <a:r>
              <a:rPr lang="en-US"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a:t>
            </a:r>
          </a:p>
          <a:p>
            <a:pPr marR="0" lvl="0" algn="just">
              <a:lnSpc>
                <a:spcPct val="112000"/>
              </a:lnSpc>
              <a:spcBef>
                <a:spcPts val="0"/>
              </a:spcBef>
              <a:spcAft>
                <a:spcPts val="200"/>
              </a:spcAft>
              <a:buClr>
                <a:srgbClr val="1D02DA"/>
              </a:buClr>
              <a:buSzPts val="1000"/>
              <a:tabLst>
                <a:tab pos="334645" algn="l"/>
              </a:tabLst>
            </a:pPr>
            <a:r>
              <a:rPr lang="en-US"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1. </a:t>
            </a:r>
            <a:r>
              <a:rPr lang="vi-VN"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Hình </a:t>
            </a:r>
            <a:r>
              <a:rPr lang="vi-VN" sz="2000" dirty="0">
                <a:solidFill>
                  <a:srgbClr val="1D02DA"/>
                </a:solidFill>
                <a:latin typeface="Times" panose="02020603050405020304" pitchFamily="18" charset="0"/>
                <a:ea typeface="Arial" panose="020B0604020202020204" pitchFamily="34" charset="0"/>
                <a:cs typeface="Times" panose="02020603050405020304" pitchFamily="18" charset="0"/>
              </a:rPr>
              <a:t>ảnh gợi em nhớ tới sự việc nào xảy ra ở nước ta?</a:t>
            </a:r>
            <a:endParaRPr lang="en-US" sz="2000" dirty="0">
              <a:latin typeface="Times" panose="02020603050405020304" pitchFamily="18" charset="0"/>
              <a:ea typeface="Arial" panose="020B0604020202020204" pitchFamily="34" charset="0"/>
              <a:cs typeface="Times"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2. </a:t>
            </a:r>
            <a:r>
              <a:rPr lang="vi-VN" sz="2000" dirty="0" smtClean="0">
                <a:solidFill>
                  <a:srgbClr val="1D02DA"/>
                </a:solidFill>
                <a:latin typeface="Times" panose="02020603050405020304" pitchFamily="18" charset="0"/>
                <a:ea typeface="Arial" panose="020B0604020202020204" pitchFamily="34" charset="0"/>
                <a:cs typeface="Times" panose="02020603050405020304" pitchFamily="18" charset="0"/>
              </a:rPr>
              <a:t>Trước </a:t>
            </a:r>
            <a:r>
              <a:rPr lang="vi-VN" sz="2000" dirty="0">
                <a:solidFill>
                  <a:srgbClr val="1D02DA"/>
                </a:solidFill>
                <a:latin typeface="Times" panose="02020603050405020304" pitchFamily="18" charset="0"/>
                <a:ea typeface="Arial" panose="020B0604020202020204" pitchFamily="34" charset="0"/>
                <a:cs typeface="Times" panose="02020603050405020304" pitchFamily="18" charset="0"/>
              </a:rPr>
              <a:t>sự việc đó, Nhà nước và Nhân dân ta đã có những hành động gì?</a:t>
            </a:r>
            <a:endParaRPr lang="en-US" sz="2000" dirty="0">
              <a:latin typeface="Times" panose="02020603050405020304" pitchFamily="18" charset="0"/>
              <a:ea typeface="Arial" panose="020B0604020202020204" pitchFamily="34" charset="0"/>
              <a:cs typeface="Times" panose="02020603050405020304" pitchFamily="18" charset="0"/>
            </a:endParaRPr>
          </a:p>
          <a:p>
            <a:r>
              <a:rPr lang="en-US" sz="2000" dirty="0" smtClean="0">
                <a:solidFill>
                  <a:srgbClr val="1D02DA"/>
                </a:solidFill>
                <a:latin typeface="Times" panose="02020603050405020304" pitchFamily="18" charset="0"/>
                <a:ea typeface="Courier New" panose="02070309020205020404" pitchFamily="49" charset="0"/>
                <a:cs typeface="Times" panose="02020603050405020304" pitchFamily="18" charset="0"/>
              </a:rPr>
              <a:t>3. </a:t>
            </a:r>
            <a:r>
              <a:rPr lang="vi-VN" sz="2000" dirty="0" smtClean="0">
                <a:solidFill>
                  <a:srgbClr val="1D02DA"/>
                </a:solidFill>
                <a:latin typeface="Times" panose="02020603050405020304" pitchFamily="18" charset="0"/>
                <a:ea typeface="Courier New" panose="02070309020205020404" pitchFamily="49" charset="0"/>
                <a:cs typeface="Times" panose="02020603050405020304" pitchFamily="18" charset="0"/>
              </a:rPr>
              <a:t>Em </a:t>
            </a:r>
            <a:r>
              <a:rPr lang="vi-VN" sz="2000" dirty="0">
                <a:solidFill>
                  <a:srgbClr val="1D02DA"/>
                </a:solidFill>
                <a:latin typeface="Times" panose="02020603050405020304" pitchFamily="18" charset="0"/>
                <a:ea typeface="Courier New" panose="02070309020205020404" pitchFamily="49" charset="0"/>
                <a:cs typeface="Times" panose="02020603050405020304" pitchFamily="18" charset="0"/>
              </a:rPr>
              <a:t>hãy chia sẻ cảm xúc của mình trước những hành động </a:t>
            </a:r>
            <a:r>
              <a:rPr lang="vi-VN" sz="2000" dirty="0" smtClean="0">
                <a:solidFill>
                  <a:srgbClr val="1D02DA"/>
                </a:solidFill>
                <a:latin typeface="Times" panose="02020603050405020304" pitchFamily="18" charset="0"/>
                <a:ea typeface="Courier New" panose="02070309020205020404" pitchFamily="49" charset="0"/>
                <a:cs typeface="Times" panose="02020603050405020304" pitchFamily="18" charset="0"/>
              </a:rPr>
              <a:t>đó</a:t>
            </a:r>
            <a:r>
              <a:rPr lang="en-US" sz="2000" dirty="0" smtClean="0">
                <a:solidFill>
                  <a:srgbClr val="1D02DA"/>
                </a:solidFill>
                <a:latin typeface="Times" panose="02020603050405020304" pitchFamily="18" charset="0"/>
                <a:ea typeface="Courier New" panose="02070309020205020404" pitchFamily="49" charset="0"/>
                <a:cs typeface="Times" panose="02020603050405020304" pitchFamily="18" charset="0"/>
              </a:rPr>
              <a:t>.</a:t>
            </a:r>
            <a:endParaRPr lang="en-US" sz="2000" dirty="0">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729485" y="578106"/>
            <a:ext cx="5174913" cy="5604731"/>
            <a:chOff x="729485" y="578106"/>
            <a:chExt cx="5174913"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729485" y="1045030"/>
              <a:ext cx="4976866" cy="4846320"/>
            </a:xfrm>
            <a:prstGeom prst="rect">
              <a:avLst/>
            </a:prstGeom>
          </p:spPr>
        </p:pic>
        <p:sp>
          <p:nvSpPr>
            <p:cNvPr id="10" name="Rectangle 9"/>
            <p:cNvSpPr>
              <a:spLocks noChangeArrowheads="1"/>
            </p:cNvSpPr>
            <p:nvPr/>
          </p:nvSpPr>
          <p:spPr bwMode="auto">
            <a:xfrm>
              <a:off x="1711073" y="1659445"/>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940926" y="2302576"/>
            <a:ext cx="4497680" cy="1749197"/>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000" b="1" dirty="0" smtClean="0">
                <a:solidFill>
                  <a:srgbClr val="FF0000"/>
                </a:solidFill>
                <a:latin typeface="Times" panose="02020603050405020304" pitchFamily="18" charset="0"/>
                <a:ea typeface="Arial" panose="020B0604020202020204" pitchFamily="34" charset="0"/>
                <a:cs typeface="Times" panose="02020603050405020304" pitchFamily="18" charset="0"/>
              </a:rPr>
              <a:t>1. </a:t>
            </a:r>
            <a:r>
              <a:rPr lang="vi-VN" sz="3000" b="1" dirty="0" smtClean="0">
                <a:solidFill>
                  <a:srgbClr val="FF0000"/>
                </a:solidFill>
                <a:latin typeface="Times" panose="02020603050405020304" pitchFamily="18" charset="0"/>
                <a:ea typeface="Arial" panose="020B0604020202020204" pitchFamily="34" charset="0"/>
                <a:cs typeface="Times" panose="02020603050405020304" pitchFamily="18" charset="0"/>
              </a:rPr>
              <a:t>Yêu </a:t>
            </a:r>
            <a:r>
              <a:rPr lang="vi-VN" sz="3000" b="1" dirty="0">
                <a:solidFill>
                  <a:srgbClr val="FF0000"/>
                </a:solidFill>
                <a:latin typeface="Times" panose="02020603050405020304" pitchFamily="18" charset="0"/>
                <a:ea typeface="Arial" panose="020B0604020202020204" pitchFamily="34" charset="0"/>
                <a:cs typeface="Times" panose="02020603050405020304" pitchFamily="18" charset="0"/>
              </a:rPr>
              <a:t>thương con người </a:t>
            </a:r>
            <a:endParaRPr lang="en-US" sz="3000" b="1" dirty="0" smtClean="0">
              <a:solidFill>
                <a:srgbClr val="FF0000"/>
              </a:solidFill>
              <a:latin typeface="Times" panose="02020603050405020304" pitchFamily="18" charset="0"/>
              <a:ea typeface="Arial" panose="020B0604020202020204" pitchFamily="34" charset="0"/>
              <a:cs typeface="Times" panose="02020603050405020304" pitchFamily="18" charset="0"/>
            </a:endParaRPr>
          </a:p>
          <a:p>
            <a:pPr marR="0" lvl="0">
              <a:lnSpc>
                <a:spcPct val="115000"/>
              </a:lnSpc>
              <a:spcBef>
                <a:spcPts val="0"/>
              </a:spcBef>
              <a:spcAft>
                <a:spcPts val="500"/>
              </a:spcAft>
              <a:buClr>
                <a:srgbClr val="000000"/>
              </a:buClr>
              <a:buSzPts val="1200"/>
              <a:tabLst>
                <a:tab pos="252730" algn="l"/>
              </a:tabLst>
            </a:pPr>
            <a:r>
              <a:rPr lang="vi-VN" sz="3000" b="1" dirty="0" smtClean="0">
                <a:solidFill>
                  <a:srgbClr val="FF0000"/>
                </a:solidFill>
                <a:latin typeface="Times" panose="02020603050405020304" pitchFamily="18" charset="0"/>
                <a:ea typeface="Arial" panose="020B0604020202020204" pitchFamily="34" charset="0"/>
                <a:cs typeface="Times" panose="02020603050405020304" pitchFamily="18" charset="0"/>
              </a:rPr>
              <a:t>và </a:t>
            </a:r>
            <a:r>
              <a:rPr lang="vi-VN" sz="3000" b="1" dirty="0">
                <a:solidFill>
                  <a:srgbClr val="FF0000"/>
                </a:solidFill>
                <a:latin typeface="Times" panose="02020603050405020304" pitchFamily="18" charset="0"/>
                <a:ea typeface="Arial" panose="020B0604020202020204" pitchFamily="34" charset="0"/>
                <a:cs typeface="Times" panose="02020603050405020304" pitchFamily="18" charset="0"/>
              </a:rPr>
              <a:t>biểu hiện </a:t>
            </a:r>
            <a:r>
              <a:rPr lang="vi-VN" sz="3000" b="1" dirty="0" smtClean="0">
                <a:solidFill>
                  <a:srgbClr val="FF0000"/>
                </a:solidFill>
                <a:latin typeface="Times" panose="02020603050405020304" pitchFamily="18" charset="0"/>
                <a:ea typeface="Arial" panose="020B0604020202020204" pitchFamily="34" charset="0"/>
                <a:cs typeface="Times" panose="02020603050405020304" pitchFamily="18" charset="0"/>
              </a:rPr>
              <a:t>c</a:t>
            </a:r>
            <a:r>
              <a:rPr lang="en-US" sz="3000" b="1" dirty="0">
                <a:solidFill>
                  <a:srgbClr val="FF0000"/>
                </a:solidFill>
                <a:latin typeface="Times" panose="02020603050405020304" pitchFamily="18" charset="0"/>
                <a:ea typeface="Arial" panose="020B0604020202020204" pitchFamily="34" charset="0"/>
                <a:cs typeface="Times" panose="02020603050405020304" pitchFamily="18" charset="0"/>
              </a:rPr>
              <a:t>ủ</a:t>
            </a:r>
            <a:r>
              <a:rPr lang="vi-VN" sz="3000" b="1" dirty="0" smtClean="0">
                <a:solidFill>
                  <a:srgbClr val="FF0000"/>
                </a:solidFill>
                <a:latin typeface="Times" panose="02020603050405020304" pitchFamily="18" charset="0"/>
                <a:ea typeface="Arial" panose="020B0604020202020204" pitchFamily="34" charset="0"/>
                <a:cs typeface="Times" panose="02020603050405020304" pitchFamily="18" charset="0"/>
              </a:rPr>
              <a:t>a </a:t>
            </a:r>
            <a:r>
              <a:rPr lang="vi-VN" sz="3000" b="1" dirty="0">
                <a:solidFill>
                  <a:srgbClr val="FF0000"/>
                </a:solidFill>
                <a:latin typeface="Times" panose="02020603050405020304" pitchFamily="18" charset="0"/>
                <a:ea typeface="Arial" panose="020B0604020202020204" pitchFamily="34" charset="0"/>
                <a:cs typeface="Times" panose="02020603050405020304" pitchFamily="18" charset="0"/>
              </a:rPr>
              <a:t>yêu thương con người</a:t>
            </a:r>
            <a:endParaRPr lang="en-US" sz="3000" u="none" strike="noStrike" spc="0" dirty="0">
              <a:solidFill>
                <a:srgbClr val="FF0000"/>
              </a:solidFill>
              <a:effectLst/>
              <a:latin typeface="Times" panose="02020603050405020304" pitchFamily="18" charset="0"/>
              <a:ea typeface="Arial" panose="020B0604020202020204" pitchFamily="34" charset="0"/>
              <a:cs typeface="Times"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958" y="-150553"/>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16039" y="201839"/>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71967" y="1121848"/>
            <a:ext cx="10956898" cy="2580194"/>
          </a:xfrm>
          <a:prstGeom prst="rect">
            <a:avLst/>
          </a:prstGeom>
        </p:spPr>
        <p:txBody>
          <a:bodyPr wrap="square">
            <a:spAutoFit/>
          </a:bodyPr>
          <a:lstStyle/>
          <a:p>
            <a:pPr indent="342900" algn="just">
              <a:spcAft>
                <a:spcPts val="200"/>
              </a:spcAft>
            </a:pPr>
            <a:r>
              <a:rPr lang="vi-VN" sz="2000" dirty="0" smtClean="0">
                <a:latin typeface="+mj-lt"/>
                <a:ea typeface="Arial" panose="020B0604020202020204" pitchFamily="34" charset="0"/>
              </a:rPr>
              <a:t>Bé </a:t>
            </a:r>
            <a:r>
              <a:rPr lang="vi-VN" sz="2000" dirty="0">
                <a:latin typeface="+mj-lt"/>
                <a:ea typeface="Arial" panose="020B0604020202020204" pitchFamily="34" charset="0"/>
              </a:rPr>
              <a:t>Nguyễn Hải An, 7 tuổi bi </a:t>
            </a:r>
            <a:r>
              <a:rPr lang="vi-VN" sz="2000" dirty="0" smtClean="0">
                <a:latin typeface="+mj-lt"/>
                <a:ea typeface="Arial" panose="020B0604020202020204" pitchFamily="34" charset="0"/>
              </a:rPr>
              <a:t>c</a:t>
            </a:r>
            <a:r>
              <a:rPr lang="en-US" sz="2000" dirty="0">
                <a:latin typeface="+mj-lt"/>
                <a:ea typeface="Arial" panose="020B0604020202020204" pitchFamily="34" charset="0"/>
              </a:rPr>
              <a:t>ă</a:t>
            </a:r>
            <a:r>
              <a:rPr lang="vi-VN" sz="2000" dirty="0" smtClean="0">
                <a:latin typeface="+mj-lt"/>
                <a:ea typeface="Arial" panose="020B0604020202020204" pitchFamily="34" charset="0"/>
              </a:rPr>
              <a:t>n </a:t>
            </a:r>
            <a:r>
              <a:rPr lang="vi-VN" sz="2000" dirty="0">
                <a:latin typeface="+mj-lt"/>
                <a:ea typeface="Arial" panose="020B0604020202020204" pitchFamily="34" charset="0"/>
              </a:rPr>
              <a:t>bệnh u thần kinh đệm cầu não lan toả - một </a:t>
            </a:r>
            <a:r>
              <a:rPr lang="vi-VN" sz="2000" dirty="0" smtClean="0">
                <a:latin typeface="+mj-lt"/>
                <a:ea typeface="Arial" panose="020B0604020202020204" pitchFamily="34" charset="0"/>
              </a:rPr>
              <a:t>c</a:t>
            </a:r>
            <a:r>
              <a:rPr lang="en-US" sz="2000" dirty="0">
                <a:latin typeface="+mj-lt"/>
                <a:ea typeface="Arial" panose="020B0604020202020204" pitchFamily="34" charset="0"/>
              </a:rPr>
              <a:t>ă</a:t>
            </a:r>
            <a:r>
              <a:rPr lang="vi-VN" sz="2000" dirty="0" smtClean="0">
                <a:latin typeface="+mj-lt"/>
                <a:ea typeface="Arial" panose="020B0604020202020204" pitchFamily="34" charset="0"/>
              </a:rPr>
              <a:t>n </a:t>
            </a:r>
            <a:r>
              <a:rPr lang="vi-VN" sz="2000" dirty="0">
                <a:latin typeface="+mj-lt"/>
                <a:ea typeface="Arial" panose="020B0604020202020204" pitchFamily="34" charset="0"/>
              </a:rPr>
              <a:t>bệnh hiện </a:t>
            </a:r>
            <a:r>
              <a:rPr lang="vi-VN" sz="2000" dirty="0" smtClean="0">
                <a:latin typeface="+mj-lt"/>
                <a:ea typeface="Arial" panose="020B0604020202020204" pitchFamily="34" charset="0"/>
              </a:rPr>
              <a:t>t</a:t>
            </a:r>
            <a:r>
              <a:rPr lang="en-US" sz="2000" dirty="0" err="1" smtClean="0">
                <a:latin typeface="+mj-lt"/>
                <a:ea typeface="Arial" panose="020B0604020202020204" pitchFamily="34" charset="0"/>
              </a:rPr>
              <a:t>ại</a:t>
            </a:r>
            <a:r>
              <a:rPr lang="vi-VN" sz="2000" dirty="0" smtClean="0">
                <a:latin typeface="+mj-lt"/>
                <a:ea typeface="Arial" panose="020B0604020202020204" pitchFamily="34" charset="0"/>
              </a:rPr>
              <a:t> </a:t>
            </a:r>
            <a:r>
              <a:rPr lang="vi-VN" sz="2000" dirty="0">
                <a:latin typeface="+mj-lt"/>
                <a:ea typeface="Arial" panose="020B0604020202020204" pitchFamily="34" charset="0"/>
              </a:rPr>
              <a:t>chưa có phương pháp điều tri tối ưu. Thực hiện ưóc nguyện của bé khi còn sống, sau một thời gian điều tri </a:t>
            </a:r>
            <a:r>
              <a:rPr lang="vi-VN" sz="2000" dirty="0" smtClean="0">
                <a:latin typeface="+mj-lt"/>
                <a:ea typeface="Arial" panose="020B0604020202020204" pitchFamily="34" charset="0"/>
              </a:rPr>
              <a:t>t</a:t>
            </a:r>
            <a:r>
              <a:rPr lang="en-US" sz="2000" dirty="0" err="1" smtClean="0">
                <a:latin typeface="+mj-lt"/>
                <a:ea typeface="Arial" panose="020B0604020202020204" pitchFamily="34" charset="0"/>
              </a:rPr>
              <a:t>ại</a:t>
            </a:r>
            <a:r>
              <a:rPr lang="vi-VN" sz="2000" dirty="0" smtClean="0">
                <a:latin typeface="+mj-lt"/>
                <a:ea typeface="Arial" panose="020B0604020202020204" pitchFamily="34" charset="0"/>
              </a:rPr>
              <a:t> </a:t>
            </a:r>
            <a:r>
              <a:rPr lang="vi-VN" sz="2000" dirty="0">
                <a:latin typeface="+mj-lt"/>
                <a:ea typeface="Arial" panose="020B0604020202020204" pitchFamily="34" charset="0"/>
              </a:rPr>
              <a:t>bệnh viện nhưng không qua khỏi, mẹ bé và gia đình đã quyết định hiến </a:t>
            </a:r>
            <a:r>
              <a:rPr lang="vi-VN" sz="2000" dirty="0" smtClean="0">
                <a:latin typeface="+mj-lt"/>
                <a:ea typeface="Arial" panose="020B0604020202020204" pitchFamily="34" charset="0"/>
              </a:rPr>
              <a:t>t</a:t>
            </a:r>
            <a:r>
              <a:rPr lang="en-US" sz="2000" dirty="0">
                <a:latin typeface="+mj-lt"/>
                <a:ea typeface="Arial" panose="020B0604020202020204" pitchFamily="34" charset="0"/>
              </a:rPr>
              <a:t>ạ</a:t>
            </a:r>
            <a:r>
              <a:rPr lang="vi-VN" sz="2000" dirty="0" smtClean="0">
                <a:latin typeface="+mj-lt"/>
                <a:ea typeface="Arial" panose="020B0604020202020204" pitchFamily="34" charset="0"/>
              </a:rPr>
              <a:t>ng </a:t>
            </a:r>
            <a:r>
              <a:rPr lang="vi-VN" sz="2000" dirty="0">
                <a:latin typeface="+mj-lt"/>
                <a:ea typeface="Arial" panose="020B0604020202020204" pitchFamily="34" charset="0"/>
              </a:rPr>
              <a:t>giác </a:t>
            </a:r>
            <a:r>
              <a:rPr lang="vi-VN" sz="2000" dirty="0" smtClean="0">
                <a:latin typeface="+mj-lt"/>
                <a:ea typeface="Arial" panose="020B0604020202020204" pitchFamily="34" charset="0"/>
              </a:rPr>
              <a:t>m</a:t>
            </a:r>
            <a:r>
              <a:rPr lang="en-US" sz="2000" dirty="0">
                <a:latin typeface="+mj-lt"/>
                <a:ea typeface="Arial" panose="020B0604020202020204" pitchFamily="34" charset="0"/>
              </a:rPr>
              <a:t>ạ</a:t>
            </a:r>
            <a:r>
              <a:rPr lang="vi-VN" sz="2000" dirty="0" smtClean="0">
                <a:latin typeface="+mj-lt"/>
                <a:ea typeface="Arial" panose="020B0604020202020204" pitchFamily="34" charset="0"/>
              </a:rPr>
              <a:t>c </a:t>
            </a:r>
            <a:r>
              <a:rPr lang="vi-VN" sz="2000" dirty="0">
                <a:latin typeface="+mj-lt"/>
                <a:ea typeface="Arial" panose="020B0604020202020204" pitchFamily="34" charset="0"/>
              </a:rPr>
              <a:t>của bé. Hai giác </a:t>
            </a:r>
            <a:r>
              <a:rPr lang="vi-VN" sz="2000" dirty="0" smtClean="0">
                <a:latin typeface="+mj-lt"/>
                <a:ea typeface="Arial" panose="020B0604020202020204" pitchFamily="34" charset="0"/>
              </a:rPr>
              <a:t>m</a:t>
            </a:r>
            <a:r>
              <a:rPr lang="en-US" sz="2000" dirty="0">
                <a:latin typeface="+mj-lt"/>
                <a:ea typeface="Arial" panose="020B0604020202020204" pitchFamily="34" charset="0"/>
              </a:rPr>
              <a:t>ạ</a:t>
            </a:r>
            <a:r>
              <a:rPr lang="vi-VN" sz="2000" dirty="0" smtClean="0">
                <a:latin typeface="+mj-lt"/>
                <a:ea typeface="Arial" panose="020B0604020202020204" pitchFamily="34" charset="0"/>
              </a:rPr>
              <a:t>c </a:t>
            </a:r>
            <a:r>
              <a:rPr lang="vi-VN" sz="2000" dirty="0">
                <a:latin typeface="+mj-lt"/>
                <a:ea typeface="Arial" panose="020B0604020202020204" pitchFamily="34" charset="0"/>
              </a:rPr>
              <a:t>của bé sau đó đã được ghép cho một cụ bà 73 tuổi và một người đàn ông 42 tuổi.</a:t>
            </a:r>
            <a:endParaRPr lang="en-US" sz="2000" dirty="0">
              <a:latin typeface="+mj-lt"/>
              <a:ea typeface="Arial" panose="020B0604020202020204" pitchFamily="34" charset="0"/>
            </a:endParaRPr>
          </a:p>
          <a:p>
            <a:r>
              <a:rPr lang="en-US" sz="2000" dirty="0" smtClean="0">
                <a:solidFill>
                  <a:srgbClr val="000000"/>
                </a:solidFill>
                <a:latin typeface="+mj-lt"/>
                <a:ea typeface="Courier New" panose="02070309020205020404" pitchFamily="49" charset="0"/>
              </a:rPr>
              <a:t>  </a:t>
            </a:r>
            <a:r>
              <a:rPr lang="vi-VN" sz="2000" dirty="0" smtClean="0">
                <a:solidFill>
                  <a:srgbClr val="000000"/>
                </a:solidFill>
                <a:latin typeface="+mj-lt"/>
                <a:ea typeface="Courier New" panose="02070309020205020404" pitchFamily="49" charset="0"/>
              </a:rPr>
              <a:t>Việc </a:t>
            </a:r>
            <a:r>
              <a:rPr lang="vi-VN" sz="2000" dirty="0">
                <a:solidFill>
                  <a:srgbClr val="000000"/>
                </a:solidFill>
                <a:latin typeface="+mj-lt"/>
                <a:ea typeface="Courier New" panose="02070309020205020404" pitchFamily="49" charset="0"/>
              </a:rPr>
              <a:t>mẹ bé và gia đình đã cố gắng vượt qua nỗi đau, quyết định thực hiện di nguyện của bé là hiến </a:t>
            </a:r>
            <a:r>
              <a:rPr lang="en-US" sz="2000" dirty="0" err="1" smtClean="0">
                <a:solidFill>
                  <a:srgbClr val="000000"/>
                </a:solidFill>
                <a:latin typeface="+mj-lt"/>
                <a:ea typeface="Courier New" panose="02070309020205020404" pitchFamily="49" charset="0"/>
              </a:rPr>
              <a:t>tạ</a:t>
            </a:r>
            <a:r>
              <a:rPr lang="vi-VN" sz="2000" dirty="0" smtClean="0">
                <a:solidFill>
                  <a:srgbClr val="000000"/>
                </a:solidFill>
                <a:latin typeface="+mj-lt"/>
                <a:ea typeface="Courier New" panose="02070309020205020404" pitchFamily="49" charset="0"/>
              </a:rPr>
              <a:t>ng </a:t>
            </a:r>
            <a:r>
              <a:rPr lang="vi-VN" sz="2000" dirty="0">
                <a:solidFill>
                  <a:srgbClr val="000000"/>
                </a:solidFill>
                <a:latin typeface="+mj-lt"/>
                <a:ea typeface="Courier New" panose="02070309020205020404" pitchFamily="49" charset="0"/>
              </a:rPr>
              <a:t>giác mọc </a:t>
            </a:r>
            <a:r>
              <a:rPr lang="vi-VN" sz="2000" dirty="0" smtClean="0">
                <a:solidFill>
                  <a:srgbClr val="000000"/>
                </a:solidFill>
                <a:latin typeface="+mj-lt"/>
                <a:ea typeface="Courier New" panose="02070309020205020404" pitchFamily="49" charset="0"/>
              </a:rPr>
              <a:t>để</a:t>
            </a:r>
            <a:r>
              <a:rPr lang="en-US" sz="2000" dirty="0" smtClean="0">
                <a:solidFill>
                  <a:srgbClr val="000000"/>
                </a:solidFill>
                <a:latin typeface="+mj-lt"/>
                <a:ea typeface="Courier New" panose="02070309020205020404" pitchFamily="49" charset="0"/>
              </a:rPr>
              <a:t> t</a:t>
            </a:r>
            <a:r>
              <a:rPr lang="vi-VN" sz="2000" dirty="0" smtClean="0">
                <a:solidFill>
                  <a:srgbClr val="000000"/>
                </a:solidFill>
                <a:latin typeface="+mj-lt"/>
                <a:ea typeface="Courier New" panose="02070309020205020404" pitchFamily="49" charset="0"/>
              </a:rPr>
              <a:t>rao </a:t>
            </a:r>
            <a:r>
              <a:rPr lang="vi-VN" sz="2000" dirty="0">
                <a:solidFill>
                  <a:srgbClr val="000000"/>
                </a:solidFill>
                <a:latin typeface="+mj-lt"/>
                <a:ea typeface="Courier New" panose="02070309020205020404" pitchFamily="49" charset="0"/>
              </a:rPr>
              <a:t>ánh sáng cho người khác vói mục đích </a:t>
            </a:r>
            <a:r>
              <a:rPr lang="vi-VN" sz="2000" dirty="0" smtClean="0">
                <a:solidFill>
                  <a:srgbClr val="000000"/>
                </a:solidFill>
                <a:latin typeface="+mj-lt"/>
                <a:ea typeface="Courier New" panose="02070309020205020404" pitchFamily="49" charset="0"/>
              </a:rPr>
              <a:t>c</a:t>
            </a:r>
            <a:r>
              <a:rPr lang="en-US" sz="2000" dirty="0" smtClean="0">
                <a:solidFill>
                  <a:srgbClr val="000000"/>
                </a:solidFill>
                <a:latin typeface="+mj-lt"/>
                <a:ea typeface="Courier New" panose="02070309020205020404" pitchFamily="49" charset="0"/>
              </a:rPr>
              <a:t>ứ</a:t>
            </a:r>
            <a:r>
              <a:rPr lang="vi-VN" sz="2000" dirty="0" smtClean="0">
                <a:solidFill>
                  <a:srgbClr val="000000"/>
                </a:solidFill>
                <a:latin typeface="+mj-lt"/>
                <a:ea typeface="Courier New" panose="02070309020205020404" pitchFamily="49" charset="0"/>
              </a:rPr>
              <a:t>u </a:t>
            </a:r>
            <a:r>
              <a:rPr lang="vi-VN" sz="2000" dirty="0">
                <a:solidFill>
                  <a:srgbClr val="000000"/>
                </a:solidFill>
                <a:latin typeface="+mj-lt"/>
                <a:ea typeface="Courier New" panose="02070309020205020404" pitchFamily="49" charset="0"/>
              </a:rPr>
              <a:t>người, làm việc thiện </a:t>
            </a:r>
            <a:r>
              <a:rPr lang="vi-VN" sz="2000" dirty="0" smtClean="0">
                <a:solidFill>
                  <a:srgbClr val="000000"/>
                </a:solidFill>
                <a:latin typeface="+mj-lt"/>
                <a:ea typeface="Courier New" panose="02070309020205020404" pitchFamily="49" charset="0"/>
              </a:rPr>
              <a:t>đã</a:t>
            </a:r>
            <a:r>
              <a:rPr lang="en-US" sz="2000" dirty="0" smtClean="0">
                <a:solidFill>
                  <a:srgbClr val="000000"/>
                </a:solidFill>
                <a:latin typeface="+mj-lt"/>
                <a:ea typeface="Courier New" panose="02070309020205020404" pitchFamily="49" charset="0"/>
              </a:rPr>
              <a:t> </a:t>
            </a:r>
            <a:r>
              <a:rPr lang="vi-VN" sz="2000" dirty="0" smtClean="0">
                <a:solidFill>
                  <a:srgbClr val="000000"/>
                </a:solidFill>
                <a:latin typeface="+mj-lt"/>
                <a:ea typeface="Courier New" panose="02070309020205020404" pitchFamily="49" charset="0"/>
              </a:rPr>
              <a:t>viết </a:t>
            </a:r>
            <a:r>
              <a:rPr lang="vi-VN" sz="2000" dirty="0">
                <a:solidFill>
                  <a:srgbClr val="000000"/>
                </a:solidFill>
                <a:latin typeface="+mj-lt"/>
                <a:ea typeface="Courier New" panose="02070309020205020404" pitchFamily="49" charset="0"/>
              </a:rPr>
              <a:t>nên câu chuyện đẹp về lòng nhân ái, biết sống vì người khác, đem </a:t>
            </a:r>
            <a:r>
              <a:rPr lang="vi-VN" sz="2000" dirty="0" smtClean="0">
                <a:solidFill>
                  <a:srgbClr val="000000"/>
                </a:solidFill>
                <a:latin typeface="+mj-lt"/>
                <a:ea typeface="Courier New" panose="02070309020205020404" pitchFamily="49" charset="0"/>
              </a:rPr>
              <a:t>l</a:t>
            </a:r>
            <a:r>
              <a:rPr lang="en-US" sz="2000" dirty="0">
                <a:solidFill>
                  <a:srgbClr val="000000"/>
                </a:solidFill>
                <a:latin typeface="+mj-lt"/>
                <a:ea typeface="Courier New" panose="02070309020205020404" pitchFamily="49" charset="0"/>
              </a:rPr>
              <a:t>ạ</a:t>
            </a:r>
            <a:r>
              <a:rPr lang="vi-VN" sz="2000" dirty="0" smtClean="0">
                <a:solidFill>
                  <a:srgbClr val="000000"/>
                </a:solidFill>
                <a:latin typeface="+mj-lt"/>
                <a:ea typeface="Courier New" panose="02070309020205020404" pitchFamily="49" charset="0"/>
              </a:rPr>
              <a:t>i </a:t>
            </a:r>
            <a:r>
              <a:rPr lang="vi-VN" sz="2000" dirty="0">
                <a:solidFill>
                  <a:srgbClr val="000000"/>
                </a:solidFill>
                <a:latin typeface="+mj-lt"/>
                <a:ea typeface="Courier New" panose="02070309020205020404" pitchFamily="49" charset="0"/>
              </a:rPr>
              <a:t>họnh phúc cho người khác để sự sống mãi tiếp nối, trường tồn.</a:t>
            </a:r>
            <a:r>
              <a:rPr lang="vi-VN" sz="2000" i="1" dirty="0" smtClean="0">
                <a:solidFill>
                  <a:srgbClr val="000000"/>
                </a:solidFill>
                <a:latin typeface="+mj-lt"/>
                <a:ea typeface="Courier New" panose="02070309020205020404" pitchFamily="49" charset="0"/>
              </a:rPr>
              <a:t>.</a:t>
            </a:r>
            <a:endParaRPr lang="en-US" sz="2000" dirty="0">
              <a:latin typeface="+mj-lt"/>
            </a:endParaRPr>
          </a:p>
        </p:txBody>
      </p:sp>
      <p:sp>
        <p:nvSpPr>
          <p:cNvPr id="8" name="Rectangle 7"/>
          <p:cNvSpPr/>
          <p:nvPr/>
        </p:nvSpPr>
        <p:spPr>
          <a:xfrm>
            <a:off x="3702723" y="4097440"/>
            <a:ext cx="7726142" cy="2246769"/>
          </a:xfrm>
          <a:prstGeom prst="rect">
            <a:avLst/>
          </a:prstGeom>
        </p:spPr>
        <p:txBody>
          <a:bodyPr wrap="square">
            <a:spAutoFit/>
          </a:bodyPr>
          <a:lstStyle/>
          <a:p>
            <a:r>
              <a:rPr lang="vi-VN" sz="2000" dirty="0">
                <a:latin typeface="+mj-lt"/>
                <a:ea typeface="Arial" panose="020B0604020202020204" pitchFamily="34" charset="0"/>
              </a:rPr>
              <a:t>Cô Thuỳ Dương, mẹ của bé chia </a:t>
            </a:r>
            <a:r>
              <a:rPr lang="vi-VN" sz="2000" i="1" dirty="0">
                <a:latin typeface="+mj-lt"/>
                <a:ea typeface="Arial" panose="020B0604020202020204" pitchFamily="34" charset="0"/>
              </a:rPr>
              <a:t>sẻ: “Việc</a:t>
            </a:r>
            <a:r>
              <a:rPr lang="vi-VN" sz="2000" dirty="0">
                <a:latin typeface="+mj-lt"/>
                <a:ea typeface="Arial" panose="020B0604020202020204" pitchFamily="34" charset="0"/>
              </a:rPr>
              <a:t> hiến tọng nội </a:t>
            </a:r>
            <a:r>
              <a:rPr lang="vi-VN" sz="2000" dirty="0" smtClean="0">
                <a:latin typeface="+mj-lt"/>
                <a:ea typeface="Arial" panose="020B0604020202020204" pitchFamily="34" charset="0"/>
              </a:rPr>
              <a:t>t</a:t>
            </a:r>
            <a:r>
              <a:rPr lang="en-US" sz="2000" dirty="0">
                <a:latin typeface="+mj-lt"/>
                <a:ea typeface="Arial" panose="020B0604020202020204" pitchFamily="34" charset="0"/>
              </a:rPr>
              <a:t>ạ</a:t>
            </a:r>
            <a:r>
              <a:rPr lang="vi-VN" sz="2000" dirty="0" smtClean="0">
                <a:latin typeface="+mj-lt"/>
                <a:ea typeface="Arial" panose="020B0604020202020204" pitchFamily="34" charset="0"/>
              </a:rPr>
              <a:t>ng </a:t>
            </a:r>
            <a:r>
              <a:rPr lang="vi-VN" sz="2000" dirty="0">
                <a:latin typeface="+mj-lt"/>
                <a:ea typeface="Arial" panose="020B0604020202020204" pitchFamily="34" charset="0"/>
              </a:rPr>
              <a:t>là di nguyện của con. Lúc con còn </a:t>
            </a:r>
            <a:r>
              <a:rPr lang="vi-VN" sz="2000" dirty="0" smtClean="0">
                <a:latin typeface="+mj-lt"/>
                <a:ea typeface="Arial" panose="020B0604020202020204" pitchFamily="34" charset="0"/>
              </a:rPr>
              <a:t>t</a:t>
            </a:r>
            <a:r>
              <a:rPr lang="en-US" sz="2000" dirty="0">
                <a:latin typeface="+mj-lt"/>
                <a:ea typeface="Arial" panose="020B0604020202020204" pitchFamily="34" charset="0"/>
              </a:rPr>
              <a:t>ỉ</a:t>
            </a:r>
            <a:r>
              <a:rPr lang="vi-VN" sz="2000" dirty="0" smtClean="0">
                <a:latin typeface="+mj-lt"/>
                <a:ea typeface="Arial" panose="020B0604020202020204" pitchFamily="34" charset="0"/>
              </a:rPr>
              <a:t>nh </a:t>
            </a:r>
            <a:r>
              <a:rPr lang="vi-VN" sz="2000" dirty="0">
                <a:latin typeface="+mj-lt"/>
                <a:ea typeface="Arial" panose="020B0604020202020204" pitchFamily="34" charset="0"/>
              </a:rPr>
              <a:t>táo, hai mẹ con hay thủ </a:t>
            </a:r>
            <a:r>
              <a:rPr lang="en-US" sz="2000" dirty="0" err="1" smtClean="0">
                <a:latin typeface="+mj-lt"/>
                <a:ea typeface="Arial" panose="020B0604020202020204" pitchFamily="34" charset="0"/>
              </a:rPr>
              <a:t>thỉ</a:t>
            </a:r>
            <a:r>
              <a:rPr lang="en-US" sz="2000" dirty="0" smtClean="0">
                <a:latin typeface="+mj-lt"/>
                <a:ea typeface="Arial" panose="020B0604020202020204" pitchFamily="34" charset="0"/>
              </a:rPr>
              <a:t> </a:t>
            </a:r>
            <a:r>
              <a:rPr lang="vi-VN" sz="2000" dirty="0">
                <a:latin typeface="+mj-lt"/>
                <a:ea typeface="Arial" panose="020B0604020202020204" pitchFamily="34" charset="0"/>
              </a:rPr>
              <a:t>và bé đã nói ra mong muốn của mình về hiến </a:t>
            </a:r>
            <a:r>
              <a:rPr lang="vi-VN" sz="2000" dirty="0" smtClean="0">
                <a:latin typeface="+mj-lt"/>
                <a:ea typeface="Arial" panose="020B0604020202020204" pitchFamily="34" charset="0"/>
              </a:rPr>
              <a:t>t</a:t>
            </a:r>
            <a:r>
              <a:rPr lang="en-US" sz="2000" dirty="0">
                <a:latin typeface="+mj-lt"/>
                <a:ea typeface="Arial" panose="020B0604020202020204" pitchFamily="34" charset="0"/>
              </a:rPr>
              <a:t>ạ</a:t>
            </a:r>
            <a:r>
              <a:rPr lang="vi-VN" sz="2000" dirty="0" smtClean="0">
                <a:latin typeface="+mj-lt"/>
                <a:ea typeface="Arial" panose="020B0604020202020204" pitchFamily="34" charset="0"/>
              </a:rPr>
              <a:t>ng</a:t>
            </a:r>
            <a:r>
              <a:rPr lang="vi-VN" sz="2000" dirty="0">
                <a:latin typeface="+mj-lt"/>
                <a:ea typeface="Arial" panose="020B0604020202020204" pitchFamily="34" charset="0"/>
              </a:rPr>
              <a:t>,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a:t>
            </a:r>
            <a:r>
              <a:rPr lang="vi-VN" sz="2000" dirty="0" smtClean="0">
                <a:latin typeface="+mj-lt"/>
                <a:ea typeface="Arial" panose="020B0604020202020204" pitchFamily="34" charset="0"/>
              </a:rPr>
              <a:t>t</a:t>
            </a:r>
            <a:r>
              <a:rPr lang="en-US" sz="2000" dirty="0">
                <a:latin typeface="+mj-lt"/>
                <a:ea typeface="Arial" panose="020B0604020202020204" pitchFamily="34" charset="0"/>
              </a:rPr>
              <a:t>ạ</a:t>
            </a:r>
            <a:r>
              <a:rPr lang="vi-VN" sz="2000" dirty="0" smtClean="0">
                <a:latin typeface="+mj-lt"/>
                <a:ea typeface="Arial" panose="020B0604020202020204" pitchFamily="34" charset="0"/>
              </a:rPr>
              <a:t>ng </a:t>
            </a:r>
            <a:r>
              <a:rPr lang="vi-VN" sz="2000" dirty="0">
                <a:latin typeface="+mj-lt"/>
                <a:ea typeface="Arial" panose="020B0604020202020204" pitchFamily="34" charset="0"/>
              </a:rPr>
              <a:t>sau khi qua đời.</a:t>
            </a:r>
            <a:endParaRPr lang="en-US" sz="2000" dirty="0">
              <a:effectLst/>
              <a:latin typeface="+mj-lt"/>
              <a:ea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512223" y="-436397"/>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hape 53"/>
          <p:cNvPicPr/>
          <p:nvPr/>
        </p:nvPicPr>
        <p:blipFill>
          <a:blip r:embed="rId4"/>
          <a:stretch/>
        </p:blipFill>
        <p:spPr>
          <a:xfrm>
            <a:off x="384503" y="3843498"/>
            <a:ext cx="3220278" cy="2638087"/>
          </a:xfrm>
          <a:prstGeom prst="rect">
            <a:avLst/>
          </a:prstGeom>
        </p:spPr>
      </p:pic>
      <p:pic>
        <p:nvPicPr>
          <p:cNvPr id="12" name="Picture 11"/>
          <p:cNvPicPr>
            <a:picLocks noChangeAspect="1"/>
          </p:cNvPicPr>
          <p:nvPr/>
        </p:nvPicPr>
        <p:blipFill>
          <a:blip r:embed="rId5"/>
          <a:stretch>
            <a:fillRect/>
          </a:stretch>
        </p:blipFill>
        <p:spPr>
          <a:xfrm>
            <a:off x="10922863" y="2197"/>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r>
              <a:rPr lang="en-US" sz="32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THẢO LUẬN NHÓM)</a:t>
            </a:r>
            <a:endPar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endParaRP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panose="02020603050405020304" pitchFamily="18" charset="0"/>
                <a:cs typeface="Times" panose="02020603050405020304" pitchFamily="18" charset="0"/>
              </a:rPr>
              <a:t>1. </a:t>
            </a:r>
            <a:r>
              <a:rPr lang="en-US" sz="2800" b="1" dirty="0" err="1" smtClean="0">
                <a:solidFill>
                  <a:prstClr val="black"/>
                </a:solidFill>
                <a:latin typeface="Times" panose="02020603050405020304" pitchFamily="18" charset="0"/>
                <a:cs typeface="Times" panose="02020603050405020304" pitchFamily="18" charset="0"/>
              </a:rPr>
              <a:t>Bé</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Hải</a:t>
            </a:r>
            <a:r>
              <a:rPr lang="en-US" sz="2800" b="1" dirty="0" smtClean="0">
                <a:solidFill>
                  <a:prstClr val="black"/>
                </a:solidFill>
                <a:latin typeface="Times" panose="02020603050405020304" pitchFamily="18" charset="0"/>
                <a:cs typeface="Times" panose="02020603050405020304" pitchFamily="18" charset="0"/>
              </a:rPr>
              <a:t> An </a:t>
            </a:r>
            <a:r>
              <a:rPr lang="en-US" sz="2800" b="1" dirty="0" err="1" smtClean="0">
                <a:solidFill>
                  <a:prstClr val="black"/>
                </a:solidFill>
                <a:latin typeface="Times" panose="02020603050405020304" pitchFamily="18" charset="0"/>
                <a:cs typeface="Times" panose="02020603050405020304" pitchFamily="18" charset="0"/>
              </a:rPr>
              <a:t>có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ước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nguyện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gì</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Ước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nguyện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mang</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lại</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điều</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gì</a:t>
            </a:r>
            <a:r>
              <a:rPr lang="en-US" sz="2800" b="1" dirty="0" smtClean="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b="1" dirty="0" smtClean="0">
                <a:solidFill>
                  <a:prstClr val="black"/>
                </a:solidFill>
                <a:latin typeface="Times" panose="02020603050405020304" pitchFamily="18" charset="0"/>
                <a:cs typeface="Times" panose="02020603050405020304" pitchFamily="18" charset="0"/>
              </a:rPr>
              <a:t>2. </a:t>
            </a:r>
            <a:r>
              <a:rPr lang="en-US" sz="2800" b="1" dirty="0" err="1" smtClean="0">
                <a:solidFill>
                  <a:prstClr val="black"/>
                </a:solidFill>
                <a:latin typeface="Times" panose="02020603050405020304" pitchFamily="18" charset="0"/>
                <a:cs typeface="Times" panose="02020603050405020304" pitchFamily="18" charset="0"/>
              </a:rPr>
              <a:t>Nhận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xét</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ước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nguyện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của</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Hải</a:t>
            </a:r>
            <a:r>
              <a:rPr lang="en-US" sz="2800" b="1" dirty="0" smtClean="0">
                <a:solidFill>
                  <a:prstClr val="black"/>
                </a:solidFill>
                <a:latin typeface="Times" panose="02020603050405020304" pitchFamily="18" charset="0"/>
                <a:cs typeface="Times" panose="02020603050405020304" pitchFamily="18" charset="0"/>
              </a:rPr>
              <a:t> An </a:t>
            </a:r>
            <a:r>
              <a:rPr lang="en-US" sz="2800" b="1" dirty="0" err="1" smtClean="0">
                <a:solidFill>
                  <a:prstClr val="black"/>
                </a:solidFill>
                <a:latin typeface="Times" panose="02020603050405020304" pitchFamily="18" charset="0"/>
                <a:cs typeface="Times" panose="02020603050405020304" pitchFamily="18" charset="0"/>
              </a:rPr>
              <a:t>và</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của</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gia</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đình</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bé</a:t>
            </a:r>
            <a:r>
              <a:rPr lang="en-US" sz="2800" b="1" dirty="0" smtClean="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a:t>
            </a: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a:t>
            </a:r>
            <a:endParaRPr lang="en-US" sz="24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b="1" dirty="0" smtClean="0">
                <a:solidFill>
                  <a:prstClr val="black"/>
                </a:solidFill>
                <a:latin typeface="Times" panose="02020603050405020304" pitchFamily="18" charset="0"/>
                <a:cs typeface="Times" panose="02020603050405020304" pitchFamily="18" charset="0"/>
              </a:rPr>
              <a:t>3. Theo </a:t>
            </a:r>
            <a:r>
              <a:rPr lang="en-US" sz="2800" b="1" dirty="0" err="1" smtClean="0">
                <a:solidFill>
                  <a:prstClr val="black"/>
                </a:solidFill>
                <a:latin typeface="Times" panose="02020603050405020304" pitchFamily="18" charset="0"/>
                <a:cs typeface="Times" panose="02020603050405020304" pitchFamily="18" charset="0"/>
              </a:rPr>
              <a:t>em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như</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thế</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nào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là</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yêu</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thương</a:t>
            </a:r>
            <a:r>
              <a:rPr lang="en-US" sz="2800" b="1" dirty="0" smtClean="0">
                <a:solidFill>
                  <a:prstClr val="black"/>
                </a:solidFill>
                <a:latin typeface="Times" panose="02020603050405020304" pitchFamily="18" charset="0"/>
                <a:cs typeface="Times" panose="02020603050405020304" pitchFamily="18" charset="0"/>
              </a:rPr>
              <a:t> con </a:t>
            </a:r>
            <a:r>
              <a:rPr lang="en-US" sz="2800" b="1" dirty="0" err="1" smtClean="0">
                <a:solidFill>
                  <a:prstClr val="black"/>
                </a:solidFill>
                <a:latin typeface="Times" panose="02020603050405020304" pitchFamily="18" charset="0"/>
                <a:cs typeface="Times" panose="02020603050405020304" pitchFamily="18" charset="0"/>
              </a:rPr>
              <a:t>người</a:t>
            </a:r>
            <a:r>
              <a:rPr lang="en-US" sz="2800" b="1" dirty="0" smtClean="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pPr algn="ctr"/>
            <a:r>
              <a:rPr lang="en-US" sz="20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r>
              <a:rPr lang="en-US" sz="20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THẢO LUẬN NHÓM)</a:t>
            </a:r>
            <a:endParaRPr lang="en-US" sz="2000" b="1" dirty="0">
              <a:solidFill>
                <a:srgbClr val="FF0000"/>
              </a:solidFill>
              <a:latin typeface="Times" panose="02020603050405020304" pitchFamily="18" charset="0"/>
              <a:ea typeface="Times New Roman" panose="02020603050405020304" pitchFamily="18" charset="0"/>
              <a:cs typeface="Times" panose="02020603050405020304" pitchFamily="18" charset="0"/>
            </a:endParaRPr>
          </a:p>
          <a:p>
            <a:r>
              <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prstClr val="black"/>
                </a:solidFill>
                <a:latin typeface="Times" panose="02020603050405020304" pitchFamily="18" charset="0"/>
                <a:cs typeface="Times" panose="02020603050405020304" pitchFamily="18" charset="0"/>
              </a:rPr>
              <a:t>1. </a:t>
            </a:r>
            <a:r>
              <a:rPr lang="en-US" sz="2000" b="1" dirty="0" err="1" smtClean="0">
                <a:solidFill>
                  <a:prstClr val="black"/>
                </a:solidFill>
                <a:latin typeface="Times" panose="02020603050405020304" pitchFamily="18" charset="0"/>
                <a:cs typeface="Times" panose="02020603050405020304" pitchFamily="18" charset="0"/>
              </a:rPr>
              <a:t>Bé</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Hải</a:t>
            </a:r>
            <a:r>
              <a:rPr lang="en-US" sz="2000" b="1" dirty="0" smtClean="0">
                <a:solidFill>
                  <a:prstClr val="black"/>
                </a:solidFill>
                <a:latin typeface="Times" panose="02020603050405020304" pitchFamily="18" charset="0"/>
                <a:cs typeface="Times" panose="02020603050405020304" pitchFamily="18" charset="0"/>
              </a:rPr>
              <a:t> An </a:t>
            </a:r>
            <a:r>
              <a:rPr lang="en-US" sz="2000" b="1" dirty="0" err="1" smtClean="0">
                <a:solidFill>
                  <a:prstClr val="black"/>
                </a:solidFill>
                <a:latin typeface="Times" panose="02020603050405020304" pitchFamily="18" charset="0"/>
                <a:cs typeface="Times" panose="02020603050405020304" pitchFamily="18" charset="0"/>
              </a:rPr>
              <a:t>có</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ước</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nguyện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gì</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Ước</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nguyện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đó</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mang</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lại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điều</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gì</a:t>
            </a:r>
            <a:r>
              <a:rPr lang="en-US" sz="2000" b="1" dirty="0" smtClean="0">
                <a:solidFill>
                  <a:prstClr val="black"/>
                </a:solidFill>
                <a:latin typeface="Times" panose="02020603050405020304" pitchFamily="18" charset="0"/>
                <a:cs typeface="Times" panose="02020603050405020304" pitchFamily="18" charset="0"/>
              </a:rPr>
              <a:t>?</a:t>
            </a:r>
            <a:endParaRPr lang="en-US" sz="20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000" b="1" dirty="0" smtClean="0">
                <a:solidFill>
                  <a:prstClr val="black"/>
                </a:solidFill>
                <a:latin typeface="Times" panose="02020603050405020304" pitchFamily="18" charset="0"/>
                <a:cs typeface="Times" panose="02020603050405020304" pitchFamily="18" charset="0"/>
              </a:rPr>
              <a:t>2. </a:t>
            </a:r>
            <a:r>
              <a:rPr lang="en-US" sz="2000" b="1" dirty="0" err="1" smtClean="0">
                <a:solidFill>
                  <a:prstClr val="black"/>
                </a:solidFill>
                <a:latin typeface="Times" panose="02020603050405020304" pitchFamily="18" charset="0"/>
                <a:cs typeface="Times" panose="02020603050405020304" pitchFamily="18" charset="0"/>
              </a:rPr>
              <a:t>Nhận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xét</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ước</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nguyện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của</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Hải</a:t>
            </a:r>
            <a:r>
              <a:rPr lang="en-US" sz="2000" b="1" dirty="0" smtClean="0">
                <a:solidFill>
                  <a:prstClr val="black"/>
                </a:solidFill>
                <a:latin typeface="Times" panose="02020603050405020304" pitchFamily="18" charset="0"/>
                <a:cs typeface="Times" panose="02020603050405020304" pitchFamily="18" charset="0"/>
              </a:rPr>
              <a:t> An </a:t>
            </a:r>
            <a:r>
              <a:rPr lang="en-US" sz="2000" b="1" dirty="0" err="1" smtClean="0">
                <a:solidFill>
                  <a:prstClr val="black"/>
                </a:solidFill>
                <a:latin typeface="Times" panose="02020603050405020304" pitchFamily="18" charset="0"/>
                <a:cs typeface="Times" panose="02020603050405020304" pitchFamily="18" charset="0"/>
              </a:rPr>
              <a:t>và</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a:solidFill>
                  <a:prstClr val="black"/>
                </a:solidFill>
                <a:latin typeface="Times" panose="02020603050405020304" pitchFamily="18" charset="0"/>
                <a:cs typeface="Times" panose="02020603050405020304" pitchFamily="18" charset="0"/>
              </a:rPr>
              <a:t>việc</a:t>
            </a:r>
            <a:r>
              <a:rPr lang="en-US" sz="2000" b="1" dirty="0">
                <a:solidFill>
                  <a:prstClr val="black"/>
                </a:solidFill>
                <a:latin typeface="Times" panose="02020603050405020304" pitchFamily="18" charset="0"/>
                <a:cs typeface="Times" panose="02020603050405020304" pitchFamily="18" charset="0"/>
              </a:rPr>
              <a:t> </a:t>
            </a:r>
            <a:r>
              <a:rPr lang="en-US" sz="2000" b="1" dirty="0" err="1">
                <a:solidFill>
                  <a:prstClr val="black"/>
                </a:solidFill>
                <a:latin typeface="Times" panose="02020603050405020304" pitchFamily="18" charset="0"/>
                <a:cs typeface="Times" panose="02020603050405020304" pitchFamily="18" charset="0"/>
              </a:rPr>
              <a:t>làm</a:t>
            </a:r>
            <a:r>
              <a:rPr lang="en-US" sz="2000" b="1" dirty="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của</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gia</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đình</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bé</a:t>
            </a:r>
            <a:r>
              <a:rPr lang="en-US" sz="2000" b="1" dirty="0" smtClean="0">
                <a:solidFill>
                  <a:prstClr val="black"/>
                </a:solidFill>
                <a:latin typeface="Times" panose="02020603050405020304" pitchFamily="18" charset="0"/>
                <a:cs typeface="Times" panose="02020603050405020304" pitchFamily="18" charset="0"/>
              </a:rPr>
              <a:t>?</a:t>
            </a:r>
            <a:endParaRPr lang="en-US" sz="20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82073" y="4344724"/>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44629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672137" y="4396137"/>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713771" y="3825874"/>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77730" y="4010408"/>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000" b="1" dirty="0" smtClean="0">
                <a:solidFill>
                  <a:prstClr val="black"/>
                </a:solidFill>
                <a:latin typeface="Times" panose="02020603050405020304" pitchFamily="18" charset="0"/>
                <a:cs typeface="Times" panose="02020603050405020304" pitchFamily="18" charset="0"/>
              </a:rPr>
              <a:t>3. Theo </a:t>
            </a:r>
            <a:r>
              <a:rPr lang="en-US" sz="2000" b="1" dirty="0" err="1" smtClean="0">
                <a:solidFill>
                  <a:prstClr val="black"/>
                </a:solidFill>
                <a:latin typeface="Times" panose="02020603050405020304" pitchFamily="18" charset="0"/>
                <a:cs typeface="Times" panose="02020603050405020304" pitchFamily="18" charset="0"/>
              </a:rPr>
              <a:t>em</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như</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thế</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nào</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là</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yêu</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thương</a:t>
            </a:r>
            <a:r>
              <a:rPr lang="en-US" sz="2000" b="1" dirty="0" smtClean="0">
                <a:solidFill>
                  <a:prstClr val="black"/>
                </a:solidFill>
                <a:latin typeface="Times" panose="02020603050405020304" pitchFamily="18" charset="0"/>
                <a:cs typeface="Times" panose="02020603050405020304" pitchFamily="18" charset="0"/>
              </a:rPr>
              <a:t> con </a:t>
            </a:r>
            <a:r>
              <a:rPr lang="en-US" sz="2000" b="1" dirty="0" err="1" smtClean="0">
                <a:solidFill>
                  <a:prstClr val="black"/>
                </a:solidFill>
                <a:latin typeface="Times" panose="02020603050405020304" pitchFamily="18" charset="0"/>
                <a:cs typeface="Times" panose="02020603050405020304" pitchFamily="18" charset="0"/>
              </a:rPr>
              <a:t>người</a:t>
            </a:r>
            <a:r>
              <a:rPr lang="en-US" sz="2000" b="1" dirty="0" smtClean="0">
                <a:solidFill>
                  <a:prstClr val="black"/>
                </a:solidFill>
                <a:latin typeface="Times" panose="02020603050405020304" pitchFamily="18" charset="0"/>
                <a:cs typeface="Times" panose="02020603050405020304" pitchFamily="18" charset="0"/>
              </a:rPr>
              <a:t>?</a:t>
            </a:r>
            <a:endParaRPr lang="en-US" sz="20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2" name="Rectangle 1"/>
          <p:cNvSpPr/>
          <p:nvPr/>
        </p:nvSpPr>
        <p:spPr>
          <a:xfrm>
            <a:off x="-237702" y="4447646"/>
            <a:ext cx="3502319" cy="2015936"/>
          </a:xfrm>
          <a:prstGeom prst="rect">
            <a:avLst/>
          </a:prstGeom>
        </p:spPr>
        <p:txBody>
          <a:bodyPr wrap="square">
            <a:spAutoFit/>
          </a:bodyPr>
          <a:lstStyle/>
          <a:p>
            <a:pPr marL="292100" marR="0" algn="just">
              <a:lnSpc>
                <a:spcPct val="125000"/>
              </a:lnSpc>
              <a:spcBef>
                <a:spcPts val="0"/>
              </a:spcBef>
              <a:spcAft>
                <a:spcPts val="0"/>
              </a:spcAft>
            </a:pPr>
            <a:r>
              <a:rPr lang="en-US" sz="2000" dirty="0">
                <a:solidFill>
                  <a:srgbClr val="353635"/>
                </a:solidFill>
                <a:latin typeface="Times" panose="02020603050405020304" pitchFamily="18" charset="0"/>
                <a:ea typeface="Times New Roman" panose="02020603050405020304" pitchFamily="18" charset="0"/>
                <a:cs typeface="Times" panose="02020603050405020304" pitchFamily="18" charset="0"/>
              </a:rPr>
              <a:t>Ư</a:t>
            </a:r>
            <a:r>
              <a:rPr lang="vi-VN" sz="2000"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ớc </a:t>
            </a:r>
            <a:r>
              <a:rPr lang="vi-VN" sz="2000" dirty="0">
                <a:solidFill>
                  <a:srgbClr val="353635"/>
                </a:solidFill>
                <a:latin typeface="Times" panose="02020603050405020304" pitchFamily="18" charset="0"/>
                <a:ea typeface="Times New Roman" panose="02020603050405020304" pitchFamily="18" charset="0"/>
                <a:cs typeface="Times" panose="02020603050405020304" pitchFamily="18" charset="0"/>
              </a:rPr>
              <a:t>nguyện của bé Hải An và gia đình bé đã hiến tặng giác mạc để trao ánh sáng cho người khác với mục đích cứu người, làm việc thiện.</a:t>
            </a:r>
            <a:endParaRPr lang="en-US" sz="2000" dirty="0">
              <a:solidFill>
                <a:srgbClr val="353635"/>
              </a:solidFill>
              <a:effectLst/>
              <a:latin typeface="Times" panose="02020603050405020304" pitchFamily="18" charset="0"/>
              <a:ea typeface="Times New Roman" panose="02020603050405020304" pitchFamily="18" charset="0"/>
              <a:cs typeface="Times" panose="02020603050405020304" pitchFamily="18" charset="0"/>
            </a:endParaRPr>
          </a:p>
        </p:txBody>
      </p:sp>
      <p:sp>
        <p:nvSpPr>
          <p:cNvPr id="3" name="Rectangle 2"/>
          <p:cNvSpPr/>
          <p:nvPr/>
        </p:nvSpPr>
        <p:spPr>
          <a:xfrm>
            <a:off x="3695705" y="4344724"/>
            <a:ext cx="4564049" cy="2431435"/>
          </a:xfrm>
          <a:prstGeom prst="rect">
            <a:avLst/>
          </a:prstGeom>
        </p:spPr>
        <p:txBody>
          <a:bodyPr wrap="square">
            <a:spAutoFit/>
          </a:bodyPr>
          <a:lstStyle/>
          <a:p>
            <a:pPr algn="just"/>
            <a:r>
              <a:rPr lang="vi-VN" sz="1900" dirty="0">
                <a:solidFill>
                  <a:srgbClr val="000000"/>
                </a:solidFill>
                <a:latin typeface="Times" panose="02020603050405020304" pitchFamily="18" charset="0"/>
                <a:ea typeface="Courier New" panose="02070309020205020404" pitchFamily="49" charset="0"/>
                <a:cs typeface="Times" panose="02020603050405020304" pitchFamily="18" charset="0"/>
              </a:rPr>
              <a:t>Ước nguyện đó thật cao cả, lớn lao và việc làm đó viết nên c</a:t>
            </a:r>
            <a:r>
              <a:rPr lang="en-US" sz="1900" dirty="0">
                <a:solidFill>
                  <a:srgbClr val="000000"/>
                </a:solidFill>
                <a:latin typeface="Times" panose="02020603050405020304" pitchFamily="18" charset="0"/>
                <a:ea typeface="Courier New" panose="02070309020205020404" pitchFamily="49" charset="0"/>
                <a:cs typeface="Times" panose="02020603050405020304" pitchFamily="18" charset="0"/>
              </a:rPr>
              <a:t>â</a:t>
            </a:r>
            <a:r>
              <a:rPr lang="vi-VN" sz="1900" dirty="0">
                <a:solidFill>
                  <a:srgbClr val="000000"/>
                </a:solidFill>
                <a:latin typeface="Times" panose="02020603050405020304" pitchFamily="18" charset="0"/>
                <a:ea typeface="Courier New" panose="02070309020205020404" pitchFamily="49" charset="0"/>
                <a:cs typeface="Times" panose="02020603050405020304" pitchFamily="18"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1900" dirty="0">
                <a:solidFill>
                  <a:srgbClr val="000000"/>
                </a:solidFill>
                <a:latin typeface="Times" panose="02020603050405020304" pitchFamily="18" charset="0"/>
                <a:ea typeface="Courier New" panose="02070309020205020404" pitchFamily="49" charset="0"/>
                <a:cs typeface="Times" panose="02020603050405020304" pitchFamily="18" charset="0"/>
              </a:rPr>
              <a:t>ề</a:t>
            </a:r>
            <a:r>
              <a:rPr lang="vi-VN" sz="1900" dirty="0">
                <a:solidFill>
                  <a:srgbClr val="000000"/>
                </a:solidFill>
                <a:latin typeface="Times" panose="02020603050405020304" pitchFamily="18" charset="0"/>
                <a:ea typeface="Courier New" panose="02070309020205020404" pitchFamily="49" charset="0"/>
                <a:cs typeface="Times" panose="02020603050405020304" pitchFamily="18" charset="0"/>
              </a:rPr>
              <a:t> tình yêu thương con người</a:t>
            </a:r>
            <a:endParaRPr lang="en-US" sz="1900" dirty="0">
              <a:latin typeface="Times" panose="02020603050405020304" pitchFamily="18" charset="0"/>
              <a:cs typeface="Times" panose="02020603050405020304" pitchFamily="18" charset="0"/>
            </a:endParaRPr>
          </a:p>
        </p:txBody>
      </p:sp>
      <p:sp>
        <p:nvSpPr>
          <p:cNvPr id="5" name="Rectangle 4"/>
          <p:cNvSpPr/>
          <p:nvPr/>
        </p:nvSpPr>
        <p:spPr>
          <a:xfrm>
            <a:off x="8530590" y="4695766"/>
            <a:ext cx="3325436" cy="1938992"/>
          </a:xfrm>
          <a:prstGeom prst="rect">
            <a:avLst/>
          </a:prstGeom>
        </p:spPr>
        <p:txBody>
          <a:bodyPr wrap="square">
            <a:spAutoFit/>
          </a:bodyPr>
          <a:lstStyle/>
          <a:p>
            <a:pPr marL="279400" marR="0" algn="just">
              <a:spcBef>
                <a:spcPts val="0"/>
              </a:spcBef>
              <a:spcAft>
                <a:spcPts val="300"/>
              </a:spcAft>
            </a:pPr>
            <a:r>
              <a:rPr lang="vi-VN" sz="2000" dirty="0">
                <a:solidFill>
                  <a:srgbClr val="353635"/>
                </a:solidFill>
                <a:latin typeface="Times" panose="02020603050405020304" pitchFamily="18" charset="0"/>
                <a:ea typeface="Times New Roman" panose="02020603050405020304" pitchFamily="18" charset="0"/>
                <a:cs typeface="Times" panose="02020603050405020304" pitchFamily="18" charset="0"/>
              </a:rPr>
              <a:t>Yêu thương con người là sự quan tâm, giúp đỡ, làm những điếu tốt đẹp cho người khác, nhất là những người gặp khó khăn, hoạn nạn.</a:t>
            </a:r>
            <a:endParaRPr lang="en-US" sz="2000" dirty="0">
              <a:solidFill>
                <a:srgbClr val="353635"/>
              </a:solidFill>
              <a:effectLst/>
              <a:latin typeface="Times" panose="02020603050405020304" pitchFamily="18" charset="0"/>
              <a:ea typeface="Times New Roman" panose="02020603050405020304" pitchFamily="18" charset="0"/>
              <a:cs typeface="Times"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6866</TotalTime>
  <Words>2101</Words>
  <Application>Microsoft Office PowerPoint</Application>
  <PresentationFormat>Widescreen</PresentationFormat>
  <Paragraphs>197</Paragraphs>
  <Slides>33</Slides>
  <Notes>8</Notes>
  <HiddenSlides>0</HiddenSlides>
  <MMClips>0</MMClips>
  <ScaleCrop>false</ScaleCrop>
  <HeadingPairs>
    <vt:vector size="6" baseType="variant">
      <vt:variant>
        <vt:lpstr>Fonts Used</vt:lpstr>
      </vt:variant>
      <vt:variant>
        <vt:i4>27</vt:i4>
      </vt:variant>
      <vt:variant>
        <vt:lpstr>Theme</vt:lpstr>
      </vt:variant>
      <vt:variant>
        <vt:i4>5</vt:i4>
      </vt:variant>
      <vt:variant>
        <vt:lpstr>Slide Titles</vt:lpstr>
      </vt:variant>
      <vt:variant>
        <vt:i4>33</vt:i4>
      </vt:variant>
    </vt:vector>
  </HeadingPairs>
  <TitlesOfParts>
    <vt:vector size="65" baseType="lpstr">
      <vt:lpstr>微软雅黑</vt:lpstr>
      <vt:lpstr>宋体</vt:lpstr>
      <vt:lpstr>#9Slide03 Arima Madurai Black</vt:lpstr>
      <vt:lpstr>#9Slide03 Aturdida</vt:lpstr>
      <vt:lpstr>#9Slide05 Fourth</vt:lpstr>
      <vt:lpstr>#9Slide05 IcielSanelma</vt:lpstr>
      <vt:lpstr>#9Slide05 IcielSmoothy Cursive</vt:lpstr>
      <vt:lpstr>#9Slide05 Israquella</vt:lpstr>
      <vt:lpstr>#9Slide05 Kathya</vt:lpstr>
      <vt:lpstr>#9Slide05 Phobia</vt:lpstr>
      <vt:lpstr>#9Slide06 SVNSlow Attack</vt:lpstr>
      <vt:lpstr>#9Slide07 Marbelia Regular</vt:lpstr>
      <vt:lpstr>Arial</vt:lpstr>
      <vt:lpstr>Calibri</vt:lpstr>
      <vt:lpstr>Calibri Light</vt:lpstr>
      <vt:lpstr>Cambria</vt:lpstr>
      <vt:lpstr>Courier New</vt:lpstr>
      <vt:lpstr>Helvetica Neue</vt:lpstr>
      <vt:lpstr>SVN-Vanilla Daisy Pro</vt:lpstr>
      <vt:lpstr>SVN-Wallington</vt:lpstr>
      <vt:lpstr>Symbol</vt:lpstr>
      <vt:lpstr>Times</vt:lpstr>
      <vt:lpstr>Times New Roman</vt:lpstr>
      <vt:lpstr>Trebuchet MS</vt:lpstr>
      <vt:lpstr>Verdana</vt:lpstr>
      <vt:lpstr>Wingdings 3</vt:lpstr>
      <vt:lpstr>华康海报体W12</vt: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Cách rèn luyện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189</cp:revision>
  <cp:lastPrinted>2022-11-24T02:10:25Z</cp:lastPrinted>
  <dcterms:created xsi:type="dcterms:W3CDTF">2021-06-28T15:32:15Z</dcterms:created>
  <dcterms:modified xsi:type="dcterms:W3CDTF">2023-10-12T07:29:43Z</dcterms:modified>
</cp:coreProperties>
</file>