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4"/>
  </p:notesMasterIdLst>
  <p:sldIdLst>
    <p:sldId id="554" r:id="rId3"/>
    <p:sldId id="550" r:id="rId4"/>
    <p:sldId id="503" r:id="rId5"/>
    <p:sldId id="525" r:id="rId6"/>
    <p:sldId id="497" r:id="rId7"/>
    <p:sldId id="548" r:id="rId8"/>
    <p:sldId id="547" r:id="rId9"/>
    <p:sldId id="528" r:id="rId10"/>
    <p:sldId id="530" r:id="rId11"/>
    <p:sldId id="549" r:id="rId12"/>
    <p:sldId id="532" r:id="rId13"/>
    <p:sldId id="515" r:id="rId14"/>
    <p:sldId id="551" r:id="rId15"/>
    <p:sldId id="521" r:id="rId16"/>
    <p:sldId id="534" r:id="rId17"/>
    <p:sldId id="535" r:id="rId18"/>
    <p:sldId id="536" r:id="rId19"/>
    <p:sldId id="538" r:id="rId20"/>
    <p:sldId id="540" r:id="rId21"/>
    <p:sldId id="553" r:id="rId22"/>
    <p:sldId id="541" r:id="rId23"/>
    <p:sldId id="544" r:id="rId24"/>
    <p:sldId id="542" r:id="rId25"/>
    <p:sldId id="545" r:id="rId26"/>
    <p:sldId id="543" r:id="rId27"/>
    <p:sldId id="546" r:id="rId28"/>
    <p:sldId id="527" r:id="rId29"/>
    <p:sldId id="519" r:id="rId30"/>
    <p:sldId id="523" r:id="rId31"/>
    <p:sldId id="537" r:id="rId32"/>
    <p:sldId id="555" r:id="rId33"/>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30DD"/>
    <a:srgbClr val="FFCCFF"/>
    <a:srgbClr val="BCFCD4"/>
    <a:srgbClr val="99FF66"/>
    <a:srgbClr val="33CCFF"/>
    <a:srgbClr val="009900"/>
    <a:srgbClr val="F11BAA"/>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80" autoAdjust="0"/>
  </p:normalViewPr>
  <p:slideViewPr>
    <p:cSldViewPr>
      <p:cViewPr varScale="1">
        <p:scale>
          <a:sx n="73" d="100"/>
          <a:sy n="73" d="100"/>
        </p:scale>
        <p:origin x="1320" y="9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s>
</file>

<file path=ppt/diagrams/_rels/data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s>
</file>

<file path=ppt/diagrams/_rels/data4.xml.rels><?xml version="1.0" encoding="UTF-8" standalone="yes"?>
<Relationships xmlns="http://schemas.openxmlformats.org/package/2006/relationships"><Relationship Id="rId1" Type="http://schemas.openxmlformats.org/officeDocument/2006/relationships/image" Target="../media/image40.png"/></Relationships>
</file>

<file path=ppt/diagrams/_rels/data5.xml.rels><?xml version="1.0" encoding="UTF-8" standalone="yes"?>
<Relationships xmlns="http://schemas.openxmlformats.org/package/2006/relationships"><Relationship Id="rId1" Type="http://schemas.openxmlformats.org/officeDocument/2006/relationships/image" Target="../media/image41.png"/></Relationships>
</file>

<file path=ppt/diagrams/_rels/data6.xml.rels><?xml version="1.0" encoding="UTF-8" standalone="yes"?>
<Relationships xmlns="http://schemas.openxmlformats.org/package/2006/relationships"><Relationship Id="rId1" Type="http://schemas.openxmlformats.org/officeDocument/2006/relationships/image" Target="../media/image42.png"/></Relationships>
</file>

<file path=ppt/diagrams/_rels/drawing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s>
</file>

<file path=ppt/diagrams/_rels/drawing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s>
</file>

<file path=ppt/diagrams/_rels/drawing4.xml.rels><?xml version="1.0" encoding="UTF-8" standalone="yes"?>
<Relationships xmlns="http://schemas.openxmlformats.org/package/2006/relationships"><Relationship Id="rId1" Type="http://schemas.openxmlformats.org/officeDocument/2006/relationships/image" Target="../media/image40.png"/></Relationships>
</file>

<file path=ppt/diagrams/_rels/drawing5.xml.rels><?xml version="1.0" encoding="UTF-8" standalone="yes"?>
<Relationships xmlns="http://schemas.openxmlformats.org/package/2006/relationships"><Relationship Id="rId1" Type="http://schemas.openxmlformats.org/officeDocument/2006/relationships/image" Target="../media/image41.png"/></Relationships>
</file>

<file path=ppt/diagrams/_rels/drawing6.xml.rels><?xml version="1.0" encoding="UTF-8" standalone="yes"?>
<Relationships xmlns="http://schemas.openxmlformats.org/package/2006/relationships"><Relationship Id="rId1" Type="http://schemas.openxmlformats.org/officeDocument/2006/relationships/image" Target="../media/image4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600" b="1" dirty="0" smtClean="0">
              <a:solidFill>
                <a:schemeClr val="tx1"/>
              </a:solidFill>
              <a:effectLst/>
              <a:latin typeface="Cambria" pitchFamily="18" charset="0"/>
              <a:ea typeface="Cambria" pitchFamily="18" charset="0"/>
              <a:cs typeface="Times New Roman"/>
            </a:rPr>
            <a:t>- </a:t>
          </a:r>
          <a:r>
            <a:rPr lang="en-US" sz="1600" b="1" dirty="0" err="1" smtClean="0">
              <a:solidFill>
                <a:schemeClr val="tx1"/>
              </a:solidFill>
              <a:effectLst/>
              <a:latin typeface="Cambria" pitchFamily="18" charset="0"/>
              <a:ea typeface="Cambria" pitchFamily="18" charset="0"/>
              <a:cs typeface="Times New Roman"/>
            </a:rPr>
            <a:t>Thời</a:t>
          </a:r>
          <a:r>
            <a:rPr lang="en-US" sz="1600" b="1" dirty="0" smtClean="0">
              <a:solidFill>
                <a:schemeClr val="tx1"/>
              </a:solidFill>
              <a:effectLst/>
              <a:latin typeface="Cambria" pitchFamily="18" charset="0"/>
              <a:ea typeface="Cambria" pitchFamily="18" charset="0"/>
              <a:cs typeface="Times New Roman"/>
            </a:rPr>
            <a:t> </a:t>
          </a:r>
          <a:r>
            <a:rPr lang="en-US" sz="1600" b="1" dirty="0" err="1" smtClean="0">
              <a:solidFill>
                <a:schemeClr val="tx1"/>
              </a:solidFill>
              <a:effectLst/>
              <a:latin typeface="Cambria" pitchFamily="18" charset="0"/>
              <a:ea typeface="Cambria" pitchFamily="18" charset="0"/>
              <a:cs typeface="Times New Roman"/>
            </a:rPr>
            <a:t>gian</a:t>
          </a:r>
          <a:r>
            <a:rPr lang="en-US" sz="1600" b="1"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từ</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tháng</a:t>
          </a:r>
          <a:r>
            <a:rPr lang="en-US" sz="1600" dirty="0" smtClean="0">
              <a:solidFill>
                <a:schemeClr val="tx1"/>
              </a:solidFill>
              <a:effectLst/>
              <a:latin typeface="Cambria" pitchFamily="18" charset="0"/>
              <a:ea typeface="Cambria" pitchFamily="18" charset="0"/>
              <a:cs typeface="Times New Roman"/>
            </a:rPr>
            <a:t> 11 – 4 </a:t>
          </a:r>
          <a:r>
            <a:rPr lang="en-US" sz="1600" dirty="0" err="1" smtClean="0">
              <a:solidFill>
                <a:schemeClr val="tx1"/>
              </a:solidFill>
              <a:effectLst/>
              <a:latin typeface="Cambria" pitchFamily="18" charset="0"/>
              <a:ea typeface="Cambria" pitchFamily="18" charset="0"/>
              <a:cs typeface="Times New Roman"/>
            </a:rPr>
            <a:t>năm</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sau</a:t>
          </a:r>
          <a:r>
            <a:rPr lang="en-US" sz="1600" dirty="0" smtClean="0">
              <a:solidFill>
                <a:schemeClr val="tx1"/>
              </a:solidFill>
              <a:effectLst/>
              <a:latin typeface="Cambria" pitchFamily="18" charset="0"/>
              <a:ea typeface="Cambria" pitchFamily="18" charset="0"/>
              <a:cs typeface="Times New Roman"/>
            </a:rPr>
            <a:t>.</a:t>
          </a:r>
        </a:p>
        <a:p>
          <a:pPr algn="just"/>
          <a:r>
            <a:rPr lang="en-US" sz="1600" b="1" dirty="0" smtClean="0">
              <a:solidFill>
                <a:schemeClr val="tx1"/>
              </a:solidFill>
              <a:effectLst/>
              <a:latin typeface="Cambria" pitchFamily="18" charset="0"/>
              <a:ea typeface="Cambria" pitchFamily="18" charset="0"/>
              <a:cs typeface="Times New Roman"/>
            </a:rPr>
            <a:t>- </a:t>
          </a:r>
          <a:r>
            <a:rPr lang="en-US" sz="1600" b="1" dirty="0" err="1" smtClean="0">
              <a:solidFill>
                <a:schemeClr val="tx1"/>
              </a:solidFill>
              <a:effectLst/>
              <a:latin typeface="Cambria" pitchFamily="18" charset="0"/>
              <a:ea typeface="Cambria" pitchFamily="18" charset="0"/>
              <a:cs typeface="Times New Roman"/>
            </a:rPr>
            <a:t>Nguồn</a:t>
          </a:r>
          <a:r>
            <a:rPr lang="en-US" sz="1600" b="1" dirty="0" smtClean="0">
              <a:solidFill>
                <a:schemeClr val="tx1"/>
              </a:solidFill>
              <a:effectLst/>
              <a:latin typeface="Cambria" pitchFamily="18" charset="0"/>
              <a:ea typeface="Cambria" pitchFamily="18" charset="0"/>
              <a:cs typeface="Times New Roman"/>
            </a:rPr>
            <a:t> </a:t>
          </a:r>
          <a:r>
            <a:rPr lang="en-US" sz="1600" b="1" dirty="0" err="1" smtClean="0">
              <a:solidFill>
                <a:schemeClr val="tx1"/>
              </a:solidFill>
              <a:effectLst/>
              <a:latin typeface="Cambria" pitchFamily="18" charset="0"/>
              <a:ea typeface="Cambria" pitchFamily="18" charset="0"/>
              <a:cs typeface="Times New Roman"/>
            </a:rPr>
            <a:t>gốc</a:t>
          </a:r>
          <a:r>
            <a:rPr lang="en-US" sz="1600" b="1"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áp</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cao</a:t>
          </a:r>
          <a:r>
            <a:rPr lang="en-US" sz="1600" dirty="0" smtClean="0">
              <a:solidFill>
                <a:schemeClr val="tx1"/>
              </a:solidFill>
              <a:effectLst/>
              <a:latin typeface="Cambria" pitchFamily="18" charset="0"/>
              <a:ea typeface="Cambria" pitchFamily="18" charset="0"/>
              <a:cs typeface="Times New Roman"/>
            </a:rPr>
            <a:t> Xi-</a:t>
          </a:r>
          <a:r>
            <a:rPr lang="en-US" sz="1600" dirty="0" err="1" smtClean="0">
              <a:solidFill>
                <a:schemeClr val="tx1"/>
              </a:solidFill>
              <a:effectLst/>
              <a:latin typeface="Cambria" pitchFamily="18" charset="0"/>
              <a:ea typeface="Cambria" pitchFamily="18" charset="0"/>
              <a:cs typeface="Times New Roman"/>
            </a:rPr>
            <a:t>bia</a:t>
          </a:r>
          <a:r>
            <a:rPr lang="en-US" sz="1600" dirty="0" smtClean="0">
              <a:solidFill>
                <a:schemeClr val="tx1"/>
              </a:solidFill>
              <a:effectLst/>
              <a:latin typeface="Cambria" pitchFamily="18" charset="0"/>
              <a:ea typeface="Cambria" pitchFamily="18" charset="0"/>
              <a:cs typeface="Times New Roman"/>
            </a:rPr>
            <a:t>.</a:t>
          </a:r>
        </a:p>
        <a:p>
          <a:pPr algn="just"/>
          <a:r>
            <a:rPr lang="en-US" sz="1600" b="1" dirty="0" smtClean="0">
              <a:solidFill>
                <a:schemeClr val="tx1"/>
              </a:solidFill>
              <a:effectLst/>
              <a:latin typeface="Cambria" pitchFamily="18" charset="0"/>
              <a:ea typeface="Cambria" pitchFamily="18" charset="0"/>
              <a:cs typeface="Times New Roman"/>
            </a:rPr>
            <a:t>- </a:t>
          </a:r>
          <a:r>
            <a:rPr lang="en-US" sz="1600" b="1" dirty="0" err="1" smtClean="0">
              <a:solidFill>
                <a:schemeClr val="tx1"/>
              </a:solidFill>
              <a:effectLst/>
              <a:latin typeface="Cambria" pitchFamily="18" charset="0"/>
              <a:ea typeface="Cambria" pitchFamily="18" charset="0"/>
              <a:cs typeface="Times New Roman"/>
            </a:rPr>
            <a:t>Hướng</a:t>
          </a:r>
          <a:r>
            <a:rPr lang="en-US" sz="1600" b="1" dirty="0" smtClean="0">
              <a:solidFill>
                <a:schemeClr val="tx1"/>
              </a:solidFill>
              <a:effectLst/>
              <a:latin typeface="Cambria" pitchFamily="18" charset="0"/>
              <a:ea typeface="Cambria" pitchFamily="18" charset="0"/>
              <a:cs typeface="Times New Roman"/>
            </a:rPr>
            <a:t> </a:t>
          </a:r>
          <a:r>
            <a:rPr lang="en-US" sz="1600" b="1" dirty="0" err="1" smtClean="0">
              <a:solidFill>
                <a:schemeClr val="tx1"/>
              </a:solidFill>
              <a:effectLst/>
              <a:latin typeface="Cambria" pitchFamily="18" charset="0"/>
              <a:ea typeface="Cambria" pitchFamily="18" charset="0"/>
              <a:cs typeface="Times New Roman"/>
            </a:rPr>
            <a:t>gió</a:t>
          </a:r>
          <a:r>
            <a:rPr lang="en-US" sz="1600" b="1"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đông</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bắc</a:t>
          </a:r>
          <a:endParaRPr lang="en-US" sz="1600" b="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l"/>
          <a:r>
            <a:rPr lang="en-US" sz="1600" b="1" dirty="0" smtClean="0">
              <a:solidFill>
                <a:schemeClr val="tx1"/>
              </a:solidFill>
              <a:effectLst/>
              <a:latin typeface="Cambria" pitchFamily="18" charset="0"/>
              <a:ea typeface="Cambria" pitchFamily="18" charset="0"/>
              <a:cs typeface="Times New Roman"/>
            </a:rPr>
            <a:t>- </a:t>
          </a:r>
          <a:r>
            <a:rPr lang="en-US" sz="1600" b="1" dirty="0" err="1" smtClean="0">
              <a:solidFill>
                <a:schemeClr val="tx1"/>
              </a:solidFill>
              <a:effectLst/>
              <a:latin typeface="Cambria" pitchFamily="18" charset="0"/>
              <a:ea typeface="Cambria" pitchFamily="18" charset="0"/>
              <a:cs typeface="Times New Roman"/>
            </a:rPr>
            <a:t>Đặc</a:t>
          </a:r>
          <a:r>
            <a:rPr lang="en-US" sz="1600" b="1" dirty="0" smtClean="0">
              <a:solidFill>
                <a:schemeClr val="tx1"/>
              </a:solidFill>
              <a:effectLst/>
              <a:latin typeface="Cambria" pitchFamily="18" charset="0"/>
              <a:ea typeface="Cambria" pitchFamily="18" charset="0"/>
              <a:cs typeface="Times New Roman"/>
            </a:rPr>
            <a:t> </a:t>
          </a:r>
          <a:r>
            <a:rPr lang="en-US" sz="1600" b="1" dirty="0" err="1" smtClean="0">
              <a:solidFill>
                <a:schemeClr val="tx1"/>
              </a:solidFill>
              <a:effectLst/>
              <a:latin typeface="Cambria" pitchFamily="18" charset="0"/>
              <a:ea typeface="Cambria" pitchFamily="18" charset="0"/>
              <a:cs typeface="Times New Roman"/>
            </a:rPr>
            <a:t>điểm</a:t>
          </a:r>
          <a:r>
            <a:rPr lang="en-US" sz="1600" b="1" dirty="0" smtClean="0">
              <a:solidFill>
                <a:schemeClr val="tx1"/>
              </a:solidFill>
              <a:effectLst/>
              <a:latin typeface="Cambria" pitchFamily="18" charset="0"/>
              <a:ea typeface="Cambria" pitchFamily="18" charset="0"/>
              <a:cs typeface="Times New Roman"/>
            </a:rPr>
            <a:t>: </a:t>
          </a:r>
        </a:p>
        <a:p>
          <a:pPr algn="just"/>
          <a:r>
            <a:rPr lang="en-US" sz="1600" dirty="0" smtClean="0">
              <a:solidFill>
                <a:schemeClr val="tx1"/>
              </a:solidFill>
              <a:effectLst/>
              <a:latin typeface="Cambria" pitchFamily="18" charset="0"/>
              <a:ea typeface="Cambria" pitchFamily="18" charset="0"/>
              <a:cs typeface="Times New Roman"/>
            </a:rPr>
            <a:t>+ Ở </a:t>
          </a:r>
          <a:r>
            <a:rPr lang="en-US" sz="1600" dirty="0" err="1" smtClean="0">
              <a:solidFill>
                <a:schemeClr val="tx1"/>
              </a:solidFill>
              <a:effectLst/>
              <a:latin typeface="Cambria" pitchFamily="18" charset="0"/>
              <a:ea typeface="Cambria" pitchFamily="18" charset="0"/>
              <a:cs typeface="Times New Roman"/>
            </a:rPr>
            <a:t>miền</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Bắc</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nửa</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đầu</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mùa</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đông</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thời</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tiết</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lạnh</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khô</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nửa</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cuối</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mùa</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đông</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thời</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tiết</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lạnh</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ẩm</a:t>
          </a:r>
          <a:r>
            <a:rPr lang="en-US" sz="1600" dirty="0" smtClean="0">
              <a:solidFill>
                <a:schemeClr val="tx1"/>
              </a:solidFill>
              <a:effectLst/>
              <a:latin typeface="Cambria" pitchFamily="18" charset="0"/>
              <a:ea typeface="Cambria" pitchFamily="18" charset="0"/>
              <a:cs typeface="Times New Roman"/>
            </a:rPr>
            <a:t>.</a:t>
          </a:r>
        </a:p>
        <a:p>
          <a:r>
            <a:rPr lang="en-US" sz="1600" dirty="0" smtClean="0">
              <a:solidFill>
                <a:schemeClr val="tx1"/>
              </a:solidFill>
              <a:effectLst/>
              <a:latin typeface="Cambria" pitchFamily="18" charset="0"/>
              <a:ea typeface="Cambria" pitchFamily="18" charset="0"/>
              <a:cs typeface="Times New Roman"/>
            </a:rPr>
            <a:t>+ Ở </a:t>
          </a:r>
          <a:r>
            <a:rPr lang="en-US" sz="1600" dirty="0" err="1" smtClean="0">
              <a:solidFill>
                <a:schemeClr val="tx1"/>
              </a:solidFill>
              <a:effectLst/>
              <a:latin typeface="Cambria" pitchFamily="18" charset="0"/>
              <a:ea typeface="Cambria" pitchFamily="18" charset="0"/>
              <a:cs typeface="Times New Roman"/>
            </a:rPr>
            <a:t>miền</a:t>
          </a:r>
          <a:r>
            <a:rPr lang="en-US" sz="1600" dirty="0" smtClean="0">
              <a:solidFill>
                <a:schemeClr val="tx1"/>
              </a:solidFill>
              <a:effectLst/>
              <a:latin typeface="Cambria" pitchFamily="18" charset="0"/>
              <a:ea typeface="Cambria" pitchFamily="18" charset="0"/>
              <a:cs typeface="Times New Roman"/>
            </a:rPr>
            <a:t> Nam, </a:t>
          </a:r>
          <a:r>
            <a:rPr lang="en-US" sz="1600" dirty="0" err="1" smtClean="0">
              <a:solidFill>
                <a:schemeClr val="tx1"/>
              </a:solidFill>
              <a:effectLst/>
              <a:latin typeface="Cambria" pitchFamily="18" charset="0"/>
              <a:ea typeface="Cambria" pitchFamily="18" charset="0"/>
              <a:cs typeface="Times New Roman"/>
            </a:rPr>
            <a:t>Tín</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phong</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gây</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mưa</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cho</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vùng</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biển</a:t>
          </a:r>
          <a:r>
            <a:rPr lang="en-US" sz="1600" dirty="0" smtClean="0">
              <a:solidFill>
                <a:schemeClr val="tx1"/>
              </a:solidFill>
              <a:effectLst/>
              <a:latin typeface="Cambria" pitchFamily="18" charset="0"/>
              <a:ea typeface="Cambria" pitchFamily="18" charset="0"/>
              <a:cs typeface="Times New Roman"/>
            </a:rPr>
            <a:t> Nam </a:t>
          </a:r>
          <a:r>
            <a:rPr lang="en-US" sz="1600" dirty="0" err="1" smtClean="0">
              <a:solidFill>
                <a:schemeClr val="tx1"/>
              </a:solidFill>
              <a:effectLst/>
              <a:latin typeface="Cambria" pitchFamily="18" charset="0"/>
              <a:ea typeface="Cambria" pitchFamily="18" charset="0"/>
              <a:cs typeface="Times New Roman"/>
            </a:rPr>
            <a:t>Trung</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Bộ</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gây</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thời</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tiết</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nóng</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khô</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cho</a:t>
          </a:r>
          <a:r>
            <a:rPr lang="en-US" sz="1600" dirty="0" smtClean="0">
              <a:solidFill>
                <a:schemeClr val="tx1"/>
              </a:solidFill>
              <a:effectLst/>
              <a:latin typeface="Cambria" pitchFamily="18" charset="0"/>
              <a:ea typeface="Cambria" pitchFamily="18" charset="0"/>
              <a:cs typeface="Times New Roman"/>
            </a:rPr>
            <a:t> Nan </a:t>
          </a:r>
          <a:r>
            <a:rPr lang="en-US" sz="1600" dirty="0" err="1" smtClean="0">
              <a:solidFill>
                <a:schemeClr val="tx1"/>
              </a:solidFill>
              <a:effectLst/>
              <a:latin typeface="Cambria" pitchFamily="18" charset="0"/>
              <a:ea typeface="Cambria" pitchFamily="18" charset="0"/>
              <a:cs typeface="Times New Roman"/>
            </a:rPr>
            <a:t>Bộ</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và</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Tây</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Nguyên</a:t>
          </a:r>
          <a:r>
            <a:rPr lang="en-US" sz="1600" dirty="0" smtClean="0">
              <a:solidFill>
                <a:schemeClr val="tx1"/>
              </a:solidFill>
              <a:effectLst/>
              <a:latin typeface="Cambria" pitchFamily="18" charset="0"/>
              <a:ea typeface="Cambria" pitchFamily="18" charset="0"/>
              <a:cs typeface="Times New Roman"/>
            </a:rPr>
            <a:t>.</a:t>
          </a: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600" dirty="0" smtClean="0">
              <a:solidFill>
                <a:schemeClr val="tx1"/>
              </a:solidFill>
              <a:latin typeface="Cambria" pitchFamily="18" charset="0"/>
              <a:ea typeface="Cambria" pitchFamily="18" charset="0"/>
            </a:rPr>
            <a:t>- </a:t>
          </a:r>
          <a:r>
            <a:rPr lang="en-US" sz="1600" b="1" dirty="0" err="1" smtClean="0">
              <a:solidFill>
                <a:schemeClr val="tx1"/>
              </a:solidFill>
              <a:latin typeface="Cambria" pitchFamily="18" charset="0"/>
              <a:ea typeface="Cambria" pitchFamily="18" charset="0"/>
            </a:rPr>
            <a:t>Nguyên</a:t>
          </a:r>
          <a:r>
            <a:rPr lang="en-US" sz="1600" b="1" dirty="0" smtClean="0">
              <a:solidFill>
                <a:schemeClr val="tx1"/>
              </a:solidFill>
              <a:latin typeface="Cambria" pitchFamily="18" charset="0"/>
              <a:ea typeface="Cambria" pitchFamily="18" charset="0"/>
            </a:rPr>
            <a:t> </a:t>
          </a:r>
          <a:r>
            <a:rPr lang="en-US" sz="1600" b="1" dirty="0" err="1" smtClean="0">
              <a:solidFill>
                <a:schemeClr val="tx1"/>
              </a:solidFill>
              <a:latin typeface="Cambria" pitchFamily="18" charset="0"/>
              <a:ea typeface="Cambria" pitchFamily="18" charset="0"/>
            </a:rPr>
            <a:t>nhân</a:t>
          </a:r>
          <a:r>
            <a:rPr lang="en-US" sz="1600" dirty="0" smtClean="0">
              <a:solidFill>
                <a:schemeClr val="tx1"/>
              </a:solidFill>
              <a:latin typeface="Cambria" pitchFamily="18" charset="0"/>
              <a:ea typeface="Cambria" pitchFamily="18" charset="0"/>
            </a:rPr>
            <a:t>:</a:t>
          </a:r>
        </a:p>
        <a:p>
          <a:pPr algn="just"/>
          <a:r>
            <a:rPr lang="en-US" sz="1600" dirty="0" smtClean="0">
              <a:solidFill>
                <a:schemeClr val="tx1"/>
              </a:solidFill>
              <a:latin typeface="Cambria" pitchFamily="18" charset="0"/>
              <a:ea typeface="Cambria" pitchFamily="18" charset="0"/>
            </a:rPr>
            <a:t>+</a:t>
          </a:r>
          <a:r>
            <a:rPr lang="vi-VN" sz="1600" dirty="0" smtClean="0">
              <a:solidFill>
                <a:schemeClr val="tx1"/>
              </a:solidFill>
              <a:latin typeface="Cambria" pitchFamily="18" charset="0"/>
              <a:ea typeface="Cambria" pitchFamily="18" charset="0"/>
            </a:rPr>
            <a:t> </a:t>
          </a:r>
          <a:r>
            <a:rPr lang="en-US" sz="1600" dirty="0" smtClean="0">
              <a:solidFill>
                <a:schemeClr val="tx1"/>
              </a:solidFill>
              <a:latin typeface="Cambria" pitchFamily="18" charset="0"/>
              <a:ea typeface="Cambria" pitchFamily="18" charset="0"/>
            </a:rPr>
            <a:t>V</a:t>
          </a:r>
          <a:r>
            <a:rPr lang="vi-VN" sz="1600" dirty="0" smtClean="0">
              <a:solidFill>
                <a:schemeClr val="tx1"/>
              </a:solidFill>
              <a:latin typeface="Cambria" pitchFamily="18" charset="0"/>
              <a:ea typeface="Cambria" pitchFamily="18" charset="0"/>
            </a:rPr>
            <a:t>ào đầu mùa đông, gió mùa đông bắc di chuyển với quãng đường dài qua lục địa Trung Quốc nên lạnh và mất ẩm.</a:t>
          </a:r>
          <a:endParaRPr lang="en-US" sz="1600" dirty="0" smtClean="0">
            <a:solidFill>
              <a:schemeClr val="tx1"/>
            </a:solidFill>
            <a:latin typeface="Cambria" pitchFamily="18" charset="0"/>
            <a:ea typeface="Cambria" pitchFamily="18" charset="0"/>
          </a:endParaRPr>
        </a:p>
        <a:p>
          <a:pPr algn="just"/>
          <a:r>
            <a:rPr lang="en-US" sz="1600" dirty="0" smtClean="0">
              <a:solidFill>
                <a:schemeClr val="tx1"/>
              </a:solidFill>
              <a:latin typeface="Cambria" pitchFamily="18" charset="0"/>
              <a:ea typeface="Cambria" pitchFamily="18" charset="0"/>
            </a:rPr>
            <a:t>+</a:t>
          </a:r>
          <a:r>
            <a:rPr lang="vi-VN" sz="1600" dirty="0" smtClean="0">
              <a:solidFill>
                <a:schemeClr val="tx1"/>
              </a:solidFill>
              <a:latin typeface="Cambria" pitchFamily="18" charset="0"/>
              <a:ea typeface="Cambria" pitchFamily="18" charset="0"/>
            </a:rPr>
            <a:t> Vào cuối mùa đông, khối không khí lạnh di chuyển qua vùng biển phía đông Nhật Bản và Trung Quốc nên được tăng cường ẩm. </a:t>
          </a:r>
          <a:endParaRPr lang="en-US" sz="1600" dirty="0" smtClean="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01478">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137464" custLinFactNeighborX="-386" custLinFactNeighborY="-6391">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125123">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072D405D-73E7-4DF3-80DB-1252449F3E8A}" type="presOf" srcId="{9DA92A08-ED37-48A9-A0DD-F521D2142CD2}" destId="{C7497E28-FAE4-42DA-8D9D-5B4659273D7A}"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F24AF8D7-B66D-4CA6-A059-6418EEE5555E}" type="presOf" srcId="{75A2E02A-7769-4E94-8561-8178449CF35B}" destId="{534504B8-3AD3-4D7F-BA10-772C4BC9F4DA}" srcOrd="0" destOrd="0" presId="urn:microsoft.com/office/officeart/2008/layout/VerticalCurvedList"/>
    <dgm:cxn modelId="{7CC51CEC-1076-4DBA-B2A8-044422D98E55}" type="presOf" srcId="{2EA4557B-2359-4BA8-9F14-A6ECB8DAC4AB}" destId="{DD97E049-4A6C-47F8-8707-C5FFDBF743ED}"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5E1F8D5-384F-4738-91BA-6CDDED360257}" srcId="{A55E36B4-5DBD-4D69-9E07-2ACE1B02C75C}" destId="{2EA4557B-2359-4BA8-9F14-A6ECB8DAC4AB}" srcOrd="1" destOrd="0" parTransId="{46821B45-B9F5-4FAF-834F-499C8AE36BA2}" sibTransId="{29859120-04AA-48A6-ACAA-ED37A6A9AC18}"/>
    <dgm:cxn modelId="{76FE2FB9-A478-43AD-950A-4F15718C4D4F}" type="presOf" srcId="{9B38993F-91D9-4E45-89FE-E7C2053BB052}" destId="{A0E9B536-5134-4AC7-990D-17E1F41843BA}" srcOrd="0" destOrd="0" presId="urn:microsoft.com/office/officeart/2008/layout/VerticalCurvedList"/>
    <dgm:cxn modelId="{A3F5DF76-04EA-4037-8DC9-2B93E7713ADB}" type="presOf" srcId="{A55E36B4-5DBD-4D69-9E07-2ACE1B02C75C}" destId="{287E208B-7CBA-48D9-A845-7C3BA9246006}" srcOrd="0" destOrd="0" presId="urn:microsoft.com/office/officeart/2008/layout/VerticalCurvedList"/>
    <dgm:cxn modelId="{10EF0A21-DAF6-4D43-986E-E649370C0286}" type="presParOf" srcId="{287E208B-7CBA-48D9-A845-7C3BA9246006}" destId="{5A99791D-9E28-4B3D-8ACD-8F48A5C6199A}" srcOrd="0" destOrd="0" presId="urn:microsoft.com/office/officeart/2008/layout/VerticalCurvedList"/>
    <dgm:cxn modelId="{5AFA6E17-22B9-4BED-AEE6-95EF901271A6}" type="presParOf" srcId="{5A99791D-9E28-4B3D-8ACD-8F48A5C6199A}" destId="{9839DEA4-81CC-40F3-A882-992AC1AF75D3}" srcOrd="0" destOrd="0" presId="urn:microsoft.com/office/officeart/2008/layout/VerticalCurvedList"/>
    <dgm:cxn modelId="{63AA6B5D-B597-401F-A586-52479C4C7DD5}" type="presParOf" srcId="{9839DEA4-81CC-40F3-A882-992AC1AF75D3}" destId="{28F6DBF1-E187-4C38-B1F1-C875CC0EEA2D}" srcOrd="0" destOrd="0" presId="urn:microsoft.com/office/officeart/2008/layout/VerticalCurvedList"/>
    <dgm:cxn modelId="{5506CB25-0E96-4E59-BD4E-8C762FB37BD1}" type="presParOf" srcId="{9839DEA4-81CC-40F3-A882-992AC1AF75D3}" destId="{C7497E28-FAE4-42DA-8D9D-5B4659273D7A}" srcOrd="1" destOrd="0" presId="urn:microsoft.com/office/officeart/2008/layout/VerticalCurvedList"/>
    <dgm:cxn modelId="{FE3BEF7F-A6C8-4F3D-BF7E-015C34E14D04}" type="presParOf" srcId="{9839DEA4-81CC-40F3-A882-992AC1AF75D3}" destId="{175AA276-58F2-4DD9-80FC-A508711E986D}" srcOrd="2" destOrd="0" presId="urn:microsoft.com/office/officeart/2008/layout/VerticalCurvedList"/>
    <dgm:cxn modelId="{4C058B27-814F-47B1-AA56-D8F506AEE9C8}" type="presParOf" srcId="{9839DEA4-81CC-40F3-A882-992AC1AF75D3}" destId="{99D1BCB1-BBEC-4020-AF46-9B84DFEEEB12}" srcOrd="3" destOrd="0" presId="urn:microsoft.com/office/officeart/2008/layout/VerticalCurvedList"/>
    <dgm:cxn modelId="{0C3B285F-FEAD-43EC-9D2F-86C6C1A16C43}" type="presParOf" srcId="{5A99791D-9E28-4B3D-8ACD-8F48A5C6199A}" destId="{534504B8-3AD3-4D7F-BA10-772C4BC9F4DA}" srcOrd="1" destOrd="0" presId="urn:microsoft.com/office/officeart/2008/layout/VerticalCurvedList"/>
    <dgm:cxn modelId="{AAD850AC-AD3E-4D69-BEFC-AFE4B5533951}" type="presParOf" srcId="{5A99791D-9E28-4B3D-8ACD-8F48A5C6199A}" destId="{449D8CCB-25E3-4F77-9AA7-F013F49094ED}" srcOrd="2" destOrd="0" presId="urn:microsoft.com/office/officeart/2008/layout/VerticalCurvedList"/>
    <dgm:cxn modelId="{384084EA-E141-4268-AA2D-0BBAB1D388B0}" type="presParOf" srcId="{449D8CCB-25E3-4F77-9AA7-F013F49094ED}" destId="{467C472B-F399-46AE-B017-5DC56BBEA7D7}" srcOrd="0" destOrd="0" presId="urn:microsoft.com/office/officeart/2008/layout/VerticalCurvedList"/>
    <dgm:cxn modelId="{4E1E3035-C694-4EB1-85D6-DC213254F535}" type="presParOf" srcId="{5A99791D-9E28-4B3D-8ACD-8F48A5C6199A}" destId="{DD97E049-4A6C-47F8-8707-C5FFDBF743ED}" srcOrd="3" destOrd="0" presId="urn:microsoft.com/office/officeart/2008/layout/VerticalCurvedList"/>
    <dgm:cxn modelId="{CEBCCFF8-DB19-4336-B532-F1D25BA5FEC6}" type="presParOf" srcId="{5A99791D-9E28-4B3D-8ACD-8F48A5C6199A}" destId="{7DBD23B7-51C8-4591-8906-0B740EFCF017}" srcOrd="4" destOrd="0" presId="urn:microsoft.com/office/officeart/2008/layout/VerticalCurvedList"/>
    <dgm:cxn modelId="{6770415A-A14D-48FC-B16A-BBDB84E9DBB1}" type="presParOf" srcId="{7DBD23B7-51C8-4591-8906-0B740EFCF017}" destId="{9D6C96D5-59F1-4074-AA4E-276172A59D56}" srcOrd="0" destOrd="0" presId="urn:microsoft.com/office/officeart/2008/layout/VerticalCurvedList"/>
    <dgm:cxn modelId="{A20D8FE4-E9B7-467F-9395-2F0577A88176}" type="presParOf" srcId="{5A99791D-9E28-4B3D-8ACD-8F48A5C6199A}" destId="{A0E9B536-5134-4AC7-990D-17E1F41843BA}" srcOrd="5" destOrd="0" presId="urn:microsoft.com/office/officeart/2008/layout/VerticalCurvedList"/>
    <dgm:cxn modelId="{73ED4DE4-A03D-45D4-93D5-C36CF22AB4AF}" type="presParOf" srcId="{5A99791D-9E28-4B3D-8ACD-8F48A5C6199A}" destId="{E6CA5371-E765-4FE6-A6BE-7ECD1C15C765}" srcOrd="6" destOrd="0" presId="urn:microsoft.com/office/officeart/2008/layout/VerticalCurvedList"/>
    <dgm:cxn modelId="{9540B28C-D68E-4359-8D5C-C656F6646683}"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500" b="1" dirty="0" smtClean="0">
              <a:solidFill>
                <a:schemeClr val="tx1"/>
              </a:solidFill>
              <a:effectLst/>
              <a:latin typeface="Cambria" pitchFamily="18" charset="0"/>
              <a:ea typeface="Cambria" pitchFamily="18" charset="0"/>
              <a:cs typeface="Times New Roman"/>
            </a:rPr>
            <a:t>- </a:t>
          </a:r>
          <a:r>
            <a:rPr lang="en-US" sz="1500" b="1" dirty="0" err="1" smtClean="0">
              <a:solidFill>
                <a:schemeClr val="tx1"/>
              </a:solidFill>
              <a:effectLst/>
              <a:latin typeface="Cambria" pitchFamily="18" charset="0"/>
              <a:ea typeface="Cambria" pitchFamily="18" charset="0"/>
              <a:cs typeface="Times New Roman"/>
            </a:rPr>
            <a:t>Thời</a:t>
          </a:r>
          <a:r>
            <a:rPr lang="en-US" sz="1500" b="1" dirty="0" smtClean="0">
              <a:solidFill>
                <a:schemeClr val="tx1"/>
              </a:solidFill>
              <a:effectLst/>
              <a:latin typeface="Cambria" pitchFamily="18" charset="0"/>
              <a:ea typeface="Cambria" pitchFamily="18" charset="0"/>
              <a:cs typeface="Times New Roman"/>
            </a:rPr>
            <a:t> </a:t>
          </a:r>
          <a:r>
            <a:rPr lang="en-US" sz="1500" b="1" dirty="0" err="1" smtClean="0">
              <a:solidFill>
                <a:schemeClr val="tx1"/>
              </a:solidFill>
              <a:effectLst/>
              <a:latin typeface="Cambria" pitchFamily="18" charset="0"/>
              <a:ea typeface="Cambria" pitchFamily="18" charset="0"/>
              <a:cs typeface="Times New Roman"/>
            </a:rPr>
            <a:t>gian</a:t>
          </a:r>
          <a:r>
            <a:rPr lang="en-US" sz="1500" b="1" dirty="0" smtClean="0">
              <a:solidFill>
                <a:schemeClr val="tx1"/>
              </a:solidFill>
              <a:effectLst/>
              <a:latin typeface="Cambria" pitchFamily="18" charset="0"/>
              <a:ea typeface="Cambria" pitchFamily="18" charset="0"/>
              <a:cs typeface="Times New Roman"/>
            </a:rPr>
            <a:t>: </a:t>
          </a:r>
          <a:r>
            <a:rPr lang="en-US" sz="1500" b="0" dirty="0" err="1" smtClean="0">
              <a:solidFill>
                <a:schemeClr val="tx1"/>
              </a:solidFill>
              <a:effectLst/>
              <a:latin typeface="Cambria" pitchFamily="18" charset="0"/>
              <a:ea typeface="Cambria" pitchFamily="18" charset="0"/>
              <a:cs typeface="Times New Roman"/>
            </a:rPr>
            <a:t>từ</a:t>
          </a:r>
          <a:r>
            <a:rPr lang="en-US" sz="1500" b="0" dirty="0" smtClean="0">
              <a:solidFill>
                <a:schemeClr val="tx1"/>
              </a:solidFill>
              <a:effectLst/>
              <a:latin typeface="Cambria" pitchFamily="18" charset="0"/>
              <a:ea typeface="Cambria" pitchFamily="18" charset="0"/>
              <a:cs typeface="Times New Roman"/>
            </a:rPr>
            <a:t> </a:t>
          </a:r>
          <a:r>
            <a:rPr lang="en-US" sz="1500" b="0" dirty="0" err="1" smtClean="0">
              <a:solidFill>
                <a:schemeClr val="tx1"/>
              </a:solidFill>
              <a:effectLst/>
              <a:latin typeface="Cambria" pitchFamily="18" charset="0"/>
              <a:ea typeface="Cambria" pitchFamily="18" charset="0"/>
              <a:cs typeface="Times New Roman"/>
            </a:rPr>
            <a:t>tháng</a:t>
          </a:r>
          <a:r>
            <a:rPr lang="en-US" sz="1500" b="0" dirty="0" smtClean="0">
              <a:solidFill>
                <a:schemeClr val="tx1"/>
              </a:solidFill>
              <a:effectLst/>
              <a:latin typeface="Cambria" pitchFamily="18" charset="0"/>
              <a:ea typeface="Cambria" pitchFamily="18" charset="0"/>
              <a:cs typeface="Times New Roman"/>
            </a:rPr>
            <a:t> 5 – 10. </a:t>
          </a:r>
        </a:p>
        <a:p>
          <a:pPr algn="just"/>
          <a:r>
            <a:rPr lang="vi-VN" sz="1500" b="1" dirty="0" smtClean="0">
              <a:solidFill>
                <a:schemeClr val="tx1"/>
              </a:solidFill>
              <a:effectLst/>
              <a:latin typeface="Cambria" pitchFamily="18" charset="0"/>
              <a:ea typeface="Cambria" pitchFamily="18" charset="0"/>
              <a:cs typeface="Times New Roman"/>
            </a:rPr>
            <a:t>- Nguồn gốc: </a:t>
          </a:r>
          <a:r>
            <a:rPr lang="vi-VN" sz="1500" b="0" dirty="0" smtClean="0">
              <a:solidFill>
                <a:schemeClr val="tx1"/>
              </a:solidFill>
              <a:effectLst/>
              <a:latin typeface="Cambria" pitchFamily="18" charset="0"/>
              <a:ea typeface="Cambria" pitchFamily="18" charset="0"/>
              <a:cs typeface="Times New Roman"/>
            </a:rPr>
            <a:t>áp cao Bắc Ấn Độ Dương và áp cao cận chí tuyến Nam bán cầu.</a:t>
          </a:r>
          <a:endParaRPr lang="en-US" sz="1500" b="0" dirty="0" smtClean="0">
            <a:solidFill>
              <a:schemeClr val="tx1"/>
            </a:solidFill>
            <a:effectLst/>
            <a:latin typeface="Cambria" pitchFamily="18" charset="0"/>
            <a:ea typeface="Cambria" pitchFamily="18" charset="0"/>
            <a:cs typeface="Times New Roman"/>
          </a:endParaRPr>
        </a:p>
        <a:p>
          <a:pPr algn="just"/>
          <a:r>
            <a:rPr lang="vi-VN" sz="1500" b="1" dirty="0" smtClean="0">
              <a:solidFill>
                <a:schemeClr val="tx1"/>
              </a:solidFill>
              <a:effectLst/>
              <a:latin typeface="Cambria" pitchFamily="18" charset="0"/>
              <a:ea typeface="Cambria" pitchFamily="18" charset="0"/>
              <a:cs typeface="Times New Roman"/>
            </a:rPr>
            <a:t>- Hướng gió: </a:t>
          </a:r>
          <a:r>
            <a:rPr lang="en-US" sz="1500" b="0" dirty="0" err="1" smtClean="0">
              <a:solidFill>
                <a:schemeClr val="tx1"/>
              </a:solidFill>
              <a:effectLst/>
              <a:latin typeface="Cambria" pitchFamily="18" charset="0"/>
              <a:ea typeface="Cambria" pitchFamily="18" charset="0"/>
              <a:cs typeface="Times New Roman"/>
            </a:rPr>
            <a:t>tây</a:t>
          </a:r>
          <a:r>
            <a:rPr lang="en-US" sz="1500" b="0" dirty="0" smtClean="0">
              <a:solidFill>
                <a:schemeClr val="tx1"/>
              </a:solidFill>
              <a:effectLst/>
              <a:latin typeface="Cambria" pitchFamily="18" charset="0"/>
              <a:ea typeface="Cambria" pitchFamily="18" charset="0"/>
              <a:cs typeface="Times New Roman"/>
            </a:rPr>
            <a:t> </a:t>
          </a:r>
          <a:r>
            <a:rPr lang="en-US" sz="1500" b="0" dirty="0" err="1" smtClean="0">
              <a:solidFill>
                <a:schemeClr val="tx1"/>
              </a:solidFill>
              <a:effectLst/>
              <a:latin typeface="Cambria" pitchFamily="18" charset="0"/>
              <a:ea typeface="Cambria" pitchFamily="18" charset="0"/>
              <a:cs typeface="Times New Roman"/>
            </a:rPr>
            <a:t>nam</a:t>
          </a:r>
          <a:r>
            <a:rPr lang="vi-VN" sz="1500" b="0" dirty="0" smtClean="0">
              <a:solidFill>
                <a:schemeClr val="tx1"/>
              </a:solidFill>
              <a:effectLst/>
              <a:latin typeface="Cambria" pitchFamily="18" charset="0"/>
              <a:ea typeface="Cambria" pitchFamily="18" charset="0"/>
              <a:cs typeface="Times New Roman"/>
            </a:rPr>
            <a:t>, đối với miền Bắc là </a:t>
          </a:r>
          <a:r>
            <a:rPr lang="en-US" sz="1500" b="0" dirty="0" err="1" smtClean="0">
              <a:solidFill>
                <a:schemeClr val="tx1"/>
              </a:solidFill>
              <a:effectLst/>
              <a:latin typeface="Cambria" pitchFamily="18" charset="0"/>
              <a:ea typeface="Cambria" pitchFamily="18" charset="0"/>
              <a:cs typeface="Times New Roman"/>
            </a:rPr>
            <a:t>đông</a:t>
          </a:r>
          <a:r>
            <a:rPr lang="en-US" sz="1500" b="0" dirty="0" smtClean="0">
              <a:solidFill>
                <a:schemeClr val="tx1"/>
              </a:solidFill>
              <a:effectLst/>
              <a:latin typeface="Cambria" pitchFamily="18" charset="0"/>
              <a:ea typeface="Cambria" pitchFamily="18" charset="0"/>
              <a:cs typeface="Times New Roman"/>
            </a:rPr>
            <a:t> </a:t>
          </a:r>
          <a:r>
            <a:rPr lang="en-US" sz="1500" b="0" dirty="0" err="1" smtClean="0">
              <a:solidFill>
                <a:schemeClr val="tx1"/>
              </a:solidFill>
              <a:effectLst/>
              <a:latin typeface="Cambria" pitchFamily="18" charset="0"/>
              <a:ea typeface="Cambria" pitchFamily="18" charset="0"/>
              <a:cs typeface="Times New Roman"/>
            </a:rPr>
            <a:t>nam</a:t>
          </a:r>
          <a:r>
            <a:rPr lang="en-US" sz="1500" b="0" dirty="0" smtClean="0">
              <a:solidFill>
                <a:schemeClr val="tx1"/>
              </a:solidFill>
              <a:effectLst/>
              <a:latin typeface="Cambria" pitchFamily="18" charset="0"/>
              <a:ea typeface="Cambria" pitchFamily="18" charset="0"/>
              <a:cs typeface="Times New Roman"/>
            </a:rPr>
            <a:t>.</a:t>
          </a: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l"/>
          <a:r>
            <a:rPr lang="en-US" sz="1500" b="1" dirty="0" smtClean="0">
              <a:solidFill>
                <a:schemeClr val="tx1"/>
              </a:solidFill>
              <a:effectLst/>
              <a:latin typeface="Cambria" pitchFamily="18" charset="0"/>
              <a:ea typeface="Cambria" pitchFamily="18" charset="0"/>
              <a:cs typeface="Times New Roman"/>
            </a:rPr>
            <a:t>- </a:t>
          </a:r>
          <a:r>
            <a:rPr lang="en-US" sz="1500" b="1" dirty="0" err="1" smtClean="0">
              <a:solidFill>
                <a:schemeClr val="tx1"/>
              </a:solidFill>
              <a:effectLst/>
              <a:latin typeface="Cambria" pitchFamily="18" charset="0"/>
              <a:ea typeface="Cambria" pitchFamily="18" charset="0"/>
              <a:cs typeface="Times New Roman"/>
            </a:rPr>
            <a:t>Đặc</a:t>
          </a:r>
          <a:r>
            <a:rPr lang="en-US" sz="1500" b="1" dirty="0" smtClean="0">
              <a:solidFill>
                <a:schemeClr val="tx1"/>
              </a:solidFill>
              <a:effectLst/>
              <a:latin typeface="Cambria" pitchFamily="18" charset="0"/>
              <a:ea typeface="Cambria" pitchFamily="18" charset="0"/>
              <a:cs typeface="Times New Roman"/>
            </a:rPr>
            <a:t> </a:t>
          </a:r>
          <a:r>
            <a:rPr lang="en-US" sz="1500" b="1" dirty="0" err="1" smtClean="0">
              <a:solidFill>
                <a:schemeClr val="tx1"/>
              </a:solidFill>
              <a:effectLst/>
              <a:latin typeface="Cambria" pitchFamily="18" charset="0"/>
              <a:ea typeface="Cambria" pitchFamily="18" charset="0"/>
              <a:cs typeface="Times New Roman"/>
            </a:rPr>
            <a:t>điểm</a:t>
          </a:r>
          <a:r>
            <a:rPr lang="en-US" sz="1500" b="1" dirty="0" smtClean="0">
              <a:solidFill>
                <a:schemeClr val="tx1"/>
              </a:solidFill>
              <a:effectLst/>
              <a:latin typeface="Cambria" pitchFamily="18" charset="0"/>
              <a:ea typeface="Cambria" pitchFamily="18" charset="0"/>
              <a:cs typeface="Times New Roman"/>
            </a:rPr>
            <a:t>: </a:t>
          </a:r>
        </a:p>
        <a:p>
          <a:pPr algn="just"/>
          <a:r>
            <a:rPr lang="vi-VN" sz="1500" b="0" dirty="0" smtClean="0">
              <a:solidFill>
                <a:schemeClr val="tx1"/>
              </a:solidFill>
              <a:effectLst/>
              <a:latin typeface="Cambria" pitchFamily="18" charset="0"/>
              <a:ea typeface="Cambria" pitchFamily="18" charset="0"/>
              <a:cs typeface="Times New Roman"/>
            </a:rPr>
            <a:t>+ Đầu mùa hạ: gây mưa cho Nam Bộ, Tây Nguyên nhưng gây khô nóng cho </a:t>
          </a:r>
          <a:r>
            <a:rPr lang="en-US" sz="1500" b="0" dirty="0" err="1" smtClean="0">
              <a:solidFill>
                <a:schemeClr val="tx1"/>
              </a:solidFill>
              <a:effectLst/>
              <a:latin typeface="Cambria" pitchFamily="18" charset="0"/>
              <a:ea typeface="Cambria" pitchFamily="18" charset="0"/>
              <a:cs typeface="Times New Roman"/>
            </a:rPr>
            <a:t>phía</a:t>
          </a:r>
          <a:r>
            <a:rPr lang="en-US" sz="1500" b="0" dirty="0" smtClean="0">
              <a:solidFill>
                <a:schemeClr val="tx1"/>
              </a:solidFill>
              <a:effectLst/>
              <a:latin typeface="Cambria" pitchFamily="18" charset="0"/>
              <a:ea typeface="Cambria" pitchFamily="18" charset="0"/>
              <a:cs typeface="Times New Roman"/>
            </a:rPr>
            <a:t>  </a:t>
          </a:r>
          <a:r>
            <a:rPr lang="en-US" sz="1500" b="0" dirty="0" err="1" smtClean="0">
              <a:solidFill>
                <a:schemeClr val="tx1"/>
              </a:solidFill>
              <a:effectLst/>
              <a:latin typeface="Cambria" pitchFamily="18" charset="0"/>
              <a:ea typeface="Cambria" pitchFamily="18" charset="0"/>
              <a:cs typeface="Times New Roman"/>
            </a:rPr>
            <a:t>đông</a:t>
          </a:r>
          <a:r>
            <a:rPr lang="en-US" sz="1500" b="0" dirty="0" smtClean="0">
              <a:solidFill>
                <a:schemeClr val="tx1"/>
              </a:solidFill>
              <a:effectLst/>
              <a:latin typeface="Cambria" pitchFamily="18" charset="0"/>
              <a:ea typeface="Cambria" pitchFamily="18" charset="0"/>
              <a:cs typeface="Times New Roman"/>
            </a:rPr>
            <a:t> </a:t>
          </a:r>
          <a:r>
            <a:rPr lang="en-US" sz="1500" b="0" dirty="0" err="1" smtClean="0">
              <a:solidFill>
                <a:schemeClr val="tx1"/>
              </a:solidFill>
              <a:effectLst/>
              <a:latin typeface="Cambria" pitchFamily="18" charset="0"/>
              <a:ea typeface="Cambria" pitchFamily="18" charset="0"/>
              <a:cs typeface="Times New Roman"/>
            </a:rPr>
            <a:t>Trường</a:t>
          </a:r>
          <a:r>
            <a:rPr lang="en-US" sz="1500" b="0" dirty="0" smtClean="0">
              <a:solidFill>
                <a:schemeClr val="tx1"/>
              </a:solidFill>
              <a:effectLst/>
              <a:latin typeface="Cambria" pitchFamily="18" charset="0"/>
              <a:ea typeface="Cambria" pitchFamily="18" charset="0"/>
              <a:cs typeface="Times New Roman"/>
            </a:rPr>
            <a:t> </a:t>
          </a:r>
          <a:r>
            <a:rPr lang="en-US" sz="1500" b="0" dirty="0" err="1" smtClean="0">
              <a:solidFill>
                <a:schemeClr val="tx1"/>
              </a:solidFill>
              <a:effectLst/>
              <a:latin typeface="Cambria" pitchFamily="18" charset="0"/>
              <a:ea typeface="Cambria" pitchFamily="18" charset="0"/>
              <a:cs typeface="Times New Roman"/>
            </a:rPr>
            <a:t>Sơn</a:t>
          </a:r>
          <a:r>
            <a:rPr lang="en-US" sz="1500" b="0" dirty="0" smtClean="0">
              <a:solidFill>
                <a:schemeClr val="tx1"/>
              </a:solidFill>
              <a:effectLst/>
              <a:latin typeface="Cambria" pitchFamily="18" charset="0"/>
              <a:ea typeface="Cambria" pitchFamily="18" charset="0"/>
              <a:cs typeface="Times New Roman"/>
            </a:rPr>
            <a:t> </a:t>
          </a:r>
          <a:r>
            <a:rPr lang="en-US" sz="1500" b="0" dirty="0" err="1" smtClean="0">
              <a:solidFill>
                <a:schemeClr val="tx1"/>
              </a:solidFill>
              <a:effectLst/>
              <a:latin typeface="Cambria" pitchFamily="18" charset="0"/>
              <a:ea typeface="Cambria" pitchFamily="18" charset="0"/>
              <a:cs typeface="Times New Roman"/>
            </a:rPr>
            <a:t>và</a:t>
          </a:r>
          <a:r>
            <a:rPr lang="en-US" sz="1500" b="0" dirty="0" smtClean="0">
              <a:solidFill>
                <a:schemeClr val="tx1"/>
              </a:solidFill>
              <a:effectLst/>
              <a:latin typeface="Cambria" pitchFamily="18" charset="0"/>
              <a:ea typeface="Cambria" pitchFamily="18" charset="0"/>
              <a:cs typeface="Times New Roman"/>
            </a:rPr>
            <a:t> </a:t>
          </a:r>
          <a:r>
            <a:rPr lang="en-US" sz="1500" b="0" dirty="0" err="1" smtClean="0">
              <a:solidFill>
                <a:schemeClr val="tx1"/>
              </a:solidFill>
              <a:effectLst/>
              <a:latin typeface="Cambria" pitchFamily="18" charset="0"/>
              <a:ea typeface="Cambria" pitchFamily="18" charset="0"/>
              <a:cs typeface="Times New Roman"/>
            </a:rPr>
            <a:t>nam</a:t>
          </a:r>
          <a:r>
            <a:rPr lang="en-US" sz="1500" b="0" dirty="0" smtClean="0">
              <a:solidFill>
                <a:schemeClr val="tx1"/>
              </a:solidFill>
              <a:effectLst/>
              <a:latin typeface="Cambria" pitchFamily="18" charset="0"/>
              <a:ea typeface="Cambria" pitchFamily="18" charset="0"/>
              <a:cs typeface="Times New Roman"/>
            </a:rPr>
            <a:t> </a:t>
          </a:r>
          <a:r>
            <a:rPr lang="vi-VN" sz="1500" b="0" dirty="0" smtClean="0">
              <a:solidFill>
                <a:schemeClr val="tx1"/>
              </a:solidFill>
              <a:effectLst/>
              <a:latin typeface="Cambria" pitchFamily="18" charset="0"/>
              <a:ea typeface="Cambria" pitchFamily="18" charset="0"/>
              <a:cs typeface="Times New Roman"/>
            </a:rPr>
            <a:t>Tây Bắc.</a:t>
          </a:r>
          <a:endParaRPr lang="en-US" sz="1500" b="0" dirty="0" smtClean="0">
            <a:solidFill>
              <a:schemeClr val="tx1"/>
            </a:solidFill>
            <a:effectLst/>
            <a:latin typeface="Cambria" pitchFamily="18" charset="0"/>
            <a:ea typeface="Cambria" pitchFamily="18" charset="0"/>
            <a:cs typeface="Times New Roman"/>
          </a:endParaRPr>
        </a:p>
        <a:p>
          <a:pPr algn="just"/>
          <a:r>
            <a:rPr lang="vi-VN" sz="1500" b="0" dirty="0" smtClean="0">
              <a:solidFill>
                <a:schemeClr val="tx1"/>
              </a:solidFill>
              <a:effectLst/>
              <a:latin typeface="Cambria" pitchFamily="18" charset="0"/>
              <a:ea typeface="Cambria" pitchFamily="18" charset="0"/>
              <a:cs typeface="Times New Roman"/>
            </a:rPr>
            <a:t>+ Giữa và cuối mùa hạ: </a:t>
          </a:r>
          <a:r>
            <a:rPr lang="en-US" sz="1500" b="0" dirty="0" err="1" smtClean="0">
              <a:solidFill>
                <a:schemeClr val="tx1"/>
              </a:solidFill>
              <a:effectLst/>
              <a:latin typeface="Cambria" pitchFamily="18" charset="0"/>
              <a:ea typeface="Cambria" pitchFamily="18" charset="0"/>
              <a:cs typeface="Times New Roman"/>
            </a:rPr>
            <a:t>nóng</a:t>
          </a:r>
          <a:r>
            <a:rPr lang="en-US" sz="1500" b="0" dirty="0" smtClean="0">
              <a:solidFill>
                <a:schemeClr val="tx1"/>
              </a:solidFill>
              <a:effectLst/>
              <a:latin typeface="Cambria" pitchFamily="18" charset="0"/>
              <a:ea typeface="Cambria" pitchFamily="18" charset="0"/>
              <a:cs typeface="Times New Roman"/>
            </a:rPr>
            <a:t> </a:t>
          </a:r>
          <a:r>
            <a:rPr lang="en-US" sz="1500" b="0" dirty="0" err="1" smtClean="0">
              <a:solidFill>
                <a:schemeClr val="tx1"/>
              </a:solidFill>
              <a:effectLst/>
              <a:latin typeface="Cambria" pitchFamily="18" charset="0"/>
              <a:ea typeface="Cambria" pitchFamily="18" charset="0"/>
              <a:cs typeface="Times New Roman"/>
            </a:rPr>
            <a:t>ẩm</a:t>
          </a:r>
          <a:r>
            <a:rPr lang="en-US" sz="1500" b="0" dirty="0" smtClean="0">
              <a:solidFill>
                <a:schemeClr val="tx1"/>
              </a:solidFill>
              <a:effectLst/>
              <a:latin typeface="Cambria" pitchFamily="18" charset="0"/>
              <a:ea typeface="Cambria" pitchFamily="18" charset="0"/>
              <a:cs typeface="Times New Roman"/>
            </a:rPr>
            <a:t>, </a:t>
          </a:r>
          <a:r>
            <a:rPr lang="en-US" sz="1500" b="0" dirty="0" err="1" smtClean="0">
              <a:solidFill>
                <a:schemeClr val="tx1"/>
              </a:solidFill>
              <a:effectLst/>
              <a:latin typeface="Cambria" pitchFamily="18" charset="0"/>
              <a:ea typeface="Cambria" pitchFamily="18" charset="0"/>
              <a:cs typeface="Times New Roman"/>
            </a:rPr>
            <a:t>mưa</a:t>
          </a:r>
          <a:r>
            <a:rPr lang="en-US" sz="1500" b="0" dirty="0" smtClean="0">
              <a:solidFill>
                <a:schemeClr val="tx1"/>
              </a:solidFill>
              <a:effectLst/>
              <a:latin typeface="Cambria" pitchFamily="18" charset="0"/>
              <a:ea typeface="Cambria" pitchFamily="18" charset="0"/>
              <a:cs typeface="Times New Roman"/>
            </a:rPr>
            <a:t> </a:t>
          </a:r>
          <a:r>
            <a:rPr lang="en-US" sz="1500" b="0" dirty="0" err="1" smtClean="0">
              <a:solidFill>
                <a:schemeClr val="tx1"/>
              </a:solidFill>
              <a:effectLst/>
              <a:latin typeface="Cambria" pitchFamily="18" charset="0"/>
              <a:ea typeface="Cambria" pitchFamily="18" charset="0"/>
              <a:cs typeface="Times New Roman"/>
            </a:rPr>
            <a:t>nhiều</a:t>
          </a:r>
          <a:r>
            <a:rPr lang="en-US" sz="1500" b="0" dirty="0" smtClean="0">
              <a:solidFill>
                <a:schemeClr val="tx1"/>
              </a:solidFill>
              <a:effectLst/>
              <a:latin typeface="Cambria" pitchFamily="18" charset="0"/>
              <a:ea typeface="Cambria" pitchFamily="18" charset="0"/>
              <a:cs typeface="Times New Roman"/>
            </a:rPr>
            <a:t> </a:t>
          </a:r>
          <a:r>
            <a:rPr lang="vi-VN" sz="1500" b="0" dirty="0" smtClean="0">
              <a:solidFill>
                <a:schemeClr val="tx1"/>
              </a:solidFill>
              <a:effectLst/>
              <a:latin typeface="Cambria" pitchFamily="18" charset="0"/>
              <a:ea typeface="Cambria" pitchFamily="18" charset="0"/>
              <a:cs typeface="Times New Roman"/>
            </a:rPr>
            <a:t>trên phạm vi cả nước.</a:t>
          </a:r>
          <a:endParaRPr lang="en-US" sz="1500" b="0" dirty="0" smtClean="0">
            <a:solidFill>
              <a:schemeClr val="tx1"/>
            </a:solidFill>
            <a:effectLst/>
            <a:latin typeface="Cambria" pitchFamily="18" charset="0"/>
            <a:ea typeface="Cambria" pitchFamily="18" charset="0"/>
            <a:cs typeface="Times New Roman"/>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500" dirty="0" smtClean="0">
              <a:solidFill>
                <a:schemeClr val="tx1"/>
              </a:solidFill>
              <a:latin typeface="Cambria" pitchFamily="18" charset="0"/>
              <a:ea typeface="Cambria" pitchFamily="18" charset="0"/>
            </a:rPr>
            <a:t>- </a:t>
          </a:r>
          <a:r>
            <a:rPr lang="en-US" sz="1500" b="1" dirty="0" err="1" smtClean="0">
              <a:solidFill>
                <a:schemeClr val="tx1"/>
              </a:solidFill>
              <a:latin typeface="Cambria" pitchFamily="18" charset="0"/>
              <a:ea typeface="Cambria" pitchFamily="18" charset="0"/>
            </a:rPr>
            <a:t>Nguyên</a:t>
          </a:r>
          <a:r>
            <a:rPr lang="en-US" sz="1500" b="1" dirty="0" smtClean="0">
              <a:solidFill>
                <a:schemeClr val="tx1"/>
              </a:solidFill>
              <a:latin typeface="Cambria" pitchFamily="18" charset="0"/>
              <a:ea typeface="Cambria" pitchFamily="18" charset="0"/>
            </a:rPr>
            <a:t> </a:t>
          </a:r>
          <a:r>
            <a:rPr lang="en-US" sz="1500" b="1" dirty="0" err="1" smtClean="0">
              <a:solidFill>
                <a:schemeClr val="tx1"/>
              </a:solidFill>
              <a:latin typeface="Cambria" pitchFamily="18" charset="0"/>
              <a:ea typeface="Cambria" pitchFamily="18" charset="0"/>
            </a:rPr>
            <a:t>nhân</a:t>
          </a:r>
          <a:r>
            <a:rPr lang="en-US" sz="1500" dirty="0" smtClean="0">
              <a:solidFill>
                <a:schemeClr val="tx1"/>
              </a:solidFill>
              <a:latin typeface="Cambria" pitchFamily="18" charset="0"/>
              <a:ea typeface="Cambria" pitchFamily="18" charset="0"/>
            </a:rPr>
            <a:t>:</a:t>
          </a:r>
        </a:p>
        <a:p>
          <a:pPr algn="just"/>
          <a:r>
            <a:rPr lang="en-US" sz="1500" dirty="0" smtClean="0">
              <a:solidFill>
                <a:schemeClr val="tx1"/>
              </a:solidFill>
              <a:latin typeface="Cambria" pitchFamily="18" charset="0"/>
              <a:ea typeface="Cambria" pitchFamily="18" charset="0"/>
            </a:rPr>
            <a:t>+ </a:t>
          </a:r>
          <a:r>
            <a:rPr lang="vi-VN" sz="1500" dirty="0" smtClean="0">
              <a:solidFill>
                <a:schemeClr val="tx1"/>
              </a:solidFill>
              <a:latin typeface="Cambria" pitchFamily="18" charset="0"/>
              <a:ea typeface="Cambria" pitchFamily="18" charset="0"/>
            </a:rPr>
            <a:t>Ở miền Bắc, do ảnh hưởng của áp thấp Bắc Bộ nén gió thổi vào đất liền theo hướng </a:t>
          </a:r>
          <a:r>
            <a:rPr lang="en-US" sz="1500" dirty="0" err="1" smtClean="0">
              <a:solidFill>
                <a:schemeClr val="tx1"/>
              </a:solidFill>
              <a:latin typeface="Cambria" pitchFamily="18" charset="0"/>
              <a:ea typeface="Cambria" pitchFamily="18" charset="0"/>
            </a:rPr>
            <a:t>đông</a:t>
          </a:r>
          <a:r>
            <a:rPr lang="en-US" sz="1500" dirty="0" smtClean="0">
              <a:solidFill>
                <a:schemeClr val="tx1"/>
              </a:solidFill>
              <a:latin typeface="Cambria" pitchFamily="18" charset="0"/>
              <a:ea typeface="Cambria" pitchFamily="18" charset="0"/>
            </a:rPr>
            <a:t> </a:t>
          </a:r>
          <a:r>
            <a:rPr lang="en-US" sz="1500" dirty="0" err="1" smtClean="0">
              <a:solidFill>
                <a:schemeClr val="tx1"/>
              </a:solidFill>
              <a:latin typeface="Cambria" pitchFamily="18" charset="0"/>
              <a:ea typeface="Cambria" pitchFamily="18" charset="0"/>
            </a:rPr>
            <a:t>nam</a:t>
          </a:r>
          <a:r>
            <a:rPr lang="vi-VN" sz="1500" dirty="0" smtClean="0">
              <a:solidFill>
                <a:schemeClr val="tx1"/>
              </a:solidFill>
              <a:latin typeface="Cambria" pitchFamily="18" charset="0"/>
              <a:ea typeface="Cambria" pitchFamily="18" charset="0"/>
            </a:rPr>
            <a:t>.</a:t>
          </a:r>
          <a:endParaRPr lang="en-US" sz="1500" dirty="0" smtClean="0">
            <a:solidFill>
              <a:schemeClr val="tx1"/>
            </a:solidFill>
            <a:latin typeface="Cambria" pitchFamily="18" charset="0"/>
            <a:ea typeface="Cambria" pitchFamily="18" charset="0"/>
          </a:endParaRPr>
        </a:p>
        <a:p>
          <a:pPr algn="just"/>
          <a:r>
            <a:rPr lang="vi-VN" sz="1500" dirty="0" smtClean="0">
              <a:solidFill>
                <a:schemeClr val="tx1"/>
              </a:solidFill>
              <a:latin typeface="Cambria" pitchFamily="18" charset="0"/>
              <a:ea typeface="Cambria" pitchFamily="18" charset="0"/>
            </a:rPr>
            <a:t>- Nửa đầu mùa hạ, gió </a:t>
          </a:r>
          <a:r>
            <a:rPr lang="en-US" sz="1500" dirty="0" err="1" smtClean="0">
              <a:solidFill>
                <a:schemeClr val="tx1"/>
              </a:solidFill>
              <a:latin typeface="Cambria" pitchFamily="18" charset="0"/>
              <a:ea typeface="Cambria" pitchFamily="18" charset="0"/>
            </a:rPr>
            <a:t>mùa</a:t>
          </a:r>
          <a:r>
            <a:rPr lang="en-US" sz="1500" dirty="0" smtClean="0">
              <a:solidFill>
                <a:schemeClr val="tx1"/>
              </a:solidFill>
              <a:latin typeface="Cambria" pitchFamily="18" charset="0"/>
              <a:ea typeface="Cambria" pitchFamily="18" charset="0"/>
            </a:rPr>
            <a:t> </a:t>
          </a:r>
          <a:r>
            <a:rPr lang="en-US" sz="1500" dirty="0" err="1" smtClean="0">
              <a:solidFill>
                <a:schemeClr val="tx1"/>
              </a:solidFill>
              <a:latin typeface="Cambria" pitchFamily="18" charset="0"/>
              <a:ea typeface="Cambria" pitchFamily="18" charset="0"/>
            </a:rPr>
            <a:t>tây</a:t>
          </a:r>
          <a:r>
            <a:rPr lang="en-US" sz="1500" dirty="0" smtClean="0">
              <a:solidFill>
                <a:schemeClr val="tx1"/>
              </a:solidFill>
              <a:latin typeface="Cambria" pitchFamily="18" charset="0"/>
              <a:ea typeface="Cambria" pitchFamily="18" charset="0"/>
            </a:rPr>
            <a:t> </a:t>
          </a:r>
          <a:r>
            <a:rPr lang="en-US" sz="1500" dirty="0" err="1" smtClean="0">
              <a:solidFill>
                <a:schemeClr val="tx1"/>
              </a:solidFill>
              <a:latin typeface="Cambria" pitchFamily="18" charset="0"/>
              <a:ea typeface="Cambria" pitchFamily="18" charset="0"/>
            </a:rPr>
            <a:t>nam</a:t>
          </a:r>
          <a:r>
            <a:rPr lang="en-US" sz="1500" dirty="0" smtClean="0">
              <a:solidFill>
                <a:schemeClr val="tx1"/>
              </a:solidFill>
              <a:latin typeface="Cambria" pitchFamily="18" charset="0"/>
              <a:ea typeface="Cambria" pitchFamily="18" charset="0"/>
            </a:rPr>
            <a:t> </a:t>
          </a:r>
          <a:r>
            <a:rPr lang="vi-VN" sz="1500" dirty="0" smtClean="0">
              <a:solidFill>
                <a:schemeClr val="tx1"/>
              </a:solidFill>
              <a:latin typeface="Cambria" pitchFamily="18" charset="0"/>
              <a:ea typeface="Cambria" pitchFamily="18" charset="0"/>
            </a:rPr>
            <a:t>vượt dãy Trường Sơn, Pu Đen Đinh, Pu Sam Sao gây ra hiệu ứng phơn khô nóng cho cho phía  đông Trường Sơn và nam Tây Bắc</a:t>
          </a:r>
          <a:r>
            <a:rPr lang="en-US" sz="1500" dirty="0" smtClean="0">
              <a:solidFill>
                <a:schemeClr val="tx1"/>
              </a:solidFill>
              <a:latin typeface="Cambria" pitchFamily="18" charset="0"/>
              <a:ea typeface="Cambria" pitchFamily="18" charset="0"/>
            </a:rPr>
            <a:t>, </a:t>
          </a:r>
          <a:r>
            <a:rPr lang="en-US" sz="1500" dirty="0" err="1" smtClean="0">
              <a:solidFill>
                <a:schemeClr val="tx1"/>
              </a:solidFill>
              <a:latin typeface="Cambria" pitchFamily="18" charset="0"/>
              <a:ea typeface="Cambria" pitchFamily="18" charset="0"/>
            </a:rPr>
            <a:t>nên</a:t>
          </a:r>
          <a:r>
            <a:rPr lang="en-US" sz="1500" dirty="0" smtClean="0">
              <a:solidFill>
                <a:schemeClr val="tx1"/>
              </a:solidFill>
              <a:latin typeface="Cambria" pitchFamily="18" charset="0"/>
              <a:ea typeface="Cambria" pitchFamily="18" charset="0"/>
            </a:rPr>
            <a:t> </a:t>
          </a:r>
          <a:r>
            <a:rPr lang="vi-VN" sz="1500" dirty="0" smtClean="0">
              <a:solidFill>
                <a:schemeClr val="tx1"/>
              </a:solidFill>
              <a:latin typeface="Cambria" pitchFamily="18" charset="0"/>
              <a:ea typeface="Cambria" pitchFamily="18" charset="0"/>
            </a:rPr>
            <a:t>Trường Sơn Tây hay Tây Nguyên mưa quây, Trường Sơn Đông hay ven biển miền Trung thì nắng đốt.</a:t>
          </a:r>
          <a:endParaRPr lang="en-US" sz="1500" dirty="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16256">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122686" custLinFactNeighborX="-386" custLinFactNeighborY="-6391">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169458" custLinFactNeighborX="-131" custLinFactNeighborY="7389">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D274CE2A-ED47-4CFE-981A-670E14BBB397}" srcId="{A55E36B4-5DBD-4D69-9E07-2ACE1B02C75C}" destId="{75A2E02A-7769-4E94-8561-8178449CF35B}" srcOrd="0" destOrd="0" parTransId="{985296F4-4FB3-49BD-BAEA-280CEAC6AFAC}" sibTransId="{9DA92A08-ED37-48A9-A0DD-F521D2142CD2}"/>
    <dgm:cxn modelId="{E47014BD-B35F-4A75-8D3A-E36CBE71105B}" srcId="{A55E36B4-5DBD-4D69-9E07-2ACE1B02C75C}" destId="{9B38993F-91D9-4E45-89FE-E7C2053BB052}" srcOrd="2" destOrd="0" parTransId="{09D1B164-619A-4073-BC5B-FCA5E09B6EF1}" sibTransId="{D53B4CC3-4CE5-4F91-919B-A6C770DA696A}"/>
    <dgm:cxn modelId="{8761B4AA-516C-43AC-9284-45EC045711C4}" type="presOf" srcId="{A55E36B4-5DBD-4D69-9E07-2ACE1B02C75C}" destId="{287E208B-7CBA-48D9-A845-7C3BA9246006}" srcOrd="0" destOrd="0" presId="urn:microsoft.com/office/officeart/2008/layout/VerticalCurvedList"/>
    <dgm:cxn modelId="{9B0613D0-75A7-4897-8914-A71D4AB711FD}" type="presOf" srcId="{2EA4557B-2359-4BA8-9F14-A6ECB8DAC4AB}" destId="{DD97E049-4A6C-47F8-8707-C5FFDBF743ED}"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B266245F-5263-4E70-88F5-4D1674DB3B84}" type="presOf" srcId="{9B38993F-91D9-4E45-89FE-E7C2053BB052}" destId="{A0E9B536-5134-4AC7-990D-17E1F41843BA}" srcOrd="0" destOrd="0" presId="urn:microsoft.com/office/officeart/2008/layout/VerticalCurvedList"/>
    <dgm:cxn modelId="{5778B1B4-E560-4E84-AD4D-A813FF78C10F}" type="presOf" srcId="{9DA92A08-ED37-48A9-A0DD-F521D2142CD2}" destId="{C7497E28-FAE4-42DA-8D9D-5B4659273D7A}" srcOrd="0" destOrd="0" presId="urn:microsoft.com/office/officeart/2008/layout/VerticalCurvedList"/>
    <dgm:cxn modelId="{E924C404-B05C-465B-8D1C-00EC910A951E}" type="presOf" srcId="{75A2E02A-7769-4E94-8561-8178449CF35B}" destId="{534504B8-3AD3-4D7F-BA10-772C4BC9F4DA}" srcOrd="0" destOrd="0" presId="urn:microsoft.com/office/officeart/2008/layout/VerticalCurvedList"/>
    <dgm:cxn modelId="{C4F98C06-AD96-432A-B4D9-282520DE6931}" type="presParOf" srcId="{287E208B-7CBA-48D9-A845-7C3BA9246006}" destId="{5A99791D-9E28-4B3D-8ACD-8F48A5C6199A}" srcOrd="0" destOrd="0" presId="urn:microsoft.com/office/officeart/2008/layout/VerticalCurvedList"/>
    <dgm:cxn modelId="{99688B73-F52A-4B19-BFC8-912C86E0CE37}" type="presParOf" srcId="{5A99791D-9E28-4B3D-8ACD-8F48A5C6199A}" destId="{9839DEA4-81CC-40F3-A882-992AC1AF75D3}" srcOrd="0" destOrd="0" presId="urn:microsoft.com/office/officeart/2008/layout/VerticalCurvedList"/>
    <dgm:cxn modelId="{59FE6BC5-49C9-4D06-A5DE-A9A49B8BF90F}" type="presParOf" srcId="{9839DEA4-81CC-40F3-A882-992AC1AF75D3}" destId="{28F6DBF1-E187-4C38-B1F1-C875CC0EEA2D}" srcOrd="0" destOrd="0" presId="urn:microsoft.com/office/officeart/2008/layout/VerticalCurvedList"/>
    <dgm:cxn modelId="{12D7A639-2081-46BC-A6D9-C40AEB029806}" type="presParOf" srcId="{9839DEA4-81CC-40F3-A882-992AC1AF75D3}" destId="{C7497E28-FAE4-42DA-8D9D-5B4659273D7A}" srcOrd="1" destOrd="0" presId="urn:microsoft.com/office/officeart/2008/layout/VerticalCurvedList"/>
    <dgm:cxn modelId="{B85A564F-332C-4C27-8212-07053B76FA55}" type="presParOf" srcId="{9839DEA4-81CC-40F3-A882-992AC1AF75D3}" destId="{175AA276-58F2-4DD9-80FC-A508711E986D}" srcOrd="2" destOrd="0" presId="urn:microsoft.com/office/officeart/2008/layout/VerticalCurvedList"/>
    <dgm:cxn modelId="{91D9C5BB-E272-4F49-85F8-42160FDBDCA7}" type="presParOf" srcId="{9839DEA4-81CC-40F3-A882-992AC1AF75D3}" destId="{99D1BCB1-BBEC-4020-AF46-9B84DFEEEB12}" srcOrd="3" destOrd="0" presId="urn:microsoft.com/office/officeart/2008/layout/VerticalCurvedList"/>
    <dgm:cxn modelId="{87D60E70-C750-4784-9701-EA9A65D9C29D}" type="presParOf" srcId="{5A99791D-9E28-4B3D-8ACD-8F48A5C6199A}" destId="{534504B8-3AD3-4D7F-BA10-772C4BC9F4DA}" srcOrd="1" destOrd="0" presId="urn:microsoft.com/office/officeart/2008/layout/VerticalCurvedList"/>
    <dgm:cxn modelId="{C50289AF-CC35-43F9-97D6-9BCFF4DA522E}" type="presParOf" srcId="{5A99791D-9E28-4B3D-8ACD-8F48A5C6199A}" destId="{449D8CCB-25E3-4F77-9AA7-F013F49094ED}" srcOrd="2" destOrd="0" presId="urn:microsoft.com/office/officeart/2008/layout/VerticalCurvedList"/>
    <dgm:cxn modelId="{84363DD2-33CD-4AD3-9C19-6DEC7CD11601}" type="presParOf" srcId="{449D8CCB-25E3-4F77-9AA7-F013F49094ED}" destId="{467C472B-F399-46AE-B017-5DC56BBEA7D7}" srcOrd="0" destOrd="0" presId="urn:microsoft.com/office/officeart/2008/layout/VerticalCurvedList"/>
    <dgm:cxn modelId="{53733497-AA19-4E1B-BA25-1E01CD2BFE69}" type="presParOf" srcId="{5A99791D-9E28-4B3D-8ACD-8F48A5C6199A}" destId="{DD97E049-4A6C-47F8-8707-C5FFDBF743ED}" srcOrd="3" destOrd="0" presId="urn:microsoft.com/office/officeart/2008/layout/VerticalCurvedList"/>
    <dgm:cxn modelId="{61777AB4-CD13-405F-8969-F233BE03E632}" type="presParOf" srcId="{5A99791D-9E28-4B3D-8ACD-8F48A5C6199A}" destId="{7DBD23B7-51C8-4591-8906-0B740EFCF017}" srcOrd="4" destOrd="0" presId="urn:microsoft.com/office/officeart/2008/layout/VerticalCurvedList"/>
    <dgm:cxn modelId="{4850C10E-D050-489E-802B-FC0905711AB4}" type="presParOf" srcId="{7DBD23B7-51C8-4591-8906-0B740EFCF017}" destId="{9D6C96D5-59F1-4074-AA4E-276172A59D56}" srcOrd="0" destOrd="0" presId="urn:microsoft.com/office/officeart/2008/layout/VerticalCurvedList"/>
    <dgm:cxn modelId="{EC709D6F-5D7D-47FE-9831-D33B042E3E43}" type="presParOf" srcId="{5A99791D-9E28-4B3D-8ACD-8F48A5C6199A}" destId="{A0E9B536-5134-4AC7-990D-17E1F41843BA}" srcOrd="5" destOrd="0" presId="urn:microsoft.com/office/officeart/2008/layout/VerticalCurvedList"/>
    <dgm:cxn modelId="{96211963-6FC7-44C5-BBE7-BCD02AD2AAF5}" type="presParOf" srcId="{5A99791D-9E28-4B3D-8ACD-8F48A5C6199A}" destId="{E6CA5371-E765-4FE6-A6BE-7ECD1C15C765}" srcOrd="6" destOrd="0" presId="urn:microsoft.com/office/officeart/2008/layout/VerticalCurvedList"/>
    <dgm:cxn modelId="{912F6EC4-5AB2-49FB-BEF4-AD9D2E4E5D37}"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05F0AF9-0767-4948-8972-1518CD1A8D70}"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F3A90923-DA21-429E-BA8C-0BC22FE0EE25}">
      <dgm:prSet phldrT="[Text]" custT="1"/>
      <dgm:spPr>
        <a:solidFill>
          <a:srgbClr val="FFCCFF"/>
        </a:solidFill>
      </dgm:spPr>
      <dgm:t>
        <a:bodyPr/>
        <a:lstStyle/>
        <a:p>
          <a:r>
            <a:rPr lang="en-US" sz="1600" b="1" dirty="0" smtClean="0">
              <a:solidFill>
                <a:srgbClr val="FF0000"/>
              </a:solidFill>
              <a:latin typeface="Cambria" pitchFamily="18" charset="0"/>
              <a:ea typeface="Cambria" pitchFamily="18" charset="0"/>
            </a:rPr>
            <a:t>NHÓM 2</a:t>
          </a:r>
          <a:endParaRPr lang="en-US" sz="1600" b="1" dirty="0">
            <a:solidFill>
              <a:srgbClr val="FF0000"/>
            </a:solidFill>
            <a:latin typeface="Cambria" pitchFamily="18" charset="0"/>
            <a:ea typeface="Cambria" pitchFamily="18" charset="0"/>
          </a:endParaRPr>
        </a:p>
      </dgm:t>
    </dgm:pt>
    <dgm:pt modelId="{E35E5AE2-18D9-4DD9-A723-8B97B6CC21EC}" type="parTrans" cxnId="{295CE534-36BC-4701-A82E-E7033E92B509}">
      <dgm:prSet/>
      <dgm:spPr/>
      <dgm:t>
        <a:bodyPr/>
        <a:lstStyle/>
        <a:p>
          <a:endParaRPr lang="en-US"/>
        </a:p>
      </dgm:t>
    </dgm:pt>
    <dgm:pt modelId="{4B61347F-0666-41D0-A061-0E54F0237867}" type="sibTrans" cxnId="{295CE534-36BC-4701-A82E-E7033E92B509}">
      <dgm:prSet/>
      <dgm:spPr/>
      <dgm:t>
        <a:bodyPr/>
        <a:lstStyle/>
        <a:p>
          <a:endParaRPr lang="en-US"/>
        </a:p>
      </dgm:t>
    </dgm:pt>
    <dgm:pt modelId="{1634262A-FB6D-4858-A144-C3641F148963}">
      <dgm:prSet phldrT="[Text]" custT="1"/>
      <dgm:spPr>
        <a:solidFill>
          <a:srgbClr val="99FF66"/>
        </a:solidFill>
      </dgm:spPr>
      <dgm:t>
        <a:bodyPr/>
        <a:lstStyle/>
        <a:p>
          <a:r>
            <a:rPr lang="en-US" sz="1800" b="1" dirty="0" err="1" smtClean="0">
              <a:solidFill>
                <a:schemeClr val="tx1"/>
              </a:solidFill>
              <a:latin typeface="Cambria" pitchFamily="18" charset="0"/>
              <a:ea typeface="Cambria" pitchFamily="18" charset="0"/>
            </a:rPr>
            <a:t>Lào</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Cai</a:t>
          </a:r>
          <a:endParaRPr lang="en-US" sz="1800" b="1" dirty="0">
            <a:solidFill>
              <a:schemeClr val="tx1"/>
            </a:solidFill>
            <a:latin typeface="Cambria" pitchFamily="18" charset="0"/>
            <a:ea typeface="Cambria" pitchFamily="18" charset="0"/>
          </a:endParaRPr>
        </a:p>
      </dgm:t>
    </dgm:pt>
    <dgm:pt modelId="{0B9124BE-4ED4-4FF6-B81E-71DF7CE4C04C}" type="parTrans" cxnId="{8DC2E1E7-05EB-4E7C-9F49-6E1CDD58A1AC}">
      <dgm:prSet/>
      <dgm:spPr/>
      <dgm:t>
        <a:bodyPr/>
        <a:lstStyle/>
        <a:p>
          <a:endParaRPr lang="en-US"/>
        </a:p>
      </dgm:t>
    </dgm:pt>
    <dgm:pt modelId="{72E760BE-DB98-4E48-A13A-BC53E31FF3C6}" type="sibTrans" cxnId="{8DC2E1E7-05EB-4E7C-9F49-6E1CDD58A1AC}">
      <dgm:prSet/>
      <dgm:spPr/>
      <dgm:t>
        <a:bodyPr/>
        <a:lstStyle/>
        <a:p>
          <a:endParaRPr lang="en-US"/>
        </a:p>
      </dgm:t>
    </dgm:pt>
    <dgm:pt modelId="{AE81F2B6-4AEB-45C9-99C1-9516D9169289}">
      <dgm:prSet phldrT="[Text]" custT="1"/>
      <dgm:spPr>
        <a:solidFill>
          <a:srgbClr val="BCFCD4"/>
        </a:solidFill>
      </dgm:spPr>
      <dgm:t>
        <a:bodyPr/>
        <a:lstStyle/>
        <a:p>
          <a:pPr algn="just"/>
          <a:r>
            <a:rPr lang="vi-VN" sz="1600" b="1" dirty="0" smtClean="0">
              <a:solidFill>
                <a:schemeClr val="tx1"/>
              </a:solidFill>
              <a:latin typeface="Cambria" pitchFamily="18" charset="0"/>
              <a:ea typeface="Cambria" pitchFamily="18" charset="0"/>
            </a:rPr>
            <a:t>- Về nhiệt độ:</a:t>
          </a:r>
          <a:endParaRPr lang="en-US" sz="1600" b="1" dirty="0" smtClean="0">
            <a:solidFill>
              <a:schemeClr val="tx1"/>
            </a:solidFill>
            <a:latin typeface="Cambria" pitchFamily="18" charset="0"/>
            <a:ea typeface="Cambria" pitchFamily="18" charset="0"/>
          </a:endParaRPr>
        </a:p>
        <a:p>
          <a:pPr algn="just"/>
          <a:r>
            <a:rPr lang="vi-VN" sz="1600" dirty="0" smtClean="0">
              <a:solidFill>
                <a:schemeClr val="tx1"/>
              </a:solidFill>
              <a:latin typeface="Cambria" pitchFamily="18" charset="0"/>
              <a:ea typeface="Cambria" pitchFamily="18" charset="0"/>
            </a:rPr>
            <a:t>+ Nhiệt độ trung bình năm: 22,4</a:t>
          </a:r>
          <a:r>
            <a:rPr lang="vi-VN" sz="1600" baseline="30000" dirty="0" smtClean="0">
              <a:solidFill>
                <a:schemeClr val="tx1"/>
              </a:solidFill>
              <a:latin typeface="Cambria" pitchFamily="18" charset="0"/>
              <a:ea typeface="Cambria" pitchFamily="18" charset="0"/>
            </a:rPr>
            <a:t>0</a:t>
          </a:r>
          <a:r>
            <a:rPr lang="vi-VN" sz="1600" dirty="0" smtClean="0">
              <a:solidFill>
                <a:schemeClr val="tx1"/>
              </a:solidFill>
              <a:latin typeface="Cambria" pitchFamily="18" charset="0"/>
              <a:ea typeface="Cambria" pitchFamily="18" charset="0"/>
            </a:rPr>
            <a:t>C.</a:t>
          </a:r>
          <a:endParaRPr lang="en-US" sz="1600" dirty="0" smtClean="0">
            <a:solidFill>
              <a:schemeClr val="tx1"/>
            </a:solidFill>
            <a:latin typeface="Cambria" pitchFamily="18" charset="0"/>
            <a:ea typeface="Cambria" pitchFamily="18" charset="0"/>
          </a:endParaRPr>
        </a:p>
        <a:p>
          <a:pPr algn="just"/>
          <a:r>
            <a:rPr lang="vi-VN" sz="1600" dirty="0" smtClean="0">
              <a:solidFill>
                <a:schemeClr val="tx1"/>
              </a:solidFill>
              <a:latin typeface="Cambria" pitchFamily="18" charset="0"/>
              <a:ea typeface="Cambria" pitchFamily="18" charset="0"/>
            </a:rPr>
            <a:t>+ Nhiệt độ cao nhất khoảng 28</a:t>
          </a:r>
          <a:r>
            <a:rPr lang="vi-VN" sz="1600" baseline="30000" dirty="0" smtClean="0">
              <a:solidFill>
                <a:schemeClr val="tx1"/>
              </a:solidFill>
              <a:latin typeface="Cambria" pitchFamily="18" charset="0"/>
              <a:ea typeface="Cambria" pitchFamily="18" charset="0"/>
            </a:rPr>
            <a:t>0</a:t>
          </a:r>
          <a:r>
            <a:rPr lang="vi-VN" sz="1600" dirty="0" smtClean="0">
              <a:solidFill>
                <a:schemeClr val="tx1"/>
              </a:solidFill>
              <a:latin typeface="Cambria" pitchFamily="18" charset="0"/>
              <a:ea typeface="Cambria" pitchFamily="18" charset="0"/>
            </a:rPr>
            <a:t>C, thấp nhất khoảng 15</a:t>
          </a:r>
          <a:r>
            <a:rPr lang="vi-VN" sz="1600" baseline="30000" dirty="0" smtClean="0">
              <a:solidFill>
                <a:schemeClr val="tx1"/>
              </a:solidFill>
              <a:latin typeface="Cambria" pitchFamily="18" charset="0"/>
              <a:ea typeface="Cambria" pitchFamily="18" charset="0"/>
            </a:rPr>
            <a:t>0</a:t>
          </a:r>
          <a:r>
            <a:rPr lang="vi-VN" sz="1600" dirty="0" smtClean="0">
              <a:solidFill>
                <a:schemeClr val="tx1"/>
              </a:solidFill>
              <a:latin typeface="Cambria" pitchFamily="18" charset="0"/>
              <a:ea typeface="Cambria" pitchFamily="18" charset="0"/>
            </a:rPr>
            <a:t>C.</a:t>
          </a:r>
          <a:endParaRPr lang="en-US" sz="1600" dirty="0" smtClean="0">
            <a:solidFill>
              <a:schemeClr val="tx1"/>
            </a:solidFill>
            <a:latin typeface="Cambria" pitchFamily="18" charset="0"/>
            <a:ea typeface="Cambria" pitchFamily="18" charset="0"/>
          </a:endParaRPr>
        </a:p>
      </dgm:t>
    </dgm:pt>
    <dgm:pt modelId="{628BFE78-A541-4A4D-AE8E-691C1888CC46}" type="parTrans" cxnId="{E5C9BD0F-C1F3-4729-9572-03CEA9B9B1EF}">
      <dgm:prSet/>
      <dgm:spPr/>
      <dgm:t>
        <a:bodyPr/>
        <a:lstStyle/>
        <a:p>
          <a:endParaRPr lang="en-US"/>
        </a:p>
      </dgm:t>
    </dgm:pt>
    <dgm:pt modelId="{7296AC96-6041-4074-AD07-94AEA0A3E929}" type="sibTrans" cxnId="{E5C9BD0F-C1F3-4729-9572-03CEA9B9B1EF}">
      <dgm:prSet/>
      <dgm:spPr/>
      <dgm:t>
        <a:bodyPr/>
        <a:lstStyle/>
        <a:p>
          <a:endParaRPr lang="en-US"/>
        </a:p>
      </dgm:t>
    </dgm:pt>
    <dgm:pt modelId="{3D8889BC-0038-4C00-8994-17023F300B58}">
      <dgm:prSet phldrT="[Text]" custT="1"/>
      <dgm:spPr>
        <a:solidFill>
          <a:srgbClr val="BCFCD4"/>
        </a:solidFill>
      </dgm:spPr>
      <dgm:t>
        <a:bodyPr/>
        <a:lstStyle/>
        <a:p>
          <a:pPr algn="just"/>
          <a:r>
            <a:rPr lang="vi-VN" sz="1600" b="1" dirty="0" smtClean="0">
              <a:solidFill>
                <a:schemeClr val="tx1"/>
              </a:solidFill>
              <a:latin typeface="Cambria" pitchFamily="18" charset="0"/>
              <a:ea typeface="Cambria" pitchFamily="18" charset="0"/>
            </a:rPr>
            <a:t>- Về lượng mưa:</a:t>
          </a:r>
          <a:endParaRPr lang="en-US" sz="1600" b="1" dirty="0" smtClean="0">
            <a:solidFill>
              <a:schemeClr val="tx1"/>
            </a:solidFill>
            <a:latin typeface="Cambria" pitchFamily="18" charset="0"/>
            <a:ea typeface="Cambria" pitchFamily="18" charset="0"/>
          </a:endParaRPr>
        </a:p>
        <a:p>
          <a:pPr algn="just"/>
          <a:r>
            <a:rPr lang="vi-VN" sz="1600" dirty="0" smtClean="0">
              <a:solidFill>
                <a:schemeClr val="tx1"/>
              </a:solidFill>
              <a:latin typeface="Cambria" pitchFamily="18" charset="0"/>
              <a:ea typeface="Cambria" pitchFamily="18" charset="0"/>
            </a:rPr>
            <a:t>+ Tổng lượng mưa trong năm : 1765mm.</a:t>
          </a:r>
          <a:endParaRPr lang="en-US" sz="1600" dirty="0" smtClean="0">
            <a:solidFill>
              <a:schemeClr val="tx1"/>
            </a:solidFill>
            <a:latin typeface="Cambria" pitchFamily="18" charset="0"/>
            <a:ea typeface="Cambria" pitchFamily="18" charset="0"/>
          </a:endParaRPr>
        </a:p>
        <a:p>
          <a:pPr algn="just"/>
          <a:r>
            <a:rPr lang="vi-VN" sz="1600" dirty="0" smtClean="0">
              <a:solidFill>
                <a:schemeClr val="tx1"/>
              </a:solidFill>
              <a:latin typeface="Cambria" pitchFamily="18" charset="0"/>
              <a:ea typeface="Cambria" pitchFamily="18" charset="0"/>
            </a:rPr>
            <a:t>+ Lượng mưa cao nhất khoảng 350mm, lượng mưa thấp nhất khoảng 35mm.</a:t>
          </a:r>
          <a:endParaRPr lang="en-US" sz="1600" dirty="0" smtClean="0">
            <a:solidFill>
              <a:schemeClr val="tx1"/>
            </a:solidFill>
            <a:latin typeface="Cambria" pitchFamily="18" charset="0"/>
            <a:ea typeface="Cambria" pitchFamily="18" charset="0"/>
          </a:endParaRPr>
        </a:p>
      </dgm:t>
    </dgm:pt>
    <dgm:pt modelId="{4C34C2E4-DF8D-4994-B558-0EF1B663C4F4}" type="parTrans" cxnId="{020B01D1-0AE6-4BAA-9818-C6DA2C85BF28}">
      <dgm:prSet/>
      <dgm:spPr/>
      <dgm:t>
        <a:bodyPr/>
        <a:lstStyle/>
        <a:p>
          <a:endParaRPr lang="en-US"/>
        </a:p>
      </dgm:t>
    </dgm:pt>
    <dgm:pt modelId="{23131B6C-8976-49E0-9AD1-34284966052D}" type="sibTrans" cxnId="{020B01D1-0AE6-4BAA-9818-C6DA2C85BF28}">
      <dgm:prSet/>
      <dgm:spPr/>
      <dgm:t>
        <a:bodyPr/>
        <a:lstStyle/>
        <a:p>
          <a:endParaRPr lang="en-US"/>
        </a:p>
      </dgm:t>
    </dgm:pt>
    <dgm:pt modelId="{2354FD9F-CD2E-44A5-B060-5A930A4E99F0}">
      <dgm:prSet phldrT="[Text]" custT="1"/>
      <dgm:spPr>
        <a:solidFill>
          <a:srgbClr val="99FF66"/>
        </a:solidFill>
      </dgm:spPr>
      <dgm:t>
        <a:bodyPr/>
        <a:lstStyle/>
        <a:p>
          <a:r>
            <a:rPr lang="en-US" sz="1800" b="1" dirty="0" smtClean="0">
              <a:solidFill>
                <a:schemeClr val="tx1"/>
              </a:solidFill>
              <a:latin typeface="Cambria" pitchFamily="18" charset="0"/>
              <a:ea typeface="Cambria" pitchFamily="18" charset="0"/>
            </a:rPr>
            <a:t>Sa </a:t>
          </a:r>
        </a:p>
        <a:p>
          <a:r>
            <a:rPr lang="en-US" sz="1800" b="1" dirty="0" smtClean="0">
              <a:solidFill>
                <a:schemeClr val="tx1"/>
              </a:solidFill>
              <a:latin typeface="Cambria" pitchFamily="18" charset="0"/>
              <a:ea typeface="Cambria" pitchFamily="18" charset="0"/>
            </a:rPr>
            <a:t>Pa</a:t>
          </a:r>
          <a:endParaRPr lang="en-US" sz="1800" b="1" dirty="0">
            <a:solidFill>
              <a:schemeClr val="tx1"/>
            </a:solidFill>
            <a:latin typeface="Cambria" pitchFamily="18" charset="0"/>
            <a:ea typeface="Cambria" pitchFamily="18" charset="0"/>
          </a:endParaRPr>
        </a:p>
      </dgm:t>
    </dgm:pt>
    <dgm:pt modelId="{552909E3-A49D-419A-A306-3A8A76B0346F}" type="parTrans" cxnId="{B0948D33-BD34-4E03-B586-B3D7BC76211D}">
      <dgm:prSet/>
      <dgm:spPr/>
      <dgm:t>
        <a:bodyPr/>
        <a:lstStyle/>
        <a:p>
          <a:endParaRPr lang="en-US"/>
        </a:p>
      </dgm:t>
    </dgm:pt>
    <dgm:pt modelId="{4A31B90A-C92A-496F-B420-4E005E1F85B9}" type="sibTrans" cxnId="{B0948D33-BD34-4E03-B586-B3D7BC76211D}">
      <dgm:prSet/>
      <dgm:spPr/>
      <dgm:t>
        <a:bodyPr/>
        <a:lstStyle/>
        <a:p>
          <a:endParaRPr lang="en-US"/>
        </a:p>
      </dgm:t>
    </dgm:pt>
    <dgm:pt modelId="{10D0F947-8FEF-4A0E-A91D-CA6A7A9529ED}">
      <dgm:prSet phldrT="[Text]" custT="1"/>
      <dgm:spPr>
        <a:solidFill>
          <a:srgbClr val="BCFCD4"/>
        </a:solidFill>
      </dgm:spPr>
      <dgm:t>
        <a:bodyPr/>
        <a:lstStyle/>
        <a:p>
          <a:pPr algn="just"/>
          <a:r>
            <a:rPr lang="vi-VN" sz="1600" b="1" dirty="0" smtClean="0">
              <a:solidFill>
                <a:schemeClr val="tx1"/>
              </a:solidFill>
              <a:latin typeface="Cambria" pitchFamily="18" charset="0"/>
              <a:ea typeface="Cambria" pitchFamily="18" charset="0"/>
            </a:rPr>
            <a:t>- Về nhiệt độ:</a:t>
          </a:r>
          <a:endParaRPr lang="en-US" sz="1600" b="1" dirty="0" smtClean="0">
            <a:solidFill>
              <a:schemeClr val="tx1"/>
            </a:solidFill>
            <a:latin typeface="Cambria" pitchFamily="18" charset="0"/>
            <a:ea typeface="Cambria" pitchFamily="18" charset="0"/>
          </a:endParaRPr>
        </a:p>
        <a:p>
          <a:pPr algn="just"/>
          <a:r>
            <a:rPr lang="vi-VN" sz="1600" dirty="0" smtClean="0">
              <a:solidFill>
                <a:schemeClr val="tx1"/>
              </a:solidFill>
              <a:latin typeface="Cambria" pitchFamily="18" charset="0"/>
              <a:ea typeface="Cambria" pitchFamily="18" charset="0"/>
            </a:rPr>
            <a:t>+ Nhiệt độ trung bình năm: 15,5</a:t>
          </a:r>
          <a:r>
            <a:rPr lang="vi-VN" sz="1600" baseline="30000" dirty="0" smtClean="0">
              <a:solidFill>
                <a:schemeClr val="tx1"/>
              </a:solidFill>
              <a:latin typeface="Cambria" pitchFamily="18" charset="0"/>
              <a:ea typeface="Cambria" pitchFamily="18" charset="0"/>
            </a:rPr>
            <a:t>0</a:t>
          </a:r>
          <a:r>
            <a:rPr lang="vi-VN" sz="1600" dirty="0" smtClean="0">
              <a:solidFill>
                <a:schemeClr val="tx1"/>
              </a:solidFill>
              <a:latin typeface="Cambria" pitchFamily="18" charset="0"/>
              <a:ea typeface="Cambria" pitchFamily="18" charset="0"/>
            </a:rPr>
            <a:t>C.</a:t>
          </a:r>
          <a:endParaRPr lang="en-US" sz="1600" dirty="0" smtClean="0">
            <a:solidFill>
              <a:schemeClr val="tx1"/>
            </a:solidFill>
            <a:latin typeface="Cambria" pitchFamily="18" charset="0"/>
            <a:ea typeface="Cambria" pitchFamily="18" charset="0"/>
          </a:endParaRPr>
        </a:p>
        <a:p>
          <a:pPr algn="just"/>
          <a:r>
            <a:rPr lang="vi-VN" sz="1600" dirty="0" smtClean="0">
              <a:solidFill>
                <a:schemeClr val="tx1"/>
              </a:solidFill>
              <a:latin typeface="Cambria" pitchFamily="18" charset="0"/>
              <a:ea typeface="Cambria" pitchFamily="18" charset="0"/>
            </a:rPr>
            <a:t>+ Nhiệt độ cao nhất khoảng 20</a:t>
          </a:r>
          <a:r>
            <a:rPr lang="vi-VN" sz="1600" baseline="30000" dirty="0" smtClean="0">
              <a:solidFill>
                <a:schemeClr val="tx1"/>
              </a:solidFill>
              <a:latin typeface="Cambria" pitchFamily="18" charset="0"/>
              <a:ea typeface="Cambria" pitchFamily="18" charset="0"/>
            </a:rPr>
            <a:t>0</a:t>
          </a:r>
          <a:r>
            <a:rPr lang="vi-VN" sz="1600" dirty="0" smtClean="0">
              <a:solidFill>
                <a:schemeClr val="tx1"/>
              </a:solidFill>
              <a:latin typeface="Cambria" pitchFamily="18" charset="0"/>
              <a:ea typeface="Cambria" pitchFamily="18" charset="0"/>
            </a:rPr>
            <a:t>C, thấp nhất khoảng 8</a:t>
          </a:r>
          <a:r>
            <a:rPr lang="vi-VN" sz="1600" baseline="30000" dirty="0" smtClean="0">
              <a:solidFill>
                <a:schemeClr val="tx1"/>
              </a:solidFill>
              <a:latin typeface="Cambria" pitchFamily="18" charset="0"/>
              <a:ea typeface="Cambria" pitchFamily="18" charset="0"/>
            </a:rPr>
            <a:t>0</a:t>
          </a:r>
          <a:r>
            <a:rPr lang="vi-VN" sz="1600" dirty="0" smtClean="0">
              <a:solidFill>
                <a:schemeClr val="tx1"/>
              </a:solidFill>
              <a:latin typeface="Cambria" pitchFamily="18" charset="0"/>
              <a:ea typeface="Cambria" pitchFamily="18" charset="0"/>
            </a:rPr>
            <a:t>C.</a:t>
          </a:r>
          <a:endParaRPr lang="en-US" sz="1600" dirty="0" smtClean="0">
            <a:solidFill>
              <a:schemeClr val="tx1"/>
            </a:solidFill>
            <a:latin typeface="Cambria" pitchFamily="18" charset="0"/>
            <a:ea typeface="Cambria" pitchFamily="18" charset="0"/>
          </a:endParaRPr>
        </a:p>
      </dgm:t>
    </dgm:pt>
    <dgm:pt modelId="{665372D5-BE4E-4DCA-B1F6-E02FDFAAF9A2}" type="parTrans" cxnId="{8C65C94C-85AC-415D-AAA7-32CAA3931FB8}">
      <dgm:prSet/>
      <dgm:spPr/>
      <dgm:t>
        <a:bodyPr/>
        <a:lstStyle/>
        <a:p>
          <a:endParaRPr lang="en-US"/>
        </a:p>
      </dgm:t>
    </dgm:pt>
    <dgm:pt modelId="{6757853A-2D9E-4525-B93E-05A663A1EF86}" type="sibTrans" cxnId="{8C65C94C-85AC-415D-AAA7-32CAA3931FB8}">
      <dgm:prSet/>
      <dgm:spPr/>
      <dgm:t>
        <a:bodyPr/>
        <a:lstStyle/>
        <a:p>
          <a:endParaRPr lang="en-US"/>
        </a:p>
      </dgm:t>
    </dgm:pt>
    <dgm:pt modelId="{8223C472-8209-42F3-B27B-AD74AB189A29}">
      <dgm:prSet phldrT="[Text]" custT="1"/>
      <dgm:spPr>
        <a:solidFill>
          <a:srgbClr val="BCFCD4"/>
        </a:solidFill>
      </dgm:spPr>
      <dgm:t>
        <a:bodyPr/>
        <a:lstStyle/>
        <a:p>
          <a:pPr algn="just"/>
          <a:r>
            <a:rPr lang="vi-VN" sz="1600" b="1" dirty="0" smtClean="0">
              <a:solidFill>
                <a:schemeClr val="tx1"/>
              </a:solidFill>
              <a:latin typeface="Cambria" pitchFamily="18" charset="0"/>
              <a:ea typeface="Cambria" pitchFamily="18" charset="0"/>
            </a:rPr>
            <a:t>- Về lượng mưa:</a:t>
          </a:r>
          <a:endParaRPr lang="en-US" sz="1600" b="1" dirty="0" smtClean="0">
            <a:solidFill>
              <a:schemeClr val="tx1"/>
            </a:solidFill>
            <a:latin typeface="Cambria" pitchFamily="18" charset="0"/>
            <a:ea typeface="Cambria" pitchFamily="18" charset="0"/>
          </a:endParaRPr>
        </a:p>
        <a:p>
          <a:pPr algn="just"/>
          <a:r>
            <a:rPr lang="vi-VN" sz="1600" dirty="0" smtClean="0">
              <a:solidFill>
                <a:schemeClr val="tx1"/>
              </a:solidFill>
              <a:latin typeface="Cambria" pitchFamily="18" charset="0"/>
              <a:ea typeface="Cambria" pitchFamily="18" charset="0"/>
            </a:rPr>
            <a:t>+ Tổng lượng mưa trong năm : 2674mm.</a:t>
          </a:r>
          <a:endParaRPr lang="en-US" sz="1600" dirty="0" smtClean="0">
            <a:solidFill>
              <a:schemeClr val="tx1"/>
            </a:solidFill>
            <a:latin typeface="Cambria" pitchFamily="18" charset="0"/>
            <a:ea typeface="Cambria" pitchFamily="18" charset="0"/>
          </a:endParaRPr>
        </a:p>
        <a:p>
          <a:pPr algn="just"/>
          <a:r>
            <a:rPr lang="vi-VN" sz="1600" dirty="0" smtClean="0">
              <a:solidFill>
                <a:schemeClr val="tx1"/>
              </a:solidFill>
              <a:latin typeface="Cambria" pitchFamily="18" charset="0"/>
              <a:ea typeface="Cambria" pitchFamily="18" charset="0"/>
            </a:rPr>
            <a:t>+ Lượng mưa cao nhất khoảng 500mm, lượng mưa thấp nhất khoảng 80mm.</a:t>
          </a:r>
          <a:endParaRPr lang="en-US" sz="1600" dirty="0" smtClean="0">
            <a:solidFill>
              <a:schemeClr val="tx1"/>
            </a:solidFill>
            <a:latin typeface="Cambria" pitchFamily="18" charset="0"/>
            <a:ea typeface="Cambria" pitchFamily="18" charset="0"/>
          </a:endParaRPr>
        </a:p>
      </dgm:t>
    </dgm:pt>
    <dgm:pt modelId="{99908FFD-A0F5-4A87-B547-D4BBAEEB43AA}" type="parTrans" cxnId="{D336C923-F5B6-4B42-BAC3-A1769EF43F00}">
      <dgm:prSet/>
      <dgm:spPr/>
      <dgm:t>
        <a:bodyPr/>
        <a:lstStyle/>
        <a:p>
          <a:endParaRPr lang="en-US"/>
        </a:p>
      </dgm:t>
    </dgm:pt>
    <dgm:pt modelId="{CC5F4844-3B24-47F4-9ADF-C6338428CC3E}" type="sibTrans" cxnId="{D336C923-F5B6-4B42-BAC3-A1769EF43F00}">
      <dgm:prSet/>
      <dgm:spPr/>
      <dgm:t>
        <a:bodyPr/>
        <a:lstStyle/>
        <a:p>
          <a:endParaRPr lang="en-US"/>
        </a:p>
      </dgm:t>
    </dgm:pt>
    <dgm:pt modelId="{E698F970-A5A2-443E-98A7-4922B9BF8E1C}" type="pres">
      <dgm:prSet presAssocID="{205F0AF9-0767-4948-8972-1518CD1A8D70}" presName="diagram" presStyleCnt="0">
        <dgm:presLayoutVars>
          <dgm:chPref val="1"/>
          <dgm:dir/>
          <dgm:animOne val="branch"/>
          <dgm:animLvl val="lvl"/>
          <dgm:resizeHandles val="exact"/>
        </dgm:presLayoutVars>
      </dgm:prSet>
      <dgm:spPr/>
      <dgm:t>
        <a:bodyPr/>
        <a:lstStyle/>
        <a:p>
          <a:endParaRPr lang="en-US"/>
        </a:p>
      </dgm:t>
    </dgm:pt>
    <dgm:pt modelId="{C84F10C9-3A9A-4ECD-9AF4-62DA8DC98267}" type="pres">
      <dgm:prSet presAssocID="{F3A90923-DA21-429E-BA8C-0BC22FE0EE25}" presName="root1" presStyleCnt="0"/>
      <dgm:spPr/>
    </dgm:pt>
    <dgm:pt modelId="{00160372-EE32-43F3-AEC8-EDBE1EE30523}" type="pres">
      <dgm:prSet presAssocID="{F3A90923-DA21-429E-BA8C-0BC22FE0EE25}" presName="LevelOneTextNode" presStyleLbl="node0" presStyleIdx="0" presStyleCnt="1" custScaleX="40481">
        <dgm:presLayoutVars>
          <dgm:chPref val="3"/>
        </dgm:presLayoutVars>
      </dgm:prSet>
      <dgm:spPr/>
      <dgm:t>
        <a:bodyPr/>
        <a:lstStyle/>
        <a:p>
          <a:endParaRPr lang="en-US"/>
        </a:p>
      </dgm:t>
    </dgm:pt>
    <dgm:pt modelId="{5F69C5E3-989A-4E1E-8C9E-7C66267D231A}" type="pres">
      <dgm:prSet presAssocID="{F3A90923-DA21-429E-BA8C-0BC22FE0EE25}" presName="level2hierChild" presStyleCnt="0"/>
      <dgm:spPr/>
    </dgm:pt>
    <dgm:pt modelId="{977D9258-F91B-4ECD-93BD-F70F8E8628FA}" type="pres">
      <dgm:prSet presAssocID="{0B9124BE-4ED4-4FF6-B81E-71DF7CE4C04C}" presName="conn2-1" presStyleLbl="parChTrans1D2" presStyleIdx="0" presStyleCnt="2"/>
      <dgm:spPr/>
      <dgm:t>
        <a:bodyPr/>
        <a:lstStyle/>
        <a:p>
          <a:endParaRPr lang="en-US"/>
        </a:p>
      </dgm:t>
    </dgm:pt>
    <dgm:pt modelId="{00A668B9-5C07-47FF-AB23-6245ED1EB727}" type="pres">
      <dgm:prSet presAssocID="{0B9124BE-4ED4-4FF6-B81E-71DF7CE4C04C}" presName="connTx" presStyleLbl="parChTrans1D2" presStyleIdx="0" presStyleCnt="2"/>
      <dgm:spPr/>
      <dgm:t>
        <a:bodyPr/>
        <a:lstStyle/>
        <a:p>
          <a:endParaRPr lang="en-US"/>
        </a:p>
      </dgm:t>
    </dgm:pt>
    <dgm:pt modelId="{8C2B1B1C-2705-475C-9F06-61EFB223F8FB}" type="pres">
      <dgm:prSet presAssocID="{1634262A-FB6D-4858-A144-C3641F148963}" presName="root2" presStyleCnt="0"/>
      <dgm:spPr/>
    </dgm:pt>
    <dgm:pt modelId="{983CCE9D-A68F-45B6-B5E3-8C935362A290}" type="pres">
      <dgm:prSet presAssocID="{1634262A-FB6D-4858-A144-C3641F148963}" presName="LevelTwoTextNode" presStyleLbl="node2" presStyleIdx="0" presStyleCnt="2" custScaleX="42918">
        <dgm:presLayoutVars>
          <dgm:chPref val="3"/>
        </dgm:presLayoutVars>
      </dgm:prSet>
      <dgm:spPr/>
      <dgm:t>
        <a:bodyPr/>
        <a:lstStyle/>
        <a:p>
          <a:endParaRPr lang="en-US"/>
        </a:p>
      </dgm:t>
    </dgm:pt>
    <dgm:pt modelId="{076CED39-AF8E-4C73-904E-47B7B6680D87}" type="pres">
      <dgm:prSet presAssocID="{1634262A-FB6D-4858-A144-C3641F148963}" presName="level3hierChild" presStyleCnt="0"/>
      <dgm:spPr/>
    </dgm:pt>
    <dgm:pt modelId="{BEE14AB2-5155-4062-BDC9-81FC40CC96C5}" type="pres">
      <dgm:prSet presAssocID="{628BFE78-A541-4A4D-AE8E-691C1888CC46}" presName="conn2-1" presStyleLbl="parChTrans1D3" presStyleIdx="0" presStyleCnt="4"/>
      <dgm:spPr/>
      <dgm:t>
        <a:bodyPr/>
        <a:lstStyle/>
        <a:p>
          <a:endParaRPr lang="en-US"/>
        </a:p>
      </dgm:t>
    </dgm:pt>
    <dgm:pt modelId="{5518DF69-BB7B-49B4-B920-0E581597F8FE}" type="pres">
      <dgm:prSet presAssocID="{628BFE78-A541-4A4D-AE8E-691C1888CC46}" presName="connTx" presStyleLbl="parChTrans1D3" presStyleIdx="0" presStyleCnt="4"/>
      <dgm:spPr/>
      <dgm:t>
        <a:bodyPr/>
        <a:lstStyle/>
        <a:p>
          <a:endParaRPr lang="en-US"/>
        </a:p>
      </dgm:t>
    </dgm:pt>
    <dgm:pt modelId="{D0A0D276-BF89-496E-8084-BDA9A46C0387}" type="pres">
      <dgm:prSet presAssocID="{AE81F2B6-4AEB-45C9-99C1-9516D9169289}" presName="root2" presStyleCnt="0"/>
      <dgm:spPr/>
    </dgm:pt>
    <dgm:pt modelId="{74752D16-F284-4733-BD06-D81B903FC595}" type="pres">
      <dgm:prSet presAssocID="{AE81F2B6-4AEB-45C9-99C1-9516D9169289}" presName="LevelTwoTextNode" presStyleLbl="node3" presStyleIdx="0" presStyleCnt="4" custScaleX="313329" custScaleY="130133">
        <dgm:presLayoutVars>
          <dgm:chPref val="3"/>
        </dgm:presLayoutVars>
      </dgm:prSet>
      <dgm:spPr/>
      <dgm:t>
        <a:bodyPr/>
        <a:lstStyle/>
        <a:p>
          <a:endParaRPr lang="en-US"/>
        </a:p>
      </dgm:t>
    </dgm:pt>
    <dgm:pt modelId="{7675D633-B686-4DD1-80DE-343425969930}" type="pres">
      <dgm:prSet presAssocID="{AE81F2B6-4AEB-45C9-99C1-9516D9169289}" presName="level3hierChild" presStyleCnt="0"/>
      <dgm:spPr/>
    </dgm:pt>
    <dgm:pt modelId="{085DDCEE-9B2A-4FE1-8803-7719DDB3D6CB}" type="pres">
      <dgm:prSet presAssocID="{4C34C2E4-DF8D-4994-B558-0EF1B663C4F4}" presName="conn2-1" presStyleLbl="parChTrans1D3" presStyleIdx="1" presStyleCnt="4"/>
      <dgm:spPr/>
      <dgm:t>
        <a:bodyPr/>
        <a:lstStyle/>
        <a:p>
          <a:endParaRPr lang="en-US"/>
        </a:p>
      </dgm:t>
    </dgm:pt>
    <dgm:pt modelId="{B41E6B5A-A328-4DE1-8785-B9517E0A6BB1}" type="pres">
      <dgm:prSet presAssocID="{4C34C2E4-DF8D-4994-B558-0EF1B663C4F4}" presName="connTx" presStyleLbl="parChTrans1D3" presStyleIdx="1" presStyleCnt="4"/>
      <dgm:spPr/>
      <dgm:t>
        <a:bodyPr/>
        <a:lstStyle/>
        <a:p>
          <a:endParaRPr lang="en-US"/>
        </a:p>
      </dgm:t>
    </dgm:pt>
    <dgm:pt modelId="{DA0981DE-30D7-4D21-BE1E-471740CC4E8B}" type="pres">
      <dgm:prSet presAssocID="{3D8889BC-0038-4C00-8994-17023F300B58}" presName="root2" presStyleCnt="0"/>
      <dgm:spPr/>
    </dgm:pt>
    <dgm:pt modelId="{83021AC3-EBE3-4F91-90D4-B475F247BF98}" type="pres">
      <dgm:prSet presAssocID="{3D8889BC-0038-4C00-8994-17023F300B58}" presName="LevelTwoTextNode" presStyleLbl="node3" presStyleIdx="1" presStyleCnt="4" custScaleX="313798" custScaleY="146808">
        <dgm:presLayoutVars>
          <dgm:chPref val="3"/>
        </dgm:presLayoutVars>
      </dgm:prSet>
      <dgm:spPr/>
      <dgm:t>
        <a:bodyPr/>
        <a:lstStyle/>
        <a:p>
          <a:endParaRPr lang="en-US"/>
        </a:p>
      </dgm:t>
    </dgm:pt>
    <dgm:pt modelId="{582F9CE5-D76C-4DA4-B96A-62D405D74400}" type="pres">
      <dgm:prSet presAssocID="{3D8889BC-0038-4C00-8994-17023F300B58}" presName="level3hierChild" presStyleCnt="0"/>
      <dgm:spPr/>
    </dgm:pt>
    <dgm:pt modelId="{2C7633BD-46F7-4934-84F1-2C7EF7441B97}" type="pres">
      <dgm:prSet presAssocID="{552909E3-A49D-419A-A306-3A8A76B0346F}" presName="conn2-1" presStyleLbl="parChTrans1D2" presStyleIdx="1" presStyleCnt="2"/>
      <dgm:spPr/>
      <dgm:t>
        <a:bodyPr/>
        <a:lstStyle/>
        <a:p>
          <a:endParaRPr lang="en-US"/>
        </a:p>
      </dgm:t>
    </dgm:pt>
    <dgm:pt modelId="{37AA8596-C342-4C9F-A426-C1E1A14A36E8}" type="pres">
      <dgm:prSet presAssocID="{552909E3-A49D-419A-A306-3A8A76B0346F}" presName="connTx" presStyleLbl="parChTrans1D2" presStyleIdx="1" presStyleCnt="2"/>
      <dgm:spPr/>
      <dgm:t>
        <a:bodyPr/>
        <a:lstStyle/>
        <a:p>
          <a:endParaRPr lang="en-US"/>
        </a:p>
      </dgm:t>
    </dgm:pt>
    <dgm:pt modelId="{7D38F219-1E01-4266-8B60-82AF8B7D7D98}" type="pres">
      <dgm:prSet presAssocID="{2354FD9F-CD2E-44A5-B060-5A930A4E99F0}" presName="root2" presStyleCnt="0"/>
      <dgm:spPr/>
    </dgm:pt>
    <dgm:pt modelId="{E06B0587-1B83-4659-BE19-EEC915595376}" type="pres">
      <dgm:prSet presAssocID="{2354FD9F-CD2E-44A5-B060-5A930A4E99F0}" presName="LevelTwoTextNode" presStyleLbl="node2" presStyleIdx="1" presStyleCnt="2" custScaleX="42998">
        <dgm:presLayoutVars>
          <dgm:chPref val="3"/>
        </dgm:presLayoutVars>
      </dgm:prSet>
      <dgm:spPr/>
      <dgm:t>
        <a:bodyPr/>
        <a:lstStyle/>
        <a:p>
          <a:endParaRPr lang="en-US"/>
        </a:p>
      </dgm:t>
    </dgm:pt>
    <dgm:pt modelId="{26153FE8-1B0F-4CF1-96E4-EAF1D0D1B15F}" type="pres">
      <dgm:prSet presAssocID="{2354FD9F-CD2E-44A5-B060-5A930A4E99F0}" presName="level3hierChild" presStyleCnt="0"/>
      <dgm:spPr/>
    </dgm:pt>
    <dgm:pt modelId="{E015C146-2506-4481-A4D5-7B3CD11B341C}" type="pres">
      <dgm:prSet presAssocID="{665372D5-BE4E-4DCA-B1F6-E02FDFAAF9A2}" presName="conn2-1" presStyleLbl="parChTrans1D3" presStyleIdx="2" presStyleCnt="4"/>
      <dgm:spPr/>
      <dgm:t>
        <a:bodyPr/>
        <a:lstStyle/>
        <a:p>
          <a:endParaRPr lang="en-US"/>
        </a:p>
      </dgm:t>
    </dgm:pt>
    <dgm:pt modelId="{A1FEFD21-6778-4284-B86B-C974983303A3}" type="pres">
      <dgm:prSet presAssocID="{665372D5-BE4E-4DCA-B1F6-E02FDFAAF9A2}" presName="connTx" presStyleLbl="parChTrans1D3" presStyleIdx="2" presStyleCnt="4"/>
      <dgm:spPr/>
      <dgm:t>
        <a:bodyPr/>
        <a:lstStyle/>
        <a:p>
          <a:endParaRPr lang="en-US"/>
        </a:p>
      </dgm:t>
    </dgm:pt>
    <dgm:pt modelId="{13DD9C75-2758-4BB2-AEA3-56582D4C141A}" type="pres">
      <dgm:prSet presAssocID="{10D0F947-8FEF-4A0E-A91D-CA6A7A9529ED}" presName="root2" presStyleCnt="0"/>
      <dgm:spPr/>
    </dgm:pt>
    <dgm:pt modelId="{E830DF01-FA7C-4A8E-95CC-AC276B40E34D}" type="pres">
      <dgm:prSet presAssocID="{10D0F947-8FEF-4A0E-A91D-CA6A7A9529ED}" presName="LevelTwoTextNode" presStyleLbl="node3" presStyleIdx="2" presStyleCnt="4" custScaleX="313550" custScaleY="132982">
        <dgm:presLayoutVars>
          <dgm:chPref val="3"/>
        </dgm:presLayoutVars>
      </dgm:prSet>
      <dgm:spPr/>
      <dgm:t>
        <a:bodyPr/>
        <a:lstStyle/>
        <a:p>
          <a:endParaRPr lang="en-US"/>
        </a:p>
      </dgm:t>
    </dgm:pt>
    <dgm:pt modelId="{671A03C5-2AFD-4D62-AF42-AE4FB2674A02}" type="pres">
      <dgm:prSet presAssocID="{10D0F947-8FEF-4A0E-A91D-CA6A7A9529ED}" presName="level3hierChild" presStyleCnt="0"/>
      <dgm:spPr/>
    </dgm:pt>
    <dgm:pt modelId="{516AF49E-EFD9-4C3D-9038-3141FA588384}" type="pres">
      <dgm:prSet presAssocID="{99908FFD-A0F5-4A87-B547-D4BBAEEB43AA}" presName="conn2-1" presStyleLbl="parChTrans1D3" presStyleIdx="3" presStyleCnt="4"/>
      <dgm:spPr/>
      <dgm:t>
        <a:bodyPr/>
        <a:lstStyle/>
        <a:p>
          <a:endParaRPr lang="en-US"/>
        </a:p>
      </dgm:t>
    </dgm:pt>
    <dgm:pt modelId="{80640835-4190-482C-AF6B-5C3B01C3B856}" type="pres">
      <dgm:prSet presAssocID="{99908FFD-A0F5-4A87-B547-D4BBAEEB43AA}" presName="connTx" presStyleLbl="parChTrans1D3" presStyleIdx="3" presStyleCnt="4"/>
      <dgm:spPr/>
      <dgm:t>
        <a:bodyPr/>
        <a:lstStyle/>
        <a:p>
          <a:endParaRPr lang="en-US"/>
        </a:p>
      </dgm:t>
    </dgm:pt>
    <dgm:pt modelId="{EF2BA584-9CB6-4D48-B705-DA1D96E5229D}" type="pres">
      <dgm:prSet presAssocID="{8223C472-8209-42F3-B27B-AD74AB189A29}" presName="root2" presStyleCnt="0"/>
      <dgm:spPr/>
    </dgm:pt>
    <dgm:pt modelId="{8ABD9155-0C2D-4925-B73A-7F453F57773A}" type="pres">
      <dgm:prSet presAssocID="{8223C472-8209-42F3-B27B-AD74AB189A29}" presName="LevelTwoTextNode" presStyleLbl="node3" presStyleIdx="3" presStyleCnt="4" custScaleX="311794" custScaleY="142885">
        <dgm:presLayoutVars>
          <dgm:chPref val="3"/>
        </dgm:presLayoutVars>
      </dgm:prSet>
      <dgm:spPr/>
      <dgm:t>
        <a:bodyPr/>
        <a:lstStyle/>
        <a:p>
          <a:endParaRPr lang="en-US"/>
        </a:p>
      </dgm:t>
    </dgm:pt>
    <dgm:pt modelId="{AA72D46F-F664-4809-9A80-AB681CBC2A82}" type="pres">
      <dgm:prSet presAssocID="{8223C472-8209-42F3-B27B-AD74AB189A29}" presName="level3hierChild" presStyleCnt="0"/>
      <dgm:spPr/>
    </dgm:pt>
  </dgm:ptLst>
  <dgm:cxnLst>
    <dgm:cxn modelId="{5BF19A60-9E62-4E9A-B02F-D052EA242DA1}" type="presOf" srcId="{2354FD9F-CD2E-44A5-B060-5A930A4E99F0}" destId="{E06B0587-1B83-4659-BE19-EEC915595376}" srcOrd="0" destOrd="0" presId="urn:microsoft.com/office/officeart/2005/8/layout/hierarchy2"/>
    <dgm:cxn modelId="{B0948D33-BD34-4E03-B586-B3D7BC76211D}" srcId="{F3A90923-DA21-429E-BA8C-0BC22FE0EE25}" destId="{2354FD9F-CD2E-44A5-B060-5A930A4E99F0}" srcOrd="1" destOrd="0" parTransId="{552909E3-A49D-419A-A306-3A8A76B0346F}" sibTransId="{4A31B90A-C92A-496F-B420-4E005E1F85B9}"/>
    <dgm:cxn modelId="{91EB7779-2FB9-42C4-BB18-3FAFD4902027}" type="presOf" srcId="{4C34C2E4-DF8D-4994-B558-0EF1B663C4F4}" destId="{085DDCEE-9B2A-4FE1-8803-7719DDB3D6CB}" srcOrd="0" destOrd="0" presId="urn:microsoft.com/office/officeart/2005/8/layout/hierarchy2"/>
    <dgm:cxn modelId="{8F6E4541-68AB-46B0-A6F8-8E85E07AD67F}" type="presOf" srcId="{8223C472-8209-42F3-B27B-AD74AB189A29}" destId="{8ABD9155-0C2D-4925-B73A-7F453F57773A}" srcOrd="0" destOrd="0" presId="urn:microsoft.com/office/officeart/2005/8/layout/hierarchy2"/>
    <dgm:cxn modelId="{76D817C3-3C5A-4391-BCC2-F01E13D9D3CA}" type="presOf" srcId="{1634262A-FB6D-4858-A144-C3641F148963}" destId="{983CCE9D-A68F-45B6-B5E3-8C935362A290}" srcOrd="0" destOrd="0" presId="urn:microsoft.com/office/officeart/2005/8/layout/hierarchy2"/>
    <dgm:cxn modelId="{E5C9BD0F-C1F3-4729-9572-03CEA9B9B1EF}" srcId="{1634262A-FB6D-4858-A144-C3641F148963}" destId="{AE81F2B6-4AEB-45C9-99C1-9516D9169289}" srcOrd="0" destOrd="0" parTransId="{628BFE78-A541-4A4D-AE8E-691C1888CC46}" sibTransId="{7296AC96-6041-4074-AD07-94AEA0A3E929}"/>
    <dgm:cxn modelId="{65AB6066-F71D-4E8E-AF1F-6C1BBD7E119B}" type="presOf" srcId="{AE81F2B6-4AEB-45C9-99C1-9516D9169289}" destId="{74752D16-F284-4733-BD06-D81B903FC595}" srcOrd="0" destOrd="0" presId="urn:microsoft.com/office/officeart/2005/8/layout/hierarchy2"/>
    <dgm:cxn modelId="{166804B7-DEA4-4679-B818-1F88421795B1}" type="presOf" srcId="{552909E3-A49D-419A-A306-3A8A76B0346F}" destId="{2C7633BD-46F7-4934-84F1-2C7EF7441B97}" srcOrd="0" destOrd="0" presId="urn:microsoft.com/office/officeart/2005/8/layout/hierarchy2"/>
    <dgm:cxn modelId="{370FA3DB-70BA-4C44-8D8C-A31BFE12AEEC}" type="presOf" srcId="{F3A90923-DA21-429E-BA8C-0BC22FE0EE25}" destId="{00160372-EE32-43F3-AEC8-EDBE1EE30523}" srcOrd="0" destOrd="0" presId="urn:microsoft.com/office/officeart/2005/8/layout/hierarchy2"/>
    <dgm:cxn modelId="{E0F8610F-57F2-4310-A718-C21CE0A0313E}" type="presOf" srcId="{665372D5-BE4E-4DCA-B1F6-E02FDFAAF9A2}" destId="{E015C146-2506-4481-A4D5-7B3CD11B341C}" srcOrd="0" destOrd="0" presId="urn:microsoft.com/office/officeart/2005/8/layout/hierarchy2"/>
    <dgm:cxn modelId="{0E188756-2293-48DF-B525-F103D89E5EDC}" type="presOf" srcId="{4C34C2E4-DF8D-4994-B558-0EF1B663C4F4}" destId="{B41E6B5A-A328-4DE1-8785-B9517E0A6BB1}" srcOrd="1" destOrd="0" presId="urn:microsoft.com/office/officeart/2005/8/layout/hierarchy2"/>
    <dgm:cxn modelId="{8C65C94C-85AC-415D-AAA7-32CAA3931FB8}" srcId="{2354FD9F-CD2E-44A5-B060-5A930A4E99F0}" destId="{10D0F947-8FEF-4A0E-A91D-CA6A7A9529ED}" srcOrd="0" destOrd="0" parTransId="{665372D5-BE4E-4DCA-B1F6-E02FDFAAF9A2}" sibTransId="{6757853A-2D9E-4525-B93E-05A663A1EF86}"/>
    <dgm:cxn modelId="{C962CF80-F118-4161-A1ED-CFA7DF3229D4}" type="presOf" srcId="{628BFE78-A541-4A4D-AE8E-691C1888CC46}" destId="{5518DF69-BB7B-49B4-B920-0E581597F8FE}" srcOrd="1" destOrd="0" presId="urn:microsoft.com/office/officeart/2005/8/layout/hierarchy2"/>
    <dgm:cxn modelId="{6925CA42-1556-4C49-B38A-294C26D19B33}" type="presOf" srcId="{0B9124BE-4ED4-4FF6-B81E-71DF7CE4C04C}" destId="{00A668B9-5C07-47FF-AB23-6245ED1EB727}" srcOrd="1" destOrd="0" presId="urn:microsoft.com/office/officeart/2005/8/layout/hierarchy2"/>
    <dgm:cxn modelId="{020B01D1-0AE6-4BAA-9818-C6DA2C85BF28}" srcId="{1634262A-FB6D-4858-A144-C3641F148963}" destId="{3D8889BC-0038-4C00-8994-17023F300B58}" srcOrd="1" destOrd="0" parTransId="{4C34C2E4-DF8D-4994-B558-0EF1B663C4F4}" sibTransId="{23131B6C-8976-49E0-9AD1-34284966052D}"/>
    <dgm:cxn modelId="{7D68E32F-AFFC-4639-8D3F-07A06EE6F45F}" type="presOf" srcId="{3D8889BC-0038-4C00-8994-17023F300B58}" destId="{83021AC3-EBE3-4F91-90D4-B475F247BF98}" srcOrd="0" destOrd="0" presId="urn:microsoft.com/office/officeart/2005/8/layout/hierarchy2"/>
    <dgm:cxn modelId="{E131EDA3-373D-42CC-BA8D-805C17ACCA5E}" type="presOf" srcId="{665372D5-BE4E-4DCA-B1F6-E02FDFAAF9A2}" destId="{A1FEFD21-6778-4284-B86B-C974983303A3}" srcOrd="1" destOrd="0" presId="urn:microsoft.com/office/officeart/2005/8/layout/hierarchy2"/>
    <dgm:cxn modelId="{4C9DD857-D776-451A-8DC6-1EC514CC2044}" type="presOf" srcId="{99908FFD-A0F5-4A87-B547-D4BBAEEB43AA}" destId="{516AF49E-EFD9-4C3D-9038-3141FA588384}" srcOrd="0" destOrd="0" presId="urn:microsoft.com/office/officeart/2005/8/layout/hierarchy2"/>
    <dgm:cxn modelId="{FB54B072-809B-4EA2-B854-814D6E064F1A}" type="presOf" srcId="{628BFE78-A541-4A4D-AE8E-691C1888CC46}" destId="{BEE14AB2-5155-4062-BDC9-81FC40CC96C5}" srcOrd="0" destOrd="0" presId="urn:microsoft.com/office/officeart/2005/8/layout/hierarchy2"/>
    <dgm:cxn modelId="{DB1F1892-1627-4E68-B3B9-96E5E426B600}" type="presOf" srcId="{10D0F947-8FEF-4A0E-A91D-CA6A7A9529ED}" destId="{E830DF01-FA7C-4A8E-95CC-AC276B40E34D}" srcOrd="0" destOrd="0" presId="urn:microsoft.com/office/officeart/2005/8/layout/hierarchy2"/>
    <dgm:cxn modelId="{295CE534-36BC-4701-A82E-E7033E92B509}" srcId="{205F0AF9-0767-4948-8972-1518CD1A8D70}" destId="{F3A90923-DA21-429E-BA8C-0BC22FE0EE25}" srcOrd="0" destOrd="0" parTransId="{E35E5AE2-18D9-4DD9-A723-8B97B6CC21EC}" sibTransId="{4B61347F-0666-41D0-A061-0E54F0237867}"/>
    <dgm:cxn modelId="{D336C923-F5B6-4B42-BAC3-A1769EF43F00}" srcId="{2354FD9F-CD2E-44A5-B060-5A930A4E99F0}" destId="{8223C472-8209-42F3-B27B-AD74AB189A29}" srcOrd="1" destOrd="0" parTransId="{99908FFD-A0F5-4A87-B547-D4BBAEEB43AA}" sibTransId="{CC5F4844-3B24-47F4-9ADF-C6338428CC3E}"/>
    <dgm:cxn modelId="{C8E306A1-CA0B-456F-9C1B-8DC1D057504D}" type="presOf" srcId="{99908FFD-A0F5-4A87-B547-D4BBAEEB43AA}" destId="{80640835-4190-482C-AF6B-5C3B01C3B856}" srcOrd="1" destOrd="0" presId="urn:microsoft.com/office/officeart/2005/8/layout/hierarchy2"/>
    <dgm:cxn modelId="{6F4C34B3-7E0A-42EF-89FC-611D00166A55}" type="presOf" srcId="{205F0AF9-0767-4948-8972-1518CD1A8D70}" destId="{E698F970-A5A2-443E-98A7-4922B9BF8E1C}" srcOrd="0" destOrd="0" presId="urn:microsoft.com/office/officeart/2005/8/layout/hierarchy2"/>
    <dgm:cxn modelId="{8DC2E1E7-05EB-4E7C-9F49-6E1CDD58A1AC}" srcId="{F3A90923-DA21-429E-BA8C-0BC22FE0EE25}" destId="{1634262A-FB6D-4858-A144-C3641F148963}" srcOrd="0" destOrd="0" parTransId="{0B9124BE-4ED4-4FF6-B81E-71DF7CE4C04C}" sibTransId="{72E760BE-DB98-4E48-A13A-BC53E31FF3C6}"/>
    <dgm:cxn modelId="{9E33052E-A6C1-483A-8227-F5B8E5F85C12}" type="presOf" srcId="{552909E3-A49D-419A-A306-3A8A76B0346F}" destId="{37AA8596-C342-4C9F-A426-C1E1A14A36E8}" srcOrd="1" destOrd="0" presId="urn:microsoft.com/office/officeart/2005/8/layout/hierarchy2"/>
    <dgm:cxn modelId="{B7FEAAC3-3770-4168-9736-FB8677FE2FE9}" type="presOf" srcId="{0B9124BE-4ED4-4FF6-B81E-71DF7CE4C04C}" destId="{977D9258-F91B-4ECD-93BD-F70F8E8628FA}" srcOrd="0" destOrd="0" presId="urn:microsoft.com/office/officeart/2005/8/layout/hierarchy2"/>
    <dgm:cxn modelId="{95E7BC21-4012-4F86-8A3E-1ADD804904F3}" type="presParOf" srcId="{E698F970-A5A2-443E-98A7-4922B9BF8E1C}" destId="{C84F10C9-3A9A-4ECD-9AF4-62DA8DC98267}" srcOrd="0" destOrd="0" presId="urn:microsoft.com/office/officeart/2005/8/layout/hierarchy2"/>
    <dgm:cxn modelId="{31E30D2C-C013-4B80-9BBB-CE1EAB387A8B}" type="presParOf" srcId="{C84F10C9-3A9A-4ECD-9AF4-62DA8DC98267}" destId="{00160372-EE32-43F3-AEC8-EDBE1EE30523}" srcOrd="0" destOrd="0" presId="urn:microsoft.com/office/officeart/2005/8/layout/hierarchy2"/>
    <dgm:cxn modelId="{447CCF07-2B2E-4D5E-9650-0B4878B2A328}" type="presParOf" srcId="{C84F10C9-3A9A-4ECD-9AF4-62DA8DC98267}" destId="{5F69C5E3-989A-4E1E-8C9E-7C66267D231A}" srcOrd="1" destOrd="0" presId="urn:microsoft.com/office/officeart/2005/8/layout/hierarchy2"/>
    <dgm:cxn modelId="{86941ED7-604B-4A56-82AE-B00DBE6EEBE9}" type="presParOf" srcId="{5F69C5E3-989A-4E1E-8C9E-7C66267D231A}" destId="{977D9258-F91B-4ECD-93BD-F70F8E8628FA}" srcOrd="0" destOrd="0" presId="urn:microsoft.com/office/officeart/2005/8/layout/hierarchy2"/>
    <dgm:cxn modelId="{15E44B9C-27CA-407D-85D7-EAB6ECC4C6F7}" type="presParOf" srcId="{977D9258-F91B-4ECD-93BD-F70F8E8628FA}" destId="{00A668B9-5C07-47FF-AB23-6245ED1EB727}" srcOrd="0" destOrd="0" presId="urn:microsoft.com/office/officeart/2005/8/layout/hierarchy2"/>
    <dgm:cxn modelId="{47136CCE-7C16-4DFF-A8D9-177CDF4C9AD7}" type="presParOf" srcId="{5F69C5E3-989A-4E1E-8C9E-7C66267D231A}" destId="{8C2B1B1C-2705-475C-9F06-61EFB223F8FB}" srcOrd="1" destOrd="0" presId="urn:microsoft.com/office/officeart/2005/8/layout/hierarchy2"/>
    <dgm:cxn modelId="{AE8CFD50-01CD-4343-8F3D-F603698188F3}" type="presParOf" srcId="{8C2B1B1C-2705-475C-9F06-61EFB223F8FB}" destId="{983CCE9D-A68F-45B6-B5E3-8C935362A290}" srcOrd="0" destOrd="0" presId="urn:microsoft.com/office/officeart/2005/8/layout/hierarchy2"/>
    <dgm:cxn modelId="{C56FFF2C-52DF-4A8F-84AA-03E42E01AA6D}" type="presParOf" srcId="{8C2B1B1C-2705-475C-9F06-61EFB223F8FB}" destId="{076CED39-AF8E-4C73-904E-47B7B6680D87}" srcOrd="1" destOrd="0" presId="urn:microsoft.com/office/officeart/2005/8/layout/hierarchy2"/>
    <dgm:cxn modelId="{7AA11F23-95DB-42D1-A5DF-10918BEE8001}" type="presParOf" srcId="{076CED39-AF8E-4C73-904E-47B7B6680D87}" destId="{BEE14AB2-5155-4062-BDC9-81FC40CC96C5}" srcOrd="0" destOrd="0" presId="urn:microsoft.com/office/officeart/2005/8/layout/hierarchy2"/>
    <dgm:cxn modelId="{83D989F1-6517-4EDE-A3B3-72BE7294008E}" type="presParOf" srcId="{BEE14AB2-5155-4062-BDC9-81FC40CC96C5}" destId="{5518DF69-BB7B-49B4-B920-0E581597F8FE}" srcOrd="0" destOrd="0" presId="urn:microsoft.com/office/officeart/2005/8/layout/hierarchy2"/>
    <dgm:cxn modelId="{87EB2AA1-7634-4F6B-B4D4-A3504CDA226B}" type="presParOf" srcId="{076CED39-AF8E-4C73-904E-47B7B6680D87}" destId="{D0A0D276-BF89-496E-8084-BDA9A46C0387}" srcOrd="1" destOrd="0" presId="urn:microsoft.com/office/officeart/2005/8/layout/hierarchy2"/>
    <dgm:cxn modelId="{00C1D163-7E3A-4C54-9D29-B3960B2D36D5}" type="presParOf" srcId="{D0A0D276-BF89-496E-8084-BDA9A46C0387}" destId="{74752D16-F284-4733-BD06-D81B903FC595}" srcOrd="0" destOrd="0" presId="urn:microsoft.com/office/officeart/2005/8/layout/hierarchy2"/>
    <dgm:cxn modelId="{918119AC-82C6-4ED5-8FF1-7085B106ED4B}" type="presParOf" srcId="{D0A0D276-BF89-496E-8084-BDA9A46C0387}" destId="{7675D633-B686-4DD1-80DE-343425969930}" srcOrd="1" destOrd="0" presId="urn:microsoft.com/office/officeart/2005/8/layout/hierarchy2"/>
    <dgm:cxn modelId="{48FC6293-DCED-4395-B9E5-EE423DE47871}" type="presParOf" srcId="{076CED39-AF8E-4C73-904E-47B7B6680D87}" destId="{085DDCEE-9B2A-4FE1-8803-7719DDB3D6CB}" srcOrd="2" destOrd="0" presId="urn:microsoft.com/office/officeart/2005/8/layout/hierarchy2"/>
    <dgm:cxn modelId="{B92AFB5A-AC4D-4EE5-9E8B-580DAC0ED64B}" type="presParOf" srcId="{085DDCEE-9B2A-4FE1-8803-7719DDB3D6CB}" destId="{B41E6B5A-A328-4DE1-8785-B9517E0A6BB1}" srcOrd="0" destOrd="0" presId="urn:microsoft.com/office/officeart/2005/8/layout/hierarchy2"/>
    <dgm:cxn modelId="{1074BFC2-468E-4DD3-AC0F-804E9ADEC25B}" type="presParOf" srcId="{076CED39-AF8E-4C73-904E-47B7B6680D87}" destId="{DA0981DE-30D7-4D21-BE1E-471740CC4E8B}" srcOrd="3" destOrd="0" presId="urn:microsoft.com/office/officeart/2005/8/layout/hierarchy2"/>
    <dgm:cxn modelId="{F14991A6-81BA-4194-8170-DD2C07477350}" type="presParOf" srcId="{DA0981DE-30D7-4D21-BE1E-471740CC4E8B}" destId="{83021AC3-EBE3-4F91-90D4-B475F247BF98}" srcOrd="0" destOrd="0" presId="urn:microsoft.com/office/officeart/2005/8/layout/hierarchy2"/>
    <dgm:cxn modelId="{309EDC2E-855C-4C8E-B7ED-6B80A8BD4DBA}" type="presParOf" srcId="{DA0981DE-30D7-4D21-BE1E-471740CC4E8B}" destId="{582F9CE5-D76C-4DA4-B96A-62D405D74400}" srcOrd="1" destOrd="0" presId="urn:microsoft.com/office/officeart/2005/8/layout/hierarchy2"/>
    <dgm:cxn modelId="{AD4E9E8F-7168-40DF-9CA6-1C3498FA5BF5}" type="presParOf" srcId="{5F69C5E3-989A-4E1E-8C9E-7C66267D231A}" destId="{2C7633BD-46F7-4934-84F1-2C7EF7441B97}" srcOrd="2" destOrd="0" presId="urn:microsoft.com/office/officeart/2005/8/layout/hierarchy2"/>
    <dgm:cxn modelId="{E8ED1298-CFC9-4E7E-8F4C-25767A279FAE}" type="presParOf" srcId="{2C7633BD-46F7-4934-84F1-2C7EF7441B97}" destId="{37AA8596-C342-4C9F-A426-C1E1A14A36E8}" srcOrd="0" destOrd="0" presId="urn:microsoft.com/office/officeart/2005/8/layout/hierarchy2"/>
    <dgm:cxn modelId="{F3AC8941-4AA5-4EF0-9D7D-2C5021945688}" type="presParOf" srcId="{5F69C5E3-989A-4E1E-8C9E-7C66267D231A}" destId="{7D38F219-1E01-4266-8B60-82AF8B7D7D98}" srcOrd="3" destOrd="0" presId="urn:microsoft.com/office/officeart/2005/8/layout/hierarchy2"/>
    <dgm:cxn modelId="{C8151121-DE79-41EB-92C3-40F174EDD225}" type="presParOf" srcId="{7D38F219-1E01-4266-8B60-82AF8B7D7D98}" destId="{E06B0587-1B83-4659-BE19-EEC915595376}" srcOrd="0" destOrd="0" presId="urn:microsoft.com/office/officeart/2005/8/layout/hierarchy2"/>
    <dgm:cxn modelId="{E417F153-AD10-4974-9D83-0F80D2561581}" type="presParOf" srcId="{7D38F219-1E01-4266-8B60-82AF8B7D7D98}" destId="{26153FE8-1B0F-4CF1-96E4-EAF1D0D1B15F}" srcOrd="1" destOrd="0" presId="urn:microsoft.com/office/officeart/2005/8/layout/hierarchy2"/>
    <dgm:cxn modelId="{1A5CAAE1-8B93-4C23-98C5-01E2AE261005}" type="presParOf" srcId="{26153FE8-1B0F-4CF1-96E4-EAF1D0D1B15F}" destId="{E015C146-2506-4481-A4D5-7B3CD11B341C}" srcOrd="0" destOrd="0" presId="urn:microsoft.com/office/officeart/2005/8/layout/hierarchy2"/>
    <dgm:cxn modelId="{C3A54294-5106-4714-B547-CCD598C5D1C4}" type="presParOf" srcId="{E015C146-2506-4481-A4D5-7B3CD11B341C}" destId="{A1FEFD21-6778-4284-B86B-C974983303A3}" srcOrd="0" destOrd="0" presId="urn:microsoft.com/office/officeart/2005/8/layout/hierarchy2"/>
    <dgm:cxn modelId="{EF1CA246-12EA-453E-A89C-46D4A6E84A5C}" type="presParOf" srcId="{26153FE8-1B0F-4CF1-96E4-EAF1D0D1B15F}" destId="{13DD9C75-2758-4BB2-AEA3-56582D4C141A}" srcOrd="1" destOrd="0" presId="urn:microsoft.com/office/officeart/2005/8/layout/hierarchy2"/>
    <dgm:cxn modelId="{810439F1-4F95-458F-8601-225EFF3FF463}" type="presParOf" srcId="{13DD9C75-2758-4BB2-AEA3-56582D4C141A}" destId="{E830DF01-FA7C-4A8E-95CC-AC276B40E34D}" srcOrd="0" destOrd="0" presId="urn:microsoft.com/office/officeart/2005/8/layout/hierarchy2"/>
    <dgm:cxn modelId="{9034FC04-4239-499F-82DB-57EFA2965673}" type="presParOf" srcId="{13DD9C75-2758-4BB2-AEA3-56582D4C141A}" destId="{671A03C5-2AFD-4D62-AF42-AE4FB2674A02}" srcOrd="1" destOrd="0" presId="urn:microsoft.com/office/officeart/2005/8/layout/hierarchy2"/>
    <dgm:cxn modelId="{691B0730-D93E-4DEE-AEBD-64BA5B9ED1CE}" type="presParOf" srcId="{26153FE8-1B0F-4CF1-96E4-EAF1D0D1B15F}" destId="{516AF49E-EFD9-4C3D-9038-3141FA588384}" srcOrd="2" destOrd="0" presId="urn:microsoft.com/office/officeart/2005/8/layout/hierarchy2"/>
    <dgm:cxn modelId="{A5D4E6D2-1491-421F-A9DA-A02E39D20D05}" type="presParOf" srcId="{516AF49E-EFD9-4C3D-9038-3141FA588384}" destId="{80640835-4190-482C-AF6B-5C3B01C3B856}" srcOrd="0" destOrd="0" presId="urn:microsoft.com/office/officeart/2005/8/layout/hierarchy2"/>
    <dgm:cxn modelId="{78B0F3F8-AC10-42FF-94D7-5B13A81D686B}" type="presParOf" srcId="{26153FE8-1B0F-4CF1-96E4-EAF1D0D1B15F}" destId="{EF2BA584-9CB6-4D48-B705-DA1D96E5229D}" srcOrd="3" destOrd="0" presId="urn:microsoft.com/office/officeart/2005/8/layout/hierarchy2"/>
    <dgm:cxn modelId="{799CD42F-5B94-4A79-910F-EF4BF03BF5B7}" type="presParOf" srcId="{EF2BA584-9CB6-4D48-B705-DA1D96E5229D}" destId="{8ABD9155-0C2D-4925-B73A-7F453F57773A}" srcOrd="0" destOrd="0" presId="urn:microsoft.com/office/officeart/2005/8/layout/hierarchy2"/>
    <dgm:cxn modelId="{D5417BF2-6D77-44E7-9126-252732AEBBDD}" type="presParOf" srcId="{EF2BA584-9CB6-4D48-B705-DA1D96E5229D}" destId="{AA72D46F-F664-4809-9A80-AB681CBC2A82}" srcOrd="1" destOrd="0" presId="urn:microsoft.com/office/officeart/2005/8/layout/hierarchy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8FB1BAA-46E4-4577-AFAC-5F828FD8BB19}" type="doc">
      <dgm:prSet loTypeId="urn:microsoft.com/office/officeart/2005/8/layout/pyramid2" loCatId="list" qsTypeId="urn:microsoft.com/office/officeart/2005/8/quickstyle/simple1" qsCatId="simple" csTypeId="urn:microsoft.com/office/officeart/2005/8/colors/accent1_2" csCatId="accent1" phldr="1"/>
      <dgm:spPr/>
    </dgm:pt>
    <dgm:pt modelId="{8C568308-3967-4C6B-A074-39BA95099F84}">
      <dgm:prSet phldrT="[Text]" custT="1"/>
      <dgm:spPr/>
      <dgm:t>
        <a:bodyPr/>
        <a:lstStyle/>
        <a:p>
          <a:pPr algn="just"/>
          <a:endParaRPr lang="en-US" sz="1800" b="1" dirty="0" smtClean="0">
            <a:latin typeface="Cambria" pitchFamily="18" charset="0"/>
            <a:ea typeface="Cambria" pitchFamily="18" charset="0"/>
          </a:endParaRPr>
        </a:p>
        <a:p>
          <a:pPr algn="just"/>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Phân</a:t>
          </a:r>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hoá</a:t>
          </a:r>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bắc</a:t>
          </a:r>
          <a:r>
            <a:rPr lang="en-US" sz="1800" b="1" dirty="0" smtClean="0">
              <a:latin typeface="Cambria" pitchFamily="18" charset="0"/>
              <a:ea typeface="Cambria" pitchFamily="18" charset="0"/>
            </a:rPr>
            <a:t> – </a:t>
          </a:r>
          <a:r>
            <a:rPr lang="en-US" sz="1800" b="1" dirty="0" err="1" smtClean="0">
              <a:latin typeface="Cambria" pitchFamily="18" charset="0"/>
              <a:ea typeface="Cambria" pitchFamily="18" charset="0"/>
            </a:rPr>
            <a:t>nam</a:t>
          </a:r>
          <a:r>
            <a:rPr lang="en-US" sz="1800" b="1" dirty="0" smtClean="0">
              <a:latin typeface="Cambria" pitchFamily="18" charset="0"/>
              <a:ea typeface="Cambria" pitchFamily="18" charset="0"/>
            </a:rPr>
            <a:t>:</a:t>
          </a:r>
        </a:p>
        <a:p>
          <a:pPr algn="just"/>
          <a:r>
            <a:rPr lang="en-US" sz="1800" b="0" dirty="0" smtClean="0">
              <a:latin typeface="Cambria" pitchFamily="18" charset="0"/>
              <a:ea typeface="Cambria" pitchFamily="18" charset="0"/>
            </a:rPr>
            <a:t>+</a:t>
          </a:r>
          <a:r>
            <a:rPr lang="vi-VN" sz="1800" b="0" dirty="0" smtClean="0">
              <a:latin typeface="Cambria" pitchFamily="18" charset="0"/>
              <a:ea typeface="Cambria" pitchFamily="18" charset="0"/>
            </a:rPr>
            <a:t> Miền khí hậu phía Bắc: nhiệt độ trung bình năm trên 20</a:t>
          </a:r>
          <a:r>
            <a:rPr lang="vi-VN" sz="1800" b="0" baseline="30000" dirty="0" smtClean="0">
              <a:latin typeface="Cambria" pitchFamily="18" charset="0"/>
              <a:ea typeface="Cambria" pitchFamily="18" charset="0"/>
            </a:rPr>
            <a:t>0</a:t>
          </a:r>
          <a:r>
            <a:rPr lang="vi-VN" sz="1800" b="0" dirty="0" smtClean="0">
              <a:latin typeface="Cambria" pitchFamily="18" charset="0"/>
              <a:ea typeface="Cambria" pitchFamily="18" charset="0"/>
            </a:rPr>
            <a:t>C, có mùa đông lạnh, ít mưa; mùa hạ nóng, ẩm và mưa nhiều.</a:t>
          </a:r>
          <a:endParaRPr lang="en-US" sz="1800" b="0" dirty="0" smtClean="0">
            <a:latin typeface="Cambria" pitchFamily="18" charset="0"/>
            <a:ea typeface="Cambria" pitchFamily="18" charset="0"/>
          </a:endParaRPr>
        </a:p>
        <a:p>
          <a:pPr algn="just"/>
          <a:r>
            <a:rPr lang="en-US" sz="1800" b="0" dirty="0" smtClean="0">
              <a:latin typeface="Cambria" pitchFamily="18" charset="0"/>
              <a:ea typeface="Cambria" pitchFamily="18" charset="0"/>
            </a:rPr>
            <a:t>+</a:t>
          </a:r>
          <a:r>
            <a:rPr lang="vi-VN" sz="1800" b="0" dirty="0" smtClean="0">
              <a:latin typeface="Cambria" pitchFamily="18" charset="0"/>
              <a:ea typeface="Cambria" pitchFamily="18" charset="0"/>
            </a:rPr>
            <a:t> Miền khí hậu phía Nam: nhiệt độ trung bình năm trên 25</a:t>
          </a:r>
          <a:r>
            <a:rPr lang="vi-VN" sz="1800" b="0" baseline="30000" dirty="0" smtClean="0">
              <a:latin typeface="Cambria" pitchFamily="18" charset="0"/>
              <a:ea typeface="Cambria" pitchFamily="18" charset="0"/>
            </a:rPr>
            <a:t>0</a:t>
          </a:r>
          <a:r>
            <a:rPr lang="vi-VN" sz="1800" b="0" dirty="0" smtClean="0">
              <a:latin typeface="Cambria" pitchFamily="18" charset="0"/>
              <a:ea typeface="Cambria" pitchFamily="18" charset="0"/>
            </a:rPr>
            <a:t>C, có 2 mùa mưa, khô phân hóa rõ rệt.</a:t>
          </a:r>
          <a:endParaRPr lang="en-US" sz="1800" b="0" dirty="0" smtClean="0">
            <a:latin typeface="Cambria" pitchFamily="18" charset="0"/>
            <a:ea typeface="Cambria" pitchFamily="18" charset="0"/>
          </a:endParaRPr>
        </a:p>
        <a:p>
          <a:pPr algn="just"/>
          <a:endParaRPr lang="en-US" sz="1800" dirty="0">
            <a:latin typeface="Cambria" pitchFamily="18" charset="0"/>
            <a:ea typeface="Cambria" pitchFamily="18" charset="0"/>
          </a:endParaRPr>
        </a:p>
      </dgm:t>
    </dgm:pt>
    <dgm:pt modelId="{15E906B7-F6DE-43DC-983A-31DEDDE59C59}" type="parTrans" cxnId="{D38CB25B-89D7-44FF-9D0F-0A6A299D837F}">
      <dgm:prSet/>
      <dgm:spPr/>
      <dgm:t>
        <a:bodyPr/>
        <a:lstStyle/>
        <a:p>
          <a:endParaRPr lang="en-US"/>
        </a:p>
      </dgm:t>
    </dgm:pt>
    <dgm:pt modelId="{FA5D028A-944F-43E3-8935-EDB3B3AC4833}" type="sibTrans" cxnId="{D38CB25B-89D7-44FF-9D0F-0A6A299D837F}">
      <dgm:prSet/>
      <dgm:spPr/>
      <dgm:t>
        <a:bodyPr/>
        <a:lstStyle/>
        <a:p>
          <a:endParaRPr lang="en-US"/>
        </a:p>
      </dgm:t>
    </dgm:pt>
    <dgm:pt modelId="{CB807F31-ECF1-445C-8A50-F2142A95B81B}">
      <dgm:prSet custT="1"/>
      <dgm:spPr/>
      <dgm:t>
        <a:bodyPr/>
        <a:lstStyle/>
        <a:p>
          <a:pPr algn="just"/>
          <a:r>
            <a:rPr lang="en-US" sz="1800" b="1" dirty="0" err="1" smtClean="0">
              <a:latin typeface="Cambria" pitchFamily="18" charset="0"/>
              <a:ea typeface="Cambria" pitchFamily="18" charset="0"/>
            </a:rPr>
            <a:t>Nguyên</a:t>
          </a:r>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nhân</a:t>
          </a:r>
          <a:r>
            <a:rPr lang="en-US" sz="1800" b="1" dirty="0" smtClean="0">
              <a:latin typeface="Cambria" pitchFamily="18" charset="0"/>
              <a:ea typeface="Cambria" pitchFamily="18" charset="0"/>
            </a:rPr>
            <a:t>: </a:t>
          </a:r>
          <a:r>
            <a:rPr lang="vi-VN" sz="1800" dirty="0" smtClean="0">
              <a:latin typeface="Cambria" pitchFamily="18" charset="0"/>
              <a:ea typeface="Cambria" pitchFamily="18" charset="0"/>
            </a:rPr>
            <a:t>Lãnh thổ Việt Nam trải dài trên 15 vĩ độ, nên từ Bắc vào Nam các yếu tố khí hậu sẽ có sự thay đổi.</a:t>
          </a:r>
          <a:endParaRPr lang="en-US" sz="1800" dirty="0">
            <a:latin typeface="Cambria" pitchFamily="18" charset="0"/>
            <a:ea typeface="Cambria" pitchFamily="18" charset="0"/>
          </a:endParaRPr>
        </a:p>
      </dgm:t>
    </dgm:pt>
    <dgm:pt modelId="{6D34D407-7251-4C00-94F0-9077D9B9C853}" type="parTrans" cxnId="{0F2CC868-D69A-4371-822D-582B5DFA4A55}">
      <dgm:prSet/>
      <dgm:spPr/>
      <dgm:t>
        <a:bodyPr/>
        <a:lstStyle/>
        <a:p>
          <a:endParaRPr lang="en-US"/>
        </a:p>
      </dgm:t>
    </dgm:pt>
    <dgm:pt modelId="{9827D528-7D22-4F11-B45B-B8DA8142084D}" type="sibTrans" cxnId="{0F2CC868-D69A-4371-822D-582B5DFA4A55}">
      <dgm:prSet/>
      <dgm:spPr/>
      <dgm:t>
        <a:bodyPr/>
        <a:lstStyle/>
        <a:p>
          <a:endParaRPr lang="en-US"/>
        </a:p>
      </dgm:t>
    </dgm:pt>
    <dgm:pt modelId="{E7D6C0B8-61E8-4D3F-AF82-9E2EFD3F38A0}" type="pres">
      <dgm:prSet presAssocID="{F8FB1BAA-46E4-4577-AFAC-5F828FD8BB19}" presName="compositeShape" presStyleCnt="0">
        <dgm:presLayoutVars>
          <dgm:dir/>
          <dgm:resizeHandles/>
        </dgm:presLayoutVars>
      </dgm:prSet>
      <dgm:spPr/>
    </dgm:pt>
    <dgm:pt modelId="{DEDD6924-4358-49CE-8126-3D2FF9DB245A}" type="pres">
      <dgm:prSet presAssocID="{F8FB1BAA-46E4-4577-AFAC-5F828FD8BB19}" presName="pyramid" presStyleLbl="node1" presStyleIdx="0" presStyleCnt="1"/>
      <dgm:spPr>
        <a:blipFill rotWithShape="0">
          <a:blip xmlns:r="http://schemas.openxmlformats.org/officeDocument/2006/relationships" r:embed="rId1"/>
          <a:stretch>
            <a:fillRect/>
          </a:stretch>
        </a:blipFill>
      </dgm:spPr>
    </dgm:pt>
    <dgm:pt modelId="{629A6689-2590-4401-BD15-76A9CB2C051B}" type="pres">
      <dgm:prSet presAssocID="{F8FB1BAA-46E4-4577-AFAC-5F828FD8BB19}" presName="theList" presStyleCnt="0"/>
      <dgm:spPr/>
    </dgm:pt>
    <dgm:pt modelId="{1E32AF36-1422-4DC3-9BCD-6321EEB14E5D}" type="pres">
      <dgm:prSet presAssocID="{8C568308-3967-4C6B-A074-39BA95099F84}" presName="aNode" presStyleLbl="fgAcc1" presStyleIdx="0" presStyleCnt="2" custScaleX="121928" custScaleY="94438">
        <dgm:presLayoutVars>
          <dgm:bulletEnabled val="1"/>
        </dgm:presLayoutVars>
      </dgm:prSet>
      <dgm:spPr/>
      <dgm:t>
        <a:bodyPr/>
        <a:lstStyle/>
        <a:p>
          <a:endParaRPr lang="en-US"/>
        </a:p>
      </dgm:t>
    </dgm:pt>
    <dgm:pt modelId="{44B1C4B2-4A45-4B65-844D-0256AF52BEFF}" type="pres">
      <dgm:prSet presAssocID="{8C568308-3967-4C6B-A074-39BA95099F84}" presName="aSpace" presStyleCnt="0"/>
      <dgm:spPr/>
    </dgm:pt>
    <dgm:pt modelId="{44950B27-9C88-48FB-93D2-768D8C5CDC89}" type="pres">
      <dgm:prSet presAssocID="{CB807F31-ECF1-445C-8A50-F2142A95B81B}" presName="aNode" presStyleLbl="fgAcc1" presStyleIdx="1" presStyleCnt="2" custScaleX="124528" custScaleY="50475">
        <dgm:presLayoutVars>
          <dgm:bulletEnabled val="1"/>
        </dgm:presLayoutVars>
      </dgm:prSet>
      <dgm:spPr/>
      <dgm:t>
        <a:bodyPr/>
        <a:lstStyle/>
        <a:p>
          <a:endParaRPr lang="en-US"/>
        </a:p>
      </dgm:t>
    </dgm:pt>
    <dgm:pt modelId="{141BEE08-5722-469A-B9F3-8E07BBF8920A}" type="pres">
      <dgm:prSet presAssocID="{CB807F31-ECF1-445C-8A50-F2142A95B81B}" presName="aSpace" presStyleCnt="0"/>
      <dgm:spPr/>
    </dgm:pt>
  </dgm:ptLst>
  <dgm:cxnLst>
    <dgm:cxn modelId="{D0F40AB4-76A9-453E-BA6A-BB677768215B}" type="presOf" srcId="{CB807F31-ECF1-445C-8A50-F2142A95B81B}" destId="{44950B27-9C88-48FB-93D2-768D8C5CDC89}" srcOrd="0" destOrd="0" presId="urn:microsoft.com/office/officeart/2005/8/layout/pyramid2"/>
    <dgm:cxn modelId="{0F2CC868-D69A-4371-822D-582B5DFA4A55}" srcId="{F8FB1BAA-46E4-4577-AFAC-5F828FD8BB19}" destId="{CB807F31-ECF1-445C-8A50-F2142A95B81B}" srcOrd="1" destOrd="0" parTransId="{6D34D407-7251-4C00-94F0-9077D9B9C853}" sibTransId="{9827D528-7D22-4F11-B45B-B8DA8142084D}"/>
    <dgm:cxn modelId="{0A5B03DE-DEF7-472F-91C3-E485D245037B}" type="presOf" srcId="{8C568308-3967-4C6B-A074-39BA95099F84}" destId="{1E32AF36-1422-4DC3-9BCD-6321EEB14E5D}" srcOrd="0" destOrd="0" presId="urn:microsoft.com/office/officeart/2005/8/layout/pyramid2"/>
    <dgm:cxn modelId="{D38CB25B-89D7-44FF-9D0F-0A6A299D837F}" srcId="{F8FB1BAA-46E4-4577-AFAC-5F828FD8BB19}" destId="{8C568308-3967-4C6B-A074-39BA95099F84}" srcOrd="0" destOrd="0" parTransId="{15E906B7-F6DE-43DC-983A-31DEDDE59C59}" sibTransId="{FA5D028A-944F-43E3-8935-EDB3B3AC4833}"/>
    <dgm:cxn modelId="{C0A1B037-0849-4E8E-B5C5-D76CB18E52D2}" type="presOf" srcId="{F8FB1BAA-46E4-4577-AFAC-5F828FD8BB19}" destId="{E7D6C0B8-61E8-4D3F-AF82-9E2EFD3F38A0}" srcOrd="0" destOrd="0" presId="urn:microsoft.com/office/officeart/2005/8/layout/pyramid2"/>
    <dgm:cxn modelId="{37B2CF2B-6B89-4676-AE0B-84FA586C2549}" type="presParOf" srcId="{E7D6C0B8-61E8-4D3F-AF82-9E2EFD3F38A0}" destId="{DEDD6924-4358-49CE-8126-3D2FF9DB245A}" srcOrd="0" destOrd="0" presId="urn:microsoft.com/office/officeart/2005/8/layout/pyramid2"/>
    <dgm:cxn modelId="{3B3B7A5A-9481-496A-8C5B-F40C24649644}" type="presParOf" srcId="{E7D6C0B8-61E8-4D3F-AF82-9E2EFD3F38A0}" destId="{629A6689-2590-4401-BD15-76A9CB2C051B}" srcOrd="1" destOrd="0" presId="urn:microsoft.com/office/officeart/2005/8/layout/pyramid2"/>
    <dgm:cxn modelId="{56AF68E7-EB10-48F6-BBEA-B42C585B36B8}" type="presParOf" srcId="{629A6689-2590-4401-BD15-76A9CB2C051B}" destId="{1E32AF36-1422-4DC3-9BCD-6321EEB14E5D}" srcOrd="0" destOrd="0" presId="urn:microsoft.com/office/officeart/2005/8/layout/pyramid2"/>
    <dgm:cxn modelId="{06F5FCF9-13A1-42C0-A94D-A59855AF98B3}" type="presParOf" srcId="{629A6689-2590-4401-BD15-76A9CB2C051B}" destId="{44B1C4B2-4A45-4B65-844D-0256AF52BEFF}" srcOrd="1" destOrd="0" presId="urn:microsoft.com/office/officeart/2005/8/layout/pyramid2"/>
    <dgm:cxn modelId="{AA5F3AD6-1A4B-4529-83E2-56C13BDB86AF}" type="presParOf" srcId="{629A6689-2590-4401-BD15-76A9CB2C051B}" destId="{44950B27-9C88-48FB-93D2-768D8C5CDC89}" srcOrd="2" destOrd="0" presId="urn:microsoft.com/office/officeart/2005/8/layout/pyramid2"/>
    <dgm:cxn modelId="{8C31301B-A752-48C6-830C-10532E57C108}" type="presParOf" srcId="{629A6689-2590-4401-BD15-76A9CB2C051B}" destId="{141BEE08-5722-469A-B9F3-8E07BBF8920A}" srcOrd="3" destOrd="0" presId="urn:microsoft.com/office/officeart/2005/8/layout/pyramid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8FB1BAA-46E4-4577-AFAC-5F828FD8BB19}" type="doc">
      <dgm:prSet loTypeId="urn:microsoft.com/office/officeart/2005/8/layout/pyramid2" loCatId="list" qsTypeId="urn:microsoft.com/office/officeart/2005/8/quickstyle/simple1" qsCatId="simple" csTypeId="urn:microsoft.com/office/officeart/2005/8/colors/accent1_2" csCatId="accent1" phldr="1"/>
      <dgm:spPr/>
    </dgm:pt>
    <dgm:pt modelId="{8C568308-3967-4C6B-A074-39BA95099F84}">
      <dgm:prSet phldrT="[Text]" custT="1"/>
      <dgm:spPr/>
      <dgm:t>
        <a:bodyPr/>
        <a:lstStyle/>
        <a:p>
          <a:pPr algn="just"/>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Phân</a:t>
          </a:r>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hoá</a:t>
          </a:r>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đông</a:t>
          </a:r>
          <a:r>
            <a:rPr lang="en-US" sz="1800" b="1" dirty="0" smtClean="0">
              <a:latin typeface="Cambria" pitchFamily="18" charset="0"/>
              <a:ea typeface="Cambria" pitchFamily="18" charset="0"/>
            </a:rPr>
            <a:t> - </a:t>
          </a:r>
          <a:r>
            <a:rPr lang="en-US" sz="1800" b="1" dirty="0" err="1" smtClean="0">
              <a:latin typeface="Cambria" pitchFamily="18" charset="0"/>
              <a:ea typeface="Cambria" pitchFamily="18" charset="0"/>
            </a:rPr>
            <a:t>tây</a:t>
          </a:r>
          <a:r>
            <a:rPr lang="en-US" sz="1800" b="1" dirty="0" smtClean="0">
              <a:latin typeface="Cambria" pitchFamily="18" charset="0"/>
              <a:ea typeface="Cambria" pitchFamily="18" charset="0"/>
            </a:rPr>
            <a:t>:</a:t>
          </a:r>
        </a:p>
        <a:p>
          <a:pPr algn="just"/>
          <a:r>
            <a:rPr lang="nl-NL" sz="1800" dirty="0" smtClean="0">
              <a:effectLst/>
              <a:latin typeface="Cambria" pitchFamily="18" charset="0"/>
              <a:ea typeface="Cambria" pitchFamily="18" charset="0"/>
              <a:cs typeface="Times New Roman"/>
            </a:rPr>
            <a:t>+ Vùng biển và thềm lục địa có khí hậu ôn hoà hơn trong đất liền.</a:t>
          </a:r>
          <a:endParaRPr lang="en-US" sz="1800" dirty="0" smtClean="0">
            <a:effectLst/>
            <a:latin typeface="Cambria" pitchFamily="18" charset="0"/>
            <a:ea typeface="Cambria" pitchFamily="18" charset="0"/>
            <a:cs typeface="Times New Roman"/>
          </a:endParaRPr>
        </a:p>
        <a:p>
          <a:pPr algn="just"/>
          <a:r>
            <a:rPr lang="nl-NL" sz="1800" dirty="0" smtClean="0">
              <a:effectLst/>
              <a:latin typeface="Cambria" pitchFamily="18" charset="0"/>
              <a:ea typeface="Cambria" pitchFamily="18" charset="0"/>
              <a:cs typeface="Times New Roman"/>
            </a:rPr>
            <a:t>+ Vùng đồng bằng ven biển có khí hậu nhiệt đới ẩm gió mùa.</a:t>
          </a:r>
          <a:endParaRPr lang="en-US" sz="1800" dirty="0" smtClean="0">
            <a:effectLst/>
            <a:latin typeface="Cambria" pitchFamily="18" charset="0"/>
            <a:ea typeface="Cambria" pitchFamily="18" charset="0"/>
            <a:cs typeface="Times New Roman"/>
          </a:endParaRPr>
        </a:p>
        <a:p>
          <a:pPr algn="just"/>
          <a:r>
            <a:rPr lang="nl-NL" sz="1800" dirty="0" smtClean="0">
              <a:effectLst/>
              <a:latin typeface="Cambria" pitchFamily="18" charset="0"/>
              <a:ea typeface="Cambria" pitchFamily="18" charset="0"/>
              <a:cs typeface="Times New Roman"/>
            </a:rPr>
            <a:t>+ Vùng đồi núi phía tây khí hậu phân hóa phức tạp do tác động của gió mùa và hướng của các dãy núi.</a:t>
          </a:r>
          <a:endParaRPr lang="en-US" sz="1800" b="0" dirty="0" smtClean="0">
            <a:latin typeface="Cambria" pitchFamily="18" charset="0"/>
            <a:ea typeface="Cambria" pitchFamily="18" charset="0"/>
          </a:endParaRPr>
        </a:p>
      </dgm:t>
    </dgm:pt>
    <dgm:pt modelId="{15E906B7-F6DE-43DC-983A-31DEDDE59C59}" type="parTrans" cxnId="{D38CB25B-89D7-44FF-9D0F-0A6A299D837F}">
      <dgm:prSet/>
      <dgm:spPr/>
      <dgm:t>
        <a:bodyPr/>
        <a:lstStyle/>
        <a:p>
          <a:endParaRPr lang="en-US"/>
        </a:p>
      </dgm:t>
    </dgm:pt>
    <dgm:pt modelId="{FA5D028A-944F-43E3-8935-EDB3B3AC4833}" type="sibTrans" cxnId="{D38CB25B-89D7-44FF-9D0F-0A6A299D837F}">
      <dgm:prSet/>
      <dgm:spPr/>
      <dgm:t>
        <a:bodyPr/>
        <a:lstStyle/>
        <a:p>
          <a:endParaRPr lang="en-US"/>
        </a:p>
      </dgm:t>
    </dgm:pt>
    <dgm:pt modelId="{CB807F31-ECF1-445C-8A50-F2142A95B81B}">
      <dgm:prSet custT="1"/>
      <dgm:spPr/>
      <dgm:t>
        <a:bodyPr/>
        <a:lstStyle/>
        <a:p>
          <a:pPr algn="just"/>
          <a:r>
            <a:rPr lang="en-US" sz="1800" b="1" dirty="0" err="1" smtClean="0">
              <a:latin typeface="Cambria" pitchFamily="18" charset="0"/>
              <a:ea typeface="Cambria" pitchFamily="18" charset="0"/>
            </a:rPr>
            <a:t>Nguyên</a:t>
          </a:r>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nhân</a:t>
          </a:r>
          <a:r>
            <a:rPr lang="en-US" sz="1800" b="1" dirty="0" smtClean="0">
              <a:latin typeface="Cambria" pitchFamily="18" charset="0"/>
              <a:ea typeface="Cambria" pitchFamily="18" charset="0"/>
            </a:rPr>
            <a:t>: </a:t>
          </a:r>
          <a:r>
            <a:rPr lang="vi-VN" sz="1800" b="0" dirty="0" smtClean="0">
              <a:latin typeface="Cambria" pitchFamily="18" charset="0"/>
              <a:ea typeface="Cambria" pitchFamily="18" charset="0"/>
            </a:rPr>
            <a:t>Địa hình kết hợp với hướng gió làm cho khí hậu nước ta phân hóa Đông – Tây</a:t>
          </a:r>
          <a:r>
            <a:rPr lang="en-US" sz="1800" b="0" dirty="0" smtClean="0">
              <a:latin typeface="Cambria" pitchFamily="18" charset="0"/>
              <a:ea typeface="Cambria" pitchFamily="18" charset="0"/>
            </a:rPr>
            <a:t>.</a:t>
          </a:r>
          <a:endParaRPr lang="en-US" sz="1800" b="0" dirty="0">
            <a:latin typeface="Cambria" pitchFamily="18" charset="0"/>
            <a:ea typeface="Cambria" pitchFamily="18" charset="0"/>
          </a:endParaRPr>
        </a:p>
      </dgm:t>
    </dgm:pt>
    <dgm:pt modelId="{6D34D407-7251-4C00-94F0-9077D9B9C853}" type="parTrans" cxnId="{0F2CC868-D69A-4371-822D-582B5DFA4A55}">
      <dgm:prSet/>
      <dgm:spPr/>
      <dgm:t>
        <a:bodyPr/>
        <a:lstStyle/>
        <a:p>
          <a:endParaRPr lang="en-US"/>
        </a:p>
      </dgm:t>
    </dgm:pt>
    <dgm:pt modelId="{9827D528-7D22-4F11-B45B-B8DA8142084D}" type="sibTrans" cxnId="{0F2CC868-D69A-4371-822D-582B5DFA4A55}">
      <dgm:prSet/>
      <dgm:spPr/>
      <dgm:t>
        <a:bodyPr/>
        <a:lstStyle/>
        <a:p>
          <a:endParaRPr lang="en-US"/>
        </a:p>
      </dgm:t>
    </dgm:pt>
    <dgm:pt modelId="{E7D6C0B8-61E8-4D3F-AF82-9E2EFD3F38A0}" type="pres">
      <dgm:prSet presAssocID="{F8FB1BAA-46E4-4577-AFAC-5F828FD8BB19}" presName="compositeShape" presStyleCnt="0">
        <dgm:presLayoutVars>
          <dgm:dir/>
          <dgm:resizeHandles/>
        </dgm:presLayoutVars>
      </dgm:prSet>
      <dgm:spPr/>
    </dgm:pt>
    <dgm:pt modelId="{DEDD6924-4358-49CE-8126-3D2FF9DB245A}" type="pres">
      <dgm:prSet presAssocID="{F8FB1BAA-46E4-4577-AFAC-5F828FD8BB19}" presName="pyramid" presStyleLbl="node1" presStyleIdx="0" presStyleCnt="1"/>
      <dgm:spPr>
        <a:blipFill rotWithShape="0">
          <a:blip xmlns:r="http://schemas.openxmlformats.org/officeDocument/2006/relationships" r:embed="rId1"/>
          <a:stretch>
            <a:fillRect/>
          </a:stretch>
        </a:blipFill>
      </dgm:spPr>
    </dgm:pt>
    <dgm:pt modelId="{629A6689-2590-4401-BD15-76A9CB2C051B}" type="pres">
      <dgm:prSet presAssocID="{F8FB1BAA-46E4-4577-AFAC-5F828FD8BB19}" presName="theList" presStyleCnt="0"/>
      <dgm:spPr/>
    </dgm:pt>
    <dgm:pt modelId="{1E32AF36-1422-4DC3-9BCD-6321EEB14E5D}" type="pres">
      <dgm:prSet presAssocID="{8C568308-3967-4C6B-A074-39BA95099F84}" presName="aNode" presStyleLbl="fgAcc1" presStyleIdx="0" presStyleCnt="2" custScaleX="121928" custScaleY="94438">
        <dgm:presLayoutVars>
          <dgm:bulletEnabled val="1"/>
        </dgm:presLayoutVars>
      </dgm:prSet>
      <dgm:spPr/>
      <dgm:t>
        <a:bodyPr/>
        <a:lstStyle/>
        <a:p>
          <a:endParaRPr lang="en-US"/>
        </a:p>
      </dgm:t>
    </dgm:pt>
    <dgm:pt modelId="{44B1C4B2-4A45-4B65-844D-0256AF52BEFF}" type="pres">
      <dgm:prSet presAssocID="{8C568308-3967-4C6B-A074-39BA95099F84}" presName="aSpace" presStyleCnt="0"/>
      <dgm:spPr/>
    </dgm:pt>
    <dgm:pt modelId="{44950B27-9C88-48FB-93D2-768D8C5CDC89}" type="pres">
      <dgm:prSet presAssocID="{CB807F31-ECF1-445C-8A50-F2142A95B81B}" presName="aNode" presStyleLbl="fgAcc1" presStyleIdx="1" presStyleCnt="2" custScaleX="124528" custScaleY="42012">
        <dgm:presLayoutVars>
          <dgm:bulletEnabled val="1"/>
        </dgm:presLayoutVars>
      </dgm:prSet>
      <dgm:spPr/>
      <dgm:t>
        <a:bodyPr/>
        <a:lstStyle/>
        <a:p>
          <a:endParaRPr lang="en-US"/>
        </a:p>
      </dgm:t>
    </dgm:pt>
    <dgm:pt modelId="{141BEE08-5722-469A-B9F3-8E07BBF8920A}" type="pres">
      <dgm:prSet presAssocID="{CB807F31-ECF1-445C-8A50-F2142A95B81B}" presName="aSpace" presStyleCnt="0"/>
      <dgm:spPr/>
    </dgm:pt>
  </dgm:ptLst>
  <dgm:cxnLst>
    <dgm:cxn modelId="{E3CD0BC9-68E4-4D2A-8690-4438CE1EAF10}" type="presOf" srcId="{F8FB1BAA-46E4-4577-AFAC-5F828FD8BB19}" destId="{E7D6C0B8-61E8-4D3F-AF82-9E2EFD3F38A0}" srcOrd="0" destOrd="0" presId="urn:microsoft.com/office/officeart/2005/8/layout/pyramid2"/>
    <dgm:cxn modelId="{8B795016-9943-4BBC-8DD4-19A71849765F}" type="presOf" srcId="{CB807F31-ECF1-445C-8A50-F2142A95B81B}" destId="{44950B27-9C88-48FB-93D2-768D8C5CDC89}" srcOrd="0" destOrd="0" presId="urn:microsoft.com/office/officeart/2005/8/layout/pyramid2"/>
    <dgm:cxn modelId="{11FC265E-168B-46AA-9532-07F526F74E18}" type="presOf" srcId="{8C568308-3967-4C6B-A074-39BA95099F84}" destId="{1E32AF36-1422-4DC3-9BCD-6321EEB14E5D}" srcOrd="0" destOrd="0" presId="urn:microsoft.com/office/officeart/2005/8/layout/pyramid2"/>
    <dgm:cxn modelId="{0F2CC868-D69A-4371-822D-582B5DFA4A55}" srcId="{F8FB1BAA-46E4-4577-AFAC-5F828FD8BB19}" destId="{CB807F31-ECF1-445C-8A50-F2142A95B81B}" srcOrd="1" destOrd="0" parTransId="{6D34D407-7251-4C00-94F0-9077D9B9C853}" sibTransId="{9827D528-7D22-4F11-B45B-B8DA8142084D}"/>
    <dgm:cxn modelId="{D38CB25B-89D7-44FF-9D0F-0A6A299D837F}" srcId="{F8FB1BAA-46E4-4577-AFAC-5F828FD8BB19}" destId="{8C568308-3967-4C6B-A074-39BA95099F84}" srcOrd="0" destOrd="0" parTransId="{15E906B7-F6DE-43DC-983A-31DEDDE59C59}" sibTransId="{FA5D028A-944F-43E3-8935-EDB3B3AC4833}"/>
    <dgm:cxn modelId="{127EF65D-119B-444D-8799-7717703EF416}" type="presParOf" srcId="{E7D6C0B8-61E8-4D3F-AF82-9E2EFD3F38A0}" destId="{DEDD6924-4358-49CE-8126-3D2FF9DB245A}" srcOrd="0" destOrd="0" presId="urn:microsoft.com/office/officeart/2005/8/layout/pyramid2"/>
    <dgm:cxn modelId="{276957BC-CACC-44D8-8697-6FA8FC6D8988}" type="presParOf" srcId="{E7D6C0B8-61E8-4D3F-AF82-9E2EFD3F38A0}" destId="{629A6689-2590-4401-BD15-76A9CB2C051B}" srcOrd="1" destOrd="0" presId="urn:microsoft.com/office/officeart/2005/8/layout/pyramid2"/>
    <dgm:cxn modelId="{6C11E1B0-38CA-4F0F-9503-9CEE2256C1D4}" type="presParOf" srcId="{629A6689-2590-4401-BD15-76A9CB2C051B}" destId="{1E32AF36-1422-4DC3-9BCD-6321EEB14E5D}" srcOrd="0" destOrd="0" presId="urn:microsoft.com/office/officeart/2005/8/layout/pyramid2"/>
    <dgm:cxn modelId="{3A38C180-821A-46D1-BB9F-623B1022F236}" type="presParOf" srcId="{629A6689-2590-4401-BD15-76A9CB2C051B}" destId="{44B1C4B2-4A45-4B65-844D-0256AF52BEFF}" srcOrd="1" destOrd="0" presId="urn:microsoft.com/office/officeart/2005/8/layout/pyramid2"/>
    <dgm:cxn modelId="{4E238E5B-5CFF-46C7-86C5-C890A2504CE2}" type="presParOf" srcId="{629A6689-2590-4401-BD15-76A9CB2C051B}" destId="{44950B27-9C88-48FB-93D2-768D8C5CDC89}" srcOrd="2" destOrd="0" presId="urn:microsoft.com/office/officeart/2005/8/layout/pyramid2"/>
    <dgm:cxn modelId="{0AB8066A-A14C-43C7-8B4C-A667FEA7009B}" type="presParOf" srcId="{629A6689-2590-4401-BD15-76A9CB2C051B}" destId="{141BEE08-5722-469A-B9F3-8E07BBF8920A}" srcOrd="3" destOrd="0" presId="urn:microsoft.com/office/officeart/2005/8/layout/pyramid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8FB1BAA-46E4-4577-AFAC-5F828FD8BB19}" type="doc">
      <dgm:prSet loTypeId="urn:microsoft.com/office/officeart/2005/8/layout/pyramid2" loCatId="list" qsTypeId="urn:microsoft.com/office/officeart/2005/8/quickstyle/simple1" qsCatId="simple" csTypeId="urn:microsoft.com/office/officeart/2005/8/colors/accent1_2" csCatId="accent1" phldr="1"/>
      <dgm:spPr/>
    </dgm:pt>
    <dgm:pt modelId="{8C568308-3967-4C6B-A074-39BA95099F84}">
      <dgm:prSet phldrT="[Text]" custT="1"/>
      <dgm:spPr/>
      <dgm:t>
        <a:bodyPr/>
        <a:lstStyle/>
        <a:p>
          <a:pPr algn="just"/>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Phân</a:t>
          </a:r>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hoá</a:t>
          </a:r>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theo</a:t>
          </a:r>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độ</a:t>
          </a:r>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cao</a:t>
          </a:r>
          <a:r>
            <a:rPr lang="en-US" sz="1800" b="1" dirty="0" smtClean="0">
              <a:latin typeface="Cambria" pitchFamily="18" charset="0"/>
              <a:ea typeface="Cambria" pitchFamily="18" charset="0"/>
            </a:rPr>
            <a:t>:</a:t>
          </a:r>
        </a:p>
        <a:p>
          <a:pPr algn="just"/>
          <a:endParaRPr lang="en-US" sz="1800" b="1" dirty="0" smtClean="0">
            <a:latin typeface="Cambria" pitchFamily="18" charset="0"/>
            <a:ea typeface="Cambria" pitchFamily="18" charset="0"/>
          </a:endParaRPr>
        </a:p>
        <a:p>
          <a:pPr algn="just"/>
          <a:endParaRPr lang="en-US" sz="1800" b="1" dirty="0" smtClean="0">
            <a:latin typeface="Cambria" pitchFamily="18" charset="0"/>
            <a:ea typeface="Cambria" pitchFamily="18" charset="0"/>
          </a:endParaRPr>
        </a:p>
        <a:p>
          <a:pPr algn="just"/>
          <a:endParaRPr lang="en-US" sz="1800" b="1" dirty="0" smtClean="0">
            <a:latin typeface="Cambria" pitchFamily="18" charset="0"/>
            <a:ea typeface="Cambria" pitchFamily="18" charset="0"/>
          </a:endParaRPr>
        </a:p>
        <a:p>
          <a:pPr algn="just"/>
          <a:endParaRPr lang="en-US" sz="1800" b="1" dirty="0" smtClean="0">
            <a:latin typeface="Cambria" pitchFamily="18" charset="0"/>
            <a:ea typeface="Cambria" pitchFamily="18" charset="0"/>
          </a:endParaRPr>
        </a:p>
        <a:p>
          <a:pPr algn="just"/>
          <a:endParaRPr lang="en-US" sz="1800" b="1" dirty="0" smtClean="0">
            <a:latin typeface="Cambria" pitchFamily="18" charset="0"/>
            <a:ea typeface="Cambria" pitchFamily="18" charset="0"/>
          </a:endParaRPr>
        </a:p>
        <a:p>
          <a:pPr algn="just"/>
          <a:endParaRPr lang="en-US" sz="1800" b="1" dirty="0" smtClean="0">
            <a:latin typeface="Cambria" pitchFamily="18" charset="0"/>
            <a:ea typeface="Cambria" pitchFamily="18" charset="0"/>
          </a:endParaRPr>
        </a:p>
      </dgm:t>
    </dgm:pt>
    <dgm:pt modelId="{15E906B7-F6DE-43DC-983A-31DEDDE59C59}" type="parTrans" cxnId="{D38CB25B-89D7-44FF-9D0F-0A6A299D837F}">
      <dgm:prSet/>
      <dgm:spPr/>
      <dgm:t>
        <a:bodyPr/>
        <a:lstStyle/>
        <a:p>
          <a:endParaRPr lang="en-US"/>
        </a:p>
      </dgm:t>
    </dgm:pt>
    <dgm:pt modelId="{FA5D028A-944F-43E3-8935-EDB3B3AC4833}" type="sibTrans" cxnId="{D38CB25B-89D7-44FF-9D0F-0A6A299D837F}">
      <dgm:prSet/>
      <dgm:spPr/>
      <dgm:t>
        <a:bodyPr/>
        <a:lstStyle/>
        <a:p>
          <a:endParaRPr lang="en-US"/>
        </a:p>
      </dgm:t>
    </dgm:pt>
    <dgm:pt modelId="{CB807F31-ECF1-445C-8A50-F2142A95B81B}">
      <dgm:prSet custT="1"/>
      <dgm:spPr/>
      <dgm:t>
        <a:bodyPr/>
        <a:lstStyle/>
        <a:p>
          <a:pPr algn="just"/>
          <a:endParaRPr lang="en-US" sz="1800" b="1" dirty="0" smtClean="0">
            <a:latin typeface="Cambria" pitchFamily="18" charset="0"/>
            <a:ea typeface="Cambria" pitchFamily="18" charset="0"/>
          </a:endParaRPr>
        </a:p>
        <a:p>
          <a:pPr algn="just"/>
          <a:r>
            <a:rPr lang="en-US" sz="1800" b="1" dirty="0" err="1" smtClean="0">
              <a:latin typeface="Cambria" pitchFamily="18" charset="0"/>
              <a:ea typeface="Cambria" pitchFamily="18" charset="0"/>
            </a:rPr>
            <a:t>Nguyên</a:t>
          </a:r>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nhân</a:t>
          </a:r>
          <a:r>
            <a:rPr lang="en-US" sz="1800" b="1" dirty="0" smtClean="0">
              <a:latin typeface="Cambria" pitchFamily="18" charset="0"/>
              <a:ea typeface="Cambria" pitchFamily="18" charset="0"/>
            </a:rPr>
            <a:t>: </a:t>
          </a:r>
          <a:r>
            <a:rPr lang="en-US" sz="1800" b="0" dirty="0" smtClean="0">
              <a:latin typeface="Cambria" pitchFamily="18" charset="0"/>
              <a:ea typeface="Cambria" pitchFamily="18" charset="0"/>
            </a:rPr>
            <a:t>c</a:t>
          </a:r>
          <a:r>
            <a:rPr lang="vi-VN" sz="1800" b="0" dirty="0" smtClean="0">
              <a:latin typeface="Cambria" pitchFamily="18" charset="0"/>
              <a:ea typeface="Cambria" pitchFamily="18" charset="0"/>
            </a:rPr>
            <a:t>àng lên cao nhiệt độ càng giảm (cứ lên cao 100m nhiệt độ giảm 0,6</a:t>
          </a:r>
          <a:r>
            <a:rPr lang="vi-VN" sz="1800" b="0" baseline="30000" dirty="0" smtClean="0">
              <a:latin typeface="Cambria" pitchFamily="18" charset="0"/>
              <a:ea typeface="Cambria" pitchFamily="18" charset="0"/>
            </a:rPr>
            <a:t>0</a:t>
          </a:r>
          <a:r>
            <a:rPr lang="vi-VN" sz="1800" b="0" dirty="0" smtClean="0">
              <a:latin typeface="Cambria" pitchFamily="18" charset="0"/>
              <a:ea typeface="Cambria" pitchFamily="18" charset="0"/>
            </a:rPr>
            <a:t>C)</a:t>
          </a:r>
          <a:r>
            <a:rPr lang="en-US" sz="1800" b="0" dirty="0" smtClean="0">
              <a:latin typeface="Cambria" pitchFamily="18" charset="0"/>
              <a:ea typeface="Cambria" pitchFamily="18" charset="0"/>
            </a:rPr>
            <a:t>, </a:t>
          </a:r>
          <a:r>
            <a:rPr lang="vi-VN" sz="1800" b="0" dirty="0" smtClean="0">
              <a:latin typeface="Cambria" pitchFamily="18" charset="0"/>
              <a:ea typeface="Cambria" pitchFamily="18" charset="0"/>
            </a:rPr>
            <a:t>độ ẩm và lượng mưa càng tăn</a:t>
          </a:r>
          <a:r>
            <a:rPr lang="en-US" sz="1800" b="0" dirty="0" smtClean="0">
              <a:latin typeface="Cambria" pitchFamily="18" charset="0"/>
              <a:ea typeface="Cambria" pitchFamily="18" charset="0"/>
            </a:rPr>
            <a:t>g.</a:t>
          </a:r>
        </a:p>
        <a:p>
          <a:pPr algn="just"/>
          <a:endParaRPr lang="en-US" sz="1800" b="0" dirty="0">
            <a:latin typeface="Cambria" pitchFamily="18" charset="0"/>
            <a:ea typeface="Cambria" pitchFamily="18" charset="0"/>
          </a:endParaRPr>
        </a:p>
      </dgm:t>
    </dgm:pt>
    <dgm:pt modelId="{6D34D407-7251-4C00-94F0-9077D9B9C853}" type="parTrans" cxnId="{0F2CC868-D69A-4371-822D-582B5DFA4A55}">
      <dgm:prSet/>
      <dgm:spPr/>
      <dgm:t>
        <a:bodyPr/>
        <a:lstStyle/>
        <a:p>
          <a:endParaRPr lang="en-US"/>
        </a:p>
      </dgm:t>
    </dgm:pt>
    <dgm:pt modelId="{9827D528-7D22-4F11-B45B-B8DA8142084D}" type="sibTrans" cxnId="{0F2CC868-D69A-4371-822D-582B5DFA4A55}">
      <dgm:prSet/>
      <dgm:spPr/>
      <dgm:t>
        <a:bodyPr/>
        <a:lstStyle/>
        <a:p>
          <a:endParaRPr lang="en-US"/>
        </a:p>
      </dgm:t>
    </dgm:pt>
    <dgm:pt modelId="{E7D6C0B8-61E8-4D3F-AF82-9E2EFD3F38A0}" type="pres">
      <dgm:prSet presAssocID="{F8FB1BAA-46E4-4577-AFAC-5F828FD8BB19}" presName="compositeShape" presStyleCnt="0">
        <dgm:presLayoutVars>
          <dgm:dir/>
          <dgm:resizeHandles/>
        </dgm:presLayoutVars>
      </dgm:prSet>
      <dgm:spPr/>
    </dgm:pt>
    <dgm:pt modelId="{DEDD6924-4358-49CE-8126-3D2FF9DB245A}" type="pres">
      <dgm:prSet presAssocID="{F8FB1BAA-46E4-4577-AFAC-5F828FD8BB19}" presName="pyramid" presStyleLbl="node1" presStyleIdx="0" presStyleCnt="1"/>
      <dgm:spPr>
        <a:blipFill rotWithShape="0">
          <a:blip xmlns:r="http://schemas.openxmlformats.org/officeDocument/2006/relationships" r:embed="rId1"/>
          <a:stretch>
            <a:fillRect/>
          </a:stretch>
        </a:blipFill>
      </dgm:spPr>
    </dgm:pt>
    <dgm:pt modelId="{629A6689-2590-4401-BD15-76A9CB2C051B}" type="pres">
      <dgm:prSet presAssocID="{F8FB1BAA-46E4-4577-AFAC-5F828FD8BB19}" presName="theList" presStyleCnt="0"/>
      <dgm:spPr/>
    </dgm:pt>
    <dgm:pt modelId="{1E32AF36-1422-4DC3-9BCD-6321EEB14E5D}" type="pres">
      <dgm:prSet presAssocID="{8C568308-3967-4C6B-A074-39BA95099F84}" presName="aNode" presStyleLbl="fgAcc1" presStyleIdx="0" presStyleCnt="2" custScaleX="121928" custScaleY="94438">
        <dgm:presLayoutVars>
          <dgm:bulletEnabled val="1"/>
        </dgm:presLayoutVars>
      </dgm:prSet>
      <dgm:spPr/>
      <dgm:t>
        <a:bodyPr/>
        <a:lstStyle/>
        <a:p>
          <a:endParaRPr lang="en-US"/>
        </a:p>
      </dgm:t>
    </dgm:pt>
    <dgm:pt modelId="{44B1C4B2-4A45-4B65-844D-0256AF52BEFF}" type="pres">
      <dgm:prSet presAssocID="{8C568308-3967-4C6B-A074-39BA95099F84}" presName="aSpace" presStyleCnt="0"/>
      <dgm:spPr/>
    </dgm:pt>
    <dgm:pt modelId="{44950B27-9C88-48FB-93D2-768D8C5CDC89}" type="pres">
      <dgm:prSet presAssocID="{CB807F31-ECF1-445C-8A50-F2142A95B81B}" presName="aNode" presStyleLbl="fgAcc1" presStyleIdx="1" presStyleCnt="2" custScaleX="124528" custScaleY="36502">
        <dgm:presLayoutVars>
          <dgm:bulletEnabled val="1"/>
        </dgm:presLayoutVars>
      </dgm:prSet>
      <dgm:spPr/>
      <dgm:t>
        <a:bodyPr/>
        <a:lstStyle/>
        <a:p>
          <a:endParaRPr lang="en-US"/>
        </a:p>
      </dgm:t>
    </dgm:pt>
    <dgm:pt modelId="{141BEE08-5722-469A-B9F3-8E07BBF8920A}" type="pres">
      <dgm:prSet presAssocID="{CB807F31-ECF1-445C-8A50-F2142A95B81B}" presName="aSpace" presStyleCnt="0"/>
      <dgm:spPr/>
    </dgm:pt>
  </dgm:ptLst>
  <dgm:cxnLst>
    <dgm:cxn modelId="{2081213D-6B6E-465B-8626-B7E90A243E7E}" type="presOf" srcId="{CB807F31-ECF1-445C-8A50-F2142A95B81B}" destId="{44950B27-9C88-48FB-93D2-768D8C5CDC89}" srcOrd="0" destOrd="0" presId="urn:microsoft.com/office/officeart/2005/8/layout/pyramid2"/>
    <dgm:cxn modelId="{F60CEB09-06F0-4866-8138-4AD82AC65DED}" type="presOf" srcId="{8C568308-3967-4C6B-A074-39BA95099F84}" destId="{1E32AF36-1422-4DC3-9BCD-6321EEB14E5D}" srcOrd="0" destOrd="0" presId="urn:microsoft.com/office/officeart/2005/8/layout/pyramid2"/>
    <dgm:cxn modelId="{0F2CC868-D69A-4371-822D-582B5DFA4A55}" srcId="{F8FB1BAA-46E4-4577-AFAC-5F828FD8BB19}" destId="{CB807F31-ECF1-445C-8A50-F2142A95B81B}" srcOrd="1" destOrd="0" parTransId="{6D34D407-7251-4C00-94F0-9077D9B9C853}" sibTransId="{9827D528-7D22-4F11-B45B-B8DA8142084D}"/>
    <dgm:cxn modelId="{F2E87015-7269-43A6-9618-ACF81980643F}" type="presOf" srcId="{F8FB1BAA-46E4-4577-AFAC-5F828FD8BB19}" destId="{E7D6C0B8-61E8-4D3F-AF82-9E2EFD3F38A0}" srcOrd="0" destOrd="0" presId="urn:microsoft.com/office/officeart/2005/8/layout/pyramid2"/>
    <dgm:cxn modelId="{D38CB25B-89D7-44FF-9D0F-0A6A299D837F}" srcId="{F8FB1BAA-46E4-4577-AFAC-5F828FD8BB19}" destId="{8C568308-3967-4C6B-A074-39BA95099F84}" srcOrd="0" destOrd="0" parTransId="{15E906B7-F6DE-43DC-983A-31DEDDE59C59}" sibTransId="{FA5D028A-944F-43E3-8935-EDB3B3AC4833}"/>
    <dgm:cxn modelId="{54981324-B408-4C44-9D8C-BB6C50EE784D}" type="presParOf" srcId="{E7D6C0B8-61E8-4D3F-AF82-9E2EFD3F38A0}" destId="{DEDD6924-4358-49CE-8126-3D2FF9DB245A}" srcOrd="0" destOrd="0" presId="urn:microsoft.com/office/officeart/2005/8/layout/pyramid2"/>
    <dgm:cxn modelId="{1090D81F-9476-4577-A736-1A18901FECC5}" type="presParOf" srcId="{E7D6C0B8-61E8-4D3F-AF82-9E2EFD3F38A0}" destId="{629A6689-2590-4401-BD15-76A9CB2C051B}" srcOrd="1" destOrd="0" presId="urn:microsoft.com/office/officeart/2005/8/layout/pyramid2"/>
    <dgm:cxn modelId="{B1EBA11F-8D42-4BFF-BBEB-93B60A90F5E4}" type="presParOf" srcId="{629A6689-2590-4401-BD15-76A9CB2C051B}" destId="{1E32AF36-1422-4DC3-9BCD-6321EEB14E5D}" srcOrd="0" destOrd="0" presId="urn:microsoft.com/office/officeart/2005/8/layout/pyramid2"/>
    <dgm:cxn modelId="{9754A11E-B62E-4059-B522-654C473442A4}" type="presParOf" srcId="{629A6689-2590-4401-BD15-76A9CB2C051B}" destId="{44B1C4B2-4A45-4B65-844D-0256AF52BEFF}" srcOrd="1" destOrd="0" presId="urn:microsoft.com/office/officeart/2005/8/layout/pyramid2"/>
    <dgm:cxn modelId="{E90ABE09-1ADB-45B5-B68A-302BAD19ACEA}" type="presParOf" srcId="{629A6689-2590-4401-BD15-76A9CB2C051B}" destId="{44950B27-9C88-48FB-93D2-768D8C5CDC89}" srcOrd="2" destOrd="0" presId="urn:microsoft.com/office/officeart/2005/8/layout/pyramid2"/>
    <dgm:cxn modelId="{61942351-D091-4D4F-869A-9F1CABCA51EB}" type="presParOf" srcId="{629A6689-2590-4401-BD15-76A9CB2C051B}" destId="{141BEE08-5722-469A-B9F3-8E07BBF8920A}" srcOrd="3" destOrd="0" presId="urn:microsoft.com/office/officeart/2005/8/layout/pyramid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507999"/>
          <a:ext cx="6528363" cy="1046481"/>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0640" rIns="40640" bIns="40640" numCol="1" spcCol="1270" anchor="ctr" anchorCtr="0">
          <a:noAutofit/>
        </a:bodyPr>
        <a:lstStyle/>
        <a:p>
          <a:pPr lvl="0" algn="just" defTabSz="711200">
            <a:lnSpc>
              <a:spcPct val="90000"/>
            </a:lnSpc>
            <a:spcBef>
              <a:spcPct val="0"/>
            </a:spcBef>
            <a:spcAft>
              <a:spcPct val="35000"/>
            </a:spcAft>
          </a:pPr>
          <a:r>
            <a:rPr lang="en-US" sz="1600" b="1" kern="1200" dirty="0" smtClean="0">
              <a:solidFill>
                <a:schemeClr val="tx1"/>
              </a:solidFill>
              <a:effectLst/>
              <a:latin typeface="Cambria" pitchFamily="18" charset="0"/>
              <a:ea typeface="Cambria" pitchFamily="18" charset="0"/>
              <a:cs typeface="Times New Roman"/>
            </a:rPr>
            <a:t>- </a:t>
          </a:r>
          <a:r>
            <a:rPr lang="en-US" sz="1600" b="1" kern="1200" dirty="0" err="1" smtClean="0">
              <a:solidFill>
                <a:schemeClr val="tx1"/>
              </a:solidFill>
              <a:effectLst/>
              <a:latin typeface="Cambria" pitchFamily="18" charset="0"/>
              <a:ea typeface="Cambria" pitchFamily="18" charset="0"/>
              <a:cs typeface="Times New Roman"/>
            </a:rPr>
            <a:t>Thời</a:t>
          </a:r>
          <a:r>
            <a:rPr lang="en-US" sz="1600" b="1" kern="1200" dirty="0" smtClean="0">
              <a:solidFill>
                <a:schemeClr val="tx1"/>
              </a:solidFill>
              <a:effectLst/>
              <a:latin typeface="Cambria" pitchFamily="18" charset="0"/>
              <a:ea typeface="Cambria" pitchFamily="18" charset="0"/>
              <a:cs typeface="Times New Roman"/>
            </a:rPr>
            <a:t> </a:t>
          </a:r>
          <a:r>
            <a:rPr lang="en-US" sz="1600" b="1" kern="1200" dirty="0" err="1" smtClean="0">
              <a:solidFill>
                <a:schemeClr val="tx1"/>
              </a:solidFill>
              <a:effectLst/>
              <a:latin typeface="Cambria" pitchFamily="18" charset="0"/>
              <a:ea typeface="Cambria" pitchFamily="18" charset="0"/>
              <a:cs typeface="Times New Roman"/>
            </a:rPr>
            <a:t>gian</a:t>
          </a:r>
          <a:r>
            <a:rPr lang="en-US" sz="1600" b="1"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từ</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tháng</a:t>
          </a:r>
          <a:r>
            <a:rPr lang="en-US" sz="1600" kern="1200" dirty="0" smtClean="0">
              <a:solidFill>
                <a:schemeClr val="tx1"/>
              </a:solidFill>
              <a:effectLst/>
              <a:latin typeface="Cambria" pitchFamily="18" charset="0"/>
              <a:ea typeface="Cambria" pitchFamily="18" charset="0"/>
              <a:cs typeface="Times New Roman"/>
            </a:rPr>
            <a:t> 11 – 4 </a:t>
          </a:r>
          <a:r>
            <a:rPr lang="en-US" sz="1600" kern="1200" dirty="0" err="1" smtClean="0">
              <a:solidFill>
                <a:schemeClr val="tx1"/>
              </a:solidFill>
              <a:effectLst/>
              <a:latin typeface="Cambria" pitchFamily="18" charset="0"/>
              <a:ea typeface="Cambria" pitchFamily="18" charset="0"/>
              <a:cs typeface="Times New Roman"/>
            </a:rPr>
            <a:t>năm</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sau</a:t>
          </a:r>
          <a:r>
            <a:rPr lang="en-US" sz="1600" kern="1200" dirty="0" smtClean="0">
              <a:solidFill>
                <a:schemeClr val="tx1"/>
              </a:solidFill>
              <a:effectLst/>
              <a:latin typeface="Cambria" pitchFamily="18" charset="0"/>
              <a:ea typeface="Cambria" pitchFamily="18" charset="0"/>
              <a:cs typeface="Times New Roman"/>
            </a:rPr>
            <a:t>.</a:t>
          </a:r>
        </a:p>
        <a:p>
          <a:pPr lvl="0" algn="just" defTabSz="711200">
            <a:lnSpc>
              <a:spcPct val="90000"/>
            </a:lnSpc>
            <a:spcBef>
              <a:spcPct val="0"/>
            </a:spcBef>
            <a:spcAft>
              <a:spcPct val="35000"/>
            </a:spcAft>
          </a:pPr>
          <a:r>
            <a:rPr lang="en-US" sz="1600" b="1" kern="1200" dirty="0" smtClean="0">
              <a:solidFill>
                <a:schemeClr val="tx1"/>
              </a:solidFill>
              <a:effectLst/>
              <a:latin typeface="Cambria" pitchFamily="18" charset="0"/>
              <a:ea typeface="Cambria" pitchFamily="18" charset="0"/>
              <a:cs typeface="Times New Roman"/>
            </a:rPr>
            <a:t>- </a:t>
          </a:r>
          <a:r>
            <a:rPr lang="en-US" sz="1600" b="1" kern="1200" dirty="0" err="1" smtClean="0">
              <a:solidFill>
                <a:schemeClr val="tx1"/>
              </a:solidFill>
              <a:effectLst/>
              <a:latin typeface="Cambria" pitchFamily="18" charset="0"/>
              <a:ea typeface="Cambria" pitchFamily="18" charset="0"/>
              <a:cs typeface="Times New Roman"/>
            </a:rPr>
            <a:t>Nguồn</a:t>
          </a:r>
          <a:r>
            <a:rPr lang="en-US" sz="1600" b="1" kern="1200" dirty="0" smtClean="0">
              <a:solidFill>
                <a:schemeClr val="tx1"/>
              </a:solidFill>
              <a:effectLst/>
              <a:latin typeface="Cambria" pitchFamily="18" charset="0"/>
              <a:ea typeface="Cambria" pitchFamily="18" charset="0"/>
              <a:cs typeface="Times New Roman"/>
            </a:rPr>
            <a:t> </a:t>
          </a:r>
          <a:r>
            <a:rPr lang="en-US" sz="1600" b="1" kern="1200" dirty="0" err="1" smtClean="0">
              <a:solidFill>
                <a:schemeClr val="tx1"/>
              </a:solidFill>
              <a:effectLst/>
              <a:latin typeface="Cambria" pitchFamily="18" charset="0"/>
              <a:ea typeface="Cambria" pitchFamily="18" charset="0"/>
              <a:cs typeface="Times New Roman"/>
            </a:rPr>
            <a:t>gốc</a:t>
          </a:r>
          <a:r>
            <a:rPr lang="en-US" sz="1600" b="1"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áp</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cao</a:t>
          </a:r>
          <a:r>
            <a:rPr lang="en-US" sz="1600" kern="1200" dirty="0" smtClean="0">
              <a:solidFill>
                <a:schemeClr val="tx1"/>
              </a:solidFill>
              <a:effectLst/>
              <a:latin typeface="Cambria" pitchFamily="18" charset="0"/>
              <a:ea typeface="Cambria" pitchFamily="18" charset="0"/>
              <a:cs typeface="Times New Roman"/>
            </a:rPr>
            <a:t> Xi-</a:t>
          </a:r>
          <a:r>
            <a:rPr lang="en-US" sz="1600" kern="1200" dirty="0" err="1" smtClean="0">
              <a:solidFill>
                <a:schemeClr val="tx1"/>
              </a:solidFill>
              <a:effectLst/>
              <a:latin typeface="Cambria" pitchFamily="18" charset="0"/>
              <a:ea typeface="Cambria" pitchFamily="18" charset="0"/>
              <a:cs typeface="Times New Roman"/>
            </a:rPr>
            <a:t>bia</a:t>
          </a:r>
          <a:r>
            <a:rPr lang="en-US" sz="1600" kern="1200" dirty="0" smtClean="0">
              <a:solidFill>
                <a:schemeClr val="tx1"/>
              </a:solidFill>
              <a:effectLst/>
              <a:latin typeface="Cambria" pitchFamily="18" charset="0"/>
              <a:ea typeface="Cambria" pitchFamily="18" charset="0"/>
              <a:cs typeface="Times New Roman"/>
            </a:rPr>
            <a:t>.</a:t>
          </a:r>
        </a:p>
        <a:p>
          <a:pPr lvl="0" algn="just" defTabSz="711200">
            <a:lnSpc>
              <a:spcPct val="90000"/>
            </a:lnSpc>
            <a:spcBef>
              <a:spcPct val="0"/>
            </a:spcBef>
            <a:spcAft>
              <a:spcPct val="35000"/>
            </a:spcAft>
          </a:pPr>
          <a:r>
            <a:rPr lang="en-US" sz="1600" b="1" kern="1200" dirty="0" smtClean="0">
              <a:solidFill>
                <a:schemeClr val="tx1"/>
              </a:solidFill>
              <a:effectLst/>
              <a:latin typeface="Cambria" pitchFamily="18" charset="0"/>
              <a:ea typeface="Cambria" pitchFamily="18" charset="0"/>
              <a:cs typeface="Times New Roman"/>
            </a:rPr>
            <a:t>- </a:t>
          </a:r>
          <a:r>
            <a:rPr lang="en-US" sz="1600" b="1" kern="1200" dirty="0" err="1" smtClean="0">
              <a:solidFill>
                <a:schemeClr val="tx1"/>
              </a:solidFill>
              <a:effectLst/>
              <a:latin typeface="Cambria" pitchFamily="18" charset="0"/>
              <a:ea typeface="Cambria" pitchFamily="18" charset="0"/>
              <a:cs typeface="Times New Roman"/>
            </a:rPr>
            <a:t>Hướng</a:t>
          </a:r>
          <a:r>
            <a:rPr lang="en-US" sz="1600" b="1" kern="1200" dirty="0" smtClean="0">
              <a:solidFill>
                <a:schemeClr val="tx1"/>
              </a:solidFill>
              <a:effectLst/>
              <a:latin typeface="Cambria" pitchFamily="18" charset="0"/>
              <a:ea typeface="Cambria" pitchFamily="18" charset="0"/>
              <a:cs typeface="Times New Roman"/>
            </a:rPr>
            <a:t> </a:t>
          </a:r>
          <a:r>
            <a:rPr lang="en-US" sz="1600" b="1" kern="1200" dirty="0" err="1" smtClean="0">
              <a:solidFill>
                <a:schemeClr val="tx1"/>
              </a:solidFill>
              <a:effectLst/>
              <a:latin typeface="Cambria" pitchFamily="18" charset="0"/>
              <a:ea typeface="Cambria" pitchFamily="18" charset="0"/>
              <a:cs typeface="Times New Roman"/>
            </a:rPr>
            <a:t>gió</a:t>
          </a:r>
          <a:r>
            <a:rPr lang="en-US" sz="1600" b="1"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đông</a:t>
          </a:r>
          <a:r>
            <a:rPr lang="en-US" sz="1600" b="0"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bắc</a:t>
          </a:r>
          <a:endParaRPr lang="en-US" sz="1600" b="0" kern="1200" dirty="0">
            <a:solidFill>
              <a:schemeClr val="tx1"/>
            </a:solidFill>
            <a:latin typeface="Cambria" pitchFamily="18" charset="0"/>
            <a:ea typeface="Cambria" pitchFamily="18" charset="0"/>
          </a:endParaRPr>
        </a:p>
      </dsp:txBody>
      <dsp:txXfrm>
        <a:off x="715680" y="507999"/>
        <a:ext cx="6528363" cy="1046481"/>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66783" y="1803401"/>
          <a:ext cx="6153508" cy="1417583"/>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0640" rIns="40640" bIns="40640" numCol="1" spcCol="1270" anchor="ctr" anchorCtr="0">
          <a:noAutofit/>
        </a:bodyPr>
        <a:lstStyle/>
        <a:p>
          <a:pPr lvl="0" algn="l" defTabSz="711200">
            <a:lnSpc>
              <a:spcPct val="90000"/>
            </a:lnSpc>
            <a:spcBef>
              <a:spcPct val="0"/>
            </a:spcBef>
            <a:spcAft>
              <a:spcPct val="35000"/>
            </a:spcAft>
          </a:pPr>
          <a:r>
            <a:rPr lang="en-US" sz="1600" b="1" kern="1200" dirty="0" smtClean="0">
              <a:solidFill>
                <a:schemeClr val="tx1"/>
              </a:solidFill>
              <a:effectLst/>
              <a:latin typeface="Cambria" pitchFamily="18" charset="0"/>
              <a:ea typeface="Cambria" pitchFamily="18" charset="0"/>
              <a:cs typeface="Times New Roman"/>
            </a:rPr>
            <a:t>- </a:t>
          </a:r>
          <a:r>
            <a:rPr lang="en-US" sz="1600" b="1" kern="1200" dirty="0" err="1" smtClean="0">
              <a:solidFill>
                <a:schemeClr val="tx1"/>
              </a:solidFill>
              <a:effectLst/>
              <a:latin typeface="Cambria" pitchFamily="18" charset="0"/>
              <a:ea typeface="Cambria" pitchFamily="18" charset="0"/>
              <a:cs typeface="Times New Roman"/>
            </a:rPr>
            <a:t>Đặc</a:t>
          </a:r>
          <a:r>
            <a:rPr lang="en-US" sz="1600" b="1" kern="1200" dirty="0" smtClean="0">
              <a:solidFill>
                <a:schemeClr val="tx1"/>
              </a:solidFill>
              <a:effectLst/>
              <a:latin typeface="Cambria" pitchFamily="18" charset="0"/>
              <a:ea typeface="Cambria" pitchFamily="18" charset="0"/>
              <a:cs typeface="Times New Roman"/>
            </a:rPr>
            <a:t> </a:t>
          </a:r>
          <a:r>
            <a:rPr lang="en-US" sz="1600" b="1" kern="1200" dirty="0" err="1" smtClean="0">
              <a:solidFill>
                <a:schemeClr val="tx1"/>
              </a:solidFill>
              <a:effectLst/>
              <a:latin typeface="Cambria" pitchFamily="18" charset="0"/>
              <a:ea typeface="Cambria" pitchFamily="18" charset="0"/>
              <a:cs typeface="Times New Roman"/>
            </a:rPr>
            <a:t>điểm</a:t>
          </a:r>
          <a:r>
            <a:rPr lang="en-US" sz="1600" b="1" kern="1200" dirty="0" smtClean="0">
              <a:solidFill>
                <a:schemeClr val="tx1"/>
              </a:solidFill>
              <a:effectLst/>
              <a:latin typeface="Cambria" pitchFamily="18" charset="0"/>
              <a:ea typeface="Cambria" pitchFamily="18" charset="0"/>
              <a:cs typeface="Times New Roman"/>
            </a:rPr>
            <a:t>: </a:t>
          </a:r>
        </a:p>
        <a:p>
          <a:pPr lvl="0" algn="just" defTabSz="711200">
            <a:lnSpc>
              <a:spcPct val="90000"/>
            </a:lnSpc>
            <a:spcBef>
              <a:spcPct val="0"/>
            </a:spcBef>
            <a:spcAft>
              <a:spcPct val="35000"/>
            </a:spcAft>
          </a:pPr>
          <a:r>
            <a:rPr lang="en-US" sz="1600" kern="1200" dirty="0" smtClean="0">
              <a:solidFill>
                <a:schemeClr val="tx1"/>
              </a:solidFill>
              <a:effectLst/>
              <a:latin typeface="Cambria" pitchFamily="18" charset="0"/>
              <a:ea typeface="Cambria" pitchFamily="18" charset="0"/>
              <a:cs typeface="Times New Roman"/>
            </a:rPr>
            <a:t>+ Ở </a:t>
          </a:r>
          <a:r>
            <a:rPr lang="en-US" sz="1600" kern="1200" dirty="0" err="1" smtClean="0">
              <a:solidFill>
                <a:schemeClr val="tx1"/>
              </a:solidFill>
              <a:effectLst/>
              <a:latin typeface="Cambria" pitchFamily="18" charset="0"/>
              <a:ea typeface="Cambria" pitchFamily="18" charset="0"/>
              <a:cs typeface="Times New Roman"/>
            </a:rPr>
            <a:t>miền</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Bắc</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nửa</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đầu</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mùa</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đông</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thời</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tiết</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lạnh</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khô</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nửa</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cuối</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mùa</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đông</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thời</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tiết</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lạnh</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ẩm</a:t>
          </a:r>
          <a:r>
            <a:rPr lang="en-US" sz="1600" kern="1200" dirty="0" smtClean="0">
              <a:solidFill>
                <a:schemeClr val="tx1"/>
              </a:solidFill>
              <a:effectLst/>
              <a:latin typeface="Cambria" pitchFamily="18" charset="0"/>
              <a:ea typeface="Cambria" pitchFamily="18" charset="0"/>
              <a:cs typeface="Times New Roman"/>
            </a:rPr>
            <a:t>.</a:t>
          </a:r>
        </a:p>
        <a:p>
          <a:pPr lvl="0" defTabSz="711200">
            <a:lnSpc>
              <a:spcPct val="90000"/>
            </a:lnSpc>
            <a:spcBef>
              <a:spcPct val="0"/>
            </a:spcBef>
            <a:spcAft>
              <a:spcPct val="35000"/>
            </a:spcAft>
          </a:pPr>
          <a:r>
            <a:rPr lang="en-US" sz="1600" kern="1200" dirty="0" smtClean="0">
              <a:solidFill>
                <a:schemeClr val="tx1"/>
              </a:solidFill>
              <a:effectLst/>
              <a:latin typeface="Cambria" pitchFamily="18" charset="0"/>
              <a:ea typeface="Cambria" pitchFamily="18" charset="0"/>
              <a:cs typeface="Times New Roman"/>
            </a:rPr>
            <a:t>+ Ở </a:t>
          </a:r>
          <a:r>
            <a:rPr lang="en-US" sz="1600" kern="1200" dirty="0" err="1" smtClean="0">
              <a:solidFill>
                <a:schemeClr val="tx1"/>
              </a:solidFill>
              <a:effectLst/>
              <a:latin typeface="Cambria" pitchFamily="18" charset="0"/>
              <a:ea typeface="Cambria" pitchFamily="18" charset="0"/>
              <a:cs typeface="Times New Roman"/>
            </a:rPr>
            <a:t>miền</a:t>
          </a:r>
          <a:r>
            <a:rPr lang="en-US" sz="1600" kern="1200" dirty="0" smtClean="0">
              <a:solidFill>
                <a:schemeClr val="tx1"/>
              </a:solidFill>
              <a:effectLst/>
              <a:latin typeface="Cambria" pitchFamily="18" charset="0"/>
              <a:ea typeface="Cambria" pitchFamily="18" charset="0"/>
              <a:cs typeface="Times New Roman"/>
            </a:rPr>
            <a:t> Nam, </a:t>
          </a:r>
          <a:r>
            <a:rPr lang="en-US" sz="1600" kern="1200" dirty="0" err="1" smtClean="0">
              <a:solidFill>
                <a:schemeClr val="tx1"/>
              </a:solidFill>
              <a:effectLst/>
              <a:latin typeface="Cambria" pitchFamily="18" charset="0"/>
              <a:ea typeface="Cambria" pitchFamily="18" charset="0"/>
              <a:cs typeface="Times New Roman"/>
            </a:rPr>
            <a:t>Tín</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phong</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gây</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mưa</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cho</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vùng</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biển</a:t>
          </a:r>
          <a:r>
            <a:rPr lang="en-US" sz="1600" kern="1200" dirty="0" smtClean="0">
              <a:solidFill>
                <a:schemeClr val="tx1"/>
              </a:solidFill>
              <a:effectLst/>
              <a:latin typeface="Cambria" pitchFamily="18" charset="0"/>
              <a:ea typeface="Cambria" pitchFamily="18" charset="0"/>
              <a:cs typeface="Times New Roman"/>
            </a:rPr>
            <a:t> Nam </a:t>
          </a:r>
          <a:r>
            <a:rPr lang="en-US" sz="1600" kern="1200" dirty="0" err="1" smtClean="0">
              <a:solidFill>
                <a:schemeClr val="tx1"/>
              </a:solidFill>
              <a:effectLst/>
              <a:latin typeface="Cambria" pitchFamily="18" charset="0"/>
              <a:ea typeface="Cambria" pitchFamily="18" charset="0"/>
              <a:cs typeface="Times New Roman"/>
            </a:rPr>
            <a:t>Trung</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Bộ</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gây</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thời</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tiết</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nóng</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khô</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cho</a:t>
          </a:r>
          <a:r>
            <a:rPr lang="en-US" sz="1600" kern="1200" dirty="0" smtClean="0">
              <a:solidFill>
                <a:schemeClr val="tx1"/>
              </a:solidFill>
              <a:effectLst/>
              <a:latin typeface="Cambria" pitchFamily="18" charset="0"/>
              <a:ea typeface="Cambria" pitchFamily="18" charset="0"/>
              <a:cs typeface="Times New Roman"/>
            </a:rPr>
            <a:t> Nan </a:t>
          </a:r>
          <a:r>
            <a:rPr lang="en-US" sz="1600" kern="1200" dirty="0" err="1" smtClean="0">
              <a:solidFill>
                <a:schemeClr val="tx1"/>
              </a:solidFill>
              <a:effectLst/>
              <a:latin typeface="Cambria" pitchFamily="18" charset="0"/>
              <a:ea typeface="Cambria" pitchFamily="18" charset="0"/>
              <a:cs typeface="Times New Roman"/>
            </a:rPr>
            <a:t>Bộ</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và</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Tây</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Nguyên</a:t>
          </a:r>
          <a:r>
            <a:rPr lang="en-US" sz="1600" kern="1200" dirty="0" smtClean="0">
              <a:solidFill>
                <a:schemeClr val="tx1"/>
              </a:solidFill>
              <a:effectLst/>
              <a:latin typeface="Cambria" pitchFamily="18" charset="0"/>
              <a:ea typeface="Cambria" pitchFamily="18" charset="0"/>
              <a:cs typeface="Times New Roman"/>
            </a:rPr>
            <a:t>.</a:t>
          </a:r>
        </a:p>
      </dsp:txBody>
      <dsp:txXfrm>
        <a:off x="1066783" y="1803401"/>
        <a:ext cx="6153508" cy="1417583"/>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479800"/>
          <a:ext cx="6528363" cy="1290318"/>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0640" rIns="40640" bIns="40640" numCol="1" spcCol="1270" anchor="ctr" anchorCtr="0">
          <a:noAutofit/>
        </a:bodyPr>
        <a:lstStyle/>
        <a:p>
          <a:pPr lvl="0" algn="just" defTabSz="711200">
            <a:lnSpc>
              <a:spcPct val="90000"/>
            </a:lnSpc>
            <a:spcBef>
              <a:spcPct val="0"/>
            </a:spcBef>
            <a:spcAft>
              <a:spcPct val="35000"/>
            </a:spcAft>
          </a:pPr>
          <a:r>
            <a:rPr lang="en-US" sz="1600" kern="1200" dirty="0" smtClean="0">
              <a:solidFill>
                <a:schemeClr val="tx1"/>
              </a:solidFill>
              <a:latin typeface="Cambria" pitchFamily="18" charset="0"/>
              <a:ea typeface="Cambria" pitchFamily="18" charset="0"/>
            </a:rPr>
            <a:t>- </a:t>
          </a:r>
          <a:r>
            <a:rPr lang="en-US" sz="1600" b="1" kern="1200" dirty="0" err="1" smtClean="0">
              <a:solidFill>
                <a:schemeClr val="tx1"/>
              </a:solidFill>
              <a:latin typeface="Cambria" pitchFamily="18" charset="0"/>
              <a:ea typeface="Cambria" pitchFamily="18" charset="0"/>
            </a:rPr>
            <a:t>Nguyên</a:t>
          </a:r>
          <a:r>
            <a:rPr lang="en-US" sz="1600" b="1" kern="1200" dirty="0" smtClean="0">
              <a:solidFill>
                <a:schemeClr val="tx1"/>
              </a:solidFill>
              <a:latin typeface="Cambria" pitchFamily="18" charset="0"/>
              <a:ea typeface="Cambria" pitchFamily="18" charset="0"/>
            </a:rPr>
            <a:t> </a:t>
          </a:r>
          <a:r>
            <a:rPr lang="en-US" sz="1600" b="1" kern="1200" dirty="0" err="1" smtClean="0">
              <a:solidFill>
                <a:schemeClr val="tx1"/>
              </a:solidFill>
              <a:latin typeface="Cambria" pitchFamily="18" charset="0"/>
              <a:ea typeface="Cambria" pitchFamily="18" charset="0"/>
            </a:rPr>
            <a:t>nhân</a:t>
          </a:r>
          <a:r>
            <a:rPr lang="en-US" sz="1600" kern="1200" dirty="0" smtClean="0">
              <a:solidFill>
                <a:schemeClr val="tx1"/>
              </a:solidFill>
              <a:latin typeface="Cambria" pitchFamily="18" charset="0"/>
              <a:ea typeface="Cambria" pitchFamily="18" charset="0"/>
            </a:rPr>
            <a:t>:</a:t>
          </a:r>
        </a:p>
        <a:p>
          <a:pPr lvl="0" algn="just" defTabSz="711200">
            <a:lnSpc>
              <a:spcPct val="90000"/>
            </a:lnSpc>
            <a:spcBef>
              <a:spcPct val="0"/>
            </a:spcBef>
            <a:spcAft>
              <a:spcPct val="35000"/>
            </a:spcAft>
          </a:pPr>
          <a:r>
            <a:rPr lang="en-US" sz="1600" kern="1200" dirty="0" smtClean="0">
              <a:solidFill>
                <a:schemeClr val="tx1"/>
              </a:solidFill>
              <a:latin typeface="Cambria" pitchFamily="18" charset="0"/>
              <a:ea typeface="Cambria" pitchFamily="18" charset="0"/>
            </a:rPr>
            <a:t>+</a:t>
          </a:r>
          <a:r>
            <a:rPr lang="vi-VN" sz="1600" kern="1200" dirty="0" smtClean="0">
              <a:solidFill>
                <a:schemeClr val="tx1"/>
              </a:solidFill>
              <a:latin typeface="Cambria" pitchFamily="18" charset="0"/>
              <a:ea typeface="Cambria" pitchFamily="18" charset="0"/>
            </a:rPr>
            <a:t> </a:t>
          </a:r>
          <a:r>
            <a:rPr lang="en-US" sz="1600" kern="1200" dirty="0" smtClean="0">
              <a:solidFill>
                <a:schemeClr val="tx1"/>
              </a:solidFill>
              <a:latin typeface="Cambria" pitchFamily="18" charset="0"/>
              <a:ea typeface="Cambria" pitchFamily="18" charset="0"/>
            </a:rPr>
            <a:t>V</a:t>
          </a:r>
          <a:r>
            <a:rPr lang="vi-VN" sz="1600" kern="1200" dirty="0" smtClean="0">
              <a:solidFill>
                <a:schemeClr val="tx1"/>
              </a:solidFill>
              <a:latin typeface="Cambria" pitchFamily="18" charset="0"/>
              <a:ea typeface="Cambria" pitchFamily="18" charset="0"/>
            </a:rPr>
            <a:t>ào đầu mùa đông, gió mùa đông bắc di chuyển với quãng đường dài qua lục địa Trung Quốc nên lạnh và mất ẩm.</a:t>
          </a:r>
          <a:endParaRPr lang="en-US" sz="1600"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r>
            <a:rPr lang="en-US" sz="1600" kern="1200" dirty="0" smtClean="0">
              <a:solidFill>
                <a:schemeClr val="tx1"/>
              </a:solidFill>
              <a:latin typeface="Cambria" pitchFamily="18" charset="0"/>
              <a:ea typeface="Cambria" pitchFamily="18" charset="0"/>
            </a:rPr>
            <a:t>+</a:t>
          </a:r>
          <a:r>
            <a:rPr lang="vi-VN" sz="1600" kern="1200" dirty="0" smtClean="0">
              <a:solidFill>
                <a:schemeClr val="tx1"/>
              </a:solidFill>
              <a:latin typeface="Cambria" pitchFamily="18" charset="0"/>
              <a:ea typeface="Cambria" pitchFamily="18" charset="0"/>
            </a:rPr>
            <a:t> Vào cuối mùa đông, khối không khí lạnh di chuyển qua vùng biển phía đông Nhật Bản và Trung Quốc nên được tăng cường ẩm. </a:t>
          </a:r>
          <a:endParaRPr lang="en-US" sz="1600" kern="1200" dirty="0" smtClean="0">
            <a:solidFill>
              <a:schemeClr val="tx1"/>
            </a:solidFill>
            <a:latin typeface="Cambria" pitchFamily="18" charset="0"/>
            <a:ea typeface="Cambria" pitchFamily="18" charset="0"/>
          </a:endParaRPr>
        </a:p>
      </dsp:txBody>
      <dsp:txXfrm>
        <a:off x="715680" y="3479800"/>
        <a:ext cx="6528363" cy="1290318"/>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431800"/>
          <a:ext cx="6528363" cy="1198878"/>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38100" rIns="38100" bIns="38100" numCol="1" spcCol="1270" anchor="ctr" anchorCtr="0">
          <a:noAutofit/>
        </a:bodyPr>
        <a:lstStyle/>
        <a:p>
          <a:pPr lvl="0" algn="just" defTabSz="666750">
            <a:lnSpc>
              <a:spcPct val="90000"/>
            </a:lnSpc>
            <a:spcBef>
              <a:spcPct val="0"/>
            </a:spcBef>
            <a:spcAft>
              <a:spcPct val="35000"/>
            </a:spcAft>
          </a:pPr>
          <a:r>
            <a:rPr lang="en-US" sz="1500" b="1" kern="1200" dirty="0" smtClean="0">
              <a:solidFill>
                <a:schemeClr val="tx1"/>
              </a:solidFill>
              <a:effectLst/>
              <a:latin typeface="Cambria" pitchFamily="18" charset="0"/>
              <a:ea typeface="Cambria" pitchFamily="18" charset="0"/>
              <a:cs typeface="Times New Roman"/>
            </a:rPr>
            <a:t>- </a:t>
          </a:r>
          <a:r>
            <a:rPr lang="en-US" sz="1500" b="1" kern="1200" dirty="0" err="1" smtClean="0">
              <a:solidFill>
                <a:schemeClr val="tx1"/>
              </a:solidFill>
              <a:effectLst/>
              <a:latin typeface="Cambria" pitchFamily="18" charset="0"/>
              <a:ea typeface="Cambria" pitchFamily="18" charset="0"/>
              <a:cs typeface="Times New Roman"/>
            </a:rPr>
            <a:t>Thời</a:t>
          </a:r>
          <a:r>
            <a:rPr lang="en-US" sz="1500" b="1" kern="1200" dirty="0" smtClean="0">
              <a:solidFill>
                <a:schemeClr val="tx1"/>
              </a:solidFill>
              <a:effectLst/>
              <a:latin typeface="Cambria" pitchFamily="18" charset="0"/>
              <a:ea typeface="Cambria" pitchFamily="18" charset="0"/>
              <a:cs typeface="Times New Roman"/>
            </a:rPr>
            <a:t> </a:t>
          </a:r>
          <a:r>
            <a:rPr lang="en-US" sz="1500" b="1" kern="1200" dirty="0" err="1" smtClean="0">
              <a:solidFill>
                <a:schemeClr val="tx1"/>
              </a:solidFill>
              <a:effectLst/>
              <a:latin typeface="Cambria" pitchFamily="18" charset="0"/>
              <a:ea typeface="Cambria" pitchFamily="18" charset="0"/>
              <a:cs typeface="Times New Roman"/>
            </a:rPr>
            <a:t>gian</a:t>
          </a:r>
          <a:r>
            <a:rPr lang="en-US" sz="1500" b="1" kern="1200" dirty="0" smtClean="0">
              <a:solidFill>
                <a:schemeClr val="tx1"/>
              </a:solidFill>
              <a:effectLst/>
              <a:latin typeface="Cambria" pitchFamily="18" charset="0"/>
              <a:ea typeface="Cambria" pitchFamily="18" charset="0"/>
              <a:cs typeface="Times New Roman"/>
            </a:rPr>
            <a:t>: </a:t>
          </a:r>
          <a:r>
            <a:rPr lang="en-US" sz="1500" b="0" kern="1200" dirty="0" err="1" smtClean="0">
              <a:solidFill>
                <a:schemeClr val="tx1"/>
              </a:solidFill>
              <a:effectLst/>
              <a:latin typeface="Cambria" pitchFamily="18" charset="0"/>
              <a:ea typeface="Cambria" pitchFamily="18" charset="0"/>
              <a:cs typeface="Times New Roman"/>
            </a:rPr>
            <a:t>từ</a:t>
          </a:r>
          <a:r>
            <a:rPr lang="en-US" sz="1500" b="0" kern="1200" dirty="0" smtClean="0">
              <a:solidFill>
                <a:schemeClr val="tx1"/>
              </a:solidFill>
              <a:effectLst/>
              <a:latin typeface="Cambria" pitchFamily="18" charset="0"/>
              <a:ea typeface="Cambria" pitchFamily="18" charset="0"/>
              <a:cs typeface="Times New Roman"/>
            </a:rPr>
            <a:t> </a:t>
          </a:r>
          <a:r>
            <a:rPr lang="en-US" sz="1500" b="0" kern="1200" dirty="0" err="1" smtClean="0">
              <a:solidFill>
                <a:schemeClr val="tx1"/>
              </a:solidFill>
              <a:effectLst/>
              <a:latin typeface="Cambria" pitchFamily="18" charset="0"/>
              <a:ea typeface="Cambria" pitchFamily="18" charset="0"/>
              <a:cs typeface="Times New Roman"/>
            </a:rPr>
            <a:t>tháng</a:t>
          </a:r>
          <a:r>
            <a:rPr lang="en-US" sz="1500" b="0" kern="1200" dirty="0" smtClean="0">
              <a:solidFill>
                <a:schemeClr val="tx1"/>
              </a:solidFill>
              <a:effectLst/>
              <a:latin typeface="Cambria" pitchFamily="18" charset="0"/>
              <a:ea typeface="Cambria" pitchFamily="18" charset="0"/>
              <a:cs typeface="Times New Roman"/>
            </a:rPr>
            <a:t> 5 – 10. </a:t>
          </a:r>
        </a:p>
        <a:p>
          <a:pPr lvl="0" algn="just" defTabSz="666750">
            <a:lnSpc>
              <a:spcPct val="90000"/>
            </a:lnSpc>
            <a:spcBef>
              <a:spcPct val="0"/>
            </a:spcBef>
            <a:spcAft>
              <a:spcPct val="35000"/>
            </a:spcAft>
          </a:pPr>
          <a:r>
            <a:rPr lang="vi-VN" sz="1500" b="1" kern="1200" dirty="0" smtClean="0">
              <a:solidFill>
                <a:schemeClr val="tx1"/>
              </a:solidFill>
              <a:effectLst/>
              <a:latin typeface="Cambria" pitchFamily="18" charset="0"/>
              <a:ea typeface="Cambria" pitchFamily="18" charset="0"/>
              <a:cs typeface="Times New Roman"/>
            </a:rPr>
            <a:t>- Nguồn gốc: </a:t>
          </a:r>
          <a:r>
            <a:rPr lang="vi-VN" sz="1500" b="0" kern="1200" dirty="0" smtClean="0">
              <a:solidFill>
                <a:schemeClr val="tx1"/>
              </a:solidFill>
              <a:effectLst/>
              <a:latin typeface="Cambria" pitchFamily="18" charset="0"/>
              <a:ea typeface="Cambria" pitchFamily="18" charset="0"/>
              <a:cs typeface="Times New Roman"/>
            </a:rPr>
            <a:t>áp cao Bắc Ấn Độ Dương và áp cao cận chí tuyến Nam bán cầu.</a:t>
          </a:r>
          <a:endParaRPr lang="en-US" sz="1500" b="0" kern="1200" dirty="0" smtClean="0">
            <a:solidFill>
              <a:schemeClr val="tx1"/>
            </a:solidFill>
            <a:effectLst/>
            <a:latin typeface="Cambria" pitchFamily="18" charset="0"/>
            <a:ea typeface="Cambria" pitchFamily="18" charset="0"/>
            <a:cs typeface="Times New Roman"/>
          </a:endParaRPr>
        </a:p>
        <a:p>
          <a:pPr lvl="0" algn="just" defTabSz="666750">
            <a:lnSpc>
              <a:spcPct val="90000"/>
            </a:lnSpc>
            <a:spcBef>
              <a:spcPct val="0"/>
            </a:spcBef>
            <a:spcAft>
              <a:spcPct val="35000"/>
            </a:spcAft>
          </a:pPr>
          <a:r>
            <a:rPr lang="vi-VN" sz="1500" b="1" kern="1200" dirty="0" smtClean="0">
              <a:solidFill>
                <a:schemeClr val="tx1"/>
              </a:solidFill>
              <a:effectLst/>
              <a:latin typeface="Cambria" pitchFamily="18" charset="0"/>
              <a:ea typeface="Cambria" pitchFamily="18" charset="0"/>
              <a:cs typeface="Times New Roman"/>
            </a:rPr>
            <a:t>- Hướng gió: </a:t>
          </a:r>
          <a:r>
            <a:rPr lang="en-US" sz="1500" b="0" kern="1200" dirty="0" err="1" smtClean="0">
              <a:solidFill>
                <a:schemeClr val="tx1"/>
              </a:solidFill>
              <a:effectLst/>
              <a:latin typeface="Cambria" pitchFamily="18" charset="0"/>
              <a:ea typeface="Cambria" pitchFamily="18" charset="0"/>
              <a:cs typeface="Times New Roman"/>
            </a:rPr>
            <a:t>tây</a:t>
          </a:r>
          <a:r>
            <a:rPr lang="en-US" sz="1500" b="0" kern="1200" dirty="0" smtClean="0">
              <a:solidFill>
                <a:schemeClr val="tx1"/>
              </a:solidFill>
              <a:effectLst/>
              <a:latin typeface="Cambria" pitchFamily="18" charset="0"/>
              <a:ea typeface="Cambria" pitchFamily="18" charset="0"/>
              <a:cs typeface="Times New Roman"/>
            </a:rPr>
            <a:t> </a:t>
          </a:r>
          <a:r>
            <a:rPr lang="en-US" sz="1500" b="0" kern="1200" dirty="0" err="1" smtClean="0">
              <a:solidFill>
                <a:schemeClr val="tx1"/>
              </a:solidFill>
              <a:effectLst/>
              <a:latin typeface="Cambria" pitchFamily="18" charset="0"/>
              <a:ea typeface="Cambria" pitchFamily="18" charset="0"/>
              <a:cs typeface="Times New Roman"/>
            </a:rPr>
            <a:t>nam</a:t>
          </a:r>
          <a:r>
            <a:rPr lang="vi-VN" sz="1500" b="0" kern="1200" dirty="0" smtClean="0">
              <a:solidFill>
                <a:schemeClr val="tx1"/>
              </a:solidFill>
              <a:effectLst/>
              <a:latin typeface="Cambria" pitchFamily="18" charset="0"/>
              <a:ea typeface="Cambria" pitchFamily="18" charset="0"/>
              <a:cs typeface="Times New Roman"/>
            </a:rPr>
            <a:t>, đối với miền Bắc là </a:t>
          </a:r>
          <a:r>
            <a:rPr lang="en-US" sz="1500" b="0" kern="1200" dirty="0" err="1" smtClean="0">
              <a:solidFill>
                <a:schemeClr val="tx1"/>
              </a:solidFill>
              <a:effectLst/>
              <a:latin typeface="Cambria" pitchFamily="18" charset="0"/>
              <a:ea typeface="Cambria" pitchFamily="18" charset="0"/>
              <a:cs typeface="Times New Roman"/>
            </a:rPr>
            <a:t>đông</a:t>
          </a:r>
          <a:r>
            <a:rPr lang="en-US" sz="1500" b="0" kern="1200" dirty="0" smtClean="0">
              <a:solidFill>
                <a:schemeClr val="tx1"/>
              </a:solidFill>
              <a:effectLst/>
              <a:latin typeface="Cambria" pitchFamily="18" charset="0"/>
              <a:ea typeface="Cambria" pitchFamily="18" charset="0"/>
              <a:cs typeface="Times New Roman"/>
            </a:rPr>
            <a:t> </a:t>
          </a:r>
          <a:r>
            <a:rPr lang="en-US" sz="1500" b="0" kern="1200" dirty="0" err="1" smtClean="0">
              <a:solidFill>
                <a:schemeClr val="tx1"/>
              </a:solidFill>
              <a:effectLst/>
              <a:latin typeface="Cambria" pitchFamily="18" charset="0"/>
              <a:ea typeface="Cambria" pitchFamily="18" charset="0"/>
              <a:cs typeface="Times New Roman"/>
            </a:rPr>
            <a:t>nam</a:t>
          </a:r>
          <a:r>
            <a:rPr lang="en-US" sz="1500" b="0" kern="1200" dirty="0" smtClean="0">
              <a:solidFill>
                <a:schemeClr val="tx1"/>
              </a:solidFill>
              <a:effectLst/>
              <a:latin typeface="Cambria" pitchFamily="18" charset="0"/>
              <a:ea typeface="Cambria" pitchFamily="18" charset="0"/>
              <a:cs typeface="Times New Roman"/>
            </a:rPr>
            <a:t>.</a:t>
          </a:r>
        </a:p>
      </dsp:txBody>
      <dsp:txXfrm>
        <a:off x="715680" y="431800"/>
        <a:ext cx="6528363" cy="1198878"/>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66783" y="1879599"/>
          <a:ext cx="6153508" cy="1265187"/>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38100" rIns="38100" bIns="38100" numCol="1" spcCol="1270" anchor="ctr" anchorCtr="0">
          <a:noAutofit/>
        </a:bodyPr>
        <a:lstStyle/>
        <a:p>
          <a:pPr lvl="0" algn="l" defTabSz="666750">
            <a:lnSpc>
              <a:spcPct val="90000"/>
            </a:lnSpc>
            <a:spcBef>
              <a:spcPct val="0"/>
            </a:spcBef>
            <a:spcAft>
              <a:spcPct val="35000"/>
            </a:spcAft>
          </a:pPr>
          <a:r>
            <a:rPr lang="en-US" sz="1500" b="1" kern="1200" dirty="0" smtClean="0">
              <a:solidFill>
                <a:schemeClr val="tx1"/>
              </a:solidFill>
              <a:effectLst/>
              <a:latin typeface="Cambria" pitchFamily="18" charset="0"/>
              <a:ea typeface="Cambria" pitchFamily="18" charset="0"/>
              <a:cs typeface="Times New Roman"/>
            </a:rPr>
            <a:t>- </a:t>
          </a:r>
          <a:r>
            <a:rPr lang="en-US" sz="1500" b="1" kern="1200" dirty="0" err="1" smtClean="0">
              <a:solidFill>
                <a:schemeClr val="tx1"/>
              </a:solidFill>
              <a:effectLst/>
              <a:latin typeface="Cambria" pitchFamily="18" charset="0"/>
              <a:ea typeface="Cambria" pitchFamily="18" charset="0"/>
              <a:cs typeface="Times New Roman"/>
            </a:rPr>
            <a:t>Đặc</a:t>
          </a:r>
          <a:r>
            <a:rPr lang="en-US" sz="1500" b="1" kern="1200" dirty="0" smtClean="0">
              <a:solidFill>
                <a:schemeClr val="tx1"/>
              </a:solidFill>
              <a:effectLst/>
              <a:latin typeface="Cambria" pitchFamily="18" charset="0"/>
              <a:ea typeface="Cambria" pitchFamily="18" charset="0"/>
              <a:cs typeface="Times New Roman"/>
            </a:rPr>
            <a:t> </a:t>
          </a:r>
          <a:r>
            <a:rPr lang="en-US" sz="1500" b="1" kern="1200" dirty="0" err="1" smtClean="0">
              <a:solidFill>
                <a:schemeClr val="tx1"/>
              </a:solidFill>
              <a:effectLst/>
              <a:latin typeface="Cambria" pitchFamily="18" charset="0"/>
              <a:ea typeface="Cambria" pitchFamily="18" charset="0"/>
              <a:cs typeface="Times New Roman"/>
            </a:rPr>
            <a:t>điểm</a:t>
          </a:r>
          <a:r>
            <a:rPr lang="en-US" sz="1500" b="1" kern="1200" dirty="0" smtClean="0">
              <a:solidFill>
                <a:schemeClr val="tx1"/>
              </a:solidFill>
              <a:effectLst/>
              <a:latin typeface="Cambria" pitchFamily="18" charset="0"/>
              <a:ea typeface="Cambria" pitchFamily="18" charset="0"/>
              <a:cs typeface="Times New Roman"/>
            </a:rPr>
            <a:t>: </a:t>
          </a:r>
        </a:p>
        <a:p>
          <a:pPr lvl="0" algn="just" defTabSz="666750">
            <a:lnSpc>
              <a:spcPct val="90000"/>
            </a:lnSpc>
            <a:spcBef>
              <a:spcPct val="0"/>
            </a:spcBef>
            <a:spcAft>
              <a:spcPct val="35000"/>
            </a:spcAft>
          </a:pPr>
          <a:r>
            <a:rPr lang="vi-VN" sz="1500" b="0" kern="1200" dirty="0" smtClean="0">
              <a:solidFill>
                <a:schemeClr val="tx1"/>
              </a:solidFill>
              <a:effectLst/>
              <a:latin typeface="Cambria" pitchFamily="18" charset="0"/>
              <a:ea typeface="Cambria" pitchFamily="18" charset="0"/>
              <a:cs typeface="Times New Roman"/>
            </a:rPr>
            <a:t>+ Đầu mùa hạ: gây mưa cho Nam Bộ, Tây Nguyên nhưng gây khô nóng cho </a:t>
          </a:r>
          <a:r>
            <a:rPr lang="en-US" sz="1500" b="0" kern="1200" dirty="0" err="1" smtClean="0">
              <a:solidFill>
                <a:schemeClr val="tx1"/>
              </a:solidFill>
              <a:effectLst/>
              <a:latin typeface="Cambria" pitchFamily="18" charset="0"/>
              <a:ea typeface="Cambria" pitchFamily="18" charset="0"/>
              <a:cs typeface="Times New Roman"/>
            </a:rPr>
            <a:t>phía</a:t>
          </a:r>
          <a:r>
            <a:rPr lang="en-US" sz="1500" b="0" kern="1200" dirty="0" smtClean="0">
              <a:solidFill>
                <a:schemeClr val="tx1"/>
              </a:solidFill>
              <a:effectLst/>
              <a:latin typeface="Cambria" pitchFamily="18" charset="0"/>
              <a:ea typeface="Cambria" pitchFamily="18" charset="0"/>
              <a:cs typeface="Times New Roman"/>
            </a:rPr>
            <a:t>  </a:t>
          </a:r>
          <a:r>
            <a:rPr lang="en-US" sz="1500" b="0" kern="1200" dirty="0" err="1" smtClean="0">
              <a:solidFill>
                <a:schemeClr val="tx1"/>
              </a:solidFill>
              <a:effectLst/>
              <a:latin typeface="Cambria" pitchFamily="18" charset="0"/>
              <a:ea typeface="Cambria" pitchFamily="18" charset="0"/>
              <a:cs typeface="Times New Roman"/>
            </a:rPr>
            <a:t>đông</a:t>
          </a:r>
          <a:r>
            <a:rPr lang="en-US" sz="1500" b="0" kern="1200" dirty="0" smtClean="0">
              <a:solidFill>
                <a:schemeClr val="tx1"/>
              </a:solidFill>
              <a:effectLst/>
              <a:latin typeface="Cambria" pitchFamily="18" charset="0"/>
              <a:ea typeface="Cambria" pitchFamily="18" charset="0"/>
              <a:cs typeface="Times New Roman"/>
            </a:rPr>
            <a:t> </a:t>
          </a:r>
          <a:r>
            <a:rPr lang="en-US" sz="1500" b="0" kern="1200" dirty="0" err="1" smtClean="0">
              <a:solidFill>
                <a:schemeClr val="tx1"/>
              </a:solidFill>
              <a:effectLst/>
              <a:latin typeface="Cambria" pitchFamily="18" charset="0"/>
              <a:ea typeface="Cambria" pitchFamily="18" charset="0"/>
              <a:cs typeface="Times New Roman"/>
            </a:rPr>
            <a:t>Trường</a:t>
          </a:r>
          <a:r>
            <a:rPr lang="en-US" sz="1500" b="0" kern="1200" dirty="0" smtClean="0">
              <a:solidFill>
                <a:schemeClr val="tx1"/>
              </a:solidFill>
              <a:effectLst/>
              <a:latin typeface="Cambria" pitchFamily="18" charset="0"/>
              <a:ea typeface="Cambria" pitchFamily="18" charset="0"/>
              <a:cs typeface="Times New Roman"/>
            </a:rPr>
            <a:t> </a:t>
          </a:r>
          <a:r>
            <a:rPr lang="en-US" sz="1500" b="0" kern="1200" dirty="0" err="1" smtClean="0">
              <a:solidFill>
                <a:schemeClr val="tx1"/>
              </a:solidFill>
              <a:effectLst/>
              <a:latin typeface="Cambria" pitchFamily="18" charset="0"/>
              <a:ea typeface="Cambria" pitchFamily="18" charset="0"/>
              <a:cs typeface="Times New Roman"/>
            </a:rPr>
            <a:t>Sơn</a:t>
          </a:r>
          <a:r>
            <a:rPr lang="en-US" sz="1500" b="0" kern="1200" dirty="0" smtClean="0">
              <a:solidFill>
                <a:schemeClr val="tx1"/>
              </a:solidFill>
              <a:effectLst/>
              <a:latin typeface="Cambria" pitchFamily="18" charset="0"/>
              <a:ea typeface="Cambria" pitchFamily="18" charset="0"/>
              <a:cs typeface="Times New Roman"/>
            </a:rPr>
            <a:t> </a:t>
          </a:r>
          <a:r>
            <a:rPr lang="en-US" sz="1500" b="0" kern="1200" dirty="0" err="1" smtClean="0">
              <a:solidFill>
                <a:schemeClr val="tx1"/>
              </a:solidFill>
              <a:effectLst/>
              <a:latin typeface="Cambria" pitchFamily="18" charset="0"/>
              <a:ea typeface="Cambria" pitchFamily="18" charset="0"/>
              <a:cs typeface="Times New Roman"/>
            </a:rPr>
            <a:t>và</a:t>
          </a:r>
          <a:r>
            <a:rPr lang="en-US" sz="1500" b="0" kern="1200" dirty="0" smtClean="0">
              <a:solidFill>
                <a:schemeClr val="tx1"/>
              </a:solidFill>
              <a:effectLst/>
              <a:latin typeface="Cambria" pitchFamily="18" charset="0"/>
              <a:ea typeface="Cambria" pitchFamily="18" charset="0"/>
              <a:cs typeface="Times New Roman"/>
            </a:rPr>
            <a:t> </a:t>
          </a:r>
          <a:r>
            <a:rPr lang="en-US" sz="1500" b="0" kern="1200" dirty="0" err="1" smtClean="0">
              <a:solidFill>
                <a:schemeClr val="tx1"/>
              </a:solidFill>
              <a:effectLst/>
              <a:latin typeface="Cambria" pitchFamily="18" charset="0"/>
              <a:ea typeface="Cambria" pitchFamily="18" charset="0"/>
              <a:cs typeface="Times New Roman"/>
            </a:rPr>
            <a:t>nam</a:t>
          </a:r>
          <a:r>
            <a:rPr lang="en-US" sz="1500" b="0" kern="1200" dirty="0" smtClean="0">
              <a:solidFill>
                <a:schemeClr val="tx1"/>
              </a:solidFill>
              <a:effectLst/>
              <a:latin typeface="Cambria" pitchFamily="18" charset="0"/>
              <a:ea typeface="Cambria" pitchFamily="18" charset="0"/>
              <a:cs typeface="Times New Roman"/>
            </a:rPr>
            <a:t> </a:t>
          </a:r>
          <a:r>
            <a:rPr lang="vi-VN" sz="1500" b="0" kern="1200" dirty="0" smtClean="0">
              <a:solidFill>
                <a:schemeClr val="tx1"/>
              </a:solidFill>
              <a:effectLst/>
              <a:latin typeface="Cambria" pitchFamily="18" charset="0"/>
              <a:ea typeface="Cambria" pitchFamily="18" charset="0"/>
              <a:cs typeface="Times New Roman"/>
            </a:rPr>
            <a:t>Tây Bắc.</a:t>
          </a:r>
          <a:endParaRPr lang="en-US" sz="1500" b="0" kern="1200" dirty="0" smtClean="0">
            <a:solidFill>
              <a:schemeClr val="tx1"/>
            </a:solidFill>
            <a:effectLst/>
            <a:latin typeface="Cambria" pitchFamily="18" charset="0"/>
            <a:ea typeface="Cambria" pitchFamily="18" charset="0"/>
            <a:cs typeface="Times New Roman"/>
          </a:endParaRPr>
        </a:p>
        <a:p>
          <a:pPr lvl="0" algn="just" defTabSz="666750">
            <a:lnSpc>
              <a:spcPct val="90000"/>
            </a:lnSpc>
            <a:spcBef>
              <a:spcPct val="0"/>
            </a:spcBef>
            <a:spcAft>
              <a:spcPct val="35000"/>
            </a:spcAft>
          </a:pPr>
          <a:r>
            <a:rPr lang="vi-VN" sz="1500" b="0" kern="1200" dirty="0" smtClean="0">
              <a:solidFill>
                <a:schemeClr val="tx1"/>
              </a:solidFill>
              <a:effectLst/>
              <a:latin typeface="Cambria" pitchFamily="18" charset="0"/>
              <a:ea typeface="Cambria" pitchFamily="18" charset="0"/>
              <a:cs typeface="Times New Roman"/>
            </a:rPr>
            <a:t>+ Giữa và cuối mùa hạ: </a:t>
          </a:r>
          <a:r>
            <a:rPr lang="en-US" sz="1500" b="0" kern="1200" dirty="0" err="1" smtClean="0">
              <a:solidFill>
                <a:schemeClr val="tx1"/>
              </a:solidFill>
              <a:effectLst/>
              <a:latin typeface="Cambria" pitchFamily="18" charset="0"/>
              <a:ea typeface="Cambria" pitchFamily="18" charset="0"/>
              <a:cs typeface="Times New Roman"/>
            </a:rPr>
            <a:t>nóng</a:t>
          </a:r>
          <a:r>
            <a:rPr lang="en-US" sz="1500" b="0" kern="1200" dirty="0" smtClean="0">
              <a:solidFill>
                <a:schemeClr val="tx1"/>
              </a:solidFill>
              <a:effectLst/>
              <a:latin typeface="Cambria" pitchFamily="18" charset="0"/>
              <a:ea typeface="Cambria" pitchFamily="18" charset="0"/>
              <a:cs typeface="Times New Roman"/>
            </a:rPr>
            <a:t> </a:t>
          </a:r>
          <a:r>
            <a:rPr lang="en-US" sz="1500" b="0" kern="1200" dirty="0" err="1" smtClean="0">
              <a:solidFill>
                <a:schemeClr val="tx1"/>
              </a:solidFill>
              <a:effectLst/>
              <a:latin typeface="Cambria" pitchFamily="18" charset="0"/>
              <a:ea typeface="Cambria" pitchFamily="18" charset="0"/>
              <a:cs typeface="Times New Roman"/>
            </a:rPr>
            <a:t>ẩm</a:t>
          </a:r>
          <a:r>
            <a:rPr lang="en-US" sz="1500" b="0" kern="1200" dirty="0" smtClean="0">
              <a:solidFill>
                <a:schemeClr val="tx1"/>
              </a:solidFill>
              <a:effectLst/>
              <a:latin typeface="Cambria" pitchFamily="18" charset="0"/>
              <a:ea typeface="Cambria" pitchFamily="18" charset="0"/>
              <a:cs typeface="Times New Roman"/>
            </a:rPr>
            <a:t>, </a:t>
          </a:r>
          <a:r>
            <a:rPr lang="en-US" sz="1500" b="0" kern="1200" dirty="0" err="1" smtClean="0">
              <a:solidFill>
                <a:schemeClr val="tx1"/>
              </a:solidFill>
              <a:effectLst/>
              <a:latin typeface="Cambria" pitchFamily="18" charset="0"/>
              <a:ea typeface="Cambria" pitchFamily="18" charset="0"/>
              <a:cs typeface="Times New Roman"/>
            </a:rPr>
            <a:t>mưa</a:t>
          </a:r>
          <a:r>
            <a:rPr lang="en-US" sz="1500" b="0" kern="1200" dirty="0" smtClean="0">
              <a:solidFill>
                <a:schemeClr val="tx1"/>
              </a:solidFill>
              <a:effectLst/>
              <a:latin typeface="Cambria" pitchFamily="18" charset="0"/>
              <a:ea typeface="Cambria" pitchFamily="18" charset="0"/>
              <a:cs typeface="Times New Roman"/>
            </a:rPr>
            <a:t> </a:t>
          </a:r>
          <a:r>
            <a:rPr lang="en-US" sz="1500" b="0" kern="1200" dirty="0" err="1" smtClean="0">
              <a:solidFill>
                <a:schemeClr val="tx1"/>
              </a:solidFill>
              <a:effectLst/>
              <a:latin typeface="Cambria" pitchFamily="18" charset="0"/>
              <a:ea typeface="Cambria" pitchFamily="18" charset="0"/>
              <a:cs typeface="Times New Roman"/>
            </a:rPr>
            <a:t>nhiều</a:t>
          </a:r>
          <a:r>
            <a:rPr lang="en-US" sz="1500" b="0" kern="1200" dirty="0" smtClean="0">
              <a:solidFill>
                <a:schemeClr val="tx1"/>
              </a:solidFill>
              <a:effectLst/>
              <a:latin typeface="Cambria" pitchFamily="18" charset="0"/>
              <a:ea typeface="Cambria" pitchFamily="18" charset="0"/>
              <a:cs typeface="Times New Roman"/>
            </a:rPr>
            <a:t> </a:t>
          </a:r>
          <a:r>
            <a:rPr lang="vi-VN" sz="1500" b="0" kern="1200" dirty="0" smtClean="0">
              <a:solidFill>
                <a:schemeClr val="tx1"/>
              </a:solidFill>
              <a:effectLst/>
              <a:latin typeface="Cambria" pitchFamily="18" charset="0"/>
              <a:ea typeface="Cambria" pitchFamily="18" charset="0"/>
              <a:cs typeface="Times New Roman"/>
            </a:rPr>
            <a:t>trên phạm vi cả nước.</a:t>
          </a:r>
          <a:endParaRPr lang="en-US" sz="1500" b="0" kern="1200" dirty="0" smtClean="0">
            <a:solidFill>
              <a:schemeClr val="tx1"/>
            </a:solidFill>
            <a:effectLst/>
            <a:latin typeface="Cambria" pitchFamily="18" charset="0"/>
            <a:ea typeface="Cambria" pitchFamily="18" charset="0"/>
            <a:cs typeface="Times New Roman"/>
          </a:endParaRPr>
        </a:p>
      </dsp:txBody>
      <dsp:txXfrm>
        <a:off x="1066783" y="1879599"/>
        <a:ext cx="6153508" cy="1265187"/>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07128" y="3327398"/>
          <a:ext cx="6528363" cy="1747518"/>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38100" rIns="38100" bIns="38100" numCol="1" spcCol="1270" anchor="ctr" anchorCtr="0">
          <a:noAutofit/>
        </a:bodyPr>
        <a:lstStyle/>
        <a:p>
          <a:pPr lvl="0" algn="just" defTabSz="666750">
            <a:lnSpc>
              <a:spcPct val="90000"/>
            </a:lnSpc>
            <a:spcBef>
              <a:spcPct val="0"/>
            </a:spcBef>
            <a:spcAft>
              <a:spcPct val="35000"/>
            </a:spcAft>
          </a:pPr>
          <a:r>
            <a:rPr lang="en-US" sz="1500" kern="1200" dirty="0" smtClean="0">
              <a:solidFill>
                <a:schemeClr val="tx1"/>
              </a:solidFill>
              <a:latin typeface="Cambria" pitchFamily="18" charset="0"/>
              <a:ea typeface="Cambria" pitchFamily="18" charset="0"/>
            </a:rPr>
            <a:t>- </a:t>
          </a:r>
          <a:r>
            <a:rPr lang="en-US" sz="1500" b="1" kern="1200" dirty="0" err="1" smtClean="0">
              <a:solidFill>
                <a:schemeClr val="tx1"/>
              </a:solidFill>
              <a:latin typeface="Cambria" pitchFamily="18" charset="0"/>
              <a:ea typeface="Cambria" pitchFamily="18" charset="0"/>
            </a:rPr>
            <a:t>Nguyên</a:t>
          </a:r>
          <a:r>
            <a:rPr lang="en-US" sz="1500" b="1" kern="1200" dirty="0" smtClean="0">
              <a:solidFill>
                <a:schemeClr val="tx1"/>
              </a:solidFill>
              <a:latin typeface="Cambria" pitchFamily="18" charset="0"/>
              <a:ea typeface="Cambria" pitchFamily="18" charset="0"/>
            </a:rPr>
            <a:t> </a:t>
          </a:r>
          <a:r>
            <a:rPr lang="en-US" sz="1500" b="1" kern="1200" dirty="0" err="1" smtClean="0">
              <a:solidFill>
                <a:schemeClr val="tx1"/>
              </a:solidFill>
              <a:latin typeface="Cambria" pitchFamily="18" charset="0"/>
              <a:ea typeface="Cambria" pitchFamily="18" charset="0"/>
            </a:rPr>
            <a:t>nhân</a:t>
          </a:r>
          <a:r>
            <a:rPr lang="en-US" sz="1500" kern="1200" dirty="0" smtClean="0">
              <a:solidFill>
                <a:schemeClr val="tx1"/>
              </a:solidFill>
              <a:latin typeface="Cambria" pitchFamily="18" charset="0"/>
              <a:ea typeface="Cambria" pitchFamily="18" charset="0"/>
            </a:rPr>
            <a:t>:</a:t>
          </a:r>
        </a:p>
        <a:p>
          <a:pPr lvl="0" algn="just" defTabSz="666750">
            <a:lnSpc>
              <a:spcPct val="90000"/>
            </a:lnSpc>
            <a:spcBef>
              <a:spcPct val="0"/>
            </a:spcBef>
            <a:spcAft>
              <a:spcPct val="35000"/>
            </a:spcAft>
          </a:pPr>
          <a:r>
            <a:rPr lang="en-US" sz="1500" kern="1200" dirty="0" smtClean="0">
              <a:solidFill>
                <a:schemeClr val="tx1"/>
              </a:solidFill>
              <a:latin typeface="Cambria" pitchFamily="18" charset="0"/>
              <a:ea typeface="Cambria" pitchFamily="18" charset="0"/>
            </a:rPr>
            <a:t>+ </a:t>
          </a:r>
          <a:r>
            <a:rPr lang="vi-VN" sz="1500" kern="1200" dirty="0" smtClean="0">
              <a:solidFill>
                <a:schemeClr val="tx1"/>
              </a:solidFill>
              <a:latin typeface="Cambria" pitchFamily="18" charset="0"/>
              <a:ea typeface="Cambria" pitchFamily="18" charset="0"/>
            </a:rPr>
            <a:t>Ở miền Bắc, do ảnh hưởng của áp thấp Bắc Bộ nén gió thổi vào đất liền theo hướng </a:t>
          </a:r>
          <a:r>
            <a:rPr lang="en-US" sz="1500" kern="1200" dirty="0" err="1" smtClean="0">
              <a:solidFill>
                <a:schemeClr val="tx1"/>
              </a:solidFill>
              <a:latin typeface="Cambria" pitchFamily="18" charset="0"/>
              <a:ea typeface="Cambria" pitchFamily="18" charset="0"/>
            </a:rPr>
            <a:t>đông</a:t>
          </a:r>
          <a:r>
            <a:rPr lang="en-US" sz="1500" kern="1200" dirty="0" smtClean="0">
              <a:solidFill>
                <a:schemeClr val="tx1"/>
              </a:solidFill>
              <a:latin typeface="Cambria" pitchFamily="18" charset="0"/>
              <a:ea typeface="Cambria" pitchFamily="18" charset="0"/>
            </a:rPr>
            <a:t> </a:t>
          </a:r>
          <a:r>
            <a:rPr lang="en-US" sz="1500" kern="1200" dirty="0" err="1" smtClean="0">
              <a:solidFill>
                <a:schemeClr val="tx1"/>
              </a:solidFill>
              <a:latin typeface="Cambria" pitchFamily="18" charset="0"/>
              <a:ea typeface="Cambria" pitchFamily="18" charset="0"/>
            </a:rPr>
            <a:t>nam</a:t>
          </a:r>
          <a:r>
            <a:rPr lang="vi-VN" sz="1500" kern="1200" dirty="0" smtClean="0">
              <a:solidFill>
                <a:schemeClr val="tx1"/>
              </a:solidFill>
              <a:latin typeface="Cambria" pitchFamily="18" charset="0"/>
              <a:ea typeface="Cambria" pitchFamily="18" charset="0"/>
            </a:rPr>
            <a:t>.</a:t>
          </a:r>
          <a:endParaRPr lang="en-US" sz="1500" kern="1200" dirty="0" smtClean="0">
            <a:solidFill>
              <a:schemeClr val="tx1"/>
            </a:solidFill>
            <a:latin typeface="Cambria" pitchFamily="18" charset="0"/>
            <a:ea typeface="Cambria" pitchFamily="18" charset="0"/>
          </a:endParaRPr>
        </a:p>
        <a:p>
          <a:pPr lvl="0" algn="just" defTabSz="666750">
            <a:lnSpc>
              <a:spcPct val="90000"/>
            </a:lnSpc>
            <a:spcBef>
              <a:spcPct val="0"/>
            </a:spcBef>
            <a:spcAft>
              <a:spcPct val="35000"/>
            </a:spcAft>
          </a:pPr>
          <a:r>
            <a:rPr lang="vi-VN" sz="1500" kern="1200" dirty="0" smtClean="0">
              <a:solidFill>
                <a:schemeClr val="tx1"/>
              </a:solidFill>
              <a:latin typeface="Cambria" pitchFamily="18" charset="0"/>
              <a:ea typeface="Cambria" pitchFamily="18" charset="0"/>
            </a:rPr>
            <a:t>- Nửa đầu mùa hạ, gió </a:t>
          </a:r>
          <a:r>
            <a:rPr lang="en-US" sz="1500" kern="1200" dirty="0" err="1" smtClean="0">
              <a:solidFill>
                <a:schemeClr val="tx1"/>
              </a:solidFill>
              <a:latin typeface="Cambria" pitchFamily="18" charset="0"/>
              <a:ea typeface="Cambria" pitchFamily="18" charset="0"/>
            </a:rPr>
            <a:t>mùa</a:t>
          </a:r>
          <a:r>
            <a:rPr lang="en-US" sz="1500" kern="1200" dirty="0" smtClean="0">
              <a:solidFill>
                <a:schemeClr val="tx1"/>
              </a:solidFill>
              <a:latin typeface="Cambria" pitchFamily="18" charset="0"/>
              <a:ea typeface="Cambria" pitchFamily="18" charset="0"/>
            </a:rPr>
            <a:t> </a:t>
          </a:r>
          <a:r>
            <a:rPr lang="en-US" sz="1500" kern="1200" dirty="0" err="1" smtClean="0">
              <a:solidFill>
                <a:schemeClr val="tx1"/>
              </a:solidFill>
              <a:latin typeface="Cambria" pitchFamily="18" charset="0"/>
              <a:ea typeface="Cambria" pitchFamily="18" charset="0"/>
            </a:rPr>
            <a:t>tây</a:t>
          </a:r>
          <a:r>
            <a:rPr lang="en-US" sz="1500" kern="1200" dirty="0" smtClean="0">
              <a:solidFill>
                <a:schemeClr val="tx1"/>
              </a:solidFill>
              <a:latin typeface="Cambria" pitchFamily="18" charset="0"/>
              <a:ea typeface="Cambria" pitchFamily="18" charset="0"/>
            </a:rPr>
            <a:t> </a:t>
          </a:r>
          <a:r>
            <a:rPr lang="en-US" sz="1500" kern="1200" dirty="0" err="1" smtClean="0">
              <a:solidFill>
                <a:schemeClr val="tx1"/>
              </a:solidFill>
              <a:latin typeface="Cambria" pitchFamily="18" charset="0"/>
              <a:ea typeface="Cambria" pitchFamily="18" charset="0"/>
            </a:rPr>
            <a:t>nam</a:t>
          </a:r>
          <a:r>
            <a:rPr lang="en-US" sz="1500" kern="1200" dirty="0" smtClean="0">
              <a:solidFill>
                <a:schemeClr val="tx1"/>
              </a:solidFill>
              <a:latin typeface="Cambria" pitchFamily="18" charset="0"/>
              <a:ea typeface="Cambria" pitchFamily="18" charset="0"/>
            </a:rPr>
            <a:t> </a:t>
          </a:r>
          <a:r>
            <a:rPr lang="vi-VN" sz="1500" kern="1200" dirty="0" smtClean="0">
              <a:solidFill>
                <a:schemeClr val="tx1"/>
              </a:solidFill>
              <a:latin typeface="Cambria" pitchFamily="18" charset="0"/>
              <a:ea typeface="Cambria" pitchFamily="18" charset="0"/>
            </a:rPr>
            <a:t>vượt dãy Trường Sơn, Pu Đen Đinh, Pu Sam Sao gây ra hiệu ứng phơn khô nóng cho cho phía  đông Trường Sơn và nam Tây Bắc</a:t>
          </a:r>
          <a:r>
            <a:rPr lang="en-US" sz="1500" kern="1200" dirty="0" smtClean="0">
              <a:solidFill>
                <a:schemeClr val="tx1"/>
              </a:solidFill>
              <a:latin typeface="Cambria" pitchFamily="18" charset="0"/>
              <a:ea typeface="Cambria" pitchFamily="18" charset="0"/>
            </a:rPr>
            <a:t>, </a:t>
          </a:r>
          <a:r>
            <a:rPr lang="en-US" sz="1500" kern="1200" dirty="0" err="1" smtClean="0">
              <a:solidFill>
                <a:schemeClr val="tx1"/>
              </a:solidFill>
              <a:latin typeface="Cambria" pitchFamily="18" charset="0"/>
              <a:ea typeface="Cambria" pitchFamily="18" charset="0"/>
            </a:rPr>
            <a:t>nên</a:t>
          </a:r>
          <a:r>
            <a:rPr lang="en-US" sz="1500" kern="1200" dirty="0" smtClean="0">
              <a:solidFill>
                <a:schemeClr val="tx1"/>
              </a:solidFill>
              <a:latin typeface="Cambria" pitchFamily="18" charset="0"/>
              <a:ea typeface="Cambria" pitchFamily="18" charset="0"/>
            </a:rPr>
            <a:t> </a:t>
          </a:r>
          <a:r>
            <a:rPr lang="vi-VN" sz="1500" kern="1200" dirty="0" smtClean="0">
              <a:solidFill>
                <a:schemeClr val="tx1"/>
              </a:solidFill>
              <a:latin typeface="Cambria" pitchFamily="18" charset="0"/>
              <a:ea typeface="Cambria" pitchFamily="18" charset="0"/>
            </a:rPr>
            <a:t>Trường Sơn Tây hay Tây Nguyên mưa quây, Trường Sơn Đông hay ven biển miền Trung thì nắng đốt.</a:t>
          </a:r>
          <a:endParaRPr lang="en-US" sz="1500" kern="1200" dirty="0">
            <a:solidFill>
              <a:schemeClr val="tx1"/>
            </a:solidFill>
            <a:latin typeface="Cambria" pitchFamily="18" charset="0"/>
            <a:ea typeface="Cambria" pitchFamily="18" charset="0"/>
          </a:endParaRPr>
        </a:p>
      </dsp:txBody>
      <dsp:txXfrm>
        <a:off x="707128" y="3327398"/>
        <a:ext cx="6528363" cy="1747518"/>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160372-EE32-43F3-AEC8-EDBE1EE30523}">
      <dsp:nvSpPr>
        <dsp:cNvPr id="0" name=""/>
        <dsp:cNvSpPr/>
      </dsp:nvSpPr>
      <dsp:spPr>
        <a:xfrm>
          <a:off x="76206" y="2190531"/>
          <a:ext cx="710710" cy="877831"/>
        </a:xfrm>
        <a:prstGeom prst="roundRect">
          <a:avLst>
            <a:gd name="adj" fmla="val 10000"/>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solidFill>
                <a:srgbClr val="FF0000"/>
              </a:solidFill>
              <a:latin typeface="Cambria" pitchFamily="18" charset="0"/>
              <a:ea typeface="Cambria" pitchFamily="18" charset="0"/>
            </a:rPr>
            <a:t>NHÓM 2</a:t>
          </a:r>
          <a:endParaRPr lang="en-US" sz="1600" b="1" kern="1200" dirty="0">
            <a:solidFill>
              <a:srgbClr val="FF0000"/>
            </a:solidFill>
            <a:latin typeface="Cambria" pitchFamily="18" charset="0"/>
            <a:ea typeface="Cambria" pitchFamily="18" charset="0"/>
          </a:endParaRPr>
        </a:p>
      </dsp:txBody>
      <dsp:txXfrm>
        <a:off x="97022" y="2211347"/>
        <a:ext cx="669078" cy="836199"/>
      </dsp:txXfrm>
    </dsp:sp>
    <dsp:sp modelId="{977D9258-F91B-4ECD-93BD-F70F8E8628FA}">
      <dsp:nvSpPr>
        <dsp:cNvPr id="0" name=""/>
        <dsp:cNvSpPr/>
      </dsp:nvSpPr>
      <dsp:spPr>
        <a:xfrm rot="17854377">
          <a:off x="379462" y="1941982"/>
          <a:ext cx="1517173" cy="30073"/>
        </a:xfrm>
        <a:custGeom>
          <a:avLst/>
          <a:gdLst/>
          <a:ahLst/>
          <a:cxnLst/>
          <a:rect l="0" t="0" r="0" b="0"/>
          <a:pathLst>
            <a:path>
              <a:moveTo>
                <a:pt x="0" y="15036"/>
              </a:moveTo>
              <a:lnTo>
                <a:pt x="1517173" y="1503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100119" y="1919090"/>
        <a:ext cx="75858" cy="75858"/>
      </dsp:txXfrm>
    </dsp:sp>
    <dsp:sp modelId="{983CCE9D-A68F-45B6-B5E3-8C935362A290}">
      <dsp:nvSpPr>
        <dsp:cNvPr id="0" name=""/>
        <dsp:cNvSpPr/>
      </dsp:nvSpPr>
      <dsp:spPr>
        <a:xfrm>
          <a:off x="1489181" y="845675"/>
          <a:ext cx="753495" cy="877831"/>
        </a:xfrm>
        <a:prstGeom prst="roundRect">
          <a:avLst>
            <a:gd name="adj" fmla="val 10000"/>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Lào</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Cai</a:t>
          </a:r>
          <a:endParaRPr lang="en-US" sz="1800" b="1" kern="1200" dirty="0">
            <a:solidFill>
              <a:schemeClr val="tx1"/>
            </a:solidFill>
            <a:latin typeface="Cambria" pitchFamily="18" charset="0"/>
            <a:ea typeface="Cambria" pitchFamily="18" charset="0"/>
          </a:endParaRPr>
        </a:p>
      </dsp:txBody>
      <dsp:txXfrm>
        <a:off x="1511250" y="867744"/>
        <a:ext cx="709357" cy="833693"/>
      </dsp:txXfrm>
    </dsp:sp>
    <dsp:sp modelId="{BEE14AB2-5155-4062-BDC9-81FC40CC96C5}">
      <dsp:nvSpPr>
        <dsp:cNvPr id="0" name=""/>
        <dsp:cNvSpPr/>
      </dsp:nvSpPr>
      <dsp:spPr>
        <a:xfrm rot="18880686">
          <a:off x="2094420" y="914454"/>
          <a:ext cx="998780" cy="30073"/>
        </a:xfrm>
        <a:custGeom>
          <a:avLst/>
          <a:gdLst/>
          <a:ahLst/>
          <a:cxnLst/>
          <a:rect l="0" t="0" r="0" b="0"/>
          <a:pathLst>
            <a:path>
              <a:moveTo>
                <a:pt x="0" y="15036"/>
              </a:moveTo>
              <a:lnTo>
                <a:pt x="998780" y="1503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568840" y="904521"/>
        <a:ext cx="49939" cy="49939"/>
      </dsp:txXfrm>
    </dsp:sp>
    <dsp:sp modelId="{74752D16-F284-4733-BD06-D81B903FC595}">
      <dsp:nvSpPr>
        <dsp:cNvPr id="0" name=""/>
        <dsp:cNvSpPr/>
      </dsp:nvSpPr>
      <dsp:spPr>
        <a:xfrm>
          <a:off x="2944943" y="3216"/>
          <a:ext cx="5501003" cy="1142348"/>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vi-VN" sz="1600" b="1" kern="1200" dirty="0" smtClean="0">
              <a:solidFill>
                <a:schemeClr val="tx1"/>
              </a:solidFill>
              <a:latin typeface="Cambria" pitchFamily="18" charset="0"/>
              <a:ea typeface="Cambria" pitchFamily="18" charset="0"/>
            </a:rPr>
            <a:t>- Về nhiệt độ:</a:t>
          </a:r>
          <a:endParaRPr lang="en-US" sz="1600" b="1"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 Nhiệt độ trung bình năm: 22,4</a:t>
          </a:r>
          <a:r>
            <a:rPr lang="vi-VN" sz="1600" kern="1200" baseline="30000" dirty="0" smtClean="0">
              <a:solidFill>
                <a:schemeClr val="tx1"/>
              </a:solidFill>
              <a:latin typeface="Cambria" pitchFamily="18" charset="0"/>
              <a:ea typeface="Cambria" pitchFamily="18" charset="0"/>
            </a:rPr>
            <a:t>0</a:t>
          </a:r>
          <a:r>
            <a:rPr lang="vi-VN" sz="1600" kern="1200" dirty="0" smtClean="0">
              <a:solidFill>
                <a:schemeClr val="tx1"/>
              </a:solidFill>
              <a:latin typeface="Cambria" pitchFamily="18" charset="0"/>
              <a:ea typeface="Cambria" pitchFamily="18" charset="0"/>
            </a:rPr>
            <a:t>C.</a:t>
          </a:r>
          <a:endParaRPr lang="en-US" sz="1600"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 Nhiệt độ cao nhất khoảng 28</a:t>
          </a:r>
          <a:r>
            <a:rPr lang="vi-VN" sz="1600" kern="1200" baseline="30000" dirty="0" smtClean="0">
              <a:solidFill>
                <a:schemeClr val="tx1"/>
              </a:solidFill>
              <a:latin typeface="Cambria" pitchFamily="18" charset="0"/>
              <a:ea typeface="Cambria" pitchFamily="18" charset="0"/>
            </a:rPr>
            <a:t>0</a:t>
          </a:r>
          <a:r>
            <a:rPr lang="vi-VN" sz="1600" kern="1200" dirty="0" smtClean="0">
              <a:solidFill>
                <a:schemeClr val="tx1"/>
              </a:solidFill>
              <a:latin typeface="Cambria" pitchFamily="18" charset="0"/>
              <a:ea typeface="Cambria" pitchFamily="18" charset="0"/>
            </a:rPr>
            <a:t>C, thấp nhất khoảng 15</a:t>
          </a:r>
          <a:r>
            <a:rPr lang="vi-VN" sz="1600" kern="1200" baseline="30000" dirty="0" smtClean="0">
              <a:solidFill>
                <a:schemeClr val="tx1"/>
              </a:solidFill>
              <a:latin typeface="Cambria" pitchFamily="18" charset="0"/>
              <a:ea typeface="Cambria" pitchFamily="18" charset="0"/>
            </a:rPr>
            <a:t>0</a:t>
          </a:r>
          <a:r>
            <a:rPr lang="vi-VN" sz="1600" kern="1200" dirty="0" smtClean="0">
              <a:solidFill>
                <a:schemeClr val="tx1"/>
              </a:solidFill>
              <a:latin typeface="Cambria" pitchFamily="18" charset="0"/>
              <a:ea typeface="Cambria" pitchFamily="18" charset="0"/>
            </a:rPr>
            <a:t>C.</a:t>
          </a:r>
          <a:endParaRPr lang="en-US" sz="1600" kern="1200" dirty="0" smtClean="0">
            <a:solidFill>
              <a:schemeClr val="tx1"/>
            </a:solidFill>
            <a:latin typeface="Cambria" pitchFamily="18" charset="0"/>
            <a:ea typeface="Cambria" pitchFamily="18" charset="0"/>
          </a:endParaRPr>
        </a:p>
      </dsp:txBody>
      <dsp:txXfrm>
        <a:off x="2978401" y="36674"/>
        <a:ext cx="5434087" cy="1075432"/>
      </dsp:txXfrm>
    </dsp:sp>
    <dsp:sp modelId="{085DDCEE-9B2A-4FE1-8803-7719DDB3D6CB}">
      <dsp:nvSpPr>
        <dsp:cNvPr id="0" name=""/>
        <dsp:cNvSpPr/>
      </dsp:nvSpPr>
      <dsp:spPr>
        <a:xfrm rot="2532635">
          <a:off x="2119742" y="1588060"/>
          <a:ext cx="948135" cy="30073"/>
        </a:xfrm>
        <a:custGeom>
          <a:avLst/>
          <a:gdLst/>
          <a:ahLst/>
          <a:cxnLst/>
          <a:rect l="0" t="0" r="0" b="0"/>
          <a:pathLst>
            <a:path>
              <a:moveTo>
                <a:pt x="0" y="15036"/>
              </a:moveTo>
              <a:lnTo>
                <a:pt x="948135" y="1503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570107" y="1579394"/>
        <a:ext cx="47406" cy="47406"/>
      </dsp:txXfrm>
    </dsp:sp>
    <dsp:sp modelId="{83021AC3-EBE3-4F91-90D4-B475F247BF98}">
      <dsp:nvSpPr>
        <dsp:cNvPr id="0" name=""/>
        <dsp:cNvSpPr/>
      </dsp:nvSpPr>
      <dsp:spPr>
        <a:xfrm>
          <a:off x="2944943" y="1277239"/>
          <a:ext cx="5509237" cy="1288727"/>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vi-VN" sz="1600" b="1" kern="1200" dirty="0" smtClean="0">
              <a:solidFill>
                <a:schemeClr val="tx1"/>
              </a:solidFill>
              <a:latin typeface="Cambria" pitchFamily="18" charset="0"/>
              <a:ea typeface="Cambria" pitchFamily="18" charset="0"/>
            </a:rPr>
            <a:t>- Về lượng mưa:</a:t>
          </a:r>
          <a:endParaRPr lang="en-US" sz="1600" b="1"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 Tổng lượng mưa trong năm : 1765mm.</a:t>
          </a:r>
          <a:endParaRPr lang="en-US" sz="1600"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 Lượng mưa cao nhất khoảng 350mm, lượng mưa thấp nhất khoảng 35mm.</a:t>
          </a:r>
          <a:endParaRPr lang="en-US" sz="1600" kern="1200" dirty="0" smtClean="0">
            <a:solidFill>
              <a:schemeClr val="tx1"/>
            </a:solidFill>
            <a:latin typeface="Cambria" pitchFamily="18" charset="0"/>
            <a:ea typeface="Cambria" pitchFamily="18" charset="0"/>
          </a:endParaRPr>
        </a:p>
      </dsp:txBody>
      <dsp:txXfrm>
        <a:off x="2982689" y="1314985"/>
        <a:ext cx="5433745" cy="1213235"/>
      </dsp:txXfrm>
    </dsp:sp>
    <dsp:sp modelId="{2C7633BD-46F7-4934-84F1-2C7EF7441B97}">
      <dsp:nvSpPr>
        <dsp:cNvPr id="0" name=""/>
        <dsp:cNvSpPr/>
      </dsp:nvSpPr>
      <dsp:spPr>
        <a:xfrm rot="3745623">
          <a:off x="379462" y="3286838"/>
          <a:ext cx="1517173" cy="30073"/>
        </a:xfrm>
        <a:custGeom>
          <a:avLst/>
          <a:gdLst/>
          <a:ahLst/>
          <a:cxnLst/>
          <a:rect l="0" t="0" r="0" b="0"/>
          <a:pathLst>
            <a:path>
              <a:moveTo>
                <a:pt x="0" y="15036"/>
              </a:moveTo>
              <a:lnTo>
                <a:pt x="1517173" y="1503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100119" y="3263946"/>
        <a:ext cx="75858" cy="75858"/>
      </dsp:txXfrm>
    </dsp:sp>
    <dsp:sp modelId="{E06B0587-1B83-4659-BE19-EEC915595376}">
      <dsp:nvSpPr>
        <dsp:cNvPr id="0" name=""/>
        <dsp:cNvSpPr/>
      </dsp:nvSpPr>
      <dsp:spPr>
        <a:xfrm>
          <a:off x="1489181" y="3535387"/>
          <a:ext cx="754900" cy="877831"/>
        </a:xfrm>
        <a:prstGeom prst="roundRect">
          <a:avLst>
            <a:gd name="adj" fmla="val 10000"/>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smtClean="0">
              <a:solidFill>
                <a:schemeClr val="tx1"/>
              </a:solidFill>
              <a:latin typeface="Cambria" pitchFamily="18" charset="0"/>
              <a:ea typeface="Cambria" pitchFamily="18" charset="0"/>
            </a:rPr>
            <a:t>Sa </a:t>
          </a:r>
        </a:p>
        <a:p>
          <a:pPr lvl="0" algn="ctr" defTabSz="800100">
            <a:lnSpc>
              <a:spcPct val="90000"/>
            </a:lnSpc>
            <a:spcBef>
              <a:spcPct val="0"/>
            </a:spcBef>
            <a:spcAft>
              <a:spcPct val="35000"/>
            </a:spcAft>
          </a:pPr>
          <a:r>
            <a:rPr lang="en-US" sz="1800" b="1" kern="1200" dirty="0" smtClean="0">
              <a:solidFill>
                <a:schemeClr val="tx1"/>
              </a:solidFill>
              <a:latin typeface="Cambria" pitchFamily="18" charset="0"/>
              <a:ea typeface="Cambria" pitchFamily="18" charset="0"/>
            </a:rPr>
            <a:t>Pa</a:t>
          </a:r>
          <a:endParaRPr lang="en-US" sz="1800" b="1" kern="1200" dirty="0">
            <a:solidFill>
              <a:schemeClr val="tx1"/>
            </a:solidFill>
            <a:latin typeface="Cambria" pitchFamily="18" charset="0"/>
            <a:ea typeface="Cambria" pitchFamily="18" charset="0"/>
          </a:endParaRPr>
        </a:p>
      </dsp:txBody>
      <dsp:txXfrm>
        <a:off x="1511291" y="3557497"/>
        <a:ext cx="710680" cy="833611"/>
      </dsp:txXfrm>
    </dsp:sp>
    <dsp:sp modelId="{E015C146-2506-4481-A4D5-7B3CD11B341C}">
      <dsp:nvSpPr>
        <dsp:cNvPr id="0" name=""/>
        <dsp:cNvSpPr/>
      </dsp:nvSpPr>
      <dsp:spPr>
        <a:xfrm rot="18922872">
          <a:off x="2101909" y="3612775"/>
          <a:ext cx="986611" cy="30073"/>
        </a:xfrm>
        <a:custGeom>
          <a:avLst/>
          <a:gdLst/>
          <a:ahLst/>
          <a:cxnLst/>
          <a:rect l="0" t="0" r="0" b="0"/>
          <a:pathLst>
            <a:path>
              <a:moveTo>
                <a:pt x="0" y="15036"/>
              </a:moveTo>
              <a:lnTo>
                <a:pt x="986611" y="1503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570549" y="3603146"/>
        <a:ext cx="49330" cy="49330"/>
      </dsp:txXfrm>
    </dsp:sp>
    <dsp:sp modelId="{E830DF01-FA7C-4A8E-95CC-AC276B40E34D}">
      <dsp:nvSpPr>
        <dsp:cNvPr id="0" name=""/>
        <dsp:cNvSpPr/>
      </dsp:nvSpPr>
      <dsp:spPr>
        <a:xfrm>
          <a:off x="2946347" y="2697641"/>
          <a:ext cx="5504883" cy="1167358"/>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vi-VN" sz="1600" b="1" kern="1200" dirty="0" smtClean="0">
              <a:solidFill>
                <a:schemeClr val="tx1"/>
              </a:solidFill>
              <a:latin typeface="Cambria" pitchFamily="18" charset="0"/>
              <a:ea typeface="Cambria" pitchFamily="18" charset="0"/>
            </a:rPr>
            <a:t>- Về nhiệt độ:</a:t>
          </a:r>
          <a:endParaRPr lang="en-US" sz="1600" b="1"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 Nhiệt độ trung bình năm: 15,5</a:t>
          </a:r>
          <a:r>
            <a:rPr lang="vi-VN" sz="1600" kern="1200" baseline="30000" dirty="0" smtClean="0">
              <a:solidFill>
                <a:schemeClr val="tx1"/>
              </a:solidFill>
              <a:latin typeface="Cambria" pitchFamily="18" charset="0"/>
              <a:ea typeface="Cambria" pitchFamily="18" charset="0"/>
            </a:rPr>
            <a:t>0</a:t>
          </a:r>
          <a:r>
            <a:rPr lang="vi-VN" sz="1600" kern="1200" dirty="0" smtClean="0">
              <a:solidFill>
                <a:schemeClr val="tx1"/>
              </a:solidFill>
              <a:latin typeface="Cambria" pitchFamily="18" charset="0"/>
              <a:ea typeface="Cambria" pitchFamily="18" charset="0"/>
            </a:rPr>
            <a:t>C.</a:t>
          </a:r>
          <a:endParaRPr lang="en-US" sz="1600"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 Nhiệt độ cao nhất khoảng 20</a:t>
          </a:r>
          <a:r>
            <a:rPr lang="vi-VN" sz="1600" kern="1200" baseline="30000" dirty="0" smtClean="0">
              <a:solidFill>
                <a:schemeClr val="tx1"/>
              </a:solidFill>
              <a:latin typeface="Cambria" pitchFamily="18" charset="0"/>
              <a:ea typeface="Cambria" pitchFamily="18" charset="0"/>
            </a:rPr>
            <a:t>0</a:t>
          </a:r>
          <a:r>
            <a:rPr lang="vi-VN" sz="1600" kern="1200" dirty="0" smtClean="0">
              <a:solidFill>
                <a:schemeClr val="tx1"/>
              </a:solidFill>
              <a:latin typeface="Cambria" pitchFamily="18" charset="0"/>
              <a:ea typeface="Cambria" pitchFamily="18" charset="0"/>
            </a:rPr>
            <a:t>C, thấp nhất khoảng 8</a:t>
          </a:r>
          <a:r>
            <a:rPr lang="vi-VN" sz="1600" kern="1200" baseline="30000" dirty="0" smtClean="0">
              <a:solidFill>
                <a:schemeClr val="tx1"/>
              </a:solidFill>
              <a:latin typeface="Cambria" pitchFamily="18" charset="0"/>
              <a:ea typeface="Cambria" pitchFamily="18" charset="0"/>
            </a:rPr>
            <a:t>0</a:t>
          </a:r>
          <a:r>
            <a:rPr lang="vi-VN" sz="1600" kern="1200" dirty="0" smtClean="0">
              <a:solidFill>
                <a:schemeClr val="tx1"/>
              </a:solidFill>
              <a:latin typeface="Cambria" pitchFamily="18" charset="0"/>
              <a:ea typeface="Cambria" pitchFamily="18" charset="0"/>
            </a:rPr>
            <a:t>C.</a:t>
          </a:r>
          <a:endParaRPr lang="en-US" sz="1600" kern="1200" dirty="0" smtClean="0">
            <a:solidFill>
              <a:schemeClr val="tx1"/>
            </a:solidFill>
            <a:latin typeface="Cambria" pitchFamily="18" charset="0"/>
            <a:ea typeface="Cambria" pitchFamily="18" charset="0"/>
          </a:endParaRPr>
        </a:p>
      </dsp:txBody>
      <dsp:txXfrm>
        <a:off x="2980538" y="2731832"/>
        <a:ext cx="5436501" cy="1098976"/>
      </dsp:txXfrm>
    </dsp:sp>
    <dsp:sp modelId="{516AF49E-EFD9-4C3D-9038-3141FA588384}">
      <dsp:nvSpPr>
        <dsp:cNvPr id="0" name=""/>
        <dsp:cNvSpPr/>
      </dsp:nvSpPr>
      <dsp:spPr>
        <a:xfrm rot="2565921">
          <a:off x="2116924" y="4284025"/>
          <a:ext cx="956581" cy="30073"/>
        </a:xfrm>
        <a:custGeom>
          <a:avLst/>
          <a:gdLst/>
          <a:ahLst/>
          <a:cxnLst/>
          <a:rect l="0" t="0" r="0" b="0"/>
          <a:pathLst>
            <a:path>
              <a:moveTo>
                <a:pt x="0" y="15036"/>
              </a:moveTo>
              <a:lnTo>
                <a:pt x="956581" y="1503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571300" y="4275147"/>
        <a:ext cx="47829" cy="47829"/>
      </dsp:txXfrm>
    </dsp:sp>
    <dsp:sp modelId="{8ABD9155-0C2D-4925-B73A-7F453F57773A}">
      <dsp:nvSpPr>
        <dsp:cNvPr id="0" name=""/>
        <dsp:cNvSpPr/>
      </dsp:nvSpPr>
      <dsp:spPr>
        <a:xfrm>
          <a:off x="2946347" y="3996674"/>
          <a:ext cx="5474054" cy="1254290"/>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vi-VN" sz="1600" b="1" kern="1200" dirty="0" smtClean="0">
              <a:solidFill>
                <a:schemeClr val="tx1"/>
              </a:solidFill>
              <a:latin typeface="Cambria" pitchFamily="18" charset="0"/>
              <a:ea typeface="Cambria" pitchFamily="18" charset="0"/>
            </a:rPr>
            <a:t>- Về lượng mưa:</a:t>
          </a:r>
          <a:endParaRPr lang="en-US" sz="1600" b="1"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 Tổng lượng mưa trong năm : 2674mm.</a:t>
          </a:r>
          <a:endParaRPr lang="en-US" sz="1600"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 Lượng mưa cao nhất khoảng 500mm, lượng mưa thấp nhất khoảng 80mm.</a:t>
          </a:r>
          <a:endParaRPr lang="en-US" sz="1600" kern="1200" dirty="0" smtClean="0">
            <a:solidFill>
              <a:schemeClr val="tx1"/>
            </a:solidFill>
            <a:latin typeface="Cambria" pitchFamily="18" charset="0"/>
            <a:ea typeface="Cambria" pitchFamily="18" charset="0"/>
          </a:endParaRPr>
        </a:p>
      </dsp:txBody>
      <dsp:txXfrm>
        <a:off x="2983084" y="4033411"/>
        <a:ext cx="5400580" cy="118081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DD6924-4358-49CE-8126-3D2FF9DB245A}">
      <dsp:nvSpPr>
        <dsp:cNvPr id="0" name=""/>
        <dsp:cNvSpPr/>
      </dsp:nvSpPr>
      <dsp:spPr>
        <a:xfrm>
          <a:off x="351901" y="0"/>
          <a:ext cx="5376361" cy="5376361"/>
        </a:xfrm>
        <a:prstGeom prst="triangl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32AF36-1422-4DC3-9BCD-6321EEB14E5D}">
      <dsp:nvSpPr>
        <dsp:cNvPr id="0" name=""/>
        <dsp:cNvSpPr/>
      </dsp:nvSpPr>
      <dsp:spPr>
        <a:xfrm>
          <a:off x="2656930" y="539996"/>
          <a:ext cx="4260938" cy="2387930"/>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endParaRPr lang="en-US" sz="1800" b="1" kern="1200" dirty="0" smtClean="0">
            <a:latin typeface="Cambria" pitchFamily="18" charset="0"/>
            <a:ea typeface="Cambria" pitchFamily="18" charset="0"/>
          </a:endParaRPr>
        </a:p>
        <a:p>
          <a:pPr lvl="0" algn="just" defTabSz="800100">
            <a:lnSpc>
              <a:spcPct val="90000"/>
            </a:lnSpc>
            <a:spcBef>
              <a:spcPct val="0"/>
            </a:spcBef>
            <a:spcAft>
              <a:spcPct val="35000"/>
            </a:spcAft>
          </a:pP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Phân</a:t>
          </a: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hoá</a:t>
          </a: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bắc</a:t>
          </a:r>
          <a:r>
            <a:rPr lang="en-US" sz="1800" b="1" kern="1200" dirty="0" smtClean="0">
              <a:latin typeface="Cambria" pitchFamily="18" charset="0"/>
              <a:ea typeface="Cambria" pitchFamily="18" charset="0"/>
            </a:rPr>
            <a:t> – </a:t>
          </a:r>
          <a:r>
            <a:rPr lang="en-US" sz="1800" b="1" kern="1200" dirty="0" err="1" smtClean="0">
              <a:latin typeface="Cambria" pitchFamily="18" charset="0"/>
              <a:ea typeface="Cambria" pitchFamily="18" charset="0"/>
            </a:rPr>
            <a:t>nam</a:t>
          </a:r>
          <a:r>
            <a:rPr lang="en-US" sz="1800" b="1" kern="1200" dirty="0" smtClean="0">
              <a:latin typeface="Cambria" pitchFamily="18" charset="0"/>
              <a:ea typeface="Cambria" pitchFamily="18" charset="0"/>
            </a:rPr>
            <a:t>:</a:t>
          </a:r>
        </a:p>
        <a:p>
          <a:pPr lvl="0" algn="just" defTabSz="800100">
            <a:lnSpc>
              <a:spcPct val="90000"/>
            </a:lnSpc>
            <a:spcBef>
              <a:spcPct val="0"/>
            </a:spcBef>
            <a:spcAft>
              <a:spcPct val="35000"/>
            </a:spcAft>
          </a:pPr>
          <a:r>
            <a:rPr lang="en-US" sz="1800" b="0" kern="1200" dirty="0" smtClean="0">
              <a:latin typeface="Cambria" pitchFamily="18" charset="0"/>
              <a:ea typeface="Cambria" pitchFamily="18" charset="0"/>
            </a:rPr>
            <a:t>+</a:t>
          </a:r>
          <a:r>
            <a:rPr lang="vi-VN" sz="1800" b="0" kern="1200" dirty="0" smtClean="0">
              <a:latin typeface="Cambria" pitchFamily="18" charset="0"/>
              <a:ea typeface="Cambria" pitchFamily="18" charset="0"/>
            </a:rPr>
            <a:t> Miền khí hậu phía Bắc: nhiệt độ trung bình năm trên 20</a:t>
          </a:r>
          <a:r>
            <a:rPr lang="vi-VN" sz="1800" b="0" kern="1200" baseline="30000" dirty="0" smtClean="0">
              <a:latin typeface="Cambria" pitchFamily="18" charset="0"/>
              <a:ea typeface="Cambria" pitchFamily="18" charset="0"/>
            </a:rPr>
            <a:t>0</a:t>
          </a:r>
          <a:r>
            <a:rPr lang="vi-VN" sz="1800" b="0" kern="1200" dirty="0" smtClean="0">
              <a:latin typeface="Cambria" pitchFamily="18" charset="0"/>
              <a:ea typeface="Cambria" pitchFamily="18" charset="0"/>
            </a:rPr>
            <a:t>C, có mùa đông lạnh, ít mưa; mùa hạ nóng, ẩm và mưa nhiều.</a:t>
          </a:r>
          <a:endParaRPr lang="en-US" sz="1800" b="0" kern="1200" dirty="0" smtClean="0">
            <a:latin typeface="Cambria" pitchFamily="18" charset="0"/>
            <a:ea typeface="Cambria" pitchFamily="18" charset="0"/>
          </a:endParaRPr>
        </a:p>
        <a:p>
          <a:pPr lvl="0" algn="just" defTabSz="800100">
            <a:lnSpc>
              <a:spcPct val="90000"/>
            </a:lnSpc>
            <a:spcBef>
              <a:spcPct val="0"/>
            </a:spcBef>
            <a:spcAft>
              <a:spcPct val="35000"/>
            </a:spcAft>
          </a:pPr>
          <a:r>
            <a:rPr lang="en-US" sz="1800" b="0" kern="1200" dirty="0" smtClean="0">
              <a:latin typeface="Cambria" pitchFamily="18" charset="0"/>
              <a:ea typeface="Cambria" pitchFamily="18" charset="0"/>
            </a:rPr>
            <a:t>+</a:t>
          </a:r>
          <a:r>
            <a:rPr lang="vi-VN" sz="1800" b="0" kern="1200" dirty="0" smtClean="0">
              <a:latin typeface="Cambria" pitchFamily="18" charset="0"/>
              <a:ea typeface="Cambria" pitchFamily="18" charset="0"/>
            </a:rPr>
            <a:t> Miền khí hậu phía Nam: nhiệt độ trung bình năm trên 25</a:t>
          </a:r>
          <a:r>
            <a:rPr lang="vi-VN" sz="1800" b="0" kern="1200" baseline="30000" dirty="0" smtClean="0">
              <a:latin typeface="Cambria" pitchFamily="18" charset="0"/>
              <a:ea typeface="Cambria" pitchFamily="18" charset="0"/>
            </a:rPr>
            <a:t>0</a:t>
          </a:r>
          <a:r>
            <a:rPr lang="vi-VN" sz="1800" b="0" kern="1200" dirty="0" smtClean="0">
              <a:latin typeface="Cambria" pitchFamily="18" charset="0"/>
              <a:ea typeface="Cambria" pitchFamily="18" charset="0"/>
            </a:rPr>
            <a:t>C, có 2 mùa mưa, khô phân hóa rõ rệt.</a:t>
          </a:r>
          <a:endParaRPr lang="en-US" sz="1800" b="0" kern="1200" dirty="0" smtClean="0">
            <a:latin typeface="Cambria" pitchFamily="18" charset="0"/>
            <a:ea typeface="Cambria" pitchFamily="18" charset="0"/>
          </a:endParaRPr>
        </a:p>
        <a:p>
          <a:pPr lvl="0" algn="just" defTabSz="800100">
            <a:lnSpc>
              <a:spcPct val="90000"/>
            </a:lnSpc>
            <a:spcBef>
              <a:spcPct val="0"/>
            </a:spcBef>
            <a:spcAft>
              <a:spcPct val="35000"/>
            </a:spcAft>
          </a:pPr>
          <a:endParaRPr lang="en-US" sz="1800" kern="1200" dirty="0">
            <a:latin typeface="Cambria" pitchFamily="18" charset="0"/>
            <a:ea typeface="Cambria" pitchFamily="18" charset="0"/>
          </a:endParaRPr>
        </a:p>
      </dsp:txBody>
      <dsp:txXfrm>
        <a:off x="2773499" y="656565"/>
        <a:ext cx="4027800" cy="2154792"/>
      </dsp:txXfrm>
    </dsp:sp>
    <dsp:sp modelId="{44950B27-9C88-48FB-93D2-768D8C5CDC89}">
      <dsp:nvSpPr>
        <dsp:cNvPr id="0" name=""/>
        <dsp:cNvSpPr/>
      </dsp:nvSpPr>
      <dsp:spPr>
        <a:xfrm>
          <a:off x="2611500" y="3243998"/>
          <a:ext cx="4351798" cy="1276295"/>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en-US" sz="1800" b="1" kern="1200" dirty="0" err="1" smtClean="0">
              <a:latin typeface="Cambria" pitchFamily="18" charset="0"/>
              <a:ea typeface="Cambria" pitchFamily="18" charset="0"/>
            </a:rPr>
            <a:t>Nguyên</a:t>
          </a: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nhân</a:t>
          </a:r>
          <a:r>
            <a:rPr lang="en-US" sz="1800" b="1" kern="1200" dirty="0" smtClean="0">
              <a:latin typeface="Cambria" pitchFamily="18" charset="0"/>
              <a:ea typeface="Cambria" pitchFamily="18" charset="0"/>
            </a:rPr>
            <a:t>: </a:t>
          </a:r>
          <a:r>
            <a:rPr lang="vi-VN" sz="1800" kern="1200" dirty="0" smtClean="0">
              <a:latin typeface="Cambria" pitchFamily="18" charset="0"/>
              <a:ea typeface="Cambria" pitchFamily="18" charset="0"/>
            </a:rPr>
            <a:t>Lãnh thổ Việt Nam trải dài trên 15 vĩ độ, nên từ Bắc vào Nam các yếu tố khí hậu sẽ có sự thay đổi.</a:t>
          </a:r>
          <a:endParaRPr lang="en-US" sz="1800" kern="1200" dirty="0">
            <a:latin typeface="Cambria" pitchFamily="18" charset="0"/>
            <a:ea typeface="Cambria" pitchFamily="18" charset="0"/>
          </a:endParaRPr>
        </a:p>
      </dsp:txBody>
      <dsp:txXfrm>
        <a:off x="2673804" y="3306302"/>
        <a:ext cx="4227190" cy="115168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DD6924-4358-49CE-8126-3D2FF9DB245A}">
      <dsp:nvSpPr>
        <dsp:cNvPr id="0" name=""/>
        <dsp:cNvSpPr/>
      </dsp:nvSpPr>
      <dsp:spPr>
        <a:xfrm>
          <a:off x="351901" y="0"/>
          <a:ext cx="5376361" cy="5376361"/>
        </a:xfrm>
        <a:prstGeom prst="triangl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32AF36-1422-4DC3-9BCD-6321EEB14E5D}">
      <dsp:nvSpPr>
        <dsp:cNvPr id="0" name=""/>
        <dsp:cNvSpPr/>
      </dsp:nvSpPr>
      <dsp:spPr>
        <a:xfrm>
          <a:off x="2656930" y="538490"/>
          <a:ext cx="4260938" cy="2514863"/>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Phân</a:t>
          </a: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hoá</a:t>
          </a: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đông</a:t>
          </a:r>
          <a:r>
            <a:rPr lang="en-US" sz="1800" b="1" kern="1200" dirty="0" smtClean="0">
              <a:latin typeface="Cambria" pitchFamily="18" charset="0"/>
              <a:ea typeface="Cambria" pitchFamily="18" charset="0"/>
            </a:rPr>
            <a:t> - </a:t>
          </a:r>
          <a:r>
            <a:rPr lang="en-US" sz="1800" b="1" kern="1200" dirty="0" err="1" smtClean="0">
              <a:latin typeface="Cambria" pitchFamily="18" charset="0"/>
              <a:ea typeface="Cambria" pitchFamily="18" charset="0"/>
            </a:rPr>
            <a:t>tây</a:t>
          </a:r>
          <a:r>
            <a:rPr lang="en-US" sz="1800" b="1" kern="1200" dirty="0" smtClean="0">
              <a:latin typeface="Cambria" pitchFamily="18" charset="0"/>
              <a:ea typeface="Cambria" pitchFamily="18" charset="0"/>
            </a:rPr>
            <a:t>:</a:t>
          </a:r>
        </a:p>
        <a:p>
          <a:pPr lvl="0" algn="just" defTabSz="800100">
            <a:lnSpc>
              <a:spcPct val="90000"/>
            </a:lnSpc>
            <a:spcBef>
              <a:spcPct val="0"/>
            </a:spcBef>
            <a:spcAft>
              <a:spcPct val="35000"/>
            </a:spcAft>
          </a:pPr>
          <a:r>
            <a:rPr lang="nl-NL" sz="1800" kern="1200" dirty="0" smtClean="0">
              <a:effectLst/>
              <a:latin typeface="Cambria" pitchFamily="18" charset="0"/>
              <a:ea typeface="Cambria" pitchFamily="18" charset="0"/>
              <a:cs typeface="Times New Roman"/>
            </a:rPr>
            <a:t>+ Vùng biển và thềm lục địa có khí hậu ôn hoà hơn trong đất liền.</a:t>
          </a:r>
          <a:endParaRPr lang="en-US" sz="1800" kern="1200" dirty="0" smtClean="0">
            <a:effectLst/>
            <a:latin typeface="Cambria" pitchFamily="18" charset="0"/>
            <a:ea typeface="Cambria" pitchFamily="18" charset="0"/>
            <a:cs typeface="Times New Roman"/>
          </a:endParaRPr>
        </a:p>
        <a:p>
          <a:pPr lvl="0" algn="just" defTabSz="800100">
            <a:lnSpc>
              <a:spcPct val="90000"/>
            </a:lnSpc>
            <a:spcBef>
              <a:spcPct val="0"/>
            </a:spcBef>
            <a:spcAft>
              <a:spcPct val="35000"/>
            </a:spcAft>
          </a:pPr>
          <a:r>
            <a:rPr lang="nl-NL" sz="1800" kern="1200" dirty="0" smtClean="0">
              <a:effectLst/>
              <a:latin typeface="Cambria" pitchFamily="18" charset="0"/>
              <a:ea typeface="Cambria" pitchFamily="18" charset="0"/>
              <a:cs typeface="Times New Roman"/>
            </a:rPr>
            <a:t>+ Vùng đồng bằng ven biển có khí hậu nhiệt đới ẩm gió mùa.</a:t>
          </a:r>
          <a:endParaRPr lang="en-US" sz="1800" kern="1200" dirty="0" smtClean="0">
            <a:effectLst/>
            <a:latin typeface="Cambria" pitchFamily="18" charset="0"/>
            <a:ea typeface="Cambria" pitchFamily="18" charset="0"/>
            <a:cs typeface="Times New Roman"/>
          </a:endParaRPr>
        </a:p>
        <a:p>
          <a:pPr lvl="0" algn="just" defTabSz="800100">
            <a:lnSpc>
              <a:spcPct val="90000"/>
            </a:lnSpc>
            <a:spcBef>
              <a:spcPct val="0"/>
            </a:spcBef>
            <a:spcAft>
              <a:spcPct val="35000"/>
            </a:spcAft>
          </a:pPr>
          <a:r>
            <a:rPr lang="nl-NL" sz="1800" kern="1200" dirty="0" smtClean="0">
              <a:effectLst/>
              <a:latin typeface="Cambria" pitchFamily="18" charset="0"/>
              <a:ea typeface="Cambria" pitchFamily="18" charset="0"/>
              <a:cs typeface="Times New Roman"/>
            </a:rPr>
            <a:t>+ Vùng đồi núi phía tây khí hậu phân hóa phức tạp do tác động của gió mùa và hướng của các dãy núi.</a:t>
          </a:r>
          <a:endParaRPr lang="en-US" sz="1800" b="0" kern="1200" dirty="0" smtClean="0">
            <a:latin typeface="Cambria" pitchFamily="18" charset="0"/>
            <a:ea typeface="Cambria" pitchFamily="18" charset="0"/>
          </a:endParaRPr>
        </a:p>
      </dsp:txBody>
      <dsp:txXfrm>
        <a:off x="2779695" y="661255"/>
        <a:ext cx="4015408" cy="2269333"/>
      </dsp:txXfrm>
    </dsp:sp>
    <dsp:sp modelId="{44950B27-9C88-48FB-93D2-768D8C5CDC89}">
      <dsp:nvSpPr>
        <dsp:cNvPr id="0" name=""/>
        <dsp:cNvSpPr/>
      </dsp:nvSpPr>
      <dsp:spPr>
        <a:xfrm>
          <a:off x="2611500" y="3386227"/>
          <a:ext cx="4351798" cy="1118770"/>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en-US" sz="1800" b="1" kern="1200" dirty="0" err="1" smtClean="0">
              <a:latin typeface="Cambria" pitchFamily="18" charset="0"/>
              <a:ea typeface="Cambria" pitchFamily="18" charset="0"/>
            </a:rPr>
            <a:t>Nguyên</a:t>
          </a: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nhân</a:t>
          </a:r>
          <a:r>
            <a:rPr lang="en-US" sz="1800" b="1" kern="1200" dirty="0" smtClean="0">
              <a:latin typeface="Cambria" pitchFamily="18" charset="0"/>
              <a:ea typeface="Cambria" pitchFamily="18" charset="0"/>
            </a:rPr>
            <a:t>: </a:t>
          </a:r>
          <a:r>
            <a:rPr lang="vi-VN" sz="1800" b="0" kern="1200" dirty="0" smtClean="0">
              <a:latin typeface="Cambria" pitchFamily="18" charset="0"/>
              <a:ea typeface="Cambria" pitchFamily="18" charset="0"/>
            </a:rPr>
            <a:t>Địa hình kết hợp với hướng gió làm cho khí hậu nước ta phân hóa Đông – Tây</a:t>
          </a:r>
          <a:r>
            <a:rPr lang="en-US" sz="1800" b="0" kern="1200" dirty="0" smtClean="0">
              <a:latin typeface="Cambria" pitchFamily="18" charset="0"/>
              <a:ea typeface="Cambria" pitchFamily="18" charset="0"/>
            </a:rPr>
            <a:t>.</a:t>
          </a:r>
          <a:endParaRPr lang="en-US" sz="1800" b="0" kern="1200" dirty="0">
            <a:latin typeface="Cambria" pitchFamily="18" charset="0"/>
            <a:ea typeface="Cambria" pitchFamily="18" charset="0"/>
          </a:endParaRPr>
        </a:p>
      </dsp:txBody>
      <dsp:txXfrm>
        <a:off x="2666114" y="3440841"/>
        <a:ext cx="4242570" cy="100954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DD6924-4358-49CE-8126-3D2FF9DB245A}">
      <dsp:nvSpPr>
        <dsp:cNvPr id="0" name=""/>
        <dsp:cNvSpPr/>
      </dsp:nvSpPr>
      <dsp:spPr>
        <a:xfrm>
          <a:off x="351593" y="0"/>
          <a:ext cx="5376861" cy="5376861"/>
        </a:xfrm>
        <a:prstGeom prst="triangl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32AF36-1422-4DC3-9BCD-6321EEB14E5D}">
      <dsp:nvSpPr>
        <dsp:cNvPr id="0" name=""/>
        <dsp:cNvSpPr/>
      </dsp:nvSpPr>
      <dsp:spPr>
        <a:xfrm>
          <a:off x="2656836" y="539857"/>
          <a:ext cx="4261335" cy="2602372"/>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Phân</a:t>
          </a: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hoá</a:t>
          </a: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theo</a:t>
          </a: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độ</a:t>
          </a: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cao</a:t>
          </a:r>
          <a:r>
            <a:rPr lang="en-US" sz="1800" b="1" kern="1200" dirty="0" smtClean="0">
              <a:latin typeface="Cambria" pitchFamily="18" charset="0"/>
              <a:ea typeface="Cambria" pitchFamily="18" charset="0"/>
            </a:rPr>
            <a:t>:</a:t>
          </a:r>
        </a:p>
        <a:p>
          <a:pPr lvl="0" algn="just" defTabSz="800100">
            <a:lnSpc>
              <a:spcPct val="90000"/>
            </a:lnSpc>
            <a:spcBef>
              <a:spcPct val="0"/>
            </a:spcBef>
            <a:spcAft>
              <a:spcPct val="35000"/>
            </a:spcAft>
          </a:pPr>
          <a:endParaRPr lang="en-US" sz="1800" b="1" kern="1200" dirty="0" smtClean="0">
            <a:latin typeface="Cambria" pitchFamily="18" charset="0"/>
            <a:ea typeface="Cambria" pitchFamily="18" charset="0"/>
          </a:endParaRPr>
        </a:p>
        <a:p>
          <a:pPr lvl="0" algn="just" defTabSz="800100">
            <a:lnSpc>
              <a:spcPct val="90000"/>
            </a:lnSpc>
            <a:spcBef>
              <a:spcPct val="0"/>
            </a:spcBef>
            <a:spcAft>
              <a:spcPct val="35000"/>
            </a:spcAft>
          </a:pPr>
          <a:endParaRPr lang="en-US" sz="1800" b="1" kern="1200" dirty="0" smtClean="0">
            <a:latin typeface="Cambria" pitchFamily="18" charset="0"/>
            <a:ea typeface="Cambria" pitchFamily="18" charset="0"/>
          </a:endParaRPr>
        </a:p>
        <a:p>
          <a:pPr lvl="0" algn="just" defTabSz="800100">
            <a:lnSpc>
              <a:spcPct val="90000"/>
            </a:lnSpc>
            <a:spcBef>
              <a:spcPct val="0"/>
            </a:spcBef>
            <a:spcAft>
              <a:spcPct val="35000"/>
            </a:spcAft>
          </a:pPr>
          <a:endParaRPr lang="en-US" sz="1800" b="1" kern="1200" dirty="0" smtClean="0">
            <a:latin typeface="Cambria" pitchFamily="18" charset="0"/>
            <a:ea typeface="Cambria" pitchFamily="18" charset="0"/>
          </a:endParaRPr>
        </a:p>
        <a:p>
          <a:pPr lvl="0" algn="just" defTabSz="800100">
            <a:lnSpc>
              <a:spcPct val="90000"/>
            </a:lnSpc>
            <a:spcBef>
              <a:spcPct val="0"/>
            </a:spcBef>
            <a:spcAft>
              <a:spcPct val="35000"/>
            </a:spcAft>
          </a:pPr>
          <a:endParaRPr lang="en-US" sz="1800" b="1" kern="1200" dirty="0" smtClean="0">
            <a:latin typeface="Cambria" pitchFamily="18" charset="0"/>
            <a:ea typeface="Cambria" pitchFamily="18" charset="0"/>
          </a:endParaRPr>
        </a:p>
        <a:p>
          <a:pPr lvl="0" algn="just" defTabSz="800100">
            <a:lnSpc>
              <a:spcPct val="90000"/>
            </a:lnSpc>
            <a:spcBef>
              <a:spcPct val="0"/>
            </a:spcBef>
            <a:spcAft>
              <a:spcPct val="35000"/>
            </a:spcAft>
          </a:pPr>
          <a:endParaRPr lang="en-US" sz="1800" b="1" kern="1200" dirty="0" smtClean="0">
            <a:latin typeface="Cambria" pitchFamily="18" charset="0"/>
            <a:ea typeface="Cambria" pitchFamily="18" charset="0"/>
          </a:endParaRPr>
        </a:p>
        <a:p>
          <a:pPr lvl="0" algn="just" defTabSz="800100">
            <a:lnSpc>
              <a:spcPct val="90000"/>
            </a:lnSpc>
            <a:spcBef>
              <a:spcPct val="0"/>
            </a:spcBef>
            <a:spcAft>
              <a:spcPct val="35000"/>
            </a:spcAft>
          </a:pPr>
          <a:endParaRPr lang="en-US" sz="1800" b="1" kern="1200" dirty="0" smtClean="0">
            <a:latin typeface="Cambria" pitchFamily="18" charset="0"/>
            <a:ea typeface="Cambria" pitchFamily="18" charset="0"/>
          </a:endParaRPr>
        </a:p>
      </dsp:txBody>
      <dsp:txXfrm>
        <a:off x="2783873" y="666894"/>
        <a:ext cx="4007261" cy="2348298"/>
      </dsp:txXfrm>
    </dsp:sp>
    <dsp:sp modelId="{44950B27-9C88-48FB-93D2-768D8C5CDC89}">
      <dsp:nvSpPr>
        <dsp:cNvPr id="0" name=""/>
        <dsp:cNvSpPr/>
      </dsp:nvSpPr>
      <dsp:spPr>
        <a:xfrm>
          <a:off x="2611402" y="3486685"/>
          <a:ext cx="4352204" cy="1005864"/>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endParaRPr lang="en-US" sz="1800" b="1" kern="1200" dirty="0" smtClean="0">
            <a:latin typeface="Cambria" pitchFamily="18" charset="0"/>
            <a:ea typeface="Cambria" pitchFamily="18" charset="0"/>
          </a:endParaRPr>
        </a:p>
        <a:p>
          <a:pPr lvl="0" algn="just" defTabSz="800100">
            <a:lnSpc>
              <a:spcPct val="90000"/>
            </a:lnSpc>
            <a:spcBef>
              <a:spcPct val="0"/>
            </a:spcBef>
            <a:spcAft>
              <a:spcPct val="35000"/>
            </a:spcAft>
          </a:pPr>
          <a:r>
            <a:rPr lang="en-US" sz="1800" b="1" kern="1200" dirty="0" err="1" smtClean="0">
              <a:latin typeface="Cambria" pitchFamily="18" charset="0"/>
              <a:ea typeface="Cambria" pitchFamily="18" charset="0"/>
            </a:rPr>
            <a:t>Nguyên</a:t>
          </a: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nhân</a:t>
          </a:r>
          <a:r>
            <a:rPr lang="en-US" sz="1800" b="1" kern="1200" dirty="0" smtClean="0">
              <a:latin typeface="Cambria" pitchFamily="18" charset="0"/>
              <a:ea typeface="Cambria" pitchFamily="18" charset="0"/>
            </a:rPr>
            <a:t>: </a:t>
          </a:r>
          <a:r>
            <a:rPr lang="en-US" sz="1800" b="0" kern="1200" dirty="0" smtClean="0">
              <a:latin typeface="Cambria" pitchFamily="18" charset="0"/>
              <a:ea typeface="Cambria" pitchFamily="18" charset="0"/>
            </a:rPr>
            <a:t>c</a:t>
          </a:r>
          <a:r>
            <a:rPr lang="vi-VN" sz="1800" b="0" kern="1200" dirty="0" smtClean="0">
              <a:latin typeface="Cambria" pitchFamily="18" charset="0"/>
              <a:ea typeface="Cambria" pitchFamily="18" charset="0"/>
            </a:rPr>
            <a:t>àng lên cao nhiệt độ càng giảm (cứ lên cao 100m nhiệt độ giảm 0,6</a:t>
          </a:r>
          <a:r>
            <a:rPr lang="vi-VN" sz="1800" b="0" kern="1200" baseline="30000" dirty="0" smtClean="0">
              <a:latin typeface="Cambria" pitchFamily="18" charset="0"/>
              <a:ea typeface="Cambria" pitchFamily="18" charset="0"/>
            </a:rPr>
            <a:t>0</a:t>
          </a:r>
          <a:r>
            <a:rPr lang="vi-VN" sz="1800" b="0" kern="1200" dirty="0" smtClean="0">
              <a:latin typeface="Cambria" pitchFamily="18" charset="0"/>
              <a:ea typeface="Cambria" pitchFamily="18" charset="0"/>
            </a:rPr>
            <a:t>C)</a:t>
          </a:r>
          <a:r>
            <a:rPr lang="en-US" sz="1800" b="0" kern="1200" dirty="0" smtClean="0">
              <a:latin typeface="Cambria" pitchFamily="18" charset="0"/>
              <a:ea typeface="Cambria" pitchFamily="18" charset="0"/>
            </a:rPr>
            <a:t>, </a:t>
          </a:r>
          <a:r>
            <a:rPr lang="vi-VN" sz="1800" b="0" kern="1200" dirty="0" smtClean="0">
              <a:latin typeface="Cambria" pitchFamily="18" charset="0"/>
              <a:ea typeface="Cambria" pitchFamily="18" charset="0"/>
            </a:rPr>
            <a:t>độ ẩm và lượng mưa càng tăn</a:t>
          </a:r>
          <a:r>
            <a:rPr lang="en-US" sz="1800" b="0" kern="1200" dirty="0" smtClean="0">
              <a:latin typeface="Cambria" pitchFamily="18" charset="0"/>
              <a:ea typeface="Cambria" pitchFamily="18" charset="0"/>
            </a:rPr>
            <a:t>g.</a:t>
          </a:r>
        </a:p>
        <a:p>
          <a:pPr lvl="0" algn="just" defTabSz="800100">
            <a:lnSpc>
              <a:spcPct val="90000"/>
            </a:lnSpc>
            <a:spcBef>
              <a:spcPct val="0"/>
            </a:spcBef>
            <a:spcAft>
              <a:spcPct val="35000"/>
            </a:spcAft>
          </a:pPr>
          <a:endParaRPr lang="en-US" sz="1800" b="0" kern="1200" dirty="0">
            <a:latin typeface="Cambria" pitchFamily="18" charset="0"/>
            <a:ea typeface="Cambria" pitchFamily="18" charset="0"/>
          </a:endParaRPr>
        </a:p>
      </dsp:txBody>
      <dsp:txXfrm>
        <a:off x="2660504" y="3535787"/>
        <a:ext cx="4254000" cy="907660"/>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5.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6.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9A652C5F-C364-4634-B7D6-DAD966C7B7E4}" type="datetimeFigureOut">
              <a:rPr lang="en-US"/>
              <a:pPr>
                <a:defRPr/>
              </a:pPr>
              <a:t>12/8/2023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C2556A06-12A0-4639-BD10-74AA7FF964FD}"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8A1B2C6D-8920-4E3C-8868-6609F28D6CC0}" type="slidenum">
              <a:rPr lang="en-US" altLang="en-US"/>
              <a:pPr fontAlgn="base">
                <a:spcBef>
                  <a:spcPct val="0"/>
                </a:spcBef>
                <a:spcAft>
                  <a:spcPct val="0"/>
                </a:spcAft>
              </a:pPr>
              <a:t>2</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112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CD55A96-2F79-4CD5-9938-2100EE4C34BA}" type="slidenum">
              <a:rPr lang="en-US" altLang="en-US"/>
              <a:pPr fontAlgn="base">
                <a:spcBef>
                  <a:spcPct val="0"/>
                </a:spcBef>
                <a:spcAft>
                  <a:spcPct val="0"/>
                </a:spcAft>
              </a:pPr>
              <a:t>3</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F859C5F6-55F7-4BA5-8989-8D16C1FBCA37}" type="slidenum">
              <a:rPr lang="en-US" altLang="en-US"/>
              <a:pPr fontAlgn="base">
                <a:spcBef>
                  <a:spcPct val="0"/>
                </a:spcBef>
                <a:spcAft>
                  <a:spcPct val="0"/>
                </a:spcAft>
              </a:pPr>
              <a:t>31</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87688A70-5B4A-4DD8-A352-7F6B6601E1C3}" type="datetimeFigureOut">
              <a:rPr lang="en-US"/>
              <a:pPr>
                <a:defRPr/>
              </a:pPr>
              <a:t>12/8/2023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686E1CF-69B2-4237-9F10-F970DC505869}" type="slidenum">
              <a:rPr lang="en-US"/>
              <a:pPr>
                <a:defRPr/>
              </a:pPr>
              <a:t>‹#›</a:t>
            </a:fld>
            <a:endParaRPr lang="en-US"/>
          </a:p>
        </p:txBody>
      </p:sp>
    </p:spTree>
    <p:extLst>
      <p:ext uri="{BB962C8B-B14F-4D97-AF65-F5344CB8AC3E}">
        <p14:creationId xmlns:p14="http://schemas.microsoft.com/office/powerpoint/2010/main" val="41981124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40F6A97-8338-406F-8317-A5857B8EC853}" type="datetimeFigureOut">
              <a:rPr lang="en-US"/>
              <a:pPr>
                <a:defRPr/>
              </a:pPr>
              <a:t>12/8/2023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1CC7CDF-CDE3-4417-9D12-AD95361E66B0}" type="slidenum">
              <a:rPr lang="en-US"/>
              <a:pPr>
                <a:defRPr/>
              </a:pPr>
              <a:t>‹#›</a:t>
            </a:fld>
            <a:endParaRPr lang="en-US"/>
          </a:p>
        </p:txBody>
      </p:sp>
    </p:spTree>
    <p:extLst>
      <p:ext uri="{BB962C8B-B14F-4D97-AF65-F5344CB8AC3E}">
        <p14:creationId xmlns:p14="http://schemas.microsoft.com/office/powerpoint/2010/main" val="23931338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A81F5E6-6416-41B4-9CCF-B29BC28170E9}" type="datetimeFigureOut">
              <a:rPr lang="en-US"/>
              <a:pPr>
                <a:defRPr/>
              </a:pPr>
              <a:t>12/8/2023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2080BAD-77F3-4B9F-BDB7-584D4960EB15}" type="slidenum">
              <a:rPr lang="en-US"/>
              <a:pPr>
                <a:defRPr/>
              </a:pPr>
              <a:t>‹#›</a:t>
            </a:fld>
            <a:endParaRPr lang="en-US"/>
          </a:p>
        </p:txBody>
      </p:sp>
    </p:spTree>
    <p:extLst>
      <p:ext uri="{BB962C8B-B14F-4D97-AF65-F5344CB8AC3E}">
        <p14:creationId xmlns:p14="http://schemas.microsoft.com/office/powerpoint/2010/main" val="27905428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2"/>
          <p:cNvGrpSpPr>
            <a:grpSpLocks/>
          </p:cNvGrpSpPr>
          <p:nvPr/>
        </p:nvGrpSpPr>
        <p:grpSpPr bwMode="auto">
          <a:xfrm>
            <a:off x="4335463" y="1169988"/>
            <a:ext cx="4814887" cy="4994275"/>
            <a:chOff x="4334933" y="1169931"/>
            <a:chExt cx="4814835" cy="4993802"/>
          </a:xfrm>
        </p:grpSpPr>
        <p:cxnSp>
          <p:nvCxnSpPr>
            <p:cNvPr id="5" name="Straight Connector 4"/>
            <p:cNvCxnSpPr/>
            <p:nvPr/>
          </p:nvCxnSpPr>
          <p:spPr>
            <a:xfrm flipH="1">
              <a:off x="6009727" y="1169931"/>
              <a:ext cx="3133691" cy="313501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flipH="1">
              <a:off x="4334933" y="1349301"/>
              <a:ext cx="4814835" cy="4814432"/>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H="1">
              <a:off x="5225510" y="1469940"/>
              <a:ext cx="3911558" cy="391123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H="1">
              <a:off x="5304885" y="1308030"/>
              <a:ext cx="3838534" cy="38397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5706518" y="1769949"/>
              <a:ext cx="3430550" cy="3430262"/>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ctrTitle"/>
          </p:nvPr>
        </p:nvSpPr>
        <p:spPr>
          <a:xfrm>
            <a:off x="533400" y="533400"/>
            <a:ext cx="6154713" cy="3124201"/>
          </a:xfrm>
        </p:spPr>
        <p:txBody>
          <a:bodyPr anchor="b"/>
          <a:lstStyle>
            <a:lvl1pPr algn="l">
              <a:defRPr sz="44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533400" y="3843868"/>
            <a:ext cx="4954250" cy="1913466"/>
          </a:xfrm>
        </p:spPr>
        <p:txBody>
          <a:bodyPr anchor="t">
            <a:normAutofit/>
          </a:bodyPr>
          <a:lstStyle>
            <a:lvl1pPr marL="0" indent="0" algn="l">
              <a:buNone/>
              <a:defRPr sz="20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0" name="Date Placeholder 3"/>
          <p:cNvSpPr>
            <a:spLocks noGrp="1"/>
          </p:cNvSpPr>
          <p:nvPr>
            <p:ph type="dt" sz="half" idx="10"/>
          </p:nvPr>
        </p:nvSpPr>
        <p:spPr/>
        <p:txBody>
          <a:bodyPr/>
          <a:lstStyle>
            <a:lvl1pPr>
              <a:defRPr/>
            </a:lvl1pPr>
          </a:lstStyle>
          <a:p>
            <a:pPr>
              <a:defRPr/>
            </a:pPr>
            <a:fld id="{3CD2D278-38FF-4274-9D10-71B6D92498A6}" type="datetimeFigureOut">
              <a:rPr lang="en-US"/>
              <a:pPr>
                <a:defRPr/>
              </a:pPr>
              <a:t>12/8/2023</a:t>
            </a:fld>
            <a:endParaRPr lang="en-US"/>
          </a:p>
        </p:txBody>
      </p:sp>
      <p:sp>
        <p:nvSpPr>
          <p:cNvPr id="11" name="Footer Placeholder 4"/>
          <p:cNvSpPr>
            <a:spLocks noGrp="1"/>
          </p:cNvSpPr>
          <p:nvPr>
            <p:ph type="ftr" sz="quarter" idx="11"/>
          </p:nvPr>
        </p:nvSpPr>
        <p:spPr/>
        <p:txBody>
          <a:bodyPr/>
          <a:lstStyle>
            <a:lvl1pPr>
              <a:defRPr/>
            </a:lvl1pPr>
          </a:lstStyle>
          <a:p>
            <a:pPr>
              <a:defRPr/>
            </a:pPr>
            <a:endParaRPr lang="en-US"/>
          </a:p>
        </p:txBody>
      </p:sp>
      <p:sp>
        <p:nvSpPr>
          <p:cNvPr id="12" name="Slide Number Placeholder 5"/>
          <p:cNvSpPr>
            <a:spLocks noGrp="1"/>
          </p:cNvSpPr>
          <p:nvPr>
            <p:ph type="sldNum" sz="quarter" idx="12"/>
          </p:nvPr>
        </p:nvSpPr>
        <p:spPr/>
        <p:txBody>
          <a:bodyPr/>
          <a:lstStyle>
            <a:lvl1pPr>
              <a:defRPr/>
            </a:lvl1pPr>
          </a:lstStyle>
          <a:p>
            <a:pPr>
              <a:defRPr/>
            </a:pPr>
            <a:fld id="{F1A56F5C-C428-4F01-9E87-96C6F1F6A0D5}" type="slidenum">
              <a:rPr lang="en-US"/>
              <a:pPr>
                <a:defRPr/>
              </a:pPr>
              <a:t>‹#›</a:t>
            </a:fld>
            <a:endParaRPr lang="en-US"/>
          </a:p>
        </p:txBody>
      </p:sp>
    </p:spTree>
    <p:extLst>
      <p:ext uri="{BB962C8B-B14F-4D97-AF65-F5344CB8AC3E}">
        <p14:creationId xmlns:p14="http://schemas.microsoft.com/office/powerpoint/2010/main" val="1003423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533400" y="533400"/>
            <a:ext cx="6554867" cy="376767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7ACE3742-9BED-4552-9018-DAB86FA508D5}" type="datetimeFigureOut">
              <a:rPr lang="en-US"/>
              <a:pPr>
                <a:defRPr/>
              </a:pPr>
              <a:t>12/8/2023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3A80F3E-18FB-411E-9D09-F79E1C041304}" type="slidenum">
              <a:rPr lang="en-US"/>
              <a:pPr>
                <a:defRPr/>
              </a:pPr>
              <a:t>‹#›</a:t>
            </a:fld>
            <a:endParaRPr lang="en-US"/>
          </a:p>
        </p:txBody>
      </p:sp>
    </p:spTree>
    <p:extLst>
      <p:ext uri="{BB962C8B-B14F-4D97-AF65-F5344CB8AC3E}">
        <p14:creationId xmlns:p14="http://schemas.microsoft.com/office/powerpoint/2010/main" val="13905229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3400" y="1981199"/>
            <a:ext cx="6402468" cy="2319867"/>
          </a:xfrm>
        </p:spPr>
        <p:txBody>
          <a:bodyPr anchor="b"/>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533400" y="4487333"/>
            <a:ext cx="6402467" cy="15324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lvl1pPr>
          </a:lstStyle>
          <a:p>
            <a:pPr>
              <a:defRPr/>
            </a:pPr>
            <a:fld id="{ABF3F08B-BA58-4B8A-9AE5-9C35CC524A44}" type="datetimeFigureOut">
              <a:rPr lang="en-US"/>
              <a:pPr>
                <a:defRPr/>
              </a:pPr>
              <a:t>12/8/2023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6C269C6-5431-405A-B1BF-A42245A1E424}" type="slidenum">
              <a:rPr lang="en-US"/>
              <a:pPr>
                <a:defRPr/>
              </a:pPr>
              <a:t>‹#›</a:t>
            </a:fld>
            <a:endParaRPr lang="en-US"/>
          </a:p>
        </p:txBody>
      </p:sp>
    </p:spTree>
    <p:extLst>
      <p:ext uri="{BB962C8B-B14F-4D97-AF65-F5344CB8AC3E}">
        <p14:creationId xmlns:p14="http://schemas.microsoft.com/office/powerpoint/2010/main" val="10177684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lstStyle>
            <a:lvl1pPr>
              <a:defRPr sz="3200"/>
            </a:lvl1pPr>
          </a:lstStyle>
          <a:p>
            <a:r>
              <a:rPr lang="en-US" smtClean="0"/>
              <a:t>Click to edit Master title style</a:t>
            </a:r>
            <a:endParaRPr lang="en-US" dirty="0"/>
          </a:p>
        </p:txBody>
      </p:sp>
      <p:sp>
        <p:nvSpPr>
          <p:cNvPr id="11" name="Content Placeholder 3"/>
          <p:cNvSpPr>
            <a:spLocks noGrp="1"/>
          </p:cNvSpPr>
          <p:nvPr>
            <p:ph sz="half" idx="13"/>
          </p:nvPr>
        </p:nvSpPr>
        <p:spPr>
          <a:xfrm>
            <a:off x="533400" y="533400"/>
            <a:ext cx="3949967" cy="376766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Content Placeholder 5"/>
          <p:cNvSpPr>
            <a:spLocks noGrp="1"/>
          </p:cNvSpPr>
          <p:nvPr>
            <p:ph sz="quarter" idx="4"/>
          </p:nvPr>
        </p:nvSpPr>
        <p:spPr>
          <a:xfrm>
            <a:off x="4662362" y="533400"/>
            <a:ext cx="3948238" cy="375920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4"/>
          </p:nvPr>
        </p:nvSpPr>
        <p:spPr/>
        <p:txBody>
          <a:bodyPr/>
          <a:lstStyle>
            <a:lvl1pPr>
              <a:defRPr/>
            </a:lvl1pPr>
          </a:lstStyle>
          <a:p>
            <a:pPr>
              <a:defRPr/>
            </a:pPr>
            <a:fld id="{D85CA3B4-AE2E-4686-ABA4-E8127577CAE7}" type="datetimeFigureOut">
              <a:rPr lang="en-US"/>
              <a:pPr>
                <a:defRPr/>
              </a:pPr>
              <a:t>12/8/2023</a:t>
            </a:fld>
            <a:endParaRPr lang="en-US"/>
          </a:p>
        </p:txBody>
      </p:sp>
      <p:sp>
        <p:nvSpPr>
          <p:cNvPr id="6" name="Footer Placeholder 4"/>
          <p:cNvSpPr>
            <a:spLocks noGrp="1"/>
          </p:cNvSpPr>
          <p:nvPr>
            <p:ph type="ftr" sz="quarter" idx="15"/>
          </p:nvPr>
        </p:nvSpPr>
        <p:spPr/>
        <p:txBody>
          <a:bodyPr/>
          <a:lstStyle>
            <a:lvl1pPr>
              <a:defRPr/>
            </a:lvl1pPr>
          </a:lstStyle>
          <a:p>
            <a:pPr>
              <a:defRPr/>
            </a:pPr>
            <a:endParaRPr lang="en-US"/>
          </a:p>
        </p:txBody>
      </p:sp>
      <p:sp>
        <p:nvSpPr>
          <p:cNvPr id="7" name="Slide Number Placeholder 5"/>
          <p:cNvSpPr>
            <a:spLocks noGrp="1"/>
          </p:cNvSpPr>
          <p:nvPr>
            <p:ph type="sldNum" sz="quarter" idx="16"/>
          </p:nvPr>
        </p:nvSpPr>
        <p:spPr/>
        <p:txBody>
          <a:bodyPr/>
          <a:lstStyle>
            <a:lvl1pPr>
              <a:defRPr/>
            </a:lvl1pPr>
          </a:lstStyle>
          <a:p>
            <a:pPr>
              <a:defRPr/>
            </a:pPr>
            <a:fld id="{E89E3A15-35A5-48F5-9940-E27E88243099}" type="slidenum">
              <a:rPr lang="en-US"/>
              <a:pPr>
                <a:defRPr/>
              </a:pPr>
              <a:t>‹#›</a:t>
            </a:fld>
            <a:endParaRPr lang="en-US"/>
          </a:p>
        </p:txBody>
      </p:sp>
    </p:spTree>
    <p:extLst>
      <p:ext uri="{BB962C8B-B14F-4D97-AF65-F5344CB8AC3E}">
        <p14:creationId xmlns:p14="http://schemas.microsoft.com/office/powerpoint/2010/main" val="3345667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lstStyle>
            <a:lvl1pPr>
              <a:defRPr sz="3200"/>
            </a:lvl1pPr>
          </a:lstStyle>
          <a:p>
            <a:r>
              <a:rPr lang="en-US" smtClean="0"/>
              <a:t>Click to edit Master title style</a:t>
            </a:r>
            <a:endParaRPr lang="en-US" dirty="0"/>
          </a:p>
        </p:txBody>
      </p:sp>
      <p:sp>
        <p:nvSpPr>
          <p:cNvPr id="3" name="Text Placeholder 2"/>
          <p:cNvSpPr>
            <a:spLocks noGrp="1"/>
          </p:cNvSpPr>
          <p:nvPr>
            <p:ph type="body" idx="1"/>
          </p:nvPr>
        </p:nvSpPr>
        <p:spPr>
          <a:xfrm>
            <a:off x="762001" y="533400"/>
            <a:ext cx="3716866" cy="609600"/>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533399" y="1143000"/>
            <a:ext cx="3945467" cy="3158067"/>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855016" y="566738"/>
            <a:ext cx="3764051" cy="576262"/>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62362" y="1143000"/>
            <a:ext cx="3956705" cy="3149600"/>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28FD6470-BDF7-4606-B51E-068DF00A6C86}" type="datetimeFigureOut">
              <a:rPr lang="en-US"/>
              <a:pPr>
                <a:defRPr/>
              </a:pPr>
              <a:t>12/8/2023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0C32B851-5392-4AC9-A9F3-677973A0F809}" type="slidenum">
              <a:rPr lang="en-US"/>
              <a:pPr>
                <a:defRPr/>
              </a:pPr>
              <a:t>‹#›</a:t>
            </a:fld>
            <a:endParaRPr lang="en-US"/>
          </a:p>
        </p:txBody>
      </p:sp>
    </p:spTree>
    <p:extLst>
      <p:ext uri="{BB962C8B-B14F-4D97-AF65-F5344CB8AC3E}">
        <p14:creationId xmlns:p14="http://schemas.microsoft.com/office/powerpoint/2010/main" val="6671570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lstStyle>
            <a:lvl1pPr>
              <a:defRPr sz="3200"/>
            </a:lvl1pPr>
          </a:lstStyle>
          <a:p>
            <a:r>
              <a:rPr lang="en-US"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7414F4DC-E5E0-41B9-A0E0-142DB587F19B}" type="datetimeFigureOut">
              <a:rPr lang="en-US"/>
              <a:pPr>
                <a:defRPr/>
              </a:pPr>
              <a:t>12/8/2023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042B0A7-A60D-4072-846F-4ED20711236B}" type="slidenum">
              <a:rPr lang="en-US"/>
              <a:pPr>
                <a:defRPr/>
              </a:pPr>
              <a:t>‹#›</a:t>
            </a:fld>
            <a:endParaRPr lang="en-US"/>
          </a:p>
        </p:txBody>
      </p:sp>
    </p:spTree>
    <p:extLst>
      <p:ext uri="{BB962C8B-B14F-4D97-AF65-F5344CB8AC3E}">
        <p14:creationId xmlns:p14="http://schemas.microsoft.com/office/powerpoint/2010/main" val="14249331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95F138C-DC04-4F7E-9329-0EC6984D53A7}" type="datetimeFigureOut">
              <a:rPr lang="en-US"/>
              <a:pPr>
                <a:defRPr/>
              </a:pPr>
              <a:t>12/8/2023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80635004-2596-43F7-96A7-9234F21760F4}" type="slidenum">
              <a:rPr lang="en-US"/>
              <a:pPr>
                <a:defRPr/>
              </a:pPr>
              <a:t>‹#›</a:t>
            </a:fld>
            <a:endParaRPr lang="en-US"/>
          </a:p>
        </p:txBody>
      </p:sp>
    </p:spTree>
    <p:extLst>
      <p:ext uri="{BB962C8B-B14F-4D97-AF65-F5344CB8AC3E}">
        <p14:creationId xmlns:p14="http://schemas.microsoft.com/office/powerpoint/2010/main" val="38774511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18667" y="533400"/>
            <a:ext cx="3200400" cy="1524000"/>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533399" y="533400"/>
            <a:ext cx="4438755" cy="548640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418667" y="2209802"/>
            <a:ext cx="32004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3"/>
          <p:cNvSpPr>
            <a:spLocks noGrp="1"/>
          </p:cNvSpPr>
          <p:nvPr>
            <p:ph type="dt" sz="half" idx="10"/>
          </p:nvPr>
        </p:nvSpPr>
        <p:spPr/>
        <p:txBody>
          <a:bodyPr/>
          <a:lstStyle>
            <a:lvl1pPr>
              <a:defRPr/>
            </a:lvl1pPr>
          </a:lstStyle>
          <a:p>
            <a:pPr>
              <a:defRPr/>
            </a:pPr>
            <a:fld id="{A981B09F-E874-4E87-A154-343ED7382F0D}" type="datetimeFigureOut">
              <a:rPr lang="en-US"/>
              <a:pPr>
                <a:defRPr/>
              </a:pPr>
              <a:t>12/8/2023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DD5C868-84BE-4122-B9C1-8AD93B58D1E4}" type="slidenum">
              <a:rPr lang="en-US"/>
              <a:pPr>
                <a:defRPr/>
              </a:pPr>
              <a:t>‹#›</a:t>
            </a:fld>
            <a:endParaRPr lang="en-US"/>
          </a:p>
        </p:txBody>
      </p:sp>
    </p:spTree>
    <p:extLst>
      <p:ext uri="{BB962C8B-B14F-4D97-AF65-F5344CB8AC3E}">
        <p14:creationId xmlns:p14="http://schemas.microsoft.com/office/powerpoint/2010/main" val="7205051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1C9870D-313E-4AA4-8545-B0EBF66E06D8}" type="datetimeFigureOut">
              <a:rPr lang="en-US"/>
              <a:pPr>
                <a:defRPr/>
              </a:pPr>
              <a:t>12/8/2023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D04C97E-400D-4FA4-91E9-6FD4D7D218FE}" type="slidenum">
              <a:rPr lang="en-US"/>
              <a:pPr>
                <a:defRPr/>
              </a:pPr>
              <a:t>‹#›</a:t>
            </a:fld>
            <a:endParaRPr lang="en-US"/>
          </a:p>
        </p:txBody>
      </p:sp>
    </p:spTree>
    <p:extLst>
      <p:ext uri="{BB962C8B-B14F-4D97-AF65-F5344CB8AC3E}">
        <p14:creationId xmlns:p14="http://schemas.microsoft.com/office/powerpoint/2010/main" val="11654124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495800" y="1447800"/>
            <a:ext cx="3563258" cy="1143000"/>
          </a:xfrm>
        </p:spPr>
        <p:txBody>
          <a:bodyPr anchor="b"/>
          <a:lstStyle>
            <a:lvl1pPr algn="l">
              <a:defRPr sz="2400" b="0"/>
            </a:lvl1pPr>
          </a:lstStyle>
          <a:p>
            <a:r>
              <a:rPr lang="en-US" smtClean="0"/>
              <a:t>Click to edit Master title style</a:t>
            </a:r>
            <a:endParaRPr lang="en-US" dirty="0"/>
          </a:p>
        </p:txBody>
      </p:sp>
      <p:sp>
        <p:nvSpPr>
          <p:cNvPr id="17" name="Picture Placeholder 2"/>
          <p:cNvSpPr>
            <a:spLocks noGrp="1" noChangeAspect="1"/>
          </p:cNvSpPr>
          <p:nvPr>
            <p:ph type="pic" idx="13"/>
          </p:nvPr>
        </p:nvSpPr>
        <p:spPr>
          <a:xfrm>
            <a:off x="762000" y="914400"/>
            <a:ext cx="3280974" cy="48006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4496027" y="2743200"/>
            <a:ext cx="3564223" cy="2082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3"/>
          <p:cNvSpPr>
            <a:spLocks noGrp="1"/>
          </p:cNvSpPr>
          <p:nvPr>
            <p:ph type="dt" sz="half" idx="14"/>
          </p:nvPr>
        </p:nvSpPr>
        <p:spPr/>
        <p:txBody>
          <a:bodyPr/>
          <a:lstStyle>
            <a:lvl1pPr>
              <a:defRPr/>
            </a:lvl1pPr>
          </a:lstStyle>
          <a:p>
            <a:pPr>
              <a:defRPr/>
            </a:pPr>
            <a:fld id="{F441E8A2-3A6A-4C33-8D0F-5BB59C9334E6}" type="datetimeFigureOut">
              <a:rPr lang="en-US"/>
              <a:pPr>
                <a:defRPr/>
              </a:pPr>
              <a:t>12/8/2023</a:t>
            </a:fld>
            <a:endParaRPr lang="en-US"/>
          </a:p>
        </p:txBody>
      </p:sp>
      <p:sp>
        <p:nvSpPr>
          <p:cNvPr id="6" name="Footer Placeholder 4"/>
          <p:cNvSpPr>
            <a:spLocks noGrp="1"/>
          </p:cNvSpPr>
          <p:nvPr>
            <p:ph type="ftr" sz="quarter" idx="15"/>
          </p:nvPr>
        </p:nvSpPr>
        <p:spPr/>
        <p:txBody>
          <a:bodyPr/>
          <a:lstStyle>
            <a:lvl1pPr>
              <a:defRPr/>
            </a:lvl1pPr>
          </a:lstStyle>
          <a:p>
            <a:pPr>
              <a:defRPr/>
            </a:pPr>
            <a:endParaRPr lang="en-US"/>
          </a:p>
        </p:txBody>
      </p:sp>
      <p:sp>
        <p:nvSpPr>
          <p:cNvPr id="7" name="Slide Number Placeholder 5"/>
          <p:cNvSpPr>
            <a:spLocks noGrp="1"/>
          </p:cNvSpPr>
          <p:nvPr>
            <p:ph type="sldNum" sz="quarter" idx="16"/>
          </p:nvPr>
        </p:nvSpPr>
        <p:spPr/>
        <p:txBody>
          <a:bodyPr/>
          <a:lstStyle>
            <a:lvl1pPr>
              <a:defRPr/>
            </a:lvl1pPr>
          </a:lstStyle>
          <a:p>
            <a:pPr>
              <a:defRPr/>
            </a:pPr>
            <a:fld id="{8277200D-2389-4878-9BF5-B41ACAC20572}" type="slidenum">
              <a:rPr lang="en-US"/>
              <a:pPr>
                <a:defRPr/>
              </a:pPr>
              <a:t>‹#›</a:t>
            </a:fld>
            <a:endParaRPr lang="en-US"/>
          </a:p>
        </p:txBody>
      </p:sp>
    </p:spTree>
    <p:extLst>
      <p:ext uri="{BB962C8B-B14F-4D97-AF65-F5344CB8AC3E}">
        <p14:creationId xmlns:p14="http://schemas.microsoft.com/office/powerpoint/2010/main" val="10990309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lstStyle/>
          <a:p>
            <a:r>
              <a:rPr lang="en-US" smtClean="0"/>
              <a:t>Click to edit Master title style</a:t>
            </a:r>
            <a:endParaRPr lang="en-US" dirty="0"/>
          </a:p>
        </p:txBody>
      </p:sp>
      <p:sp>
        <p:nvSpPr>
          <p:cNvPr id="6" name="Picture Placeholder 2"/>
          <p:cNvSpPr>
            <a:spLocks noGrp="1" noChangeAspect="1"/>
          </p:cNvSpPr>
          <p:nvPr>
            <p:ph type="pic" idx="13"/>
          </p:nvPr>
        </p:nvSpPr>
        <p:spPr>
          <a:xfrm>
            <a:off x="533400" y="533400"/>
            <a:ext cx="8077200"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smtClean="0"/>
              <a:t>Click icon to add picture</a:t>
            </a:r>
            <a:endParaRPr lang="en-US" noProof="0" dirty="0"/>
          </a:p>
        </p:txBody>
      </p:sp>
      <p:sp>
        <p:nvSpPr>
          <p:cNvPr id="9" name="Text Placeholder 9"/>
          <p:cNvSpPr>
            <a:spLocks noGrp="1"/>
          </p:cNvSpPr>
          <p:nvPr>
            <p:ph type="body" sz="quarter" idx="14"/>
          </p:nvPr>
        </p:nvSpPr>
        <p:spPr>
          <a:xfrm>
            <a:off x="762002" y="3843867"/>
            <a:ext cx="7281332"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5" name="Date Placeholder 3"/>
          <p:cNvSpPr>
            <a:spLocks noGrp="1"/>
          </p:cNvSpPr>
          <p:nvPr>
            <p:ph type="dt" sz="half" idx="15"/>
          </p:nvPr>
        </p:nvSpPr>
        <p:spPr/>
        <p:txBody>
          <a:bodyPr/>
          <a:lstStyle>
            <a:lvl1pPr>
              <a:defRPr/>
            </a:lvl1pPr>
          </a:lstStyle>
          <a:p>
            <a:pPr>
              <a:defRPr/>
            </a:pPr>
            <a:fld id="{AC6248BD-BE6A-46FA-8879-A9CC2CE6922F}" type="datetimeFigureOut">
              <a:rPr lang="en-US"/>
              <a:pPr>
                <a:defRPr/>
              </a:pPr>
              <a:t>12/8/2023</a:t>
            </a:fld>
            <a:endParaRPr lang="en-US"/>
          </a:p>
        </p:txBody>
      </p:sp>
      <p:sp>
        <p:nvSpPr>
          <p:cNvPr id="7" name="Footer Placeholder 4"/>
          <p:cNvSpPr>
            <a:spLocks noGrp="1"/>
          </p:cNvSpPr>
          <p:nvPr>
            <p:ph type="ftr" sz="quarter" idx="16"/>
          </p:nvPr>
        </p:nvSpPr>
        <p:spPr/>
        <p:txBody>
          <a:bodyPr/>
          <a:lstStyle>
            <a:lvl1pPr>
              <a:defRPr/>
            </a:lvl1pPr>
          </a:lstStyle>
          <a:p>
            <a:pPr>
              <a:defRPr/>
            </a:pPr>
            <a:endParaRPr lang="en-US"/>
          </a:p>
        </p:txBody>
      </p:sp>
      <p:sp>
        <p:nvSpPr>
          <p:cNvPr id="8" name="Slide Number Placeholder 5"/>
          <p:cNvSpPr>
            <a:spLocks noGrp="1"/>
          </p:cNvSpPr>
          <p:nvPr>
            <p:ph type="sldNum" sz="quarter" idx="17"/>
          </p:nvPr>
        </p:nvSpPr>
        <p:spPr/>
        <p:txBody>
          <a:bodyPr/>
          <a:lstStyle>
            <a:lvl1pPr>
              <a:defRPr/>
            </a:lvl1pPr>
          </a:lstStyle>
          <a:p>
            <a:pPr>
              <a:defRPr/>
            </a:pPr>
            <a:fld id="{B16B7407-9F94-4EBA-9D1B-40256008DFB7}" type="slidenum">
              <a:rPr lang="en-US"/>
              <a:pPr>
                <a:defRPr/>
              </a:pPr>
              <a:t>‹#›</a:t>
            </a:fld>
            <a:endParaRPr lang="en-US"/>
          </a:p>
        </p:txBody>
      </p:sp>
    </p:spTree>
    <p:extLst>
      <p:ext uri="{BB962C8B-B14F-4D97-AF65-F5344CB8AC3E}">
        <p14:creationId xmlns:p14="http://schemas.microsoft.com/office/powerpoint/2010/main" val="15992693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8077200" cy="2895600"/>
          </a:xfrm>
        </p:spPr>
        <p:txBody>
          <a:bodyPr/>
          <a:lstStyle>
            <a:lvl1pPr algn="l">
              <a:defRPr sz="2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533400" y="4114800"/>
            <a:ext cx="6383552" cy="1905000"/>
          </a:xfrm>
        </p:spPr>
        <p:txBody>
          <a:bodyPr>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lvl1pPr>
          </a:lstStyle>
          <a:p>
            <a:pPr>
              <a:defRPr/>
            </a:pPr>
            <a:fld id="{B3626D90-9035-4552-BA3E-BF4FE99B3046}" type="datetimeFigureOut">
              <a:rPr lang="en-US"/>
              <a:pPr>
                <a:defRPr/>
              </a:pPr>
              <a:t>12/8/2023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BB9E68C-9E3F-4392-A0D4-6023B518B20D}" type="slidenum">
              <a:rPr lang="en-US"/>
              <a:pPr>
                <a:defRPr/>
              </a:pPr>
              <a:t>‹#›</a:t>
            </a:fld>
            <a:endParaRPr lang="en-US"/>
          </a:p>
        </p:txBody>
      </p:sp>
    </p:spTree>
    <p:extLst>
      <p:ext uri="{BB962C8B-B14F-4D97-AF65-F5344CB8AC3E}">
        <p14:creationId xmlns:p14="http://schemas.microsoft.com/office/powerpoint/2010/main" val="16344961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5" name="TextBox 12"/>
          <p:cNvSpPr txBox="1">
            <a:spLocks noChangeArrowheads="1"/>
          </p:cNvSpPr>
          <p:nvPr/>
        </p:nvSpPr>
        <p:spPr bwMode="auto">
          <a:xfrm>
            <a:off x="228600" y="711200"/>
            <a:ext cx="45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8000">
                <a:latin typeface="Century Gothic" panose="020B0502020202020204" pitchFamily="34" charset="0"/>
              </a:rPr>
              <a:t>“</a:t>
            </a:r>
          </a:p>
        </p:txBody>
      </p:sp>
      <p:sp>
        <p:nvSpPr>
          <p:cNvPr id="6" name="TextBox 13"/>
          <p:cNvSpPr txBox="1">
            <a:spLocks noChangeArrowheads="1"/>
          </p:cNvSpPr>
          <p:nvPr/>
        </p:nvSpPr>
        <p:spPr bwMode="auto">
          <a:xfrm>
            <a:off x="7696200" y="2768600"/>
            <a:ext cx="45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r>
              <a:rPr lang="en-US" altLang="en-US" sz="8000">
                <a:latin typeface="Century Gothic" panose="020B0502020202020204" pitchFamily="34" charset="0"/>
              </a:rPr>
              <a:t>”</a:t>
            </a:r>
          </a:p>
        </p:txBody>
      </p:sp>
      <p:sp>
        <p:nvSpPr>
          <p:cNvPr id="2" name="Title 1"/>
          <p:cNvSpPr>
            <a:spLocks noGrp="1"/>
          </p:cNvSpPr>
          <p:nvPr>
            <p:ph type="title"/>
          </p:nvPr>
        </p:nvSpPr>
        <p:spPr>
          <a:xfrm>
            <a:off x="856283" y="533400"/>
            <a:ext cx="6859787" cy="2895600"/>
          </a:xfrm>
        </p:spPr>
        <p:txBody>
          <a:bodyPr/>
          <a:lstStyle>
            <a:lvl1pPr algn="l">
              <a:defRPr sz="28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066800" y="3429000"/>
            <a:ext cx="6402467" cy="4826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533400" y="4301070"/>
            <a:ext cx="6382361" cy="1718730"/>
          </a:xfrm>
        </p:spPr>
        <p:txBody>
          <a:bodyP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7" name="Date Placeholder 3"/>
          <p:cNvSpPr>
            <a:spLocks noGrp="1"/>
          </p:cNvSpPr>
          <p:nvPr>
            <p:ph type="dt" sz="half" idx="14"/>
          </p:nvPr>
        </p:nvSpPr>
        <p:spPr/>
        <p:txBody>
          <a:bodyPr/>
          <a:lstStyle>
            <a:lvl1pPr>
              <a:defRPr/>
            </a:lvl1pPr>
          </a:lstStyle>
          <a:p>
            <a:pPr>
              <a:defRPr/>
            </a:pPr>
            <a:fld id="{7C6A5FDB-12D6-4272-B022-8917B3F46ECF}" type="datetimeFigureOut">
              <a:rPr lang="en-US"/>
              <a:pPr>
                <a:defRPr/>
              </a:pPr>
              <a:t>12/8/2023</a:t>
            </a:fld>
            <a:endParaRPr lang="en-US"/>
          </a:p>
        </p:txBody>
      </p:sp>
      <p:sp>
        <p:nvSpPr>
          <p:cNvPr id="8" name="Footer Placeholder 4"/>
          <p:cNvSpPr>
            <a:spLocks noGrp="1"/>
          </p:cNvSpPr>
          <p:nvPr>
            <p:ph type="ftr" sz="quarter" idx="15"/>
          </p:nvPr>
        </p:nvSpPr>
        <p:spPr/>
        <p:txBody>
          <a:bodyPr/>
          <a:lstStyle>
            <a:lvl1pPr>
              <a:defRPr/>
            </a:lvl1pPr>
          </a:lstStyle>
          <a:p>
            <a:pPr>
              <a:defRPr/>
            </a:pPr>
            <a:endParaRPr lang="en-US"/>
          </a:p>
        </p:txBody>
      </p:sp>
      <p:sp>
        <p:nvSpPr>
          <p:cNvPr id="9" name="Slide Number Placeholder 5"/>
          <p:cNvSpPr>
            <a:spLocks noGrp="1"/>
          </p:cNvSpPr>
          <p:nvPr>
            <p:ph type="sldNum" sz="quarter" idx="16"/>
          </p:nvPr>
        </p:nvSpPr>
        <p:spPr/>
        <p:txBody>
          <a:bodyPr/>
          <a:lstStyle>
            <a:lvl1pPr>
              <a:defRPr/>
            </a:lvl1pPr>
          </a:lstStyle>
          <a:p>
            <a:pPr>
              <a:defRPr/>
            </a:pPr>
            <a:fld id="{302CF98B-AB59-4FEE-A109-CF6AAD4C1C5D}" type="slidenum">
              <a:rPr lang="en-US"/>
              <a:pPr>
                <a:defRPr/>
              </a:pPr>
              <a:t>‹#›</a:t>
            </a:fld>
            <a:endParaRPr lang="en-US"/>
          </a:p>
        </p:txBody>
      </p:sp>
    </p:spTree>
    <p:extLst>
      <p:ext uri="{BB962C8B-B14F-4D97-AF65-F5344CB8AC3E}">
        <p14:creationId xmlns:p14="http://schemas.microsoft.com/office/powerpoint/2010/main" val="1067014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33400" y="3429000"/>
            <a:ext cx="6382361" cy="1697400"/>
          </a:xfrm>
        </p:spPr>
        <p:txBody>
          <a:bodyPr anchor="b"/>
          <a:lstStyle>
            <a:lvl1pPr algn="l">
              <a:defRPr sz="2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533400" y="5132980"/>
            <a:ext cx="6383552" cy="886819"/>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lvl1pPr>
          </a:lstStyle>
          <a:p>
            <a:pPr>
              <a:defRPr/>
            </a:pPr>
            <a:fld id="{94248B2F-FA49-4136-9541-4F51082B8FB5}" type="datetimeFigureOut">
              <a:rPr lang="en-US"/>
              <a:pPr>
                <a:defRPr/>
              </a:pPr>
              <a:t>12/8/2023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CF8BE7D-55EC-4390-97D9-7348A7A0B35D}" type="slidenum">
              <a:rPr lang="en-US"/>
              <a:pPr>
                <a:defRPr/>
              </a:pPr>
              <a:t>‹#›</a:t>
            </a:fld>
            <a:endParaRPr lang="en-US"/>
          </a:p>
        </p:txBody>
      </p:sp>
    </p:spTree>
    <p:extLst>
      <p:ext uri="{BB962C8B-B14F-4D97-AF65-F5344CB8AC3E}">
        <p14:creationId xmlns:p14="http://schemas.microsoft.com/office/powerpoint/2010/main" val="14115376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5" name="TextBox 12"/>
          <p:cNvSpPr txBox="1">
            <a:spLocks noChangeArrowheads="1"/>
          </p:cNvSpPr>
          <p:nvPr/>
        </p:nvSpPr>
        <p:spPr bwMode="auto">
          <a:xfrm>
            <a:off x="228600" y="711200"/>
            <a:ext cx="45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8000">
                <a:latin typeface="Century Gothic" panose="020B0502020202020204" pitchFamily="34" charset="0"/>
              </a:rPr>
              <a:t>“</a:t>
            </a:r>
          </a:p>
        </p:txBody>
      </p:sp>
      <p:sp>
        <p:nvSpPr>
          <p:cNvPr id="6" name="TextBox 13"/>
          <p:cNvSpPr txBox="1">
            <a:spLocks noChangeArrowheads="1"/>
          </p:cNvSpPr>
          <p:nvPr/>
        </p:nvSpPr>
        <p:spPr bwMode="auto">
          <a:xfrm>
            <a:off x="7696200" y="2768600"/>
            <a:ext cx="45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r>
              <a:rPr lang="en-US" altLang="en-US" sz="8000">
                <a:latin typeface="Century Gothic" panose="020B0502020202020204" pitchFamily="34" charset="0"/>
              </a:rPr>
              <a:t>”</a:t>
            </a:r>
          </a:p>
        </p:txBody>
      </p:sp>
      <p:sp>
        <p:nvSpPr>
          <p:cNvPr id="2" name="Title 1"/>
          <p:cNvSpPr>
            <a:spLocks noGrp="1"/>
          </p:cNvSpPr>
          <p:nvPr>
            <p:ph type="title"/>
          </p:nvPr>
        </p:nvSpPr>
        <p:spPr>
          <a:xfrm>
            <a:off x="856284" y="533400"/>
            <a:ext cx="6859786" cy="2895600"/>
          </a:xfrm>
        </p:spPr>
        <p:txBody>
          <a:bodyPr/>
          <a:lstStyle>
            <a:lvl1pPr algn="l">
              <a:defRPr sz="28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533400" y="3886200"/>
            <a:ext cx="6382361" cy="1049866"/>
          </a:xfrm>
        </p:spPr>
        <p:txBody>
          <a:bodyPr rtlCol="0" anchor="b">
            <a:normAutofit/>
          </a:bodyPr>
          <a:lstStyle>
            <a:lvl1pPr>
              <a:buNone/>
              <a:defRPr lang="en-US" sz="2000" b="0" cap="all" dirty="0">
                <a:ln w="3175" cmpd="sng">
                  <a:noFill/>
                </a:ln>
                <a:solidFill>
                  <a:schemeClr val="tx1"/>
                </a:solidFill>
                <a:effectLst/>
              </a:defRPr>
            </a:lvl1pPr>
          </a:lstStyle>
          <a:p>
            <a:pPr lvl="0"/>
            <a:r>
              <a:rPr lang="en-US" smtClean="0"/>
              <a:t>Edit Master text styles</a:t>
            </a:r>
          </a:p>
        </p:txBody>
      </p:sp>
      <p:sp>
        <p:nvSpPr>
          <p:cNvPr id="3" name="Text Placeholder 2"/>
          <p:cNvSpPr>
            <a:spLocks noGrp="1"/>
          </p:cNvSpPr>
          <p:nvPr>
            <p:ph type="body" idx="1"/>
          </p:nvPr>
        </p:nvSpPr>
        <p:spPr>
          <a:xfrm>
            <a:off x="533400" y="4953000"/>
            <a:ext cx="6382360" cy="10668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7" name="Date Placeholder 3"/>
          <p:cNvSpPr>
            <a:spLocks noGrp="1"/>
          </p:cNvSpPr>
          <p:nvPr>
            <p:ph type="dt" sz="half" idx="14"/>
          </p:nvPr>
        </p:nvSpPr>
        <p:spPr/>
        <p:txBody>
          <a:bodyPr/>
          <a:lstStyle>
            <a:lvl1pPr>
              <a:defRPr/>
            </a:lvl1pPr>
          </a:lstStyle>
          <a:p>
            <a:pPr>
              <a:defRPr/>
            </a:pPr>
            <a:fld id="{15BF82CD-D038-4627-B206-0522E7552940}" type="datetimeFigureOut">
              <a:rPr lang="en-US"/>
              <a:pPr>
                <a:defRPr/>
              </a:pPr>
              <a:t>12/8/2023</a:t>
            </a:fld>
            <a:endParaRPr lang="en-US"/>
          </a:p>
        </p:txBody>
      </p:sp>
      <p:sp>
        <p:nvSpPr>
          <p:cNvPr id="8" name="Footer Placeholder 4"/>
          <p:cNvSpPr>
            <a:spLocks noGrp="1"/>
          </p:cNvSpPr>
          <p:nvPr>
            <p:ph type="ftr" sz="quarter" idx="15"/>
          </p:nvPr>
        </p:nvSpPr>
        <p:spPr/>
        <p:txBody>
          <a:bodyPr/>
          <a:lstStyle>
            <a:lvl1pPr>
              <a:defRPr/>
            </a:lvl1pPr>
          </a:lstStyle>
          <a:p>
            <a:pPr>
              <a:defRPr/>
            </a:pPr>
            <a:endParaRPr lang="en-US"/>
          </a:p>
        </p:txBody>
      </p:sp>
      <p:sp>
        <p:nvSpPr>
          <p:cNvPr id="9" name="Slide Number Placeholder 5"/>
          <p:cNvSpPr>
            <a:spLocks noGrp="1"/>
          </p:cNvSpPr>
          <p:nvPr>
            <p:ph type="sldNum" sz="quarter" idx="16"/>
          </p:nvPr>
        </p:nvSpPr>
        <p:spPr/>
        <p:txBody>
          <a:bodyPr/>
          <a:lstStyle>
            <a:lvl1pPr>
              <a:defRPr/>
            </a:lvl1pPr>
          </a:lstStyle>
          <a:p>
            <a:pPr>
              <a:defRPr/>
            </a:pPr>
            <a:fld id="{B3020E96-9D43-4943-8685-79789EFE4599}" type="slidenum">
              <a:rPr lang="en-US"/>
              <a:pPr>
                <a:defRPr/>
              </a:pPr>
              <a:t>‹#›</a:t>
            </a:fld>
            <a:endParaRPr lang="en-US"/>
          </a:p>
        </p:txBody>
      </p:sp>
    </p:spTree>
    <p:extLst>
      <p:ext uri="{BB962C8B-B14F-4D97-AF65-F5344CB8AC3E}">
        <p14:creationId xmlns:p14="http://schemas.microsoft.com/office/powerpoint/2010/main" val="23502315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7525658" cy="2895600"/>
          </a:xfrm>
        </p:spPr>
        <p:txBody>
          <a:bodyPr/>
          <a:lstStyle>
            <a:lvl1pPr>
              <a:defRPr lang="en-US" sz="2800" b="0" dirty="0"/>
            </a:lvl1pPr>
          </a:lstStyle>
          <a:p>
            <a:pPr lvl="0"/>
            <a:r>
              <a:rPr lang="en-US" smtClean="0"/>
              <a:t>Click to edit Master title style</a:t>
            </a:r>
            <a:endParaRPr lang="en-US" dirty="0"/>
          </a:p>
        </p:txBody>
      </p:sp>
      <p:sp>
        <p:nvSpPr>
          <p:cNvPr id="10" name="Text Placeholder 9"/>
          <p:cNvSpPr>
            <a:spLocks noGrp="1"/>
          </p:cNvSpPr>
          <p:nvPr>
            <p:ph type="body" sz="quarter" idx="13"/>
          </p:nvPr>
        </p:nvSpPr>
        <p:spPr>
          <a:xfrm>
            <a:off x="533400" y="3928534"/>
            <a:ext cx="6382361" cy="838200"/>
          </a:xfrm>
        </p:spPr>
        <p:txBody>
          <a:bodyPr rtlCol="0" anchor="b">
            <a:normAutofit/>
          </a:bodyPr>
          <a:lstStyle>
            <a:lvl1pPr>
              <a:buNone/>
              <a:defRPr lang="en-US" sz="2000" b="0" cap="all" dirty="0">
                <a:ln w="3175" cmpd="sng">
                  <a:noFill/>
                </a:ln>
                <a:solidFill>
                  <a:schemeClr val="tx1"/>
                </a:solidFill>
                <a:effectLst/>
              </a:defRPr>
            </a:lvl1pPr>
          </a:lstStyle>
          <a:p>
            <a:pPr lvl="0"/>
            <a:r>
              <a:rPr lang="en-US" smtClean="0"/>
              <a:t>Edit Master text styles</a:t>
            </a:r>
          </a:p>
        </p:txBody>
      </p:sp>
      <p:sp>
        <p:nvSpPr>
          <p:cNvPr id="3" name="Text Placeholder 2"/>
          <p:cNvSpPr>
            <a:spLocks noGrp="1"/>
          </p:cNvSpPr>
          <p:nvPr>
            <p:ph type="body" idx="1"/>
          </p:nvPr>
        </p:nvSpPr>
        <p:spPr>
          <a:xfrm>
            <a:off x="533400" y="4766735"/>
            <a:ext cx="6382360" cy="1253065"/>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5" name="Date Placeholder 3"/>
          <p:cNvSpPr>
            <a:spLocks noGrp="1"/>
          </p:cNvSpPr>
          <p:nvPr>
            <p:ph type="dt" sz="half" idx="14"/>
          </p:nvPr>
        </p:nvSpPr>
        <p:spPr/>
        <p:txBody>
          <a:bodyPr/>
          <a:lstStyle>
            <a:lvl1pPr>
              <a:defRPr/>
            </a:lvl1pPr>
          </a:lstStyle>
          <a:p>
            <a:pPr>
              <a:defRPr/>
            </a:pPr>
            <a:fld id="{1E708207-1106-4534-95D4-E68076657FCF}" type="datetimeFigureOut">
              <a:rPr lang="en-US"/>
              <a:pPr>
                <a:defRPr/>
              </a:pPr>
              <a:t>12/8/2023</a:t>
            </a:fld>
            <a:endParaRPr lang="en-US"/>
          </a:p>
        </p:txBody>
      </p:sp>
      <p:sp>
        <p:nvSpPr>
          <p:cNvPr id="6" name="Footer Placeholder 4"/>
          <p:cNvSpPr>
            <a:spLocks noGrp="1"/>
          </p:cNvSpPr>
          <p:nvPr>
            <p:ph type="ftr" sz="quarter" idx="15"/>
          </p:nvPr>
        </p:nvSpPr>
        <p:spPr/>
        <p:txBody>
          <a:bodyPr/>
          <a:lstStyle>
            <a:lvl1pPr>
              <a:defRPr/>
            </a:lvl1pPr>
          </a:lstStyle>
          <a:p>
            <a:pPr>
              <a:defRPr/>
            </a:pPr>
            <a:endParaRPr lang="en-US"/>
          </a:p>
        </p:txBody>
      </p:sp>
      <p:sp>
        <p:nvSpPr>
          <p:cNvPr id="7" name="Slide Number Placeholder 5"/>
          <p:cNvSpPr>
            <a:spLocks noGrp="1"/>
          </p:cNvSpPr>
          <p:nvPr>
            <p:ph type="sldNum" sz="quarter" idx="16"/>
          </p:nvPr>
        </p:nvSpPr>
        <p:spPr/>
        <p:txBody>
          <a:bodyPr/>
          <a:lstStyle>
            <a:lvl1pPr>
              <a:defRPr/>
            </a:lvl1pPr>
          </a:lstStyle>
          <a:p>
            <a:pPr>
              <a:defRPr/>
            </a:pPr>
            <a:fld id="{E2225680-FC65-41B7-9D7F-A452F4F4A470}" type="slidenum">
              <a:rPr lang="en-US"/>
              <a:pPr>
                <a:defRPr/>
              </a:pPr>
              <a:t>‹#›</a:t>
            </a:fld>
            <a:endParaRPr lang="en-US"/>
          </a:p>
        </p:txBody>
      </p:sp>
    </p:spTree>
    <p:extLst>
      <p:ext uri="{BB962C8B-B14F-4D97-AF65-F5344CB8AC3E}">
        <p14:creationId xmlns:p14="http://schemas.microsoft.com/office/powerpoint/2010/main" val="9413952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lstStyle>
            <a:lvl1pPr algn="l">
              <a:defRPr sz="2800"/>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33400" y="533401"/>
            <a:ext cx="6554867" cy="3767670"/>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F00F3BB9-1569-4067-86B8-BB7B723438F3}" type="datetimeFigureOut">
              <a:rPr lang="en-US"/>
              <a:pPr>
                <a:defRPr/>
              </a:pPr>
              <a:t>12/8/2023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B8F3908-771C-41C1-B4A8-57A1F6081F88}" type="slidenum">
              <a:rPr lang="en-US"/>
              <a:pPr>
                <a:defRPr/>
              </a:pPr>
              <a:t>‹#›</a:t>
            </a:fld>
            <a:endParaRPr lang="en-US"/>
          </a:p>
        </p:txBody>
      </p:sp>
    </p:spTree>
    <p:extLst>
      <p:ext uri="{BB962C8B-B14F-4D97-AF65-F5344CB8AC3E}">
        <p14:creationId xmlns:p14="http://schemas.microsoft.com/office/powerpoint/2010/main" val="33389731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66406" y="533400"/>
            <a:ext cx="2044194" cy="4419600"/>
          </a:xfrm>
        </p:spPr>
        <p:txBody>
          <a:bodyPr vert="eaVert"/>
          <a:lstStyle>
            <a:lvl1pPr>
              <a:defRPr sz="2800"/>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33400" y="533400"/>
            <a:ext cx="5850012" cy="5486400"/>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F5628D7E-55F6-4327-8203-81B6E61D7C8D}" type="datetimeFigureOut">
              <a:rPr lang="en-US"/>
              <a:pPr>
                <a:defRPr/>
              </a:pPr>
              <a:t>12/8/2023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92C19DC-2235-4D0F-AA30-BCD23186EDBA}" type="slidenum">
              <a:rPr lang="en-US"/>
              <a:pPr>
                <a:defRPr/>
              </a:pPr>
              <a:t>‹#›</a:t>
            </a:fld>
            <a:endParaRPr lang="en-US"/>
          </a:p>
        </p:txBody>
      </p:sp>
    </p:spTree>
    <p:extLst>
      <p:ext uri="{BB962C8B-B14F-4D97-AF65-F5344CB8AC3E}">
        <p14:creationId xmlns:p14="http://schemas.microsoft.com/office/powerpoint/2010/main" val="8621770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D64BB00B-7369-4A48-82DE-33EB9E8C276C}" type="datetimeFigureOut">
              <a:rPr lang="en-US"/>
              <a:pPr>
                <a:defRPr/>
              </a:pPr>
              <a:t>12/8/2023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FB7F878-43B3-4631-9A4B-4BD70467E241}" type="slidenum">
              <a:rPr lang="en-US"/>
              <a:pPr>
                <a:defRPr/>
              </a:pPr>
              <a:t>‹#›</a:t>
            </a:fld>
            <a:endParaRPr lang="en-US"/>
          </a:p>
        </p:txBody>
      </p:sp>
    </p:spTree>
    <p:extLst>
      <p:ext uri="{BB962C8B-B14F-4D97-AF65-F5344CB8AC3E}">
        <p14:creationId xmlns:p14="http://schemas.microsoft.com/office/powerpoint/2010/main" val="42575974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268E431C-3EDA-4A12-AE4F-F80CDC4E1891}" type="datetimeFigureOut">
              <a:rPr lang="en-US"/>
              <a:pPr>
                <a:defRPr/>
              </a:pPr>
              <a:t>12/8/2023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157491A-B5BA-4151-9EBE-CFEF7673E590}" type="slidenum">
              <a:rPr lang="en-US"/>
              <a:pPr>
                <a:defRPr/>
              </a:pPr>
              <a:t>‹#›</a:t>
            </a:fld>
            <a:endParaRPr lang="en-US"/>
          </a:p>
        </p:txBody>
      </p:sp>
    </p:spTree>
    <p:extLst>
      <p:ext uri="{BB962C8B-B14F-4D97-AF65-F5344CB8AC3E}">
        <p14:creationId xmlns:p14="http://schemas.microsoft.com/office/powerpoint/2010/main" val="42605437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D20FF39C-582C-4CF5-A66C-94E6BAC80565}" type="datetimeFigureOut">
              <a:rPr lang="en-US"/>
              <a:pPr>
                <a:defRPr/>
              </a:pPr>
              <a:t>12/8/2023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E2D6C9DA-15B2-4C18-81B8-F9A60BEDFE2C}" type="slidenum">
              <a:rPr lang="en-US"/>
              <a:pPr>
                <a:defRPr/>
              </a:pPr>
              <a:t>‹#›</a:t>
            </a:fld>
            <a:endParaRPr lang="en-US"/>
          </a:p>
        </p:txBody>
      </p:sp>
    </p:spTree>
    <p:extLst>
      <p:ext uri="{BB962C8B-B14F-4D97-AF65-F5344CB8AC3E}">
        <p14:creationId xmlns:p14="http://schemas.microsoft.com/office/powerpoint/2010/main" val="12803046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3BBD40A3-2517-4F1E-9FB2-FAE80D9A36E3}" type="datetimeFigureOut">
              <a:rPr lang="en-US"/>
              <a:pPr>
                <a:defRPr/>
              </a:pPr>
              <a:t>12/8/2023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59D4E51D-1C5C-4C11-B6EE-B9A97BDA4A53}" type="slidenum">
              <a:rPr lang="en-US"/>
              <a:pPr>
                <a:defRPr/>
              </a:pPr>
              <a:t>‹#›</a:t>
            </a:fld>
            <a:endParaRPr lang="en-US"/>
          </a:p>
        </p:txBody>
      </p:sp>
    </p:spTree>
    <p:extLst>
      <p:ext uri="{BB962C8B-B14F-4D97-AF65-F5344CB8AC3E}">
        <p14:creationId xmlns:p14="http://schemas.microsoft.com/office/powerpoint/2010/main" val="18829713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D568A68-A76C-4768-BF94-823C4E19D698}" type="datetimeFigureOut">
              <a:rPr lang="en-US"/>
              <a:pPr>
                <a:defRPr/>
              </a:pPr>
              <a:t>12/8/2023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3B3283DD-3B26-443D-9F83-E337119F4F70}" type="slidenum">
              <a:rPr lang="en-US"/>
              <a:pPr>
                <a:defRPr/>
              </a:pPr>
              <a:t>‹#›</a:t>
            </a:fld>
            <a:endParaRPr lang="en-US"/>
          </a:p>
        </p:txBody>
      </p:sp>
    </p:spTree>
    <p:extLst>
      <p:ext uri="{BB962C8B-B14F-4D97-AF65-F5344CB8AC3E}">
        <p14:creationId xmlns:p14="http://schemas.microsoft.com/office/powerpoint/2010/main" val="31855815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BE2941E-2FE7-4ACF-A7D5-799FB2C93F1F}" type="datetimeFigureOut">
              <a:rPr lang="en-US"/>
              <a:pPr>
                <a:defRPr/>
              </a:pPr>
              <a:t>12/8/2023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9D18BC6-95AE-42F1-96A2-7DD904E5007D}" type="slidenum">
              <a:rPr lang="en-US"/>
              <a:pPr>
                <a:defRPr/>
              </a:pPr>
              <a:t>‹#›</a:t>
            </a:fld>
            <a:endParaRPr lang="en-US"/>
          </a:p>
        </p:txBody>
      </p:sp>
    </p:spTree>
    <p:extLst>
      <p:ext uri="{BB962C8B-B14F-4D97-AF65-F5344CB8AC3E}">
        <p14:creationId xmlns:p14="http://schemas.microsoft.com/office/powerpoint/2010/main" val="27108731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750E227-E1B0-4EFD-924A-549292679D5E}" type="datetimeFigureOut">
              <a:rPr lang="en-US"/>
              <a:pPr>
                <a:defRPr/>
              </a:pPr>
              <a:t>12/8/2023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4AB89D2-EBB5-4EE0-8A12-AC0012ED47C7}" type="slidenum">
              <a:rPr lang="en-US"/>
              <a:pPr>
                <a:defRPr/>
              </a:pPr>
              <a:t>‹#›</a:t>
            </a:fld>
            <a:endParaRPr lang="en-US"/>
          </a:p>
        </p:txBody>
      </p:sp>
    </p:spTree>
    <p:extLst>
      <p:ext uri="{BB962C8B-B14F-4D97-AF65-F5344CB8AC3E}">
        <p14:creationId xmlns:p14="http://schemas.microsoft.com/office/powerpoint/2010/main" val="16767049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E54AC0EC-DE98-40EB-A2F2-DB23DFC38FD5}" type="datetimeFigureOut">
              <a:rPr lang="en-US"/>
              <a:pPr>
                <a:defRPr/>
              </a:pPr>
              <a:t>12/8/2023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4482EA0B-E394-474B-813E-0EC17E7520A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A3EEFF"/>
            </a:gs>
            <a:gs pos="10001">
              <a:srgbClr val="A3EEFF"/>
            </a:gs>
            <a:gs pos="100000">
              <a:srgbClr val="006BE5"/>
            </a:gs>
          </a:gsLst>
          <a:lin ang="6120000" scaled="1"/>
        </a:gradFill>
        <a:effectLst/>
      </p:bgPr>
    </p:bg>
    <p:spTree>
      <p:nvGrpSpPr>
        <p:cNvPr id="1" name=""/>
        <p:cNvGrpSpPr/>
        <p:nvPr/>
      </p:nvGrpSpPr>
      <p:grpSpPr>
        <a:xfrm>
          <a:off x="0" y="0"/>
          <a:ext cx="0" cy="0"/>
          <a:chOff x="0" y="0"/>
          <a:chExt cx="0" cy="0"/>
        </a:xfrm>
      </p:grpSpPr>
      <p:grpSp>
        <p:nvGrpSpPr>
          <p:cNvPr id="2050" name="Group 6"/>
          <p:cNvGrpSpPr>
            <a:grpSpLocks/>
          </p:cNvGrpSpPr>
          <p:nvPr/>
        </p:nvGrpSpPr>
        <p:grpSpPr bwMode="auto">
          <a:xfrm>
            <a:off x="6670675" y="3894138"/>
            <a:ext cx="2470150" cy="2659062"/>
            <a:chOff x="6687077" y="3259666"/>
            <a:chExt cx="2981857" cy="3208867"/>
          </a:xfrm>
        </p:grpSpPr>
        <p:cxnSp>
          <p:nvCxnSpPr>
            <p:cNvPr id="8" name="Straight Connector 7"/>
            <p:cNvCxnSpPr/>
            <p:nvPr/>
          </p:nvCxnSpPr>
          <p:spPr>
            <a:xfrm flipH="1">
              <a:off x="8756746" y="3259666"/>
              <a:ext cx="912188" cy="91189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6687077" y="3485724"/>
              <a:ext cx="2981857" cy="2982809"/>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7771737" y="3581511"/>
              <a:ext cx="1897197" cy="1896584"/>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7923130" y="3433998"/>
              <a:ext cx="1740055" cy="1739494"/>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8398388" y="3985732"/>
              <a:ext cx="1264798" cy="126439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533400" y="4495800"/>
            <a:ext cx="6554788" cy="1524000"/>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2052" name="Text Placeholder 2"/>
          <p:cNvSpPr>
            <a:spLocks noGrp="1"/>
          </p:cNvSpPr>
          <p:nvPr>
            <p:ph type="body" idx="1"/>
          </p:nvPr>
        </p:nvSpPr>
        <p:spPr bwMode="auto">
          <a:xfrm>
            <a:off x="533400" y="533400"/>
            <a:ext cx="6554788" cy="376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7429500" y="6172200"/>
            <a:ext cx="1201738" cy="365125"/>
          </a:xfrm>
          <a:prstGeom prst="rect">
            <a:avLst/>
          </a:prstGeom>
        </p:spPr>
        <p:txBody>
          <a:bodyPr vert="horz" lIns="91440" tIns="45720" rIns="91440" bIns="45720" rtlCol="0" anchor="t"/>
          <a:lstStyle>
            <a:lvl1pPr algn="r" eaLnBrk="1" fontAlgn="auto" hangingPunct="1">
              <a:spcBef>
                <a:spcPts val="0"/>
              </a:spcBef>
              <a:spcAft>
                <a:spcPts val="0"/>
              </a:spcAft>
              <a:defRPr sz="1000" b="0" i="0" smtClean="0">
                <a:solidFill>
                  <a:schemeClr val="bg2">
                    <a:lumMod val="50000"/>
                  </a:schemeClr>
                </a:solidFill>
                <a:effectLst/>
                <a:latin typeface="+mn-lt"/>
              </a:defRPr>
            </a:lvl1pPr>
          </a:lstStyle>
          <a:p>
            <a:pPr>
              <a:defRPr/>
            </a:pPr>
            <a:fld id="{336BE893-CA86-4596-B5CB-AB95A5CA47B7}" type="datetimeFigureOut">
              <a:rPr lang="en-US"/>
              <a:pPr>
                <a:defRPr/>
              </a:pPr>
              <a:t>12/8/2023</a:t>
            </a:fld>
            <a:endParaRPr lang="en-US"/>
          </a:p>
        </p:txBody>
      </p:sp>
      <p:sp>
        <p:nvSpPr>
          <p:cNvPr id="5" name="Footer Placeholder 4"/>
          <p:cNvSpPr>
            <a:spLocks noGrp="1"/>
          </p:cNvSpPr>
          <p:nvPr>
            <p:ph type="ftr" sz="quarter" idx="3"/>
          </p:nvPr>
        </p:nvSpPr>
        <p:spPr>
          <a:xfrm>
            <a:off x="533400" y="6172200"/>
            <a:ext cx="5811838" cy="365125"/>
          </a:xfrm>
          <a:prstGeom prst="rect">
            <a:avLst/>
          </a:prstGeom>
        </p:spPr>
        <p:txBody>
          <a:bodyPr vert="horz" lIns="91440" tIns="45720" rIns="91440" bIns="45720" rtlCol="0" anchor="t"/>
          <a:lstStyle>
            <a:lvl1pPr algn="l" eaLnBrk="1" fontAlgn="auto" hangingPunct="1">
              <a:spcBef>
                <a:spcPts val="0"/>
              </a:spcBef>
              <a:spcAft>
                <a:spcPts val="0"/>
              </a:spcAft>
              <a:defRPr sz="1000" b="0" i="0">
                <a:solidFill>
                  <a:schemeClr val="bg2">
                    <a:lumMod val="50000"/>
                  </a:schemeClr>
                </a:solidFill>
                <a:effectLst/>
                <a:latin typeface="+mn-lt"/>
              </a:defRPr>
            </a:lvl1pPr>
          </a:lstStyle>
          <a:p>
            <a:pPr>
              <a:defRPr/>
            </a:pPr>
            <a:endParaRPr lang="en-US"/>
          </a:p>
        </p:txBody>
      </p:sp>
      <p:sp>
        <p:nvSpPr>
          <p:cNvPr id="6" name="Slide Number Placeholder 5"/>
          <p:cNvSpPr>
            <a:spLocks noGrp="1"/>
          </p:cNvSpPr>
          <p:nvPr>
            <p:ph type="sldNum" sz="quarter" idx="4"/>
          </p:nvPr>
        </p:nvSpPr>
        <p:spPr>
          <a:xfrm>
            <a:off x="7773988" y="5578475"/>
            <a:ext cx="857250" cy="669925"/>
          </a:xfrm>
          <a:prstGeom prst="rect">
            <a:avLst/>
          </a:prstGeom>
        </p:spPr>
        <p:txBody>
          <a:bodyPr vert="horz" lIns="91440" tIns="45720" rIns="91440" bIns="45720" rtlCol="0" anchor="b"/>
          <a:lstStyle>
            <a:lvl1pPr algn="r" eaLnBrk="1" fontAlgn="auto" hangingPunct="1">
              <a:spcBef>
                <a:spcPts val="0"/>
              </a:spcBef>
              <a:spcAft>
                <a:spcPts val="0"/>
              </a:spcAft>
              <a:defRPr sz="2800" b="0" i="0" smtClean="0">
                <a:solidFill>
                  <a:schemeClr val="bg2">
                    <a:lumMod val="50000"/>
                  </a:schemeClr>
                </a:solidFill>
                <a:effectLst/>
                <a:latin typeface="+mn-lt"/>
              </a:defRPr>
            </a:lvl1pPr>
          </a:lstStyle>
          <a:p>
            <a:pPr>
              <a:defRPr/>
            </a:pPr>
            <a:fld id="{6A7F98D8-E564-4510-9B25-C5B79E4D97F4}" type="slidenum">
              <a:rPr lang="en-US"/>
              <a:pPr>
                <a:defRPr/>
              </a:pPr>
              <a:t>‹#›</a:t>
            </a:fld>
            <a:endParaRPr lang="en-US"/>
          </a:p>
        </p:txBody>
      </p:sp>
    </p:spTree>
  </p:cSld>
  <p:clrMap bg1="dk1" tx1="lt1" bg2="dk2" tx2="lt2" accent1="accent1" accent2="accent2" accent3="accent3" accent4="accent4" accent5="accent5" accent6="accent6" hlink="hlink" folHlink="folHlink"/>
  <p:sldLayoutIdLst>
    <p:sldLayoutId id="2147483706"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7" r:id="rId12"/>
    <p:sldLayoutId id="2147483702" r:id="rId13"/>
    <p:sldLayoutId id="2147483708" r:id="rId14"/>
    <p:sldLayoutId id="2147483703" r:id="rId15"/>
    <p:sldLayoutId id="2147483704" r:id="rId16"/>
    <p:sldLayoutId id="2147483705" r:id="rId17"/>
  </p:sldLayoutIdLst>
  <p:txStyles>
    <p:titleStyle>
      <a:lvl1pPr algn="l" defTabSz="457200" rtl="0" fontAlgn="base">
        <a:spcBef>
          <a:spcPct val="0"/>
        </a:spcBef>
        <a:spcAft>
          <a:spcPct val="0"/>
        </a:spcAft>
        <a:defRPr sz="3200" kern="1200" cap="all">
          <a:ln w="3175" cmpd="sng">
            <a:noFill/>
          </a:ln>
          <a:solidFill>
            <a:schemeClr val="tx1"/>
          </a:solidFill>
          <a:latin typeface="+mj-lt"/>
          <a:ea typeface="+mj-ea"/>
          <a:cs typeface="+mj-cs"/>
        </a:defRPr>
      </a:lvl1pPr>
      <a:lvl2pPr algn="l" defTabSz="457200" rtl="0" fontAlgn="base">
        <a:spcBef>
          <a:spcPct val="0"/>
        </a:spcBef>
        <a:spcAft>
          <a:spcPct val="0"/>
        </a:spcAft>
        <a:defRPr sz="3200">
          <a:solidFill>
            <a:schemeClr val="tx1"/>
          </a:solidFill>
          <a:latin typeface="Century Gothic" panose="020B0502020202020204" pitchFamily="34" charset="0"/>
        </a:defRPr>
      </a:lvl2pPr>
      <a:lvl3pPr algn="l" defTabSz="457200" rtl="0" fontAlgn="base">
        <a:spcBef>
          <a:spcPct val="0"/>
        </a:spcBef>
        <a:spcAft>
          <a:spcPct val="0"/>
        </a:spcAft>
        <a:defRPr sz="3200">
          <a:solidFill>
            <a:schemeClr val="tx1"/>
          </a:solidFill>
          <a:latin typeface="Century Gothic" panose="020B0502020202020204" pitchFamily="34" charset="0"/>
        </a:defRPr>
      </a:lvl3pPr>
      <a:lvl4pPr algn="l" defTabSz="457200" rtl="0" fontAlgn="base">
        <a:spcBef>
          <a:spcPct val="0"/>
        </a:spcBef>
        <a:spcAft>
          <a:spcPct val="0"/>
        </a:spcAft>
        <a:defRPr sz="3200">
          <a:solidFill>
            <a:schemeClr val="tx1"/>
          </a:solidFill>
          <a:latin typeface="Century Gothic" panose="020B0502020202020204" pitchFamily="34" charset="0"/>
        </a:defRPr>
      </a:lvl4pPr>
      <a:lvl5pPr algn="l" defTabSz="457200" rtl="0" fontAlgn="base">
        <a:spcBef>
          <a:spcPct val="0"/>
        </a:spcBef>
        <a:spcAft>
          <a:spcPct val="0"/>
        </a:spcAft>
        <a:defRPr sz="3200">
          <a:solidFill>
            <a:schemeClr val="tx1"/>
          </a:solidFill>
          <a:latin typeface="Century Gothic" panose="020B0502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fontAlgn="base">
        <a:spcBef>
          <a:spcPct val="20000"/>
        </a:spcBef>
        <a:spcAft>
          <a:spcPts val="600"/>
        </a:spcAft>
        <a:buClr>
          <a:schemeClr val="tx1"/>
        </a:buClr>
        <a:buSzPct val="80000"/>
        <a:buFont typeface="Wingdings 3" panose="05040102010807070707" pitchFamily="18" charset="2"/>
        <a:buChar char=""/>
        <a:defRPr sz="2000" kern="1200">
          <a:solidFill>
            <a:srgbClr val="0A5CBD"/>
          </a:solidFill>
          <a:latin typeface="+mn-lt"/>
          <a:ea typeface="+mn-ea"/>
          <a:cs typeface="+mn-cs"/>
        </a:defRPr>
      </a:lvl1pPr>
      <a:lvl2pPr marL="742950" indent="-285750" algn="l" defTabSz="457200" rtl="0" fontAlgn="base">
        <a:spcBef>
          <a:spcPct val="20000"/>
        </a:spcBef>
        <a:spcAft>
          <a:spcPts val="600"/>
        </a:spcAft>
        <a:buClr>
          <a:schemeClr val="tx1"/>
        </a:buClr>
        <a:buSzPct val="80000"/>
        <a:buFont typeface="Wingdings 3" panose="05040102010807070707" pitchFamily="18" charset="2"/>
        <a:buChar char=""/>
        <a:defRPr kern="1200">
          <a:solidFill>
            <a:srgbClr val="0A5CBD"/>
          </a:solidFill>
          <a:latin typeface="+mn-lt"/>
          <a:ea typeface="+mn-ea"/>
          <a:cs typeface="+mn-cs"/>
        </a:defRPr>
      </a:lvl2pPr>
      <a:lvl3pPr marL="1200150" indent="-285750" algn="l" defTabSz="457200" rtl="0" fontAlgn="base">
        <a:spcBef>
          <a:spcPct val="20000"/>
        </a:spcBef>
        <a:spcAft>
          <a:spcPts val="600"/>
        </a:spcAft>
        <a:buClr>
          <a:schemeClr val="tx1"/>
        </a:buClr>
        <a:buSzPct val="80000"/>
        <a:buFont typeface="Wingdings 3" panose="05040102010807070707" pitchFamily="18" charset="2"/>
        <a:buChar char=""/>
        <a:defRPr sz="1600" kern="1200">
          <a:solidFill>
            <a:srgbClr val="0A5CBD"/>
          </a:solidFill>
          <a:latin typeface="+mn-lt"/>
          <a:ea typeface="+mn-ea"/>
          <a:cs typeface="+mn-cs"/>
        </a:defRPr>
      </a:lvl3pPr>
      <a:lvl4pPr marL="1543050" indent="-171450" algn="l" defTabSz="457200" rtl="0" fontAlgn="base">
        <a:spcBef>
          <a:spcPct val="20000"/>
        </a:spcBef>
        <a:spcAft>
          <a:spcPts val="600"/>
        </a:spcAft>
        <a:buClr>
          <a:schemeClr val="tx1"/>
        </a:buClr>
        <a:buSzPct val="80000"/>
        <a:buFont typeface="Wingdings 3" panose="05040102010807070707" pitchFamily="18" charset="2"/>
        <a:buChar char=""/>
        <a:defRPr sz="1400" kern="1200">
          <a:solidFill>
            <a:srgbClr val="0A5CBD"/>
          </a:solidFill>
          <a:latin typeface="+mn-lt"/>
          <a:ea typeface="+mn-ea"/>
          <a:cs typeface="+mn-cs"/>
        </a:defRPr>
      </a:lvl4pPr>
      <a:lvl5pPr marL="2000250" indent="-171450" algn="l" defTabSz="457200" rtl="0" fontAlgn="base">
        <a:spcBef>
          <a:spcPct val="20000"/>
        </a:spcBef>
        <a:spcAft>
          <a:spcPts val="600"/>
        </a:spcAft>
        <a:buClr>
          <a:schemeClr val="tx1"/>
        </a:buClr>
        <a:buSzPct val="80000"/>
        <a:buFont typeface="Wingdings 3" panose="05040102010807070707" pitchFamily="18" charset="2"/>
        <a:buChar char=""/>
        <a:defRPr sz="1400" kern="1200">
          <a:solidFill>
            <a:srgbClr val="0A5CBD"/>
          </a:solidFill>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6.png"/><Relationship Id="rId7" Type="http://schemas.openxmlformats.org/officeDocument/2006/relationships/image" Target="../media/image15.jpe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7.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6.jpeg"/><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6.png"/><Relationship Id="rId7" Type="http://schemas.openxmlformats.org/officeDocument/2006/relationships/diagramQuickStyle" Target="../diagrams/quickStyle1.xml"/><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27.png"/><Relationship Id="rId4" Type="http://schemas.openxmlformats.org/officeDocument/2006/relationships/image" Target="../media/image12.jpeg"/><Relationship Id="rId9" Type="http://schemas.microsoft.com/office/2007/relationships/diagramDrawing" Target="../diagrams/drawing1.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2.jpeg"/></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6.png"/><Relationship Id="rId7" Type="http://schemas.openxmlformats.org/officeDocument/2006/relationships/diagramQuickStyle" Target="../diagrams/quickStyle2.xml"/><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27.png"/><Relationship Id="rId4" Type="http://schemas.openxmlformats.org/officeDocument/2006/relationships/image" Target="../media/image12.jpeg"/><Relationship Id="rId9" Type="http://schemas.microsoft.com/office/2007/relationships/diagramDrawing" Target="../diagrams/drawing2.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2.jpe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5.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26.jpeg"/><Relationship Id="rId5" Type="http://schemas.openxmlformats.org/officeDocument/2006/relationships/image" Target="../media/image27.png"/><Relationship Id="rId4" Type="http://schemas.openxmlformats.org/officeDocument/2006/relationships/image" Target="../media/image12.jpeg"/></Relationships>
</file>

<file path=ppt/slides/_rels/slide1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6.png"/><Relationship Id="rId7" Type="http://schemas.openxmlformats.org/officeDocument/2006/relationships/image" Target="../media/image38.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12.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6.png"/><Relationship Id="rId7" Type="http://schemas.openxmlformats.org/officeDocument/2006/relationships/diagramQuickStyle" Target="../diagrams/quickStyle3.xml"/><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12.jpeg"/><Relationship Id="rId9" Type="http://schemas.microsoft.com/office/2007/relationships/diagramDrawing" Target="../diagrams/drawing3.xml"/></Relationships>
</file>

<file path=ppt/slides/_rels/slide21.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openxmlformats.org/officeDocument/2006/relationships/image" Target="../media/image6.png"/><Relationship Id="rId7" Type="http://schemas.openxmlformats.org/officeDocument/2006/relationships/diagramLayout" Target="../diagrams/layout4.xml"/><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diagramData" Target="../diagrams/data4.xml"/><Relationship Id="rId5" Type="http://schemas.openxmlformats.org/officeDocument/2006/relationships/image" Target="../media/image27.png"/><Relationship Id="rId10" Type="http://schemas.microsoft.com/office/2007/relationships/diagramDrawing" Target="../diagrams/drawing4.xml"/><Relationship Id="rId4" Type="http://schemas.openxmlformats.org/officeDocument/2006/relationships/image" Target="../media/image12.jpeg"/><Relationship Id="rId9" Type="http://schemas.openxmlformats.org/officeDocument/2006/relationships/diagramColors" Target="../diagrams/colors4.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2.jpeg"/></Relationships>
</file>

<file path=ppt/slides/_rels/slide23.xml.rels><?xml version="1.0" encoding="UTF-8" standalone="yes"?>
<Relationships xmlns="http://schemas.openxmlformats.org/package/2006/relationships"><Relationship Id="rId8" Type="http://schemas.openxmlformats.org/officeDocument/2006/relationships/diagramQuickStyle" Target="../diagrams/quickStyle5.xml"/><Relationship Id="rId3" Type="http://schemas.openxmlformats.org/officeDocument/2006/relationships/image" Target="../media/image6.png"/><Relationship Id="rId7" Type="http://schemas.openxmlformats.org/officeDocument/2006/relationships/diagramLayout" Target="../diagrams/layout5.xml"/><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diagramData" Target="../diagrams/data5.xml"/><Relationship Id="rId5" Type="http://schemas.openxmlformats.org/officeDocument/2006/relationships/image" Target="../media/image27.png"/><Relationship Id="rId10" Type="http://schemas.microsoft.com/office/2007/relationships/diagramDrawing" Target="../diagrams/drawing5.xml"/><Relationship Id="rId4" Type="http://schemas.openxmlformats.org/officeDocument/2006/relationships/image" Target="../media/image12.jpeg"/><Relationship Id="rId9" Type="http://schemas.openxmlformats.org/officeDocument/2006/relationships/diagramColors" Target="../diagrams/colors5.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2.jpeg"/></Relationships>
</file>

<file path=ppt/slides/_rels/slide25.xml.rels><?xml version="1.0" encoding="UTF-8" standalone="yes"?>
<Relationships xmlns="http://schemas.openxmlformats.org/package/2006/relationships"><Relationship Id="rId8" Type="http://schemas.openxmlformats.org/officeDocument/2006/relationships/diagramQuickStyle" Target="../diagrams/quickStyle6.xml"/><Relationship Id="rId3" Type="http://schemas.openxmlformats.org/officeDocument/2006/relationships/image" Target="../media/image6.png"/><Relationship Id="rId7" Type="http://schemas.openxmlformats.org/officeDocument/2006/relationships/diagramLayout" Target="../diagrams/layout6.xml"/><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diagramData" Target="../diagrams/data6.xml"/><Relationship Id="rId11" Type="http://schemas.openxmlformats.org/officeDocument/2006/relationships/image" Target="../media/image43.png"/><Relationship Id="rId5" Type="http://schemas.openxmlformats.org/officeDocument/2006/relationships/image" Target="../media/image27.png"/><Relationship Id="rId10" Type="http://schemas.microsoft.com/office/2007/relationships/diagramDrawing" Target="../diagrams/drawing6.xml"/><Relationship Id="rId4" Type="http://schemas.openxmlformats.org/officeDocument/2006/relationships/image" Target="../media/image12.jpeg"/><Relationship Id="rId9" Type="http://schemas.openxmlformats.org/officeDocument/2006/relationships/diagramColors" Target="../diagrams/colors6.xml"/></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2.jpe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4.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2.jpeg"/></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13.png"/><Relationship Id="rId4" Type="http://schemas.openxmlformats.org/officeDocument/2006/relationships/image" Target="../media/image12.jpeg"/></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45.jpeg"/><Relationship Id="rId5" Type="http://schemas.openxmlformats.org/officeDocument/2006/relationships/image" Target="../media/image14.png"/><Relationship Id="rId4" Type="http://schemas.openxmlformats.org/officeDocument/2006/relationships/image" Target="../media/image12.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6.jpe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eg"/></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49.png"/><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0.gif"/></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5.jpe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eg"/><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6.png"/><Relationship Id="rId7" Type="http://schemas.openxmlformats.org/officeDocument/2006/relationships/image" Target="../media/image15.jpe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eg"/><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6.png"/><Relationship Id="rId7" Type="http://schemas.openxmlformats.org/officeDocument/2006/relationships/image" Target="../media/image15.jpe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6.png"/><Relationship Id="rId7" Type="http://schemas.openxmlformats.org/officeDocument/2006/relationships/image" Target="../media/image15.jpe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eg"/><Relationship Id="rId9"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ình nền Powerpoint làm Slide chào hỏi 10 - Kinh nghiệm dạy họ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7250"/>
            <a:ext cx="909955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747DD1AF-1262-2A13-C784-A99C0C12842A}"/>
              </a:ext>
            </a:extLst>
          </p:cNvPr>
          <p:cNvSpPr txBox="1"/>
          <p:nvPr/>
        </p:nvSpPr>
        <p:spPr>
          <a:xfrm>
            <a:off x="1371600" y="2043113"/>
            <a:ext cx="6335713" cy="714375"/>
          </a:xfrm>
          <a:prstGeom prst="rect">
            <a:avLst/>
          </a:prstGeom>
          <a:noFill/>
        </p:spPr>
        <p:txBody>
          <a:bodyPr lIns="68579" tIns="34289" rIns="68579" bIns="34289">
            <a:spAutoFit/>
          </a:bodyPr>
          <a:lstStyle/>
          <a:p>
            <a:pPr algn="ctr" eaLnBrk="1" fontAlgn="auto" hangingPunct="1">
              <a:spcBef>
                <a:spcPts val="0"/>
              </a:spcBef>
              <a:spcAft>
                <a:spcPts val="0"/>
              </a:spcAft>
              <a:defRPr/>
            </a:pPr>
            <a:r>
              <a:rPr lang="en-US" b="1" dirty="0">
                <a:ln w="38100">
                  <a:noFill/>
                </a:ln>
                <a:solidFill>
                  <a:srgbClr val="FF0000"/>
                </a:solidFill>
                <a:latin typeface="Times New Roman" panose="02020603050405020304" pitchFamily="18" charset="0"/>
                <a:cs typeface="Times New Roman" panose="02020603050405020304" pitchFamily="18" charset="0"/>
              </a:rPr>
              <a:t>BÀI GIẢNG ĐIỆN TỬ MÔN </a:t>
            </a:r>
            <a:r>
              <a:rPr lang="en-US" b="1" dirty="0">
                <a:ln w="38100">
                  <a:noFill/>
                </a:ln>
                <a:solidFill>
                  <a:srgbClr val="FF0000"/>
                </a:solidFill>
                <a:latin typeface="Times New Roman" panose="02020603050405020304" pitchFamily="18" charset="0"/>
                <a:cs typeface="Times New Roman" panose="02020603050405020304" pitchFamily="18" charset="0"/>
              </a:rPr>
              <a:t>ĐỊA </a:t>
            </a:r>
            <a:r>
              <a:rPr lang="en-US" b="1" dirty="0">
                <a:ln w="38100">
                  <a:noFill/>
                </a:ln>
                <a:solidFill>
                  <a:srgbClr val="FF0000"/>
                </a:solidFill>
                <a:latin typeface="Times New Roman" panose="02020603050405020304" pitchFamily="18" charset="0"/>
                <a:cs typeface="Times New Roman" panose="02020603050405020304" pitchFamily="18" charset="0"/>
              </a:rPr>
              <a:t>8</a:t>
            </a:r>
            <a:endParaRPr lang="en-US" sz="1350" b="1" dirty="0">
              <a:ln w="38100">
                <a:noFill/>
              </a:ln>
              <a:solidFill>
                <a:srgbClr val="FF0000"/>
              </a:solidFill>
              <a:latin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US" sz="2400" b="1" dirty="0">
                <a:ln w="38100">
                  <a:noFill/>
                </a:ln>
                <a:solidFill>
                  <a:srgbClr val="FFFF00"/>
                </a:solidFill>
                <a:latin typeface="Times New Roman" panose="02020603050405020304" pitchFamily="18" charset="0"/>
                <a:cs typeface="Times New Roman" panose="02020603050405020304" pitchFamily="18" charset="0"/>
              </a:rPr>
              <a:t>BÀI </a:t>
            </a:r>
            <a:r>
              <a:rPr lang="en-US" sz="2400" b="1" dirty="0">
                <a:ln w="38100">
                  <a:noFill/>
                </a:ln>
                <a:solidFill>
                  <a:srgbClr val="FFFF00"/>
                </a:solidFill>
                <a:latin typeface="Times New Roman" panose="02020603050405020304" pitchFamily="18" charset="0"/>
                <a:cs typeface="Times New Roman" panose="02020603050405020304" pitchFamily="18" charset="0"/>
              </a:rPr>
              <a:t>4: ĐẶC ĐIỂM KHÍ HẬU</a:t>
            </a:r>
            <a:endParaRPr lang="x-none" sz="2400" b="1" dirty="0">
              <a:ln w="38100">
                <a:noFill/>
              </a:ln>
              <a:solidFill>
                <a:srgbClr val="FFFF0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D0ED2715-3602-A60F-684E-95177943243B}"/>
              </a:ext>
            </a:extLst>
          </p:cNvPr>
          <p:cNvPicPr>
            <a:picLocks noChangeAspect="1"/>
          </p:cNvPicPr>
          <p:nvPr/>
        </p:nvPicPr>
        <p:blipFill rotWithShape="1">
          <a:blip r:embed="rId3"/>
          <a:srcRect l="9323" t="7012" r="8375" b="3760"/>
          <a:stretch/>
        </p:blipFill>
        <p:spPr>
          <a:xfrm>
            <a:off x="284991" y="1036902"/>
            <a:ext cx="770866" cy="776474"/>
          </a:xfrm>
          <a:prstGeom prst="ellipse">
            <a:avLst/>
          </a:prstGeom>
        </p:spPr>
      </p:pic>
      <p:sp>
        <p:nvSpPr>
          <p:cNvPr id="5" name="TextBox 4">
            <a:extLst>
              <a:ext uri="{FF2B5EF4-FFF2-40B4-BE49-F238E27FC236}">
                <a16:creationId xmlns:a16="http://schemas.microsoft.com/office/drawing/2014/main" id="{0D979643-5930-F34B-D70D-3C7631DB7CF4}"/>
              </a:ext>
            </a:extLst>
          </p:cNvPr>
          <p:cNvSpPr txBox="1"/>
          <p:nvPr/>
        </p:nvSpPr>
        <p:spPr>
          <a:xfrm>
            <a:off x="2703513" y="3527425"/>
            <a:ext cx="3160712" cy="715963"/>
          </a:xfrm>
          <a:prstGeom prst="rect">
            <a:avLst/>
          </a:prstGeom>
          <a:noFill/>
        </p:spPr>
        <p:txBody>
          <a:bodyPr wrap="none" lIns="68579" tIns="34289" rIns="68579" bIns="34289">
            <a:spAutoFit/>
          </a:bodyPr>
          <a:lstStyle/>
          <a:p>
            <a:pPr eaLnBrk="1" fontAlgn="auto" hangingPunct="1">
              <a:spcBef>
                <a:spcPts val="0"/>
              </a:spcBef>
              <a:spcAft>
                <a:spcPts val="0"/>
              </a:spcAft>
              <a:defRPr/>
            </a:pPr>
            <a:r>
              <a:rPr lang="en-US" sz="21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GV: </a:t>
            </a:r>
            <a:r>
              <a:rPr lang="en-US" sz="21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PHẠM THỊ HƯƠNG</a:t>
            </a:r>
            <a:endParaRPr lang="en-US" sz="21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endParaRPr>
          </a:p>
          <a:p>
            <a:pPr eaLnBrk="1" fontAlgn="auto" hangingPunct="1">
              <a:spcBef>
                <a:spcPts val="0"/>
              </a:spcBef>
              <a:spcAft>
                <a:spcPts val="0"/>
              </a:spcAft>
              <a:defRPr/>
            </a:pPr>
            <a:r>
              <a:rPr lang="en-US" sz="21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Tổ</a:t>
            </a:r>
            <a:r>
              <a:rPr lang="en-US" sz="21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1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Xã</a:t>
            </a:r>
            <a:r>
              <a:rPr lang="en-US" sz="21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1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hội</a:t>
            </a:r>
            <a:endParaRPr lang="x-none" sz="21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0D979643-5930-F34B-D70D-3C7631DB7CF4}"/>
              </a:ext>
            </a:extLst>
          </p:cNvPr>
          <p:cNvSpPr txBox="1"/>
          <p:nvPr/>
        </p:nvSpPr>
        <p:spPr>
          <a:xfrm>
            <a:off x="2632075" y="1319213"/>
            <a:ext cx="4106863" cy="427037"/>
          </a:xfrm>
          <a:prstGeom prst="rect">
            <a:avLst/>
          </a:prstGeom>
          <a:noFill/>
        </p:spPr>
        <p:txBody>
          <a:bodyPr wrap="none" lIns="68579" tIns="34289" rIns="68579" bIns="34289">
            <a:spAutoFit/>
          </a:bodyPr>
          <a:lstStyle/>
          <a:p>
            <a:pPr eaLnBrk="1" fontAlgn="auto" hangingPunct="1">
              <a:spcBef>
                <a:spcPts val="0"/>
              </a:spcBef>
              <a:spcAft>
                <a:spcPts val="0"/>
              </a:spcAft>
              <a:defRPr/>
            </a:pPr>
            <a:r>
              <a:rPr lang="en-US" sz="2325" b="1">
                <a:ln w="38100">
                  <a:noFill/>
                </a:ln>
                <a:solidFill>
                  <a:schemeClr val="bg1"/>
                </a:solidFill>
                <a:latin typeface="Times New Roman" panose="02020603050405020304" pitchFamily="18" charset="0"/>
                <a:cs typeface="Times New Roman" panose="02020603050405020304" pitchFamily="18" charset="0"/>
              </a:rPr>
              <a:t>TRƯỜNG THCS LONG BIÊN</a:t>
            </a:r>
            <a:endParaRPr lang="x-none" sz="2325" b="1" dirty="0">
              <a:ln w="38100">
                <a:noFill/>
              </a:ln>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2" cy="793750"/>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138" y="133350"/>
            <a:ext cx="7391400" cy="78740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3000" b="1" dirty="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18457" name="Text Box 9"/>
          <p:cNvSpPr txBox="1">
            <a:spLocks noChangeArrowheads="1"/>
          </p:cNvSpPr>
          <p:nvPr/>
        </p:nvSpPr>
        <p:spPr bwMode="auto">
          <a:xfrm>
            <a:off x="452438" y="1295400"/>
            <a:ext cx="4729162" cy="461963"/>
          </a:xfrm>
          <a:prstGeom prst="rect">
            <a:avLst/>
          </a:prstGeom>
          <a:solidFill>
            <a:srgbClr val="FFFF00"/>
          </a:solidFill>
          <a:ln w="28575">
            <a:solidFill>
              <a:srgbClr val="FF0000"/>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2400" b="1">
                <a:solidFill>
                  <a:srgbClr val="CC0000"/>
                </a:solidFill>
                <a:latin typeface="Times New Roman" panose="02020603050405020304" pitchFamily="18" charset="0"/>
                <a:cs typeface="Times New Roman" panose="02020603050405020304" pitchFamily="18" charset="0"/>
              </a:rPr>
              <a:t>b</a:t>
            </a:r>
            <a:r>
              <a:rPr lang="vi-VN" altLang="en-US" sz="2400" b="1">
                <a:solidFill>
                  <a:srgbClr val="CC0000"/>
                </a:solidFill>
                <a:latin typeface="Times New Roman" panose="02020603050405020304" pitchFamily="18" charset="0"/>
                <a:cs typeface="Times New Roman" panose="02020603050405020304" pitchFamily="18" charset="0"/>
              </a:rPr>
              <a:t>. Tính chất </a:t>
            </a:r>
            <a:r>
              <a:rPr lang="en-US" altLang="en-US" sz="2400" b="1">
                <a:solidFill>
                  <a:srgbClr val="CC0000"/>
                </a:solidFill>
                <a:latin typeface="Times New Roman" panose="02020603050405020304" pitchFamily="18" charset="0"/>
                <a:cs typeface="Times New Roman" panose="02020603050405020304" pitchFamily="18" charset="0"/>
              </a:rPr>
              <a:t>ẩm</a:t>
            </a:r>
            <a:endParaRPr lang="vi-VN" altLang="en-US" sz="2400" b="1">
              <a:solidFill>
                <a:srgbClr val="CC0000"/>
              </a:solidFill>
              <a:latin typeface="Times New Roman" panose="02020603050405020304" pitchFamily="18" charset="0"/>
              <a:cs typeface="Times New Roman" panose="02020603050405020304" pitchFamily="18" charset="0"/>
            </a:endParaRPr>
          </a:p>
        </p:txBody>
      </p:sp>
      <p:pic>
        <p:nvPicPr>
          <p:cNvPr id="35" name="Picture 10" descr="http://thumbs.dreamstime.com/z/%E6%9C%89%E7%99%BD%E8%89%B2%E6%B3%A1%E5%BD%B1%E7%9A%84thinking%E6%95%99%E6%8E%88-36777654.jp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399" r="8351" b="19563"/>
          <a:stretch>
            <a:fillRect/>
          </a:stretch>
        </p:blipFill>
        <p:spPr bwMode="auto">
          <a:xfrm>
            <a:off x="6948488" y="4422775"/>
            <a:ext cx="2019300" cy="225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Rounded Rectangular Callout 35"/>
          <p:cNvSpPr/>
          <p:nvPr/>
        </p:nvSpPr>
        <p:spPr>
          <a:xfrm>
            <a:off x="446088" y="2743200"/>
            <a:ext cx="6792912" cy="2209800"/>
          </a:xfrm>
          <a:prstGeom prst="wedgeRoundRectCallout">
            <a:avLst>
              <a:gd name="adj1" fmla="val 46412"/>
              <a:gd name="adj2" fmla="val 8204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anchor="ctr"/>
          <a:lstStyle/>
          <a:p>
            <a:pPr eaLnBrk="1" fontAlgn="auto" hangingPunct="1">
              <a:spcBef>
                <a:spcPts val="0"/>
              </a:spcBef>
              <a:spcAft>
                <a:spcPts val="0"/>
              </a:spcAft>
              <a:defRPr/>
            </a:pPr>
            <a:endParaRPr lang="en-US" dirty="0"/>
          </a:p>
        </p:txBody>
      </p:sp>
      <p:pic>
        <p:nvPicPr>
          <p:cNvPr id="37" name="Picture 12" descr="http://previews.123rf.com/images/mistac/mistac1207/mistac120700017/14524015-A-cartoon-boy-with-a-good-idea-Stock-Vector-thinking.jpg"/>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7" b="81606"/>
          <a:stretch>
            <a:fillRect/>
          </a:stretch>
        </p:blipFill>
        <p:spPr bwMode="auto">
          <a:xfrm rot="1019582">
            <a:off x="7778750" y="3732213"/>
            <a:ext cx="990600" cy="79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Rectangle 37"/>
          <p:cNvSpPr>
            <a:spLocks noChangeArrowheads="1"/>
          </p:cNvSpPr>
          <p:nvPr/>
        </p:nvSpPr>
        <p:spPr bwMode="auto">
          <a:xfrm>
            <a:off x="609600" y="3141663"/>
            <a:ext cx="65532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spcBef>
                <a:spcPts val="600"/>
              </a:spcBef>
            </a:pPr>
            <a:r>
              <a:rPr lang="vi-VN" altLang="en-US" sz="2400">
                <a:latin typeface="Cambria" panose="02040503050406030204" pitchFamily="18" charset="0"/>
                <a:ea typeface="Cambria" panose="02040503050406030204" pitchFamily="18" charset="0"/>
                <a:cs typeface="Cambria" panose="02040503050406030204" pitchFamily="18" charset="0"/>
              </a:rPr>
              <a:t>-</a:t>
            </a:r>
            <a:r>
              <a:rPr lang="nl-NL" altLang="en-US" sz="2400">
                <a:latin typeface="Cambria" panose="02040503050406030204" pitchFamily="18" charset="0"/>
                <a:ea typeface="Cambria" panose="02040503050406030204" pitchFamily="18" charset="0"/>
                <a:cs typeface="Cambria" panose="02040503050406030204" pitchFamily="18" charset="0"/>
              </a:rPr>
              <a:t> Lượng mưa trung bình năm lớn: từ 1500 - 2000 mm/năm. </a:t>
            </a:r>
            <a:endParaRPr lang="en-US" altLang="en-US" sz="2400">
              <a:latin typeface="Cambria" panose="02040503050406030204" pitchFamily="18" charset="0"/>
              <a:ea typeface="Cambria" panose="02040503050406030204" pitchFamily="18" charset="0"/>
              <a:cs typeface="Cambria" panose="02040503050406030204" pitchFamily="18" charset="0"/>
            </a:endParaRPr>
          </a:p>
          <a:p>
            <a:pPr algn="just" eaLnBrk="1" hangingPunct="1">
              <a:spcBef>
                <a:spcPts val="600"/>
              </a:spcBef>
            </a:pPr>
            <a:r>
              <a:rPr lang="vi-VN" altLang="en-US" sz="2400">
                <a:latin typeface="Cambria" panose="02040503050406030204" pitchFamily="18" charset="0"/>
                <a:ea typeface="Cambria" panose="02040503050406030204" pitchFamily="18" charset="0"/>
                <a:cs typeface="Cambria" panose="02040503050406030204" pitchFamily="18" charset="0"/>
              </a:rPr>
              <a:t>- Đ</a:t>
            </a:r>
            <a:r>
              <a:rPr lang="nl-NL" altLang="en-US" sz="2400">
                <a:latin typeface="Cambria" panose="02040503050406030204" pitchFamily="18" charset="0"/>
                <a:ea typeface="Cambria" panose="02040503050406030204" pitchFamily="18" charset="0"/>
                <a:cs typeface="Cambria" panose="02040503050406030204" pitchFamily="18" charset="0"/>
              </a:rPr>
              <a:t>ộ ẩm không khí cao, trên 80%.</a:t>
            </a:r>
            <a:endParaRPr lang="en-US" altLang="en-US" sz="2400">
              <a:latin typeface="Cambria" panose="02040503050406030204" pitchFamily="18" charset="0"/>
              <a:ea typeface="Cambria" panose="02040503050406030204" pitchFamily="18" charset="0"/>
              <a:cs typeface="Cambria" panose="02040503050406030204" pitchFamily="18" charset="0"/>
            </a:endParaRPr>
          </a:p>
        </p:txBody>
      </p:sp>
      <p:sp>
        <p:nvSpPr>
          <p:cNvPr id="18462" name="Title 1"/>
          <p:cNvSpPr txBox="1">
            <a:spLocks/>
          </p:cNvSpPr>
          <p:nvPr/>
        </p:nvSpPr>
        <p:spPr bwMode="auto">
          <a:xfrm>
            <a:off x="2298700" y="266700"/>
            <a:ext cx="73787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en-US" altLang="en-US" sz="2400" b="1">
                <a:solidFill>
                  <a:srgbClr val="0D30DD"/>
                </a:solidFill>
                <a:latin typeface="Cambria" panose="02040503050406030204" pitchFamily="18" charset="0"/>
              </a:rPr>
              <a:t>KHÍ HẬU NHIỆT ĐỚI ẨM GIÓ MÙA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nodeType="clickPar">
                      <p:stCondLst>
                        <p:cond delay="indefinite"/>
                      </p:stCondLst>
                      <p:childTnLst>
                        <p:par>
                          <p:cTn id="18" fill="hold" nodeType="withGroup">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2" cy="793750"/>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138" y="133350"/>
            <a:ext cx="7391400" cy="78740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3000" b="1" dirty="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16" name="Rectangle 15"/>
          <p:cNvSpPr>
            <a:spLocks noChangeArrowheads="1"/>
          </p:cNvSpPr>
          <p:nvPr/>
        </p:nvSpPr>
        <p:spPr bwMode="auto">
          <a:xfrm>
            <a:off x="1524000" y="1905000"/>
            <a:ext cx="3657600" cy="1862138"/>
          </a:xfrm>
          <a:prstGeom prst="rect">
            <a:avLst/>
          </a:prstGeom>
          <a:solidFill>
            <a:srgbClr val="BCFCD4"/>
          </a:solidFill>
          <a:ln w="12700">
            <a:solidFill>
              <a:srgbClr val="009900"/>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en-US" altLang="en-US" sz="2300" i="1">
                <a:solidFill>
                  <a:srgbClr val="FF0000"/>
                </a:solidFill>
                <a:latin typeface="Cambria" panose="02040503050406030204" pitchFamily="18" charset="0"/>
                <a:ea typeface="Cambria" panose="02040503050406030204" pitchFamily="18" charset="0"/>
                <a:cs typeface="Cambria" panose="02040503050406030204" pitchFamily="18" charset="0"/>
              </a:rPr>
              <a:t>Quan sát hình 4.1 và kênh chữ SGK, cho biết nước </a:t>
            </a:r>
            <a:r>
              <a:rPr lang="vi-VN" altLang="en-US" sz="2300" i="1">
                <a:solidFill>
                  <a:srgbClr val="FF0000"/>
                </a:solidFill>
                <a:latin typeface="Cambria" panose="02040503050406030204" pitchFamily="18" charset="0"/>
                <a:ea typeface="Cambria" panose="02040503050406030204" pitchFamily="18" charset="0"/>
                <a:cs typeface="Cambria" panose="02040503050406030204" pitchFamily="18" charset="0"/>
              </a:rPr>
              <a:t>ta có mấy mùa gió chính? Vì sao nước ta lại có tính chất</a:t>
            </a:r>
            <a:r>
              <a:rPr lang="en-US" altLang="en-US" sz="2300" i="1">
                <a:solidFill>
                  <a:srgbClr val="FF0000"/>
                </a:solidFill>
                <a:latin typeface="Cambria" panose="02040503050406030204" pitchFamily="18" charset="0"/>
                <a:ea typeface="Cambria" panose="02040503050406030204" pitchFamily="18" charset="0"/>
                <a:cs typeface="Cambria" panose="02040503050406030204" pitchFamily="18" charset="0"/>
              </a:rPr>
              <a:t>     </a:t>
            </a:r>
            <a:r>
              <a:rPr lang="vi-VN" altLang="en-US" sz="2300" i="1">
                <a:solidFill>
                  <a:srgbClr val="FF0000"/>
                </a:solidFill>
                <a:latin typeface="Cambria" panose="02040503050406030204" pitchFamily="18" charset="0"/>
                <a:ea typeface="Cambria" panose="02040503050406030204" pitchFamily="18" charset="0"/>
                <a:cs typeface="Cambria" panose="02040503050406030204" pitchFamily="18" charset="0"/>
              </a:rPr>
              <a:t> gió mùa?</a:t>
            </a:r>
          </a:p>
        </p:txBody>
      </p:sp>
      <p:sp>
        <p:nvSpPr>
          <p:cNvPr id="19482" name="Title 1"/>
          <p:cNvSpPr txBox="1">
            <a:spLocks/>
          </p:cNvSpPr>
          <p:nvPr/>
        </p:nvSpPr>
        <p:spPr bwMode="auto">
          <a:xfrm>
            <a:off x="2298700" y="266700"/>
            <a:ext cx="73787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en-US" altLang="en-US" sz="2400" b="1">
                <a:solidFill>
                  <a:srgbClr val="0D30DD"/>
                </a:solidFill>
                <a:latin typeface="Cambria" panose="02040503050406030204" pitchFamily="18" charset="0"/>
              </a:rPr>
              <a:t>KHÍ HẬU NHIỆT ĐỚI ẨM GIÓ MÙA </a:t>
            </a:r>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6339" y="22019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a:grpSpLocks/>
          </p:cNvGrpSpPr>
          <p:nvPr/>
        </p:nvGrpSpPr>
        <p:grpSpPr bwMode="auto">
          <a:xfrm>
            <a:off x="190500" y="4572000"/>
            <a:ext cx="1333500" cy="1312863"/>
            <a:chOff x="328593" y="3259179"/>
            <a:chExt cx="1256547" cy="1465221"/>
          </a:xfrm>
        </p:grpSpPr>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a:spLocks noChangeArrowheads="1"/>
          </p:cNvSpPr>
          <p:nvPr/>
        </p:nvSpPr>
        <p:spPr bwMode="auto">
          <a:xfrm>
            <a:off x="1524000" y="3906838"/>
            <a:ext cx="3657600" cy="2646362"/>
          </a:xfrm>
          <a:prstGeom prst="rect">
            <a:avLst/>
          </a:prstGeom>
          <a:solidFill>
            <a:srgbClr val="FFCCFF"/>
          </a:solidFill>
          <a:ln w="12700">
            <a:solidFill>
              <a:srgbClr val="0070C0"/>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spcBef>
                <a:spcPts val="600"/>
              </a:spcBef>
            </a:pPr>
            <a:r>
              <a:rPr lang="nl-NL" altLang="en-US" sz="2300">
                <a:latin typeface="Cambria" panose="02040503050406030204" pitchFamily="18" charset="0"/>
                <a:ea typeface="Cambria" panose="02040503050406030204" pitchFamily="18" charset="0"/>
                <a:cs typeface="Cambria" panose="02040503050406030204" pitchFamily="18" charset="0"/>
              </a:rPr>
              <a:t>- Nước ta có 2 mùa gió chính là gió mùa mùa đông và gió mùa mùa hạ. </a:t>
            </a:r>
          </a:p>
          <a:p>
            <a:pPr algn="just" eaLnBrk="1" hangingPunct="1">
              <a:spcBef>
                <a:spcPts val="600"/>
              </a:spcBef>
            </a:pPr>
            <a:r>
              <a:rPr lang="nl-NL" altLang="en-US" sz="2300">
                <a:latin typeface="Cambria" panose="02040503050406030204" pitchFamily="18" charset="0"/>
                <a:ea typeface="Cambria" panose="02040503050406030204" pitchFamily="18" charset="0"/>
                <a:cs typeface="Cambria" panose="02040503050406030204" pitchFamily="18" charset="0"/>
              </a:rPr>
              <a:t>- Do nước ta chịu ảnh hưởng mạnh mẽ của các khối khí hoạt động theo mùa.</a:t>
            </a:r>
            <a:endParaRPr lang="en-US" altLang="en-US" sz="2300">
              <a:latin typeface="Cambria" panose="02040503050406030204" pitchFamily="18" charset="0"/>
              <a:ea typeface="Cambria" panose="02040503050406030204" pitchFamily="18" charset="0"/>
              <a:cs typeface="Cambria" panose="02040503050406030204" pitchFamily="18" charset="0"/>
            </a:endParaRPr>
          </a:p>
        </p:txBody>
      </p:sp>
      <p:sp>
        <p:nvSpPr>
          <p:cNvPr id="53" name="Text Box 9"/>
          <p:cNvSpPr txBox="1">
            <a:spLocks noChangeArrowheads="1"/>
          </p:cNvSpPr>
          <p:nvPr/>
        </p:nvSpPr>
        <p:spPr bwMode="auto">
          <a:xfrm>
            <a:off x="452438" y="1295400"/>
            <a:ext cx="4729162" cy="461963"/>
          </a:xfrm>
          <a:prstGeom prst="rect">
            <a:avLst/>
          </a:prstGeom>
          <a:solidFill>
            <a:srgbClr val="FFFF00"/>
          </a:solidFill>
          <a:ln w="28575">
            <a:solidFill>
              <a:srgbClr val="FF0000"/>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2400" b="1">
                <a:solidFill>
                  <a:srgbClr val="CC0000"/>
                </a:solidFill>
                <a:latin typeface="Times New Roman" panose="02020603050405020304" pitchFamily="18" charset="0"/>
                <a:cs typeface="Times New Roman" panose="02020603050405020304" pitchFamily="18" charset="0"/>
              </a:rPr>
              <a:t>c. Tính chất gió mùa</a:t>
            </a:r>
          </a:p>
        </p:txBody>
      </p:sp>
      <p:pic>
        <p:nvPicPr>
          <p:cNvPr id="205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03838" y="1295400"/>
            <a:ext cx="3535362" cy="5257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4" presetClass="entr" presetSubtype="10" fill="hold" nodeType="click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randombar(horizontal)">
                                      <p:cBhvr>
                                        <p:cTn id="20" dur="500"/>
                                        <p:tgtEl>
                                          <p:spTgt spid="2050"/>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4" presetClass="entr" presetSubtype="1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randombar(horizontal)">
                                      <p:cBhvr>
                                        <p:cTn id="25" dur="500"/>
                                        <p:tgtEl>
                                          <p:spTgt spid="15"/>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randombar(horizontal)">
                                      <p:cBhvr>
                                        <p:cTn id="28" dur="500"/>
                                        <p:tgtEl>
                                          <p:spTgt spid="32"/>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3" dur="500"/>
                                        <p:tgtEl>
                                          <p:spTgt spid="32">
                                            <p:txEl>
                                              <p:pRg st="0" end="0"/>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8"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2" cy="793750"/>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138" y="133350"/>
            <a:ext cx="7391400" cy="78740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3000" b="1" dirty="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20505" name="Title 1"/>
          <p:cNvSpPr txBox="1">
            <a:spLocks/>
          </p:cNvSpPr>
          <p:nvPr/>
        </p:nvSpPr>
        <p:spPr bwMode="auto">
          <a:xfrm>
            <a:off x="2298700" y="266700"/>
            <a:ext cx="73787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en-US" altLang="en-US" sz="2400" b="1">
                <a:solidFill>
                  <a:srgbClr val="0D30DD"/>
                </a:solidFill>
                <a:latin typeface="Cambria" panose="02040503050406030204" pitchFamily="18" charset="0"/>
              </a:rPr>
              <a:t>KHÍ HẬU NHIỆT ĐỚI ẨM GIÓ MÙA </a:t>
            </a:r>
          </a:p>
        </p:txBody>
      </p:sp>
      <p:pic>
        <p:nvPicPr>
          <p:cNvPr id="20506" name="Picture 8" descr="https://media.baosonla.org.vn/public/hieupt/2023-02-16/1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4713" y="7239000"/>
            <a:ext cx="8269287" cy="551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03838" y="1295400"/>
            <a:ext cx="3535362" cy="5257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tangle 23"/>
          <p:cNvSpPr/>
          <p:nvPr/>
        </p:nvSpPr>
        <p:spPr>
          <a:xfrm>
            <a:off x="228600" y="1290638"/>
            <a:ext cx="4953000" cy="5216525"/>
          </a:xfrm>
          <a:prstGeom prst="rect">
            <a:avLst/>
          </a:prstGeom>
          <a:solidFill>
            <a:srgbClr val="BCFCD4"/>
          </a:solidFill>
          <a:ln>
            <a:solidFill>
              <a:srgbClr val="00B050"/>
            </a:solid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b="1">
                <a:solidFill>
                  <a:srgbClr val="00B050"/>
                </a:solidFill>
                <a:latin typeface="Cambria" panose="02040503050406030204" pitchFamily="18" charset="0"/>
                <a:ea typeface="Cambria" panose="02040503050406030204" pitchFamily="18" charset="0"/>
                <a:cs typeface="Cambria" panose="02040503050406030204" pitchFamily="18" charset="0"/>
              </a:rPr>
              <a:t>HOẠT ĐỘNG NHÓM</a:t>
            </a:r>
          </a:p>
          <a:p>
            <a:pPr algn="ctr" eaLnBrk="1" hangingPunct="1"/>
            <a:r>
              <a:rPr lang="en-US" altLang="en-US" b="1">
                <a:solidFill>
                  <a:srgbClr val="00B050"/>
                </a:solidFill>
                <a:latin typeface="Cambria" panose="02040503050406030204" pitchFamily="18" charset="0"/>
                <a:ea typeface="Cambria" panose="02040503050406030204" pitchFamily="18" charset="0"/>
                <a:cs typeface="Cambria" panose="02040503050406030204" pitchFamily="18" charset="0"/>
              </a:rPr>
              <a:t>Thời gian: 10 phút</a:t>
            </a:r>
          </a:p>
          <a:p>
            <a:pPr algn="ctr" eaLnBrk="1" hangingPunct="1"/>
            <a:r>
              <a:rPr lang="en-US" altLang="en-US" b="1">
                <a:solidFill>
                  <a:srgbClr val="FF0000"/>
                </a:solidFill>
                <a:latin typeface="Cambria" panose="02040503050406030204" pitchFamily="18" charset="0"/>
                <a:ea typeface="Cambria" panose="02040503050406030204" pitchFamily="18" charset="0"/>
                <a:cs typeface="Cambria" panose="02040503050406030204" pitchFamily="18" charset="0"/>
              </a:rPr>
              <a:t>NHIỆM VỤ</a:t>
            </a:r>
          </a:p>
          <a:p>
            <a:pPr algn="just" eaLnBrk="1" hangingPunct="1"/>
            <a:r>
              <a:rPr lang="en-US" altLang="en-US" b="1">
                <a:solidFill>
                  <a:srgbClr val="00B050"/>
                </a:solidFill>
                <a:latin typeface="Cambria" panose="02040503050406030204" pitchFamily="18" charset="0"/>
                <a:ea typeface="Cambria" panose="02040503050406030204" pitchFamily="18" charset="0"/>
                <a:cs typeface="Cambria" panose="02040503050406030204" pitchFamily="18" charset="0"/>
              </a:rPr>
              <a:t>* NHÓM 1, 2, 3 VÀ 4: </a:t>
            </a:r>
            <a:r>
              <a:rPr lang="en-US" altLang="en-US" i="1">
                <a:solidFill>
                  <a:srgbClr val="FF0000"/>
                </a:solidFill>
                <a:latin typeface="Cambria" panose="02040503050406030204" pitchFamily="18" charset="0"/>
                <a:ea typeface="Cambria" panose="02040503050406030204" pitchFamily="18" charset="0"/>
                <a:cs typeface="Cambria" panose="02040503050406030204" pitchFamily="18" charset="0"/>
              </a:rPr>
              <a:t>Quan sát hình 4.1, video clip và kênh chữ SGK, hãy: </a:t>
            </a:r>
          </a:p>
          <a:p>
            <a:pPr algn="just" eaLnBrk="1" hangingPunct="1"/>
            <a:r>
              <a:rPr lang="en-US" altLang="en-US" i="1">
                <a:solidFill>
                  <a:srgbClr val="FF0000"/>
                </a:solidFill>
                <a:latin typeface="Cambria" panose="02040503050406030204" pitchFamily="18" charset="0"/>
                <a:ea typeface="Cambria" panose="02040503050406030204" pitchFamily="18" charset="0"/>
                <a:cs typeface="Cambria" panose="02040503050406030204" pitchFamily="18" charset="0"/>
              </a:rPr>
              <a:t>- Cho biết </a:t>
            </a:r>
            <a:r>
              <a:rPr lang="vi-VN" altLang="en-US" i="1">
                <a:solidFill>
                  <a:srgbClr val="FF0000"/>
                </a:solidFill>
                <a:latin typeface="Cambria" panose="02040503050406030204" pitchFamily="18" charset="0"/>
                <a:ea typeface="Cambria" panose="02040503050406030204" pitchFamily="18" charset="0"/>
                <a:cs typeface="Cambria" panose="02040503050406030204" pitchFamily="18" charset="0"/>
              </a:rPr>
              <a:t>thời gian hoạt động, nguồn gốc, hướng gió và đặc điểm của gió mùa mùa đông ở nước ta. </a:t>
            </a:r>
            <a:endParaRPr lang="en-US" altLang="en-US" i="1">
              <a:solidFill>
                <a:srgbClr val="FF0000"/>
              </a:solidFill>
              <a:latin typeface="Cambria" panose="02040503050406030204" pitchFamily="18" charset="0"/>
              <a:ea typeface="Cambria" panose="02040503050406030204" pitchFamily="18" charset="0"/>
              <a:cs typeface="Cambria" panose="02040503050406030204" pitchFamily="18" charset="0"/>
            </a:endParaRPr>
          </a:p>
          <a:p>
            <a:pPr algn="just" eaLnBrk="1" hangingPunct="1"/>
            <a:r>
              <a:rPr lang="en-US" altLang="en-US" i="1">
                <a:solidFill>
                  <a:srgbClr val="FF0000"/>
                </a:solidFill>
                <a:latin typeface="Cambria" panose="02040503050406030204" pitchFamily="18" charset="0"/>
                <a:ea typeface="Cambria" panose="02040503050406030204" pitchFamily="18" charset="0"/>
                <a:cs typeface="Cambria" panose="02040503050406030204" pitchFamily="18" charset="0"/>
              </a:rPr>
              <a:t>- Giải thích v</a:t>
            </a:r>
            <a:r>
              <a:rPr lang="vi-VN" altLang="en-US" i="1">
                <a:solidFill>
                  <a:srgbClr val="FF0000"/>
                </a:solidFill>
                <a:latin typeface="Cambria" panose="02040503050406030204" pitchFamily="18" charset="0"/>
                <a:ea typeface="Cambria" panose="02040503050406030204" pitchFamily="18" charset="0"/>
                <a:cs typeface="Cambria" panose="02040503050406030204" pitchFamily="18" charset="0"/>
              </a:rPr>
              <a:t>ì sao Ở miền Bắc: nửa đầu mùa đông thời tiết lạnh khô, nửa sau mùa đông thời tiết lạnh ẩm, có mưa phùn?</a:t>
            </a:r>
            <a:endParaRPr lang="en-US" altLang="en-US" i="1">
              <a:solidFill>
                <a:srgbClr val="FF0000"/>
              </a:solidFill>
              <a:latin typeface="Cambria" panose="02040503050406030204" pitchFamily="18" charset="0"/>
              <a:ea typeface="Cambria" panose="02040503050406030204" pitchFamily="18" charset="0"/>
              <a:cs typeface="Cambria" panose="02040503050406030204" pitchFamily="18" charset="0"/>
            </a:endParaRPr>
          </a:p>
          <a:p>
            <a:pPr algn="just" eaLnBrk="1" hangingPunct="1"/>
            <a:r>
              <a:rPr lang="en-US" altLang="en-US" b="1">
                <a:solidFill>
                  <a:srgbClr val="00B050"/>
                </a:solidFill>
                <a:latin typeface="Cambria" panose="02040503050406030204" pitchFamily="18" charset="0"/>
                <a:ea typeface="Cambria" panose="02040503050406030204" pitchFamily="18" charset="0"/>
                <a:cs typeface="Cambria" panose="02040503050406030204" pitchFamily="18" charset="0"/>
              </a:rPr>
              <a:t>* NHÓM 5, 6, 7 VÀ 8: </a:t>
            </a:r>
            <a:r>
              <a:rPr lang="vi-VN" altLang="en-US" i="1">
                <a:solidFill>
                  <a:srgbClr val="FF0000"/>
                </a:solidFill>
                <a:latin typeface="Cambria" panose="02040503050406030204" pitchFamily="18" charset="0"/>
                <a:ea typeface="Cambria" panose="02040503050406030204" pitchFamily="18" charset="0"/>
                <a:cs typeface="Cambria" panose="02040503050406030204" pitchFamily="18" charset="0"/>
              </a:rPr>
              <a:t>Quan sát </a:t>
            </a:r>
            <a:r>
              <a:rPr lang="en-US" altLang="en-US" i="1">
                <a:solidFill>
                  <a:srgbClr val="FF0000"/>
                </a:solidFill>
                <a:latin typeface="Cambria" panose="02040503050406030204" pitchFamily="18" charset="0"/>
                <a:ea typeface="Cambria" panose="02040503050406030204" pitchFamily="18" charset="0"/>
                <a:cs typeface="Cambria" panose="02040503050406030204" pitchFamily="18" charset="0"/>
              </a:rPr>
              <a:t>hình 4.1, video clip </a:t>
            </a:r>
            <a:r>
              <a:rPr lang="vi-VN" altLang="en-US" i="1">
                <a:solidFill>
                  <a:srgbClr val="FF0000"/>
                </a:solidFill>
                <a:latin typeface="Cambria" panose="02040503050406030204" pitchFamily="18" charset="0"/>
                <a:ea typeface="Cambria" panose="02040503050406030204" pitchFamily="18" charset="0"/>
                <a:cs typeface="Cambria" panose="02040503050406030204" pitchFamily="18" charset="0"/>
              </a:rPr>
              <a:t>và kênh chữ SGK, </a:t>
            </a:r>
            <a:r>
              <a:rPr lang="en-US" altLang="en-US" i="1">
                <a:solidFill>
                  <a:srgbClr val="FF0000"/>
                </a:solidFill>
                <a:latin typeface="Cambria" panose="02040503050406030204" pitchFamily="18" charset="0"/>
                <a:ea typeface="Cambria" panose="02040503050406030204" pitchFamily="18" charset="0"/>
                <a:cs typeface="Cambria" panose="02040503050406030204" pitchFamily="18" charset="0"/>
              </a:rPr>
              <a:t>hãy:</a:t>
            </a:r>
          </a:p>
          <a:p>
            <a:pPr algn="just" eaLnBrk="1" hangingPunct="1"/>
            <a:r>
              <a:rPr lang="en-US" altLang="en-US" i="1">
                <a:solidFill>
                  <a:srgbClr val="FF0000"/>
                </a:solidFill>
                <a:latin typeface="Cambria" panose="02040503050406030204" pitchFamily="18" charset="0"/>
                <a:ea typeface="Cambria" panose="02040503050406030204" pitchFamily="18" charset="0"/>
                <a:cs typeface="Cambria" panose="02040503050406030204" pitchFamily="18" charset="0"/>
              </a:rPr>
              <a:t>- C</a:t>
            </a:r>
            <a:r>
              <a:rPr lang="vi-VN" altLang="en-US" i="1">
                <a:solidFill>
                  <a:srgbClr val="FF0000"/>
                </a:solidFill>
                <a:latin typeface="Cambria" panose="02040503050406030204" pitchFamily="18" charset="0"/>
                <a:ea typeface="Cambria" panose="02040503050406030204" pitchFamily="18" charset="0"/>
                <a:cs typeface="Cambria" panose="02040503050406030204" pitchFamily="18" charset="0"/>
              </a:rPr>
              <a:t>ho biết thời gian hoạt động, nguồn gốc, hướng gió và đặc điểm của gió mùa mùa hạ ở nước ta. </a:t>
            </a:r>
            <a:endParaRPr lang="en-US" altLang="en-US" i="1">
              <a:solidFill>
                <a:srgbClr val="FF0000"/>
              </a:solidFill>
              <a:latin typeface="Cambria" panose="02040503050406030204" pitchFamily="18" charset="0"/>
              <a:ea typeface="Cambria" panose="02040503050406030204" pitchFamily="18" charset="0"/>
              <a:cs typeface="Cambria" panose="02040503050406030204" pitchFamily="18" charset="0"/>
            </a:endParaRPr>
          </a:p>
          <a:p>
            <a:pPr algn="just" eaLnBrk="1" hangingPunct="1"/>
            <a:r>
              <a:rPr lang="en-US" altLang="en-US" i="1">
                <a:solidFill>
                  <a:srgbClr val="FF0000"/>
                </a:solidFill>
                <a:latin typeface="Cambria" panose="02040503050406030204" pitchFamily="18" charset="0"/>
                <a:ea typeface="Cambria" panose="02040503050406030204" pitchFamily="18" charset="0"/>
                <a:cs typeface="Cambria" panose="02040503050406030204" pitchFamily="18" charset="0"/>
              </a:rPr>
              <a:t>- Giải thích v</a:t>
            </a:r>
            <a:r>
              <a:rPr lang="vi-VN" altLang="en-US" i="1">
                <a:solidFill>
                  <a:srgbClr val="FF0000"/>
                </a:solidFill>
                <a:latin typeface="Cambria" panose="02040503050406030204" pitchFamily="18" charset="0"/>
                <a:ea typeface="Cambria" panose="02040503050406030204" pitchFamily="18" charset="0"/>
                <a:cs typeface="Cambria" panose="02040503050406030204" pitchFamily="18" charset="0"/>
              </a:rPr>
              <a:t>ì sao loại gió này lại có hướng </a:t>
            </a:r>
            <a:r>
              <a:rPr lang="en-US" altLang="en-US" i="1">
                <a:solidFill>
                  <a:srgbClr val="FF0000"/>
                </a:solidFill>
                <a:latin typeface="Cambria" panose="02040503050406030204" pitchFamily="18" charset="0"/>
                <a:ea typeface="Cambria" panose="02040503050406030204" pitchFamily="18" charset="0"/>
                <a:cs typeface="Cambria" panose="02040503050406030204" pitchFamily="18" charset="0"/>
              </a:rPr>
              <a:t>đông nam</a:t>
            </a:r>
            <a:r>
              <a:rPr lang="vi-VN" altLang="en-US" i="1">
                <a:solidFill>
                  <a:srgbClr val="FF0000"/>
                </a:solidFill>
                <a:latin typeface="Cambria" panose="02040503050406030204" pitchFamily="18" charset="0"/>
                <a:ea typeface="Cambria" panose="02040503050406030204" pitchFamily="18" charset="0"/>
                <a:cs typeface="Cambria" panose="02040503050406030204" pitchFamily="18" charset="0"/>
              </a:rPr>
              <a:t> ở Bắc Bộ  và gây khô nóng vào đầu mùa cho Trung Bộ và Tây Bắc?</a:t>
            </a:r>
          </a:p>
        </p:txBody>
      </p:sp>
      <p:pic>
        <p:nvPicPr>
          <p:cNvPr id="25" name="Picture 2"/>
          <p:cNvPicPr>
            <a:picLocks noChangeAspect="1" noChangeArrowheads="1"/>
          </p:cNvPicPr>
          <p:nvPr/>
        </p:nvPicPr>
        <p:blipFill>
          <a:blip r:embed="rId7"/>
          <a:srcRect/>
          <a:stretch>
            <a:fillRect/>
          </a:stretch>
        </p:blipFill>
        <p:spPr bwMode="auto">
          <a:xfrm>
            <a:off x="552450" y="1350963"/>
            <a:ext cx="815975" cy="7651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randombar(horizontal)">
                                      <p:cBhvr>
                                        <p:cTn id="10" dur="500"/>
                                        <p:tgtEl>
                                          <p:spTgt spid="2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4" presetClass="entr" presetSubtype="10" fill="hold" nodeType="click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Effect transition="in" filter="randombar(horizontal)">
                                      <p:cBhvr>
                                        <p:cTn id="15" dur="500"/>
                                        <p:tgtEl>
                                          <p:spTgt spid="24">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4">
                                            <p:txEl>
                                              <p:pRg st="1" end="1"/>
                                            </p:txEl>
                                          </p:spTgt>
                                        </p:tgtEl>
                                        <p:attrNameLst>
                                          <p:attrName>style.visibility</p:attrName>
                                        </p:attrNameLst>
                                      </p:cBhvr>
                                      <p:to>
                                        <p:strVal val="visible"/>
                                      </p:to>
                                    </p:set>
                                    <p:animEffect transition="in" filter="randombar(horizontal)">
                                      <p:cBhvr>
                                        <p:cTn id="18" dur="500"/>
                                        <p:tgtEl>
                                          <p:spTgt spid="24">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4" presetClass="entr" presetSubtype="10" fill="hold" nodeType="clickEffect">
                                  <p:stCondLst>
                                    <p:cond delay="0"/>
                                  </p:stCondLst>
                                  <p:childTnLst>
                                    <p:set>
                                      <p:cBhvr>
                                        <p:cTn id="22" dur="1" fill="hold">
                                          <p:stCondLst>
                                            <p:cond delay="0"/>
                                          </p:stCondLst>
                                        </p:cTn>
                                        <p:tgtEl>
                                          <p:spTgt spid="24">
                                            <p:txEl>
                                              <p:pRg st="2" end="2"/>
                                            </p:txEl>
                                          </p:spTgt>
                                        </p:tgtEl>
                                        <p:attrNameLst>
                                          <p:attrName>style.visibility</p:attrName>
                                        </p:attrNameLst>
                                      </p:cBhvr>
                                      <p:to>
                                        <p:strVal val="visible"/>
                                      </p:to>
                                    </p:set>
                                    <p:animEffect transition="in" filter="randombar(horizontal)">
                                      <p:cBhvr>
                                        <p:cTn id="23" dur="500"/>
                                        <p:tgtEl>
                                          <p:spTgt spid="24">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4" presetClass="entr" presetSubtype="10" fill="hold" nodeType="clickEffect">
                                  <p:stCondLst>
                                    <p:cond delay="0"/>
                                  </p:stCondLst>
                                  <p:childTnLst>
                                    <p:set>
                                      <p:cBhvr>
                                        <p:cTn id="27" dur="1" fill="hold">
                                          <p:stCondLst>
                                            <p:cond delay="0"/>
                                          </p:stCondLst>
                                        </p:cTn>
                                        <p:tgtEl>
                                          <p:spTgt spid="24">
                                            <p:txEl>
                                              <p:pRg st="3" end="3"/>
                                            </p:txEl>
                                          </p:spTgt>
                                        </p:tgtEl>
                                        <p:attrNameLst>
                                          <p:attrName>style.visibility</p:attrName>
                                        </p:attrNameLst>
                                      </p:cBhvr>
                                      <p:to>
                                        <p:strVal val="visible"/>
                                      </p:to>
                                    </p:set>
                                    <p:animEffect transition="in" filter="randombar(horizontal)">
                                      <p:cBhvr>
                                        <p:cTn id="28" dur="500"/>
                                        <p:tgtEl>
                                          <p:spTgt spid="24">
                                            <p:txEl>
                                              <p:pRg st="3" end="3"/>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4" presetClass="entr" presetSubtype="1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randombar(horizontal)">
                                      <p:cBhvr>
                                        <p:cTn id="33" dur="500"/>
                                        <p:tgtEl>
                                          <p:spTgt spid="20"/>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4" presetClass="entr" presetSubtype="10" fill="hold" nodeType="clickEffect">
                                  <p:stCondLst>
                                    <p:cond delay="0"/>
                                  </p:stCondLst>
                                  <p:childTnLst>
                                    <p:set>
                                      <p:cBhvr>
                                        <p:cTn id="37" dur="1" fill="hold">
                                          <p:stCondLst>
                                            <p:cond delay="0"/>
                                          </p:stCondLst>
                                        </p:cTn>
                                        <p:tgtEl>
                                          <p:spTgt spid="24">
                                            <p:txEl>
                                              <p:pRg st="4" end="4"/>
                                            </p:txEl>
                                          </p:spTgt>
                                        </p:tgtEl>
                                        <p:attrNameLst>
                                          <p:attrName>style.visibility</p:attrName>
                                        </p:attrNameLst>
                                      </p:cBhvr>
                                      <p:to>
                                        <p:strVal val="visible"/>
                                      </p:to>
                                    </p:set>
                                    <p:animEffect transition="in" filter="randombar(horizontal)">
                                      <p:cBhvr>
                                        <p:cTn id="38" dur="500"/>
                                        <p:tgtEl>
                                          <p:spTgt spid="24">
                                            <p:txEl>
                                              <p:pRg st="4" end="4"/>
                                            </p:txEl>
                                          </p:spTgt>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4" presetClass="entr" presetSubtype="10" fill="hold" nodeType="clickEffect">
                                  <p:stCondLst>
                                    <p:cond delay="0"/>
                                  </p:stCondLst>
                                  <p:childTnLst>
                                    <p:set>
                                      <p:cBhvr>
                                        <p:cTn id="42" dur="1" fill="hold">
                                          <p:stCondLst>
                                            <p:cond delay="0"/>
                                          </p:stCondLst>
                                        </p:cTn>
                                        <p:tgtEl>
                                          <p:spTgt spid="24">
                                            <p:txEl>
                                              <p:pRg st="5" end="5"/>
                                            </p:txEl>
                                          </p:spTgt>
                                        </p:tgtEl>
                                        <p:attrNameLst>
                                          <p:attrName>style.visibility</p:attrName>
                                        </p:attrNameLst>
                                      </p:cBhvr>
                                      <p:to>
                                        <p:strVal val="visible"/>
                                      </p:to>
                                    </p:set>
                                    <p:animEffect transition="in" filter="randombar(horizontal)">
                                      <p:cBhvr>
                                        <p:cTn id="43" dur="500"/>
                                        <p:tgtEl>
                                          <p:spTgt spid="24">
                                            <p:txEl>
                                              <p:pRg st="5" end="5"/>
                                            </p:txEl>
                                          </p:spTgt>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4" presetClass="entr" presetSubtype="10" fill="hold" nodeType="clickEffect">
                                  <p:stCondLst>
                                    <p:cond delay="0"/>
                                  </p:stCondLst>
                                  <p:childTnLst>
                                    <p:set>
                                      <p:cBhvr>
                                        <p:cTn id="47" dur="1" fill="hold">
                                          <p:stCondLst>
                                            <p:cond delay="0"/>
                                          </p:stCondLst>
                                        </p:cTn>
                                        <p:tgtEl>
                                          <p:spTgt spid="24">
                                            <p:txEl>
                                              <p:pRg st="6" end="6"/>
                                            </p:txEl>
                                          </p:spTgt>
                                        </p:tgtEl>
                                        <p:attrNameLst>
                                          <p:attrName>style.visibility</p:attrName>
                                        </p:attrNameLst>
                                      </p:cBhvr>
                                      <p:to>
                                        <p:strVal val="visible"/>
                                      </p:to>
                                    </p:set>
                                    <p:animEffect transition="in" filter="randombar(horizontal)">
                                      <p:cBhvr>
                                        <p:cTn id="48" dur="500"/>
                                        <p:tgtEl>
                                          <p:spTgt spid="24">
                                            <p:txEl>
                                              <p:pRg st="6" end="6"/>
                                            </p:txEl>
                                          </p:spTgt>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14" presetClass="entr" presetSubtype="10" fill="hold" nodeType="clickEffect">
                                  <p:stCondLst>
                                    <p:cond delay="0"/>
                                  </p:stCondLst>
                                  <p:childTnLst>
                                    <p:set>
                                      <p:cBhvr>
                                        <p:cTn id="52" dur="1" fill="hold">
                                          <p:stCondLst>
                                            <p:cond delay="0"/>
                                          </p:stCondLst>
                                        </p:cTn>
                                        <p:tgtEl>
                                          <p:spTgt spid="24">
                                            <p:txEl>
                                              <p:pRg st="7" end="7"/>
                                            </p:txEl>
                                          </p:spTgt>
                                        </p:tgtEl>
                                        <p:attrNameLst>
                                          <p:attrName>style.visibility</p:attrName>
                                        </p:attrNameLst>
                                      </p:cBhvr>
                                      <p:to>
                                        <p:strVal val="visible"/>
                                      </p:to>
                                    </p:set>
                                    <p:animEffect transition="in" filter="randombar(horizontal)">
                                      <p:cBhvr>
                                        <p:cTn id="53" dur="500"/>
                                        <p:tgtEl>
                                          <p:spTgt spid="24">
                                            <p:txEl>
                                              <p:pRg st="7" end="7"/>
                                            </p:txEl>
                                          </p:spTgt>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4" presetClass="entr" presetSubtype="10" fill="hold" nodeType="clickEffect">
                                  <p:stCondLst>
                                    <p:cond delay="0"/>
                                  </p:stCondLst>
                                  <p:childTnLst>
                                    <p:set>
                                      <p:cBhvr>
                                        <p:cTn id="57" dur="1" fill="hold">
                                          <p:stCondLst>
                                            <p:cond delay="0"/>
                                          </p:stCondLst>
                                        </p:cTn>
                                        <p:tgtEl>
                                          <p:spTgt spid="24">
                                            <p:txEl>
                                              <p:pRg st="8" end="8"/>
                                            </p:txEl>
                                          </p:spTgt>
                                        </p:tgtEl>
                                        <p:attrNameLst>
                                          <p:attrName>style.visibility</p:attrName>
                                        </p:attrNameLst>
                                      </p:cBhvr>
                                      <p:to>
                                        <p:strVal val="visible"/>
                                      </p:to>
                                    </p:set>
                                    <p:animEffect transition="in" filter="randombar(horizontal)">
                                      <p:cBhvr>
                                        <p:cTn id="58" dur="500"/>
                                        <p:tgtEl>
                                          <p:spTgt spid="2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endParaRPr lang="en-US" altLang="en-US" smtClean="0"/>
          </a:p>
        </p:txBody>
      </p:sp>
      <p:sp>
        <p:nvSpPr>
          <p:cNvPr id="21507" name="Content Placeholder 2"/>
          <p:cNvSpPr>
            <a:spLocks noGrp="1"/>
          </p:cNvSpPr>
          <p:nvPr>
            <p:ph idx="1"/>
          </p:nvPr>
        </p:nvSpPr>
        <p:spPr/>
        <p:txBody>
          <a:bodyPr/>
          <a:lstStyle/>
          <a:p>
            <a:endParaRPr lang="en-US" altLang="en-US" smtClean="0"/>
          </a:p>
        </p:txBody>
      </p:sp>
      <p:pic>
        <p:nvPicPr>
          <p:cNvPr id="4" name="Bai 6-2">
            <a:hlinkClick r:id="" action="ppaction://media"/>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 y="76200"/>
            <a:ext cx="89916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2" cy="793750"/>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138" y="133350"/>
            <a:ext cx="7391400" cy="78740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3000" b="1" dirty="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22553" name="Title 1"/>
          <p:cNvSpPr txBox="1">
            <a:spLocks/>
          </p:cNvSpPr>
          <p:nvPr/>
        </p:nvSpPr>
        <p:spPr bwMode="auto">
          <a:xfrm>
            <a:off x="2298700" y="266700"/>
            <a:ext cx="73787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en-US" altLang="en-US" sz="2400" b="1">
                <a:solidFill>
                  <a:srgbClr val="0D30DD"/>
                </a:solidFill>
                <a:latin typeface="Cambria" panose="02040503050406030204" pitchFamily="18" charset="0"/>
              </a:rPr>
              <a:t>KHÍ HẬU NHIỆT ĐỚI ẨM GIÓ MÙA </a:t>
            </a:r>
          </a:p>
        </p:txBody>
      </p:sp>
      <p:graphicFrame>
        <p:nvGraphicFramePr>
          <p:cNvPr id="2" name="Diagram 1"/>
          <p:cNvGraphicFramePr/>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a:srcRect/>
          <a:stretch>
            <a:fillRect/>
          </a:stretch>
        </p:blipFill>
        <p:spPr bwMode="auto">
          <a:xfrm>
            <a:off x="365125" y="3476625"/>
            <a:ext cx="1357313" cy="10191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556" name="TextBox 2"/>
          <p:cNvSpPr txBox="1">
            <a:spLocks noChangeArrowheads="1"/>
          </p:cNvSpPr>
          <p:nvPr/>
        </p:nvSpPr>
        <p:spPr bwMode="auto">
          <a:xfrm>
            <a:off x="808038" y="3617913"/>
            <a:ext cx="6429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000" b="1">
                <a:solidFill>
                  <a:srgbClr val="FF0000"/>
                </a:solidFill>
                <a:latin typeface="Cambria" panose="02040503050406030204" pitchFamily="18" charset="0"/>
                <a:ea typeface="Cambria" panose="02040503050406030204" pitchFamily="18" charset="0"/>
                <a:cs typeface="Cambria" panose="02040503050406030204" pitchFamily="18" charset="0"/>
              </a:rPr>
              <a:t>1</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2" cy="793750"/>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138" y="133350"/>
            <a:ext cx="7391400" cy="78740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3000" b="1" dirty="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23577" name="Text Box 9"/>
          <p:cNvSpPr txBox="1">
            <a:spLocks noChangeArrowheads="1"/>
          </p:cNvSpPr>
          <p:nvPr/>
        </p:nvSpPr>
        <p:spPr bwMode="auto">
          <a:xfrm>
            <a:off x="452438" y="1295400"/>
            <a:ext cx="4729162" cy="461963"/>
          </a:xfrm>
          <a:prstGeom prst="rect">
            <a:avLst/>
          </a:prstGeom>
          <a:solidFill>
            <a:srgbClr val="FFFF00"/>
          </a:solidFill>
          <a:ln w="28575">
            <a:solidFill>
              <a:srgbClr val="FF0000"/>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2400" b="1">
                <a:solidFill>
                  <a:srgbClr val="CC0000"/>
                </a:solidFill>
                <a:latin typeface="Times New Roman" panose="02020603050405020304" pitchFamily="18" charset="0"/>
                <a:cs typeface="Times New Roman" panose="02020603050405020304" pitchFamily="18" charset="0"/>
              </a:rPr>
              <a:t>c</a:t>
            </a:r>
            <a:r>
              <a:rPr lang="vi-VN" altLang="en-US" sz="2400" b="1">
                <a:solidFill>
                  <a:srgbClr val="CC0000"/>
                </a:solidFill>
                <a:latin typeface="Times New Roman" panose="02020603050405020304" pitchFamily="18" charset="0"/>
                <a:cs typeface="Times New Roman" panose="02020603050405020304" pitchFamily="18" charset="0"/>
              </a:rPr>
              <a:t>. Tính chất </a:t>
            </a:r>
            <a:r>
              <a:rPr lang="en-US" altLang="en-US" sz="2400" b="1">
                <a:solidFill>
                  <a:srgbClr val="CC0000"/>
                </a:solidFill>
                <a:latin typeface="Times New Roman" panose="02020603050405020304" pitchFamily="18" charset="0"/>
                <a:cs typeface="Times New Roman" panose="02020603050405020304" pitchFamily="18" charset="0"/>
              </a:rPr>
              <a:t>gió mùa</a:t>
            </a:r>
            <a:endParaRPr lang="vi-VN" altLang="en-US" sz="2400" b="1">
              <a:solidFill>
                <a:srgbClr val="CC0000"/>
              </a:solidFill>
              <a:latin typeface="Times New Roman" panose="02020603050405020304" pitchFamily="18" charset="0"/>
              <a:cs typeface="Times New Roman" panose="02020603050405020304" pitchFamily="18" charset="0"/>
            </a:endParaRPr>
          </a:p>
        </p:txBody>
      </p:sp>
      <p:pic>
        <p:nvPicPr>
          <p:cNvPr id="35" name="Picture 10" descr="http://thumbs.dreamstime.com/z/%E6%9C%89%E7%99%BD%E8%89%B2%E6%B3%A1%E5%BD%B1%E7%9A%84thinking%E6%95%99%E6%8E%88-36777654.jp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399" r="8351" b="19563"/>
          <a:stretch>
            <a:fillRect/>
          </a:stretch>
        </p:blipFill>
        <p:spPr bwMode="auto">
          <a:xfrm>
            <a:off x="6948488" y="4422775"/>
            <a:ext cx="2019300" cy="225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Rounded Rectangular Callout 35"/>
          <p:cNvSpPr/>
          <p:nvPr/>
        </p:nvSpPr>
        <p:spPr>
          <a:xfrm>
            <a:off x="446088" y="1981200"/>
            <a:ext cx="6792912" cy="3567113"/>
          </a:xfrm>
          <a:prstGeom prst="wedgeRoundRectCallout">
            <a:avLst>
              <a:gd name="adj1" fmla="val 47893"/>
              <a:gd name="adj2" fmla="val 5748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anchor="ctr"/>
          <a:lstStyle/>
          <a:p>
            <a:pPr eaLnBrk="1" fontAlgn="auto" hangingPunct="1">
              <a:spcBef>
                <a:spcPts val="0"/>
              </a:spcBef>
              <a:spcAft>
                <a:spcPts val="0"/>
              </a:spcAft>
              <a:defRPr/>
            </a:pPr>
            <a:endParaRPr lang="en-US" dirty="0"/>
          </a:p>
        </p:txBody>
      </p:sp>
      <p:pic>
        <p:nvPicPr>
          <p:cNvPr id="37" name="Picture 12" descr="http://previews.123rf.com/images/mistac/mistac1207/mistac120700017/14524015-A-cartoon-boy-with-a-good-idea-Stock-Vector-thinking.jpg"/>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7" b="81606"/>
          <a:stretch>
            <a:fillRect/>
          </a:stretch>
        </p:blipFill>
        <p:spPr bwMode="auto">
          <a:xfrm rot="1019582">
            <a:off x="7778750" y="3732213"/>
            <a:ext cx="990600" cy="79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Rectangle 37"/>
          <p:cNvSpPr/>
          <p:nvPr/>
        </p:nvSpPr>
        <p:spPr>
          <a:xfrm>
            <a:off x="609600" y="2133600"/>
            <a:ext cx="6553200" cy="3254375"/>
          </a:xfrm>
          <a:prstGeom prst="rect">
            <a:avLst/>
          </a:prstGeom>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spcBef>
                <a:spcPts val="600"/>
              </a:spcBef>
            </a:pPr>
            <a:r>
              <a:rPr lang="nl-NL" altLang="en-US" sz="1900" b="1">
                <a:latin typeface="Cambria" panose="02040503050406030204" pitchFamily="18" charset="0"/>
                <a:ea typeface="Cambria" panose="02040503050406030204" pitchFamily="18" charset="0"/>
                <a:cs typeface="Cambria" panose="02040503050406030204" pitchFamily="18" charset="0"/>
              </a:rPr>
              <a:t>* Gió mùa mùa đông: </a:t>
            </a:r>
            <a:endParaRPr lang="en-US" altLang="en-US" sz="1900" b="1">
              <a:latin typeface="Cambria" panose="02040503050406030204" pitchFamily="18" charset="0"/>
              <a:ea typeface="Cambria" panose="02040503050406030204" pitchFamily="18" charset="0"/>
              <a:cs typeface="Cambria" panose="02040503050406030204" pitchFamily="18" charset="0"/>
            </a:endParaRPr>
          </a:p>
          <a:p>
            <a:pPr algn="just" eaLnBrk="1" hangingPunct="1">
              <a:spcBef>
                <a:spcPts val="600"/>
              </a:spcBef>
            </a:pPr>
            <a:r>
              <a:rPr lang="nl-NL" altLang="en-US" sz="1900">
                <a:latin typeface="Cambria" panose="02040503050406030204" pitchFamily="18" charset="0"/>
                <a:ea typeface="Cambria" panose="02040503050406030204" pitchFamily="18" charset="0"/>
                <a:cs typeface="Cambria" panose="02040503050406030204" pitchFamily="18" charset="0"/>
              </a:rPr>
              <a:t>- Thời gian: từ tháng 11 – 4 năm sau</a:t>
            </a:r>
            <a:endParaRPr lang="en-US" altLang="en-US" sz="1900">
              <a:latin typeface="Cambria" panose="02040503050406030204" pitchFamily="18" charset="0"/>
              <a:ea typeface="Cambria" panose="02040503050406030204" pitchFamily="18" charset="0"/>
              <a:cs typeface="Cambria" panose="02040503050406030204" pitchFamily="18" charset="0"/>
            </a:endParaRPr>
          </a:p>
          <a:p>
            <a:pPr algn="just" eaLnBrk="1" hangingPunct="1">
              <a:spcBef>
                <a:spcPts val="600"/>
              </a:spcBef>
            </a:pPr>
            <a:r>
              <a:rPr lang="nl-NL" altLang="en-US" sz="1900">
                <a:latin typeface="Cambria" panose="02040503050406030204" pitchFamily="18" charset="0"/>
                <a:ea typeface="Cambria" panose="02040503050406030204" pitchFamily="18" charset="0"/>
                <a:cs typeface="Cambria" panose="02040503050406030204" pitchFamily="18" charset="0"/>
              </a:rPr>
              <a:t>- Nguồn gốc: áp cao Xi-bia.</a:t>
            </a:r>
            <a:endParaRPr lang="en-US" altLang="en-US" sz="1900">
              <a:latin typeface="Cambria" panose="02040503050406030204" pitchFamily="18" charset="0"/>
              <a:ea typeface="Cambria" panose="02040503050406030204" pitchFamily="18" charset="0"/>
              <a:cs typeface="Cambria" panose="02040503050406030204" pitchFamily="18" charset="0"/>
            </a:endParaRPr>
          </a:p>
          <a:p>
            <a:pPr algn="just" eaLnBrk="1" hangingPunct="1">
              <a:spcBef>
                <a:spcPts val="600"/>
              </a:spcBef>
            </a:pPr>
            <a:r>
              <a:rPr lang="nl-NL" altLang="en-US" sz="1900">
                <a:latin typeface="Cambria" panose="02040503050406030204" pitchFamily="18" charset="0"/>
                <a:ea typeface="Cambria" panose="02040503050406030204" pitchFamily="18" charset="0"/>
                <a:cs typeface="Cambria" panose="02040503050406030204" pitchFamily="18" charset="0"/>
              </a:rPr>
              <a:t>- Hướng gió: đ</a:t>
            </a:r>
            <a:r>
              <a:rPr lang="en-US" altLang="en-US" sz="1900">
                <a:latin typeface="Cambria" panose="02040503050406030204" pitchFamily="18" charset="0"/>
                <a:ea typeface="Cambria" panose="02040503050406030204" pitchFamily="18" charset="0"/>
                <a:cs typeface="Cambria" panose="02040503050406030204" pitchFamily="18" charset="0"/>
              </a:rPr>
              <a:t>ông bắc.</a:t>
            </a:r>
          </a:p>
          <a:p>
            <a:pPr algn="just" eaLnBrk="1" hangingPunct="1">
              <a:spcBef>
                <a:spcPts val="600"/>
              </a:spcBef>
            </a:pPr>
            <a:r>
              <a:rPr lang="nl-NL" altLang="en-US" sz="1900">
                <a:latin typeface="Cambria" panose="02040503050406030204" pitchFamily="18" charset="0"/>
                <a:ea typeface="Cambria" panose="02040503050406030204" pitchFamily="18" charset="0"/>
                <a:cs typeface="Cambria" panose="02040503050406030204" pitchFamily="18" charset="0"/>
              </a:rPr>
              <a:t>- Đặc điểm: </a:t>
            </a:r>
            <a:endParaRPr lang="en-US" altLang="en-US" sz="1900">
              <a:latin typeface="Cambria" panose="02040503050406030204" pitchFamily="18" charset="0"/>
              <a:ea typeface="Cambria" panose="02040503050406030204" pitchFamily="18" charset="0"/>
              <a:cs typeface="Cambria" panose="02040503050406030204" pitchFamily="18" charset="0"/>
            </a:endParaRPr>
          </a:p>
          <a:p>
            <a:pPr algn="just" eaLnBrk="1" hangingPunct="1">
              <a:spcBef>
                <a:spcPts val="600"/>
              </a:spcBef>
            </a:pPr>
            <a:r>
              <a:rPr lang="vi-VN" altLang="en-US" sz="1900">
                <a:latin typeface="Cambria" panose="02040503050406030204" pitchFamily="18" charset="0"/>
                <a:ea typeface="Cambria" panose="02040503050406030204" pitchFamily="18" charset="0"/>
                <a:cs typeface="Cambria" panose="02040503050406030204" pitchFamily="18" charset="0"/>
              </a:rPr>
              <a:t>+ Ở miền Bắc: nửa đầu mùa đông thời tiết lạnh khô, nửa cuối mùa đông thời tiết lạnh ẩm.</a:t>
            </a:r>
          </a:p>
          <a:p>
            <a:pPr algn="just" eaLnBrk="1" hangingPunct="1">
              <a:spcBef>
                <a:spcPts val="600"/>
              </a:spcBef>
            </a:pPr>
            <a:r>
              <a:rPr lang="vi-VN" altLang="en-US" sz="1900">
                <a:latin typeface="Cambria" panose="02040503050406030204" pitchFamily="18" charset="0"/>
                <a:ea typeface="Cambria" panose="02040503050406030204" pitchFamily="18" charset="0"/>
                <a:cs typeface="Cambria" panose="02040503050406030204" pitchFamily="18" charset="0"/>
              </a:rPr>
              <a:t>+ Ở miền Nam, Tín phong gây mưa cho vùng biển Nam Trung Bộ, gây thời tiết nóng, khô cho Nan Bộ và Tây Nguyên.</a:t>
            </a:r>
          </a:p>
        </p:txBody>
      </p:sp>
      <p:sp>
        <p:nvSpPr>
          <p:cNvPr id="23582" name="Title 1"/>
          <p:cNvSpPr txBox="1">
            <a:spLocks/>
          </p:cNvSpPr>
          <p:nvPr/>
        </p:nvSpPr>
        <p:spPr bwMode="auto">
          <a:xfrm>
            <a:off x="2298700" y="266700"/>
            <a:ext cx="73787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en-US" altLang="en-US" sz="2400" b="1">
                <a:solidFill>
                  <a:srgbClr val="0D30DD"/>
                </a:solidFill>
                <a:latin typeface="Cambria" panose="02040503050406030204" pitchFamily="18" charset="0"/>
              </a:rPr>
              <a:t>KHÍ HẬU NHIỆT ĐỚI ẨM GIÓ MÙA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nodeType="clickPar">
                      <p:stCondLst>
                        <p:cond delay="indefinite"/>
                      </p:stCondLst>
                      <p:childTnLst>
                        <p:par>
                          <p:cTn id="18" fill="hold" nodeType="withGroup">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4" presetClass="entr" presetSubtype="10" fill="hold" nodeType="clickEffect">
                                  <p:stCondLst>
                                    <p:cond delay="0"/>
                                  </p:stCondLst>
                                  <p:childTnLst>
                                    <p:set>
                                      <p:cBhvr>
                                        <p:cTn id="43"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4" dur="500"/>
                                        <p:tgtEl>
                                          <p:spTgt spid="38">
                                            <p:txEl>
                                              <p:pRg st="3" end="3"/>
                                            </p:txEl>
                                          </p:spTgt>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4" presetClass="entr" presetSubtype="10" fill="hold" nodeType="clickEffect">
                                  <p:stCondLst>
                                    <p:cond delay="0"/>
                                  </p:stCondLst>
                                  <p:childTnLst>
                                    <p:set>
                                      <p:cBhvr>
                                        <p:cTn id="48" dur="1" fill="hold">
                                          <p:stCondLst>
                                            <p:cond delay="0"/>
                                          </p:stCondLst>
                                        </p:cTn>
                                        <p:tgtEl>
                                          <p:spTgt spid="38">
                                            <p:txEl>
                                              <p:pRg st="4" end="4"/>
                                            </p:txEl>
                                          </p:spTgt>
                                        </p:tgtEl>
                                        <p:attrNameLst>
                                          <p:attrName>style.visibility</p:attrName>
                                        </p:attrNameLst>
                                      </p:cBhvr>
                                      <p:to>
                                        <p:strVal val="visible"/>
                                      </p:to>
                                    </p:set>
                                    <p:animEffect transition="in" filter="randombar(horizontal)">
                                      <p:cBhvr>
                                        <p:cTn id="49" dur="500"/>
                                        <p:tgtEl>
                                          <p:spTgt spid="38">
                                            <p:txEl>
                                              <p:pRg st="4" end="4"/>
                                            </p:txEl>
                                          </p:spTgt>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14" presetClass="entr" presetSubtype="10" fill="hold" nodeType="clickEffect">
                                  <p:stCondLst>
                                    <p:cond delay="0"/>
                                  </p:stCondLst>
                                  <p:childTnLst>
                                    <p:set>
                                      <p:cBhvr>
                                        <p:cTn id="53" dur="1" fill="hold">
                                          <p:stCondLst>
                                            <p:cond delay="0"/>
                                          </p:stCondLst>
                                        </p:cTn>
                                        <p:tgtEl>
                                          <p:spTgt spid="38">
                                            <p:txEl>
                                              <p:pRg st="5" end="5"/>
                                            </p:txEl>
                                          </p:spTgt>
                                        </p:tgtEl>
                                        <p:attrNameLst>
                                          <p:attrName>style.visibility</p:attrName>
                                        </p:attrNameLst>
                                      </p:cBhvr>
                                      <p:to>
                                        <p:strVal val="visible"/>
                                      </p:to>
                                    </p:set>
                                    <p:animEffect transition="in" filter="randombar(horizontal)">
                                      <p:cBhvr>
                                        <p:cTn id="54" dur="500"/>
                                        <p:tgtEl>
                                          <p:spTgt spid="38">
                                            <p:txEl>
                                              <p:pRg st="5" end="5"/>
                                            </p:txEl>
                                          </p:spTgt>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14" presetClass="entr" presetSubtype="10" fill="hold" nodeType="clickEffect">
                                  <p:stCondLst>
                                    <p:cond delay="0"/>
                                  </p:stCondLst>
                                  <p:childTnLst>
                                    <p:set>
                                      <p:cBhvr>
                                        <p:cTn id="58" dur="1" fill="hold">
                                          <p:stCondLst>
                                            <p:cond delay="0"/>
                                          </p:stCondLst>
                                        </p:cTn>
                                        <p:tgtEl>
                                          <p:spTgt spid="38">
                                            <p:txEl>
                                              <p:pRg st="6" end="6"/>
                                            </p:txEl>
                                          </p:spTgt>
                                        </p:tgtEl>
                                        <p:attrNameLst>
                                          <p:attrName>style.visibility</p:attrName>
                                        </p:attrNameLst>
                                      </p:cBhvr>
                                      <p:to>
                                        <p:strVal val="visible"/>
                                      </p:to>
                                    </p:set>
                                    <p:animEffect transition="in" filter="randombar(horizontal)">
                                      <p:cBhvr>
                                        <p:cTn id="59" dur="500"/>
                                        <p:tgtEl>
                                          <p:spTgt spid="3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2" cy="793750"/>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138" y="133350"/>
            <a:ext cx="7391400" cy="78740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3000" b="1" dirty="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24601" name="Title 1"/>
          <p:cNvSpPr txBox="1">
            <a:spLocks/>
          </p:cNvSpPr>
          <p:nvPr/>
        </p:nvSpPr>
        <p:spPr bwMode="auto">
          <a:xfrm>
            <a:off x="2298700" y="266700"/>
            <a:ext cx="73787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en-US" altLang="en-US" sz="2400" b="1">
                <a:solidFill>
                  <a:srgbClr val="0D30DD"/>
                </a:solidFill>
                <a:latin typeface="Cambria" panose="02040503050406030204" pitchFamily="18" charset="0"/>
              </a:rPr>
              <a:t>KHÍ HẬU NHIỆT ĐỚI ẨM GIÓ MÙA </a:t>
            </a:r>
          </a:p>
        </p:txBody>
      </p:sp>
      <p:graphicFrame>
        <p:nvGraphicFramePr>
          <p:cNvPr id="2" name="Diagram 1"/>
          <p:cNvGraphicFramePr/>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a:srcRect/>
          <a:stretch>
            <a:fillRect/>
          </a:stretch>
        </p:blipFill>
        <p:spPr bwMode="auto">
          <a:xfrm>
            <a:off x="365125" y="3476625"/>
            <a:ext cx="1357313" cy="10191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604" name="TextBox 2"/>
          <p:cNvSpPr txBox="1">
            <a:spLocks noChangeArrowheads="1"/>
          </p:cNvSpPr>
          <p:nvPr/>
        </p:nvSpPr>
        <p:spPr bwMode="auto">
          <a:xfrm>
            <a:off x="808038" y="3617913"/>
            <a:ext cx="6429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000" b="1">
                <a:solidFill>
                  <a:srgbClr val="FF0000"/>
                </a:solidFill>
                <a:latin typeface="Cambria" panose="02040503050406030204" pitchFamily="18" charset="0"/>
                <a:ea typeface="Cambria" panose="02040503050406030204" pitchFamily="18" charset="0"/>
                <a:cs typeface="Cambria" panose="02040503050406030204" pitchFamily="18" charset="0"/>
              </a:rPr>
              <a:t>5</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2" cy="793750"/>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138" y="133350"/>
            <a:ext cx="7391400" cy="78740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3000" b="1" dirty="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25625" name="Text Box 9"/>
          <p:cNvSpPr txBox="1">
            <a:spLocks noChangeArrowheads="1"/>
          </p:cNvSpPr>
          <p:nvPr/>
        </p:nvSpPr>
        <p:spPr bwMode="auto">
          <a:xfrm>
            <a:off x="452438" y="1295400"/>
            <a:ext cx="4729162" cy="461963"/>
          </a:xfrm>
          <a:prstGeom prst="rect">
            <a:avLst/>
          </a:prstGeom>
          <a:solidFill>
            <a:srgbClr val="FFFF00"/>
          </a:solidFill>
          <a:ln w="28575">
            <a:solidFill>
              <a:srgbClr val="FF0000"/>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2400" b="1">
                <a:solidFill>
                  <a:srgbClr val="CC0000"/>
                </a:solidFill>
                <a:latin typeface="Times New Roman" panose="02020603050405020304" pitchFamily="18" charset="0"/>
                <a:cs typeface="Times New Roman" panose="02020603050405020304" pitchFamily="18" charset="0"/>
              </a:rPr>
              <a:t>c</a:t>
            </a:r>
            <a:r>
              <a:rPr lang="vi-VN" altLang="en-US" sz="2400" b="1">
                <a:solidFill>
                  <a:srgbClr val="CC0000"/>
                </a:solidFill>
                <a:latin typeface="Times New Roman" panose="02020603050405020304" pitchFamily="18" charset="0"/>
                <a:cs typeface="Times New Roman" panose="02020603050405020304" pitchFamily="18" charset="0"/>
              </a:rPr>
              <a:t>. Tính chất </a:t>
            </a:r>
            <a:r>
              <a:rPr lang="en-US" altLang="en-US" sz="2400" b="1">
                <a:solidFill>
                  <a:srgbClr val="CC0000"/>
                </a:solidFill>
                <a:latin typeface="Times New Roman" panose="02020603050405020304" pitchFamily="18" charset="0"/>
                <a:cs typeface="Times New Roman" panose="02020603050405020304" pitchFamily="18" charset="0"/>
              </a:rPr>
              <a:t>gió mùa</a:t>
            </a:r>
            <a:endParaRPr lang="vi-VN" altLang="en-US" sz="2400" b="1">
              <a:solidFill>
                <a:srgbClr val="CC0000"/>
              </a:solidFill>
              <a:latin typeface="Times New Roman" panose="02020603050405020304" pitchFamily="18" charset="0"/>
              <a:cs typeface="Times New Roman" panose="02020603050405020304" pitchFamily="18" charset="0"/>
            </a:endParaRPr>
          </a:p>
        </p:txBody>
      </p:sp>
      <p:pic>
        <p:nvPicPr>
          <p:cNvPr id="35" name="Picture 10" descr="http://thumbs.dreamstime.com/z/%E6%9C%89%E7%99%BD%E8%89%B2%E6%B3%A1%E5%BD%B1%E7%9A%84thinking%E6%95%99%E6%8E%88-36777654.jp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399" r="8351" b="19563"/>
          <a:stretch>
            <a:fillRect/>
          </a:stretch>
        </p:blipFill>
        <p:spPr bwMode="auto">
          <a:xfrm>
            <a:off x="6948488" y="4422775"/>
            <a:ext cx="2019300" cy="225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Rounded Rectangular Callout 35"/>
          <p:cNvSpPr/>
          <p:nvPr/>
        </p:nvSpPr>
        <p:spPr>
          <a:xfrm>
            <a:off x="446088" y="1981200"/>
            <a:ext cx="6792912" cy="3567113"/>
          </a:xfrm>
          <a:prstGeom prst="wedgeRoundRectCallout">
            <a:avLst>
              <a:gd name="adj1" fmla="val 47893"/>
              <a:gd name="adj2" fmla="val 5748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anchor="ctr"/>
          <a:lstStyle/>
          <a:p>
            <a:pPr eaLnBrk="1" fontAlgn="auto" hangingPunct="1">
              <a:spcBef>
                <a:spcPts val="0"/>
              </a:spcBef>
              <a:spcAft>
                <a:spcPts val="0"/>
              </a:spcAft>
              <a:defRPr/>
            </a:pPr>
            <a:endParaRPr lang="en-US" dirty="0"/>
          </a:p>
        </p:txBody>
      </p:sp>
      <p:pic>
        <p:nvPicPr>
          <p:cNvPr id="37" name="Picture 12" descr="http://previews.123rf.com/images/mistac/mistac1207/mistac120700017/14524015-A-cartoon-boy-with-a-good-idea-Stock-Vector-thinking.jpg"/>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7" b="81606"/>
          <a:stretch>
            <a:fillRect/>
          </a:stretch>
        </p:blipFill>
        <p:spPr bwMode="auto">
          <a:xfrm rot="1019582">
            <a:off x="7778750" y="3732213"/>
            <a:ext cx="990600" cy="79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Rectangle 37"/>
          <p:cNvSpPr>
            <a:spLocks noChangeArrowheads="1"/>
          </p:cNvSpPr>
          <p:nvPr/>
        </p:nvSpPr>
        <p:spPr bwMode="auto">
          <a:xfrm>
            <a:off x="685800" y="1981200"/>
            <a:ext cx="6553200" cy="347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spcBef>
                <a:spcPts val="600"/>
              </a:spcBef>
            </a:pPr>
            <a:r>
              <a:rPr lang="nl-NL" altLang="en-US" sz="1900" b="1">
                <a:latin typeface="Cambria" panose="02040503050406030204" pitchFamily="18" charset="0"/>
                <a:ea typeface="Cambria" panose="02040503050406030204" pitchFamily="18" charset="0"/>
                <a:cs typeface="Cambria" panose="02040503050406030204" pitchFamily="18" charset="0"/>
              </a:rPr>
              <a:t>* Gió mùa mùa hạ: </a:t>
            </a:r>
            <a:endParaRPr lang="en-US" altLang="en-US" sz="1900" b="1">
              <a:latin typeface="Cambria" panose="02040503050406030204" pitchFamily="18" charset="0"/>
              <a:ea typeface="Cambria" panose="02040503050406030204" pitchFamily="18" charset="0"/>
              <a:cs typeface="Cambria" panose="02040503050406030204" pitchFamily="18" charset="0"/>
            </a:endParaRPr>
          </a:p>
          <a:p>
            <a:pPr algn="just" eaLnBrk="1" hangingPunct="1">
              <a:spcBef>
                <a:spcPts val="600"/>
              </a:spcBef>
            </a:pPr>
            <a:r>
              <a:rPr lang="nl-NL" altLang="en-US" sz="1900">
                <a:latin typeface="Cambria" panose="02040503050406030204" pitchFamily="18" charset="0"/>
                <a:ea typeface="Cambria" panose="02040503050406030204" pitchFamily="18" charset="0"/>
                <a:cs typeface="Cambria" panose="02040503050406030204" pitchFamily="18" charset="0"/>
              </a:rPr>
              <a:t>- Thời gian: từ tháng 5 – 10. </a:t>
            </a:r>
            <a:endParaRPr lang="en-US" altLang="en-US" sz="1900">
              <a:latin typeface="Cambria" panose="02040503050406030204" pitchFamily="18" charset="0"/>
              <a:ea typeface="Cambria" panose="02040503050406030204" pitchFamily="18" charset="0"/>
              <a:cs typeface="Cambria" panose="02040503050406030204" pitchFamily="18" charset="0"/>
            </a:endParaRPr>
          </a:p>
          <a:p>
            <a:pPr algn="just" eaLnBrk="1" hangingPunct="1">
              <a:spcBef>
                <a:spcPts val="600"/>
              </a:spcBef>
            </a:pPr>
            <a:r>
              <a:rPr lang="nl-NL" altLang="en-US" sz="1900">
                <a:latin typeface="Cambria" panose="02040503050406030204" pitchFamily="18" charset="0"/>
                <a:ea typeface="Cambria" panose="02040503050406030204" pitchFamily="18" charset="0"/>
                <a:cs typeface="Cambria" panose="02040503050406030204" pitchFamily="18" charset="0"/>
              </a:rPr>
              <a:t>- Nguồn gốc: áp cao Bắc Ấn Độ Dương và áp cao cận chí tuyến Nam bán cầu.</a:t>
            </a:r>
            <a:endParaRPr lang="en-US" altLang="en-US" sz="1900">
              <a:latin typeface="Cambria" panose="02040503050406030204" pitchFamily="18" charset="0"/>
              <a:ea typeface="Cambria" panose="02040503050406030204" pitchFamily="18" charset="0"/>
              <a:cs typeface="Cambria" panose="02040503050406030204" pitchFamily="18" charset="0"/>
            </a:endParaRPr>
          </a:p>
          <a:p>
            <a:pPr algn="just" eaLnBrk="1" hangingPunct="1">
              <a:spcBef>
                <a:spcPts val="600"/>
              </a:spcBef>
            </a:pPr>
            <a:r>
              <a:rPr lang="nl-NL" altLang="en-US" sz="1900">
                <a:latin typeface="Cambria" panose="02040503050406030204" pitchFamily="18" charset="0"/>
                <a:ea typeface="Cambria" panose="02040503050406030204" pitchFamily="18" charset="0"/>
                <a:cs typeface="Cambria" panose="02040503050406030204" pitchFamily="18" charset="0"/>
              </a:rPr>
              <a:t>- Hướng gió: tây nam, đối với miền Bắc là đông nam.</a:t>
            </a:r>
            <a:endParaRPr lang="en-US" altLang="en-US" sz="1900">
              <a:latin typeface="Cambria" panose="02040503050406030204" pitchFamily="18" charset="0"/>
              <a:ea typeface="Cambria" panose="02040503050406030204" pitchFamily="18" charset="0"/>
              <a:cs typeface="Cambria" panose="02040503050406030204" pitchFamily="18" charset="0"/>
            </a:endParaRPr>
          </a:p>
          <a:p>
            <a:pPr algn="just" eaLnBrk="1" hangingPunct="1">
              <a:spcBef>
                <a:spcPts val="600"/>
              </a:spcBef>
            </a:pPr>
            <a:r>
              <a:rPr lang="nl-NL" altLang="en-US" sz="1900">
                <a:latin typeface="Cambria" panose="02040503050406030204" pitchFamily="18" charset="0"/>
                <a:ea typeface="Cambria" panose="02040503050406030204" pitchFamily="18" charset="0"/>
                <a:cs typeface="Cambria" panose="02040503050406030204" pitchFamily="18" charset="0"/>
              </a:rPr>
              <a:t>- Đặc điểm: </a:t>
            </a:r>
            <a:endParaRPr lang="en-US" altLang="en-US" sz="1900">
              <a:latin typeface="Cambria" panose="02040503050406030204" pitchFamily="18" charset="0"/>
              <a:ea typeface="Cambria" panose="02040503050406030204" pitchFamily="18" charset="0"/>
              <a:cs typeface="Cambria" panose="02040503050406030204" pitchFamily="18" charset="0"/>
            </a:endParaRPr>
          </a:p>
          <a:p>
            <a:pPr algn="just" eaLnBrk="1" hangingPunct="1">
              <a:spcBef>
                <a:spcPts val="600"/>
              </a:spcBef>
            </a:pPr>
            <a:r>
              <a:rPr lang="vi-VN" altLang="en-US" sz="1900">
                <a:latin typeface="Cambria" panose="02040503050406030204" pitchFamily="18" charset="0"/>
                <a:ea typeface="Cambria" panose="02040503050406030204" pitchFamily="18" charset="0"/>
                <a:cs typeface="Cambria" panose="02040503050406030204" pitchFamily="18" charset="0"/>
              </a:rPr>
              <a:t>+ Đầu mùa hạ: gây mưa cho Nam Bộ, Tây Nguyên nhưng gây khô nóng cho phía  đông Trường Sơn và nam Tây Bắc.</a:t>
            </a:r>
          </a:p>
          <a:p>
            <a:pPr algn="just" eaLnBrk="1" hangingPunct="1">
              <a:spcBef>
                <a:spcPts val="600"/>
              </a:spcBef>
            </a:pPr>
            <a:r>
              <a:rPr lang="vi-VN" altLang="en-US" sz="1900">
                <a:latin typeface="Cambria" panose="02040503050406030204" pitchFamily="18" charset="0"/>
                <a:ea typeface="Cambria" panose="02040503050406030204" pitchFamily="18" charset="0"/>
                <a:cs typeface="Cambria" panose="02040503050406030204" pitchFamily="18" charset="0"/>
              </a:rPr>
              <a:t>+ Giữa và cuối mùa hạ: nóng ẩm, mưa nhiều trên phạm vi </a:t>
            </a:r>
            <a:r>
              <a:rPr lang="en-US" altLang="en-US" sz="1900">
                <a:latin typeface="Cambria" panose="02040503050406030204" pitchFamily="18" charset="0"/>
                <a:ea typeface="Cambria" panose="02040503050406030204" pitchFamily="18" charset="0"/>
                <a:cs typeface="Cambria" panose="02040503050406030204" pitchFamily="18" charset="0"/>
              </a:rPr>
              <a:t>      </a:t>
            </a:r>
            <a:r>
              <a:rPr lang="vi-VN" altLang="en-US" sz="1900">
                <a:latin typeface="Cambria" panose="02040503050406030204" pitchFamily="18" charset="0"/>
                <a:ea typeface="Cambria" panose="02040503050406030204" pitchFamily="18" charset="0"/>
                <a:cs typeface="Cambria" panose="02040503050406030204" pitchFamily="18" charset="0"/>
              </a:rPr>
              <a:t>cả nước.</a:t>
            </a:r>
          </a:p>
        </p:txBody>
      </p:sp>
      <p:sp>
        <p:nvSpPr>
          <p:cNvPr id="25630" name="Title 1"/>
          <p:cNvSpPr txBox="1">
            <a:spLocks/>
          </p:cNvSpPr>
          <p:nvPr/>
        </p:nvSpPr>
        <p:spPr bwMode="auto">
          <a:xfrm>
            <a:off x="2298700" y="266700"/>
            <a:ext cx="73787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en-US" altLang="en-US" sz="2400" b="1">
                <a:solidFill>
                  <a:srgbClr val="0D30DD"/>
                </a:solidFill>
                <a:latin typeface="Cambria" panose="02040503050406030204" pitchFamily="18" charset="0"/>
              </a:rPr>
              <a:t>KHÍ HẬU NHIỆT ĐỚI ẨM GIÓ MÙA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nodeType="clickPar">
                      <p:stCondLst>
                        <p:cond delay="indefinite"/>
                      </p:stCondLst>
                      <p:childTnLst>
                        <p:par>
                          <p:cTn id="18" fill="hold" nodeType="withGroup">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4" presetClass="entr" presetSubtype="10" fill="hold" nodeType="clickEffect">
                                  <p:stCondLst>
                                    <p:cond delay="0"/>
                                  </p:stCondLst>
                                  <p:childTnLst>
                                    <p:set>
                                      <p:cBhvr>
                                        <p:cTn id="43"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4" dur="500"/>
                                        <p:tgtEl>
                                          <p:spTgt spid="38">
                                            <p:txEl>
                                              <p:pRg st="3" end="3"/>
                                            </p:txEl>
                                          </p:spTgt>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4" presetClass="entr" presetSubtype="10" fill="hold" nodeType="clickEffect">
                                  <p:stCondLst>
                                    <p:cond delay="0"/>
                                  </p:stCondLst>
                                  <p:childTnLst>
                                    <p:set>
                                      <p:cBhvr>
                                        <p:cTn id="48" dur="1" fill="hold">
                                          <p:stCondLst>
                                            <p:cond delay="0"/>
                                          </p:stCondLst>
                                        </p:cTn>
                                        <p:tgtEl>
                                          <p:spTgt spid="38">
                                            <p:txEl>
                                              <p:pRg st="4" end="4"/>
                                            </p:txEl>
                                          </p:spTgt>
                                        </p:tgtEl>
                                        <p:attrNameLst>
                                          <p:attrName>style.visibility</p:attrName>
                                        </p:attrNameLst>
                                      </p:cBhvr>
                                      <p:to>
                                        <p:strVal val="visible"/>
                                      </p:to>
                                    </p:set>
                                    <p:animEffect transition="in" filter="randombar(horizontal)">
                                      <p:cBhvr>
                                        <p:cTn id="49" dur="500"/>
                                        <p:tgtEl>
                                          <p:spTgt spid="38">
                                            <p:txEl>
                                              <p:pRg st="4" end="4"/>
                                            </p:txEl>
                                          </p:spTgt>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14" presetClass="entr" presetSubtype="10" fill="hold" nodeType="clickEffect">
                                  <p:stCondLst>
                                    <p:cond delay="0"/>
                                  </p:stCondLst>
                                  <p:childTnLst>
                                    <p:set>
                                      <p:cBhvr>
                                        <p:cTn id="53" dur="1" fill="hold">
                                          <p:stCondLst>
                                            <p:cond delay="0"/>
                                          </p:stCondLst>
                                        </p:cTn>
                                        <p:tgtEl>
                                          <p:spTgt spid="38">
                                            <p:txEl>
                                              <p:pRg st="5" end="5"/>
                                            </p:txEl>
                                          </p:spTgt>
                                        </p:tgtEl>
                                        <p:attrNameLst>
                                          <p:attrName>style.visibility</p:attrName>
                                        </p:attrNameLst>
                                      </p:cBhvr>
                                      <p:to>
                                        <p:strVal val="visible"/>
                                      </p:to>
                                    </p:set>
                                    <p:animEffect transition="in" filter="randombar(horizontal)">
                                      <p:cBhvr>
                                        <p:cTn id="54" dur="500"/>
                                        <p:tgtEl>
                                          <p:spTgt spid="38">
                                            <p:txEl>
                                              <p:pRg st="5" end="5"/>
                                            </p:txEl>
                                          </p:spTgt>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14" presetClass="entr" presetSubtype="10" fill="hold" nodeType="clickEffect">
                                  <p:stCondLst>
                                    <p:cond delay="0"/>
                                  </p:stCondLst>
                                  <p:childTnLst>
                                    <p:set>
                                      <p:cBhvr>
                                        <p:cTn id="58" dur="1" fill="hold">
                                          <p:stCondLst>
                                            <p:cond delay="0"/>
                                          </p:stCondLst>
                                        </p:cTn>
                                        <p:tgtEl>
                                          <p:spTgt spid="38">
                                            <p:txEl>
                                              <p:pRg st="6" end="6"/>
                                            </p:txEl>
                                          </p:spTgt>
                                        </p:tgtEl>
                                        <p:attrNameLst>
                                          <p:attrName>style.visibility</p:attrName>
                                        </p:attrNameLst>
                                      </p:cBhvr>
                                      <p:to>
                                        <p:strVal val="visible"/>
                                      </p:to>
                                    </p:set>
                                    <p:animEffect transition="in" filter="randombar(horizontal)">
                                      <p:cBhvr>
                                        <p:cTn id="59" dur="500"/>
                                        <p:tgtEl>
                                          <p:spTgt spid="3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2" cy="793750"/>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138" y="133350"/>
            <a:ext cx="7391400" cy="78740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3000" b="1" dirty="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26649" name="Title 1"/>
          <p:cNvSpPr txBox="1">
            <a:spLocks/>
          </p:cNvSpPr>
          <p:nvPr/>
        </p:nvSpPr>
        <p:spPr bwMode="auto">
          <a:xfrm>
            <a:off x="2222500" y="266700"/>
            <a:ext cx="73787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vi-VN" altLang="en-US" sz="2400" b="1">
                <a:solidFill>
                  <a:srgbClr val="0D30DD"/>
                </a:solidFill>
                <a:latin typeface="Cambria" panose="02040503050406030204" pitchFamily="18" charset="0"/>
              </a:rPr>
              <a:t>SỰ PHÂN HÓA ĐA DẠNG CỦA KHÍ HẬU VIỆT NAM</a:t>
            </a:r>
            <a:endParaRPr lang="en-US" altLang="en-US" sz="2400" b="1">
              <a:solidFill>
                <a:srgbClr val="0D30DD"/>
              </a:solidFill>
              <a:latin typeface="Cambria" panose="02040503050406030204" pitchFamily="18" charset="0"/>
            </a:endParaRPr>
          </a:p>
        </p:txBody>
      </p:sp>
      <p:sp>
        <p:nvSpPr>
          <p:cNvPr id="22" name="Rectangle 21"/>
          <p:cNvSpPr>
            <a:spLocks noChangeArrowheads="1"/>
          </p:cNvSpPr>
          <p:nvPr/>
        </p:nvSpPr>
        <p:spPr bwMode="auto">
          <a:xfrm>
            <a:off x="228600" y="1371600"/>
            <a:ext cx="4953000" cy="5170488"/>
          </a:xfrm>
          <a:prstGeom prst="rect">
            <a:avLst/>
          </a:prstGeom>
          <a:solidFill>
            <a:srgbClr val="BCFCD4"/>
          </a:solidFill>
          <a:ln w="9525">
            <a:solidFill>
              <a:srgbClr val="00B050"/>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2200" b="1">
                <a:solidFill>
                  <a:srgbClr val="00B050"/>
                </a:solidFill>
                <a:latin typeface="Cambria" panose="02040503050406030204" pitchFamily="18" charset="0"/>
                <a:ea typeface="Cambria" panose="02040503050406030204" pitchFamily="18" charset="0"/>
                <a:cs typeface="Cambria" panose="02040503050406030204" pitchFamily="18" charset="0"/>
              </a:rPr>
              <a:t>HOẠT ĐỘNG NHÓM</a:t>
            </a:r>
          </a:p>
          <a:p>
            <a:pPr algn="ctr" eaLnBrk="1" hangingPunct="1"/>
            <a:r>
              <a:rPr lang="en-US" altLang="en-US" sz="2200" b="1">
                <a:solidFill>
                  <a:srgbClr val="00B050"/>
                </a:solidFill>
                <a:latin typeface="Cambria" panose="02040503050406030204" pitchFamily="18" charset="0"/>
                <a:ea typeface="Cambria" panose="02040503050406030204" pitchFamily="18" charset="0"/>
                <a:cs typeface="Cambria" panose="02040503050406030204" pitchFamily="18" charset="0"/>
              </a:rPr>
              <a:t>Thời gian: 10 phút</a:t>
            </a:r>
          </a:p>
          <a:p>
            <a:pPr algn="ctr" eaLnBrk="1" hangingPunct="1"/>
            <a:r>
              <a:rPr lang="en-US" altLang="en-US" sz="2200" b="1">
                <a:solidFill>
                  <a:srgbClr val="FF0000"/>
                </a:solidFill>
                <a:latin typeface="Cambria" panose="02040503050406030204" pitchFamily="18" charset="0"/>
                <a:ea typeface="Cambria" panose="02040503050406030204" pitchFamily="18" charset="0"/>
                <a:cs typeface="Cambria" panose="02040503050406030204" pitchFamily="18" charset="0"/>
              </a:rPr>
              <a:t>NHIỆM VỤ</a:t>
            </a:r>
          </a:p>
          <a:p>
            <a:pPr algn="just" eaLnBrk="1" hangingPunct="1"/>
            <a:r>
              <a:rPr lang="en-US" altLang="en-US" sz="2200" b="1">
                <a:solidFill>
                  <a:srgbClr val="00B050"/>
                </a:solidFill>
                <a:latin typeface="Cambria" panose="02040503050406030204" pitchFamily="18" charset="0"/>
                <a:ea typeface="Cambria" panose="02040503050406030204" pitchFamily="18" charset="0"/>
                <a:cs typeface="Cambria" panose="02040503050406030204" pitchFamily="18" charset="0"/>
              </a:rPr>
              <a:t>* NHÓM 1 VÀ 2: </a:t>
            </a:r>
            <a:r>
              <a:rPr lang="en-US" altLang="en-US" sz="2200" i="1">
                <a:solidFill>
                  <a:srgbClr val="FF0000"/>
                </a:solidFill>
                <a:latin typeface="Cambria" panose="02040503050406030204" pitchFamily="18" charset="0"/>
                <a:ea typeface="Cambria" panose="02040503050406030204" pitchFamily="18" charset="0"/>
                <a:cs typeface="Cambria" panose="02040503050406030204" pitchFamily="18" charset="0"/>
              </a:rPr>
              <a:t>Quan sát hình 4.1, các hình ảnh và kênh chữ SGK, n</a:t>
            </a:r>
            <a:r>
              <a:rPr lang="vi-VN" altLang="en-US" sz="2200" i="1">
                <a:solidFill>
                  <a:srgbClr val="FF0000"/>
                </a:solidFill>
                <a:latin typeface="Cambria" panose="02040503050406030204" pitchFamily="18" charset="0"/>
                <a:ea typeface="Cambria" panose="02040503050406030204" pitchFamily="18" charset="0"/>
                <a:cs typeface="Cambria" panose="02040503050406030204" pitchFamily="18" charset="0"/>
              </a:rPr>
              <a:t>êu biểu hiện của sự sự phân hóa bắc – nam của khí hậu nước ta.</a:t>
            </a:r>
            <a:r>
              <a:rPr lang="en-US" altLang="en-US" sz="2200" i="1">
                <a:solidFill>
                  <a:srgbClr val="FF0000"/>
                </a:solidFill>
                <a:latin typeface="Cambria" panose="02040503050406030204" pitchFamily="18" charset="0"/>
                <a:ea typeface="Cambria" panose="02040503050406030204" pitchFamily="18" charset="0"/>
                <a:cs typeface="Cambria" panose="02040503050406030204" pitchFamily="18" charset="0"/>
              </a:rPr>
              <a:t> Giải thích nguyên nhân.</a:t>
            </a:r>
          </a:p>
          <a:p>
            <a:pPr algn="just" eaLnBrk="1" hangingPunct="1"/>
            <a:r>
              <a:rPr lang="en-US" altLang="en-US" sz="2200" b="1">
                <a:solidFill>
                  <a:srgbClr val="00B050"/>
                </a:solidFill>
                <a:latin typeface="Cambria" panose="02040503050406030204" pitchFamily="18" charset="0"/>
                <a:ea typeface="Cambria" panose="02040503050406030204" pitchFamily="18" charset="0"/>
                <a:cs typeface="Cambria" panose="02040503050406030204" pitchFamily="18" charset="0"/>
              </a:rPr>
              <a:t>* NHÓM 3 VÀ 4: </a:t>
            </a:r>
            <a:r>
              <a:rPr lang="en-US" altLang="en-US" sz="2200" i="1">
                <a:solidFill>
                  <a:srgbClr val="FF0000"/>
                </a:solidFill>
                <a:latin typeface="Cambria" panose="02040503050406030204" pitchFamily="18" charset="0"/>
                <a:ea typeface="Cambria" panose="02040503050406030204" pitchFamily="18" charset="0"/>
                <a:cs typeface="Cambria" panose="02040503050406030204" pitchFamily="18" charset="0"/>
              </a:rPr>
              <a:t>Quan sát hình 4.1, các hình ảnh và kênh chữ SGK, n</a:t>
            </a:r>
            <a:r>
              <a:rPr lang="vi-VN" altLang="en-US" sz="2200" i="1">
                <a:solidFill>
                  <a:srgbClr val="FF0000"/>
                </a:solidFill>
                <a:latin typeface="Cambria" panose="02040503050406030204" pitchFamily="18" charset="0"/>
                <a:ea typeface="Cambria" panose="02040503050406030204" pitchFamily="18" charset="0"/>
                <a:cs typeface="Cambria" panose="02040503050406030204" pitchFamily="18" charset="0"/>
              </a:rPr>
              <a:t>êu biểu hiện của sự sự phân hóa </a:t>
            </a:r>
            <a:r>
              <a:rPr lang="en-US" altLang="en-US" sz="2200" i="1">
                <a:solidFill>
                  <a:srgbClr val="FF0000"/>
                </a:solidFill>
                <a:latin typeface="Cambria" panose="02040503050406030204" pitchFamily="18" charset="0"/>
                <a:ea typeface="Cambria" panose="02040503050406030204" pitchFamily="18" charset="0"/>
                <a:cs typeface="Cambria" panose="02040503050406030204" pitchFamily="18" charset="0"/>
              </a:rPr>
              <a:t>đông tây </a:t>
            </a:r>
            <a:r>
              <a:rPr lang="vi-VN" altLang="en-US" sz="2200" i="1">
                <a:solidFill>
                  <a:srgbClr val="FF0000"/>
                </a:solidFill>
                <a:latin typeface="Cambria" panose="02040503050406030204" pitchFamily="18" charset="0"/>
                <a:ea typeface="Cambria" panose="02040503050406030204" pitchFamily="18" charset="0"/>
                <a:cs typeface="Cambria" panose="02040503050406030204" pitchFamily="18" charset="0"/>
              </a:rPr>
              <a:t>của khí hậu nước ta.</a:t>
            </a:r>
            <a:r>
              <a:rPr lang="en-US" altLang="en-US" sz="2200" i="1">
                <a:solidFill>
                  <a:srgbClr val="FF0000"/>
                </a:solidFill>
                <a:latin typeface="Cambria" panose="02040503050406030204" pitchFamily="18" charset="0"/>
                <a:ea typeface="Cambria" panose="02040503050406030204" pitchFamily="18" charset="0"/>
                <a:cs typeface="Cambria" panose="02040503050406030204" pitchFamily="18" charset="0"/>
              </a:rPr>
              <a:t> Giải thích nguyên nhân.</a:t>
            </a:r>
          </a:p>
          <a:p>
            <a:pPr algn="just" eaLnBrk="1" hangingPunct="1"/>
            <a:r>
              <a:rPr lang="en-US" altLang="en-US" sz="2200" b="1">
                <a:solidFill>
                  <a:srgbClr val="00B050"/>
                </a:solidFill>
                <a:latin typeface="Cambria" panose="02040503050406030204" pitchFamily="18" charset="0"/>
                <a:ea typeface="Cambria" panose="02040503050406030204" pitchFamily="18" charset="0"/>
                <a:cs typeface="Cambria" panose="02040503050406030204" pitchFamily="18" charset="0"/>
              </a:rPr>
              <a:t>* NHÓM 5 VÀ 6: </a:t>
            </a:r>
            <a:r>
              <a:rPr lang="en-US" altLang="en-US" sz="2200" i="1">
                <a:solidFill>
                  <a:srgbClr val="FF0000"/>
                </a:solidFill>
                <a:latin typeface="Cambria" panose="02040503050406030204" pitchFamily="18" charset="0"/>
                <a:ea typeface="Cambria" panose="02040503050406030204" pitchFamily="18" charset="0"/>
                <a:cs typeface="Cambria" panose="02040503050406030204" pitchFamily="18" charset="0"/>
              </a:rPr>
              <a:t>Quan sát hình 4.1, các hình ảnh và kênh chữ SGK, n</a:t>
            </a:r>
            <a:r>
              <a:rPr lang="vi-VN" altLang="en-US" sz="2200" i="1">
                <a:solidFill>
                  <a:srgbClr val="FF0000"/>
                </a:solidFill>
                <a:latin typeface="Cambria" panose="02040503050406030204" pitchFamily="18" charset="0"/>
                <a:ea typeface="Cambria" panose="02040503050406030204" pitchFamily="18" charset="0"/>
                <a:cs typeface="Cambria" panose="02040503050406030204" pitchFamily="18" charset="0"/>
              </a:rPr>
              <a:t>êu biểu hiện của sự sự phân hóa </a:t>
            </a:r>
            <a:r>
              <a:rPr lang="en-US" altLang="en-US" sz="2200" i="1">
                <a:solidFill>
                  <a:srgbClr val="FF0000"/>
                </a:solidFill>
                <a:latin typeface="Cambria" panose="02040503050406030204" pitchFamily="18" charset="0"/>
                <a:ea typeface="Cambria" panose="02040503050406030204" pitchFamily="18" charset="0"/>
                <a:cs typeface="Cambria" panose="02040503050406030204" pitchFamily="18" charset="0"/>
              </a:rPr>
              <a:t>theo độ cao </a:t>
            </a:r>
            <a:r>
              <a:rPr lang="vi-VN" altLang="en-US" sz="2200" i="1">
                <a:solidFill>
                  <a:srgbClr val="FF0000"/>
                </a:solidFill>
                <a:latin typeface="Cambria" panose="02040503050406030204" pitchFamily="18" charset="0"/>
                <a:ea typeface="Cambria" panose="02040503050406030204" pitchFamily="18" charset="0"/>
                <a:cs typeface="Cambria" panose="02040503050406030204" pitchFamily="18" charset="0"/>
              </a:rPr>
              <a:t>của khí hậu nước ta.</a:t>
            </a:r>
            <a:r>
              <a:rPr lang="en-US" altLang="en-US" sz="2200" i="1">
                <a:solidFill>
                  <a:srgbClr val="FF0000"/>
                </a:solidFill>
                <a:latin typeface="Cambria" panose="02040503050406030204" pitchFamily="18" charset="0"/>
                <a:ea typeface="Cambria" panose="02040503050406030204" pitchFamily="18" charset="0"/>
                <a:cs typeface="Cambria" panose="02040503050406030204" pitchFamily="18" charset="0"/>
              </a:rPr>
              <a:t> Giải thích nguyên nhân.</a:t>
            </a:r>
          </a:p>
        </p:txBody>
      </p:sp>
      <p:pic>
        <p:nvPicPr>
          <p:cNvPr id="23" name="Picture 2"/>
          <p:cNvPicPr>
            <a:picLocks noChangeAspect="1" noChangeArrowheads="1"/>
          </p:cNvPicPr>
          <p:nvPr/>
        </p:nvPicPr>
        <p:blipFill>
          <a:blip r:embed="rId5"/>
          <a:srcRect/>
          <a:stretch>
            <a:fillRect/>
          </a:stretch>
        </p:blipFill>
        <p:spPr bwMode="auto">
          <a:xfrm>
            <a:off x="549275" y="1524000"/>
            <a:ext cx="815975" cy="7635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52" name="Picture 8" descr="https://media.baosonla.org.vn/public/hieupt/2023-02-16/1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94713" y="7239000"/>
            <a:ext cx="8269287" cy="551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11775" y="1295400"/>
            <a:ext cx="3527425" cy="5268913"/>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4" presetClass="entr" presetSubtype="10" fill="hold" nodeType="click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randombar(horizontal)">
                                      <p:cBhvr>
                                        <p:cTn id="33" dur="500"/>
                                        <p:tgtEl>
                                          <p:spTgt spid="28"/>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4" presetClass="entr" presetSubtype="10" fill="hold" nodeType="clickEffect">
                                  <p:stCondLst>
                                    <p:cond delay="0"/>
                                  </p:stCondLst>
                                  <p:childTnLst>
                                    <p:set>
                                      <p:cBhvr>
                                        <p:cTn id="37"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38" dur="500"/>
                                        <p:tgtEl>
                                          <p:spTgt spid="22">
                                            <p:txEl>
                                              <p:pRg st="4" end="4"/>
                                            </p:txEl>
                                          </p:spTgt>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4" presetClass="entr" presetSubtype="10" fill="hold" nodeType="clickEffect">
                                  <p:stCondLst>
                                    <p:cond delay="0"/>
                                  </p:stCondLst>
                                  <p:childTnLst>
                                    <p:set>
                                      <p:cBhvr>
                                        <p:cTn id="42"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43" dur="500"/>
                                        <p:tgtEl>
                                          <p:spTgt spid="2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2" cy="793750"/>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138" y="133350"/>
            <a:ext cx="7391400" cy="78740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3000" b="1" dirty="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20" name="TextBox 19"/>
          <p:cNvSpPr txBox="1">
            <a:spLocks noChangeArrowheads="1"/>
          </p:cNvSpPr>
          <p:nvPr/>
        </p:nvSpPr>
        <p:spPr bwMode="auto">
          <a:xfrm>
            <a:off x="954088" y="6248400"/>
            <a:ext cx="31607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a:latin typeface="Cambria" panose="02040503050406030204" pitchFamily="18" charset="0"/>
                <a:ea typeface="Cambria" panose="02040503050406030204" pitchFamily="18" charset="0"/>
                <a:cs typeface="Cambria" panose="02040503050406030204" pitchFamily="18" charset="0"/>
              </a:rPr>
              <a:t>Dãy Hoàng Liên Sơn</a:t>
            </a:r>
          </a:p>
        </p:txBody>
      </p:sp>
      <p:sp>
        <p:nvSpPr>
          <p:cNvPr id="22" name="TextBox 21"/>
          <p:cNvSpPr txBox="1">
            <a:spLocks noChangeArrowheads="1"/>
          </p:cNvSpPr>
          <p:nvPr/>
        </p:nvSpPr>
        <p:spPr bwMode="auto">
          <a:xfrm>
            <a:off x="5059363" y="6259513"/>
            <a:ext cx="31702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a:latin typeface="Cambria" panose="02040503050406030204" pitchFamily="18" charset="0"/>
                <a:ea typeface="Cambria" panose="02040503050406030204" pitchFamily="18" charset="0"/>
                <a:cs typeface="Cambria" panose="02040503050406030204" pitchFamily="18" charset="0"/>
              </a:rPr>
              <a:t>Tuyết rơi ở Sa Pa</a:t>
            </a:r>
          </a:p>
        </p:txBody>
      </p:sp>
      <p:sp>
        <p:nvSpPr>
          <p:cNvPr id="24" name="TextBox 23"/>
          <p:cNvSpPr txBox="1">
            <a:spLocks noChangeArrowheads="1"/>
          </p:cNvSpPr>
          <p:nvPr/>
        </p:nvSpPr>
        <p:spPr bwMode="auto">
          <a:xfrm>
            <a:off x="5410200" y="3581400"/>
            <a:ext cx="25034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a:latin typeface="Cambria" panose="02040503050406030204" pitchFamily="18" charset="0"/>
                <a:ea typeface="Cambria" panose="02040503050406030204" pitchFamily="18" charset="0"/>
                <a:cs typeface="Cambria" panose="02040503050406030204" pitchFamily="18" charset="0"/>
              </a:rPr>
              <a:t>Mùa khô ở TPHCM</a:t>
            </a:r>
          </a:p>
        </p:txBody>
      </p:sp>
      <p:pic>
        <p:nvPicPr>
          <p:cNvPr id="1229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48200" y="1419225"/>
            <a:ext cx="3886200" cy="214788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5025" y="4114800"/>
            <a:ext cx="3889375" cy="2133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2300" y="4114800"/>
            <a:ext cx="379730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679" name="Title 1"/>
          <p:cNvSpPr txBox="1">
            <a:spLocks/>
          </p:cNvSpPr>
          <p:nvPr/>
        </p:nvSpPr>
        <p:spPr bwMode="auto">
          <a:xfrm>
            <a:off x="2222500" y="266700"/>
            <a:ext cx="73787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vi-VN" altLang="en-US" sz="2400" b="1">
                <a:solidFill>
                  <a:srgbClr val="0D30DD"/>
                </a:solidFill>
                <a:latin typeface="Cambria" panose="02040503050406030204" pitchFamily="18" charset="0"/>
              </a:rPr>
              <a:t>SỰ PHÂN HÓA ĐA DẠNG CỦA KHÍ HẬU VIỆT NAM</a:t>
            </a:r>
            <a:endParaRPr lang="en-US" altLang="en-US" sz="2400" b="1">
              <a:solidFill>
                <a:srgbClr val="0D30DD"/>
              </a:solidFill>
              <a:latin typeface="Cambria" panose="02040503050406030204" pitchFamily="18" charset="0"/>
            </a:endParaRPr>
          </a:p>
        </p:txBody>
      </p:sp>
      <p:pic>
        <p:nvPicPr>
          <p:cNvPr id="28" name="Picture 2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2300" y="1425575"/>
            <a:ext cx="3721100" cy="233997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par>
                                <p:cTn id="8" presetID="14" presetClass="entr" presetSubtype="10" fill="hold" nodeType="withEffect">
                                  <p:stCondLst>
                                    <p:cond delay="0"/>
                                  </p:stCondLst>
                                  <p:childTnLst>
                                    <p:set>
                                      <p:cBhvr>
                                        <p:cTn id="9" dur="1" fill="hold">
                                          <p:stCondLst>
                                            <p:cond delay="0"/>
                                          </p:stCondLst>
                                        </p:cTn>
                                        <p:tgtEl>
                                          <p:spTgt spid="12290"/>
                                        </p:tgtEl>
                                        <p:attrNameLst>
                                          <p:attrName>style.visibility</p:attrName>
                                        </p:attrNameLst>
                                      </p:cBhvr>
                                      <p:to>
                                        <p:strVal val="visible"/>
                                      </p:to>
                                    </p:set>
                                    <p:animEffect transition="in" filter="randombar(horizontal)">
                                      <p:cBhvr>
                                        <p:cTn id="10" dur="500"/>
                                        <p:tgtEl>
                                          <p:spTgt spid="12290"/>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randombar(horizontal)">
                                      <p:cBhvr>
                                        <p:cTn id="13" dur="500"/>
                                        <p:tgtEl>
                                          <p:spTgt spid="24"/>
                                        </p:tgtEl>
                                      </p:cBhvr>
                                    </p:animEffect>
                                  </p:childTnLst>
                                </p:cTn>
                              </p:par>
                              <p:par>
                                <p:cTn id="14" presetID="14" presetClass="entr" presetSubtype="10" fill="hold" nodeType="withEffect">
                                  <p:stCondLst>
                                    <p:cond delay="0"/>
                                  </p:stCondLst>
                                  <p:childTnLst>
                                    <p:set>
                                      <p:cBhvr>
                                        <p:cTn id="15" dur="1" fill="hold">
                                          <p:stCondLst>
                                            <p:cond delay="0"/>
                                          </p:stCondLst>
                                        </p:cTn>
                                        <p:tgtEl>
                                          <p:spTgt spid="12292"/>
                                        </p:tgtEl>
                                        <p:attrNameLst>
                                          <p:attrName>style.visibility</p:attrName>
                                        </p:attrNameLst>
                                      </p:cBhvr>
                                      <p:to>
                                        <p:strVal val="visible"/>
                                      </p:to>
                                    </p:set>
                                    <p:animEffect transition="in" filter="randombar(horizontal)">
                                      <p:cBhvr>
                                        <p:cTn id="16" dur="500"/>
                                        <p:tgtEl>
                                          <p:spTgt spid="12292"/>
                                        </p:tgtEl>
                                      </p:cBhvr>
                                    </p:animEffect>
                                  </p:childTnLst>
                                </p:cTn>
                              </p:par>
                              <p:par>
                                <p:cTn id="17" presetID="14" presetClass="entr" presetSubtype="10" fill="hold" nodeType="withEffect">
                                  <p:stCondLst>
                                    <p:cond delay="0"/>
                                  </p:stCondLst>
                                  <p:childTnLst>
                                    <p:set>
                                      <p:cBhvr>
                                        <p:cTn id="18" dur="1" fill="hold">
                                          <p:stCondLst>
                                            <p:cond delay="0"/>
                                          </p:stCondLst>
                                        </p:cTn>
                                        <p:tgtEl>
                                          <p:spTgt spid="12291"/>
                                        </p:tgtEl>
                                        <p:attrNameLst>
                                          <p:attrName>style.visibility</p:attrName>
                                        </p:attrNameLst>
                                      </p:cBhvr>
                                      <p:to>
                                        <p:strVal val="visible"/>
                                      </p:to>
                                    </p:set>
                                    <p:animEffect transition="in" filter="randombar(horizontal)">
                                      <p:cBhvr>
                                        <p:cTn id="19" dur="500"/>
                                        <p:tgtEl>
                                          <p:spTgt spid="12291"/>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randombar(horizontal)">
                                      <p:cBhvr>
                                        <p:cTn id="22" dur="500"/>
                                        <p:tgtEl>
                                          <p:spTgt spid="20"/>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randombar(horizontal)">
                                      <p:cBhvr>
                                        <p:cTn id="2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457200" y="-76200"/>
            <a:ext cx="8229600" cy="1143000"/>
          </a:xfrm>
        </p:spPr>
        <p:txBody>
          <a:bodyPr/>
          <a:lstStyle/>
          <a:p>
            <a:r>
              <a:rPr lang="en-US" altLang="en-US" b="1" smtClean="0">
                <a:solidFill>
                  <a:srgbClr val="FF0000"/>
                </a:solidFill>
                <a:latin typeface="Cambria" panose="02040503050406030204" pitchFamily="18" charset="0"/>
                <a:ea typeface="Cambria" panose="02040503050406030204" pitchFamily="18" charset="0"/>
                <a:cs typeface="Cambria" panose="02040503050406030204" pitchFamily="18" charset="0"/>
              </a:rPr>
              <a:t>KHỞI ĐỘNG</a:t>
            </a:r>
          </a:p>
        </p:txBody>
      </p:sp>
      <p:sp>
        <p:nvSpPr>
          <p:cNvPr id="3" name="Content Placeholder 2"/>
          <p:cNvSpPr>
            <a:spLocks noGrp="1"/>
          </p:cNvSpPr>
          <p:nvPr>
            <p:ph idx="1"/>
          </p:nvPr>
        </p:nvSpPr>
        <p:spPr>
          <a:xfrm>
            <a:off x="381000" y="884238"/>
            <a:ext cx="8610600" cy="868362"/>
          </a:xfrm>
        </p:spPr>
        <p:txBody>
          <a:bodyPr/>
          <a:lstStyle/>
          <a:p>
            <a:pPr marL="0" indent="0">
              <a:buFont typeface="Arial" panose="020B0604020202020204" pitchFamily="34" charset="0"/>
              <a:buNone/>
            </a:pPr>
            <a:r>
              <a:rPr lang="en-US" altLang="en-US" sz="2400" i="1" smtClean="0">
                <a:solidFill>
                  <a:srgbClr val="FF0000"/>
                </a:solidFill>
                <a:latin typeface="Cambria" panose="02040503050406030204" pitchFamily="18" charset="0"/>
                <a:ea typeface="Cambria" panose="02040503050406030204" pitchFamily="18" charset="0"/>
                <a:cs typeface="Cambria" panose="02040503050406030204" pitchFamily="18" charset="0"/>
              </a:rPr>
              <a:t>Quan sát video clip, hãy cho biết video clip gợi cho các em biết đến bài hát nào?</a:t>
            </a:r>
          </a:p>
        </p:txBody>
      </p:sp>
      <p:pic>
        <p:nvPicPr>
          <p:cNvPr id="819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0"/>
            <a:ext cx="2117725"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a:spLocks noChangeArrowheads="1"/>
          </p:cNvSpPr>
          <p:nvPr/>
        </p:nvSpPr>
        <p:spPr bwMode="auto">
          <a:xfrm>
            <a:off x="533400" y="6248400"/>
            <a:ext cx="8763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2400" b="1">
                <a:solidFill>
                  <a:srgbClr val="0D30DD"/>
                </a:solidFill>
                <a:latin typeface="Cambria" panose="02040503050406030204" pitchFamily="18" charset="0"/>
                <a:ea typeface="Cambria" panose="02040503050406030204" pitchFamily="18" charset="0"/>
                <a:cs typeface="Cambria" panose="02040503050406030204" pitchFamily="18" charset="0"/>
              </a:rPr>
              <a:t>SỢI NHỚ SỢI THƯƠNG</a:t>
            </a:r>
          </a:p>
        </p:txBody>
      </p:sp>
      <p:pic>
        <p:nvPicPr>
          <p:cNvPr id="7" name="Bai 6-1">
            <a:hlinkClick r:id="" action="ppaction://media"/>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828800"/>
            <a:ext cx="82296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2" cy="793750"/>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138" y="133350"/>
            <a:ext cx="7391400" cy="78740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3000" b="1" dirty="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eaLnBrk="1" fontAlgn="auto" hangingPunct="1">
              <a:spcBef>
                <a:spcPts val="0"/>
              </a:spcBef>
              <a:spcAft>
                <a:spcPts val="0"/>
              </a:spcAft>
              <a:defRPr/>
            </a:pPr>
            <a:endParaRPr lang="en-US">
              <a:solidFill>
                <a:prstClr val="black"/>
              </a:solidFill>
            </a:endParaRPr>
          </a:p>
        </p:txBody>
      </p:sp>
      <p:graphicFrame>
        <p:nvGraphicFramePr>
          <p:cNvPr id="2" name="Diagram 1"/>
          <p:cNvGraphicFramePr/>
          <p:nvPr/>
        </p:nvGraphicFramePr>
        <p:xfrm>
          <a:off x="381000" y="1299019"/>
          <a:ext cx="8530387" cy="525418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8698" name="Title 1"/>
          <p:cNvSpPr txBox="1">
            <a:spLocks/>
          </p:cNvSpPr>
          <p:nvPr/>
        </p:nvSpPr>
        <p:spPr bwMode="auto">
          <a:xfrm>
            <a:off x="2209800" y="266700"/>
            <a:ext cx="73787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vi-VN" altLang="en-US" sz="2400" b="1">
                <a:solidFill>
                  <a:srgbClr val="0D30DD"/>
                </a:solidFill>
                <a:latin typeface="Cambria" panose="02040503050406030204" pitchFamily="18" charset="0"/>
              </a:rPr>
              <a:t>SỰ PHÂN HÓA ĐA DẠNG CỦA KHÍ HẬU VIỆT NAM</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2" cy="793750"/>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138" y="133350"/>
            <a:ext cx="7391400" cy="78740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3000" b="1" dirty="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eaLnBrk="1" fontAlgn="auto" hangingPunct="1">
              <a:spcBef>
                <a:spcPts val="0"/>
              </a:spcBef>
              <a:spcAft>
                <a:spcPts val="0"/>
              </a:spcAft>
              <a:defRPr/>
            </a:pPr>
            <a:endParaRPr lang="en-US">
              <a:solidFill>
                <a:prstClr val="black"/>
              </a:solidFill>
            </a:endParaRPr>
          </a:p>
        </p:txBody>
      </p:sp>
      <p:pic>
        <p:nvPicPr>
          <p:cNvPr id="20" name="Picture 19"/>
          <p:cNvPicPr>
            <a:picLocks noChangeAspect="1" noChangeArrowheads="1"/>
          </p:cNvPicPr>
          <p:nvPr/>
        </p:nvPicPr>
        <p:blipFill>
          <a:blip r:embed="rId5"/>
          <a:srcRect/>
          <a:stretch>
            <a:fillRect/>
          </a:stretch>
        </p:blipFill>
        <p:spPr bwMode="auto">
          <a:xfrm>
            <a:off x="365125" y="3476625"/>
            <a:ext cx="1357313" cy="10191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722" name="TextBox 2"/>
          <p:cNvSpPr txBox="1">
            <a:spLocks noChangeArrowheads="1"/>
          </p:cNvSpPr>
          <p:nvPr/>
        </p:nvSpPr>
        <p:spPr bwMode="auto">
          <a:xfrm>
            <a:off x="808038" y="3617913"/>
            <a:ext cx="6429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000" b="1">
                <a:solidFill>
                  <a:srgbClr val="FF0000"/>
                </a:solidFill>
                <a:latin typeface="Cambria" panose="02040503050406030204" pitchFamily="18" charset="0"/>
                <a:ea typeface="Cambria" panose="02040503050406030204" pitchFamily="18" charset="0"/>
                <a:cs typeface="Cambria" panose="02040503050406030204" pitchFamily="18" charset="0"/>
              </a:rPr>
              <a:t>4</a:t>
            </a:r>
          </a:p>
        </p:txBody>
      </p:sp>
      <p:graphicFrame>
        <p:nvGraphicFramePr>
          <p:cNvPr id="3" name="Diagram 2"/>
          <p:cNvGraphicFramePr/>
          <p:nvPr/>
        </p:nvGraphicFramePr>
        <p:xfrm>
          <a:off x="1472184" y="1221009"/>
          <a:ext cx="7315201" cy="537636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29724" name="Title 1"/>
          <p:cNvSpPr txBox="1">
            <a:spLocks/>
          </p:cNvSpPr>
          <p:nvPr/>
        </p:nvSpPr>
        <p:spPr bwMode="auto">
          <a:xfrm>
            <a:off x="2222500" y="266700"/>
            <a:ext cx="73787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vi-VN" altLang="en-US" sz="2400" b="1">
                <a:solidFill>
                  <a:srgbClr val="0D30DD"/>
                </a:solidFill>
                <a:latin typeface="Cambria" panose="02040503050406030204" pitchFamily="18" charset="0"/>
              </a:rPr>
              <a:t>SỰ PHÂN HÓA ĐA DẠNG CỦA KHÍ HẬU VIỆT NAM</a:t>
            </a:r>
            <a:endParaRPr lang="en-US" altLang="en-US" sz="2400" b="1">
              <a:solidFill>
                <a:srgbClr val="0D30DD"/>
              </a:solidFill>
              <a:latin typeface="Cambria" panose="020405030504060302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2" cy="793750"/>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138" y="133350"/>
            <a:ext cx="7391400" cy="78740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3000" b="1" dirty="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eaLnBrk="1" fontAlgn="auto" hangingPunct="1">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399" r="8351" b="19563"/>
          <a:stretch>
            <a:fillRect/>
          </a:stretch>
        </p:blipFill>
        <p:spPr bwMode="auto">
          <a:xfrm>
            <a:off x="6948488" y="4422775"/>
            <a:ext cx="2019300" cy="225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Rounded Rectangular Callout 35"/>
          <p:cNvSpPr/>
          <p:nvPr/>
        </p:nvSpPr>
        <p:spPr>
          <a:xfrm>
            <a:off x="446088" y="2209800"/>
            <a:ext cx="6792912" cy="3276600"/>
          </a:xfrm>
          <a:prstGeom prst="wedgeRoundRectCallout">
            <a:avLst>
              <a:gd name="adj1" fmla="val 47893"/>
              <a:gd name="adj2" fmla="val 5748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anchor="ctr"/>
          <a:lstStyle/>
          <a:p>
            <a:pPr eaLnBrk="1" fontAlgn="auto" hangingPunct="1">
              <a:spcBef>
                <a:spcPts val="0"/>
              </a:spcBef>
              <a:spcAft>
                <a:spcPts val="0"/>
              </a:spcAft>
              <a:defRPr/>
            </a:pPr>
            <a:endParaRPr lang="en-US" dirty="0"/>
          </a:p>
        </p:txBody>
      </p:sp>
      <p:pic>
        <p:nvPicPr>
          <p:cNvPr id="37" name="Picture 12" descr="http://previews.123rf.com/images/mistac/mistac1207/mistac120700017/14524015-A-cartoon-boy-with-a-good-idea-Stock-Vector-thinking.jpg"/>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7" b="81606"/>
          <a:stretch>
            <a:fillRect/>
          </a:stretch>
        </p:blipFill>
        <p:spPr bwMode="auto">
          <a:xfrm rot="1019582">
            <a:off x="7778750" y="3732213"/>
            <a:ext cx="990600" cy="79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Rectangle 37"/>
          <p:cNvSpPr>
            <a:spLocks noChangeArrowheads="1"/>
          </p:cNvSpPr>
          <p:nvPr/>
        </p:nvSpPr>
        <p:spPr bwMode="auto">
          <a:xfrm>
            <a:off x="609600" y="2463800"/>
            <a:ext cx="6553200" cy="271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lnSpc>
                <a:spcPct val="115000"/>
              </a:lnSpc>
              <a:spcBef>
                <a:spcPts val="600"/>
              </a:spcBef>
            </a:pPr>
            <a:r>
              <a:rPr lang="en-US" altLang="en-US" sz="2400" b="1">
                <a:latin typeface="Cambria" panose="02040503050406030204" pitchFamily="18" charset="0"/>
                <a:ea typeface="Cambria" panose="02040503050406030204" pitchFamily="18" charset="0"/>
                <a:cs typeface="Times New Roman" panose="02020603050405020304" pitchFamily="18" charset="0"/>
              </a:rPr>
              <a:t>-</a:t>
            </a:r>
            <a:r>
              <a:rPr lang="nl-NL" altLang="en-US" sz="2400" b="1">
                <a:latin typeface="Cambria" panose="02040503050406030204" pitchFamily="18" charset="0"/>
                <a:ea typeface="Cambria" panose="02040503050406030204" pitchFamily="18" charset="0"/>
                <a:cs typeface="Times New Roman" panose="02020603050405020304" pitchFamily="18" charset="0"/>
              </a:rPr>
              <a:t> Miền khí hậu phía Bắc:</a:t>
            </a:r>
            <a:r>
              <a:rPr lang="vi-VN" altLang="en-US" sz="2400" b="1">
                <a:latin typeface="Cambria" panose="02040503050406030204" pitchFamily="18" charset="0"/>
                <a:ea typeface="Cambria" panose="02040503050406030204" pitchFamily="18" charset="0"/>
                <a:cs typeface="Times New Roman" panose="02020603050405020304" pitchFamily="18" charset="0"/>
              </a:rPr>
              <a:t> </a:t>
            </a:r>
            <a:r>
              <a:rPr lang="vi-VN" altLang="en-US" sz="2400">
                <a:latin typeface="Cambria" panose="02040503050406030204" pitchFamily="18" charset="0"/>
                <a:ea typeface="Cambria" panose="02040503050406030204" pitchFamily="18" charset="0"/>
                <a:cs typeface="Times New Roman" panose="02020603050405020304" pitchFamily="18" charset="0"/>
              </a:rPr>
              <a:t>nhiệt độ trung bình năm trên 20</a:t>
            </a:r>
            <a:r>
              <a:rPr lang="vi-VN" altLang="en-US" sz="2400" baseline="30000">
                <a:latin typeface="Cambria" panose="02040503050406030204" pitchFamily="18" charset="0"/>
                <a:ea typeface="Cambria" panose="02040503050406030204" pitchFamily="18" charset="0"/>
                <a:cs typeface="Times New Roman" panose="02020603050405020304" pitchFamily="18" charset="0"/>
              </a:rPr>
              <a:t>0</a:t>
            </a:r>
            <a:r>
              <a:rPr lang="vi-VN" altLang="en-US" sz="2400">
                <a:latin typeface="Cambria" panose="02040503050406030204" pitchFamily="18" charset="0"/>
                <a:ea typeface="Cambria" panose="02040503050406030204" pitchFamily="18" charset="0"/>
                <a:cs typeface="Times New Roman" panose="02020603050405020304" pitchFamily="18" charset="0"/>
              </a:rPr>
              <a:t>C,</a:t>
            </a:r>
            <a:r>
              <a:rPr lang="nl-NL" altLang="en-US" sz="2400">
                <a:latin typeface="Cambria" panose="02040503050406030204" pitchFamily="18" charset="0"/>
                <a:ea typeface="Cambria" panose="02040503050406030204" pitchFamily="18" charset="0"/>
                <a:cs typeface="Times New Roman" panose="02020603050405020304" pitchFamily="18" charset="0"/>
              </a:rPr>
              <a:t> có mùa đông lạnh, ít mưa; mùa hạ nóng, ẩm và mưa nhiều.</a:t>
            </a:r>
            <a:endParaRPr lang="en-US" altLang="en-US" sz="2400">
              <a:latin typeface="Cambria" panose="02040503050406030204" pitchFamily="18" charset="0"/>
              <a:ea typeface="Cambria" panose="02040503050406030204" pitchFamily="18" charset="0"/>
              <a:cs typeface="Times New Roman" panose="02020603050405020304" pitchFamily="18" charset="0"/>
            </a:endParaRPr>
          </a:p>
          <a:p>
            <a:pPr algn="just" eaLnBrk="1" hangingPunct="1">
              <a:lnSpc>
                <a:spcPct val="115000"/>
              </a:lnSpc>
              <a:spcBef>
                <a:spcPts val="600"/>
              </a:spcBef>
            </a:pPr>
            <a:r>
              <a:rPr lang="en-US" altLang="en-US" sz="2400" b="1">
                <a:latin typeface="Cambria" panose="02040503050406030204" pitchFamily="18" charset="0"/>
                <a:ea typeface="Cambria" panose="02040503050406030204" pitchFamily="18" charset="0"/>
                <a:cs typeface="Times New Roman" panose="02020603050405020304" pitchFamily="18" charset="0"/>
              </a:rPr>
              <a:t>-</a:t>
            </a:r>
            <a:r>
              <a:rPr lang="nl-NL" altLang="en-US" sz="2400" b="1">
                <a:latin typeface="Cambria" panose="02040503050406030204" pitchFamily="18" charset="0"/>
                <a:ea typeface="Cambria" panose="02040503050406030204" pitchFamily="18" charset="0"/>
                <a:cs typeface="Times New Roman" panose="02020603050405020304" pitchFamily="18" charset="0"/>
              </a:rPr>
              <a:t> Miền khí hậu phía Nam: </a:t>
            </a:r>
            <a:r>
              <a:rPr lang="vi-VN" altLang="en-US" sz="2400">
                <a:latin typeface="Cambria" panose="02040503050406030204" pitchFamily="18" charset="0"/>
                <a:ea typeface="Cambria" panose="02040503050406030204" pitchFamily="18" charset="0"/>
                <a:cs typeface="Times New Roman" panose="02020603050405020304" pitchFamily="18" charset="0"/>
              </a:rPr>
              <a:t>nhiệt độ trung bình năm trên 25</a:t>
            </a:r>
            <a:r>
              <a:rPr lang="vi-VN" altLang="en-US" sz="2400" baseline="30000">
                <a:latin typeface="Cambria" panose="02040503050406030204" pitchFamily="18" charset="0"/>
                <a:ea typeface="Cambria" panose="02040503050406030204" pitchFamily="18" charset="0"/>
                <a:cs typeface="Times New Roman" panose="02020603050405020304" pitchFamily="18" charset="0"/>
              </a:rPr>
              <a:t>0</a:t>
            </a:r>
            <a:r>
              <a:rPr lang="vi-VN" altLang="en-US" sz="2400">
                <a:latin typeface="Cambria" panose="02040503050406030204" pitchFamily="18" charset="0"/>
                <a:ea typeface="Cambria" panose="02040503050406030204" pitchFamily="18" charset="0"/>
                <a:cs typeface="Times New Roman" panose="02020603050405020304" pitchFamily="18" charset="0"/>
              </a:rPr>
              <a:t>C</a:t>
            </a:r>
            <a:r>
              <a:rPr lang="nl-NL" altLang="en-US" sz="2400">
                <a:latin typeface="Cambria" panose="02040503050406030204" pitchFamily="18" charset="0"/>
                <a:ea typeface="Cambria" panose="02040503050406030204" pitchFamily="18" charset="0"/>
                <a:cs typeface="Times New Roman" panose="02020603050405020304" pitchFamily="18" charset="0"/>
              </a:rPr>
              <a:t>, có 2 mùa mưa, khô phân hóa rõ rệt.</a:t>
            </a:r>
            <a:endParaRPr lang="en-US" altLang="en-US" sz="2400">
              <a:latin typeface="Cambria" panose="02040503050406030204" pitchFamily="18" charset="0"/>
              <a:ea typeface="Cambria" panose="02040503050406030204" pitchFamily="18" charset="0"/>
              <a:cs typeface="Times New Roman" panose="02020603050405020304" pitchFamily="18" charset="0"/>
            </a:endParaRPr>
          </a:p>
        </p:txBody>
      </p:sp>
      <p:sp>
        <p:nvSpPr>
          <p:cNvPr id="30749" name="Title 1"/>
          <p:cNvSpPr txBox="1">
            <a:spLocks/>
          </p:cNvSpPr>
          <p:nvPr/>
        </p:nvSpPr>
        <p:spPr bwMode="auto">
          <a:xfrm>
            <a:off x="2222500" y="266700"/>
            <a:ext cx="73787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vi-VN" altLang="en-US" sz="2400" b="1">
                <a:solidFill>
                  <a:srgbClr val="0D30DD"/>
                </a:solidFill>
                <a:latin typeface="Cambria" panose="02040503050406030204" pitchFamily="18" charset="0"/>
              </a:rPr>
              <a:t>SỰ PHÂN HÓA ĐA DẠNG CỦA KHÍ HẬU VIỆT NAM</a:t>
            </a:r>
            <a:endParaRPr lang="en-US" altLang="en-US" sz="2400" b="1">
              <a:solidFill>
                <a:srgbClr val="0D30DD"/>
              </a:solidFill>
              <a:latin typeface="Cambria" panose="02040503050406030204" pitchFamily="18" charset="0"/>
            </a:endParaRPr>
          </a:p>
        </p:txBody>
      </p:sp>
      <p:sp>
        <p:nvSpPr>
          <p:cNvPr id="30750" name="Text Box 9"/>
          <p:cNvSpPr txBox="1">
            <a:spLocks noChangeArrowheads="1"/>
          </p:cNvSpPr>
          <p:nvPr/>
        </p:nvSpPr>
        <p:spPr bwMode="auto">
          <a:xfrm>
            <a:off x="452438" y="1295400"/>
            <a:ext cx="4729162" cy="461963"/>
          </a:xfrm>
          <a:prstGeom prst="rect">
            <a:avLst/>
          </a:prstGeom>
          <a:solidFill>
            <a:srgbClr val="FFFF00"/>
          </a:solidFill>
          <a:ln w="28575">
            <a:solidFill>
              <a:srgbClr val="FF0000"/>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2400" b="1">
                <a:solidFill>
                  <a:srgbClr val="CC0000"/>
                </a:solidFill>
                <a:latin typeface="Times New Roman" panose="02020603050405020304" pitchFamily="18" charset="0"/>
                <a:cs typeface="Times New Roman" panose="02020603050405020304" pitchFamily="18" charset="0"/>
              </a:rPr>
              <a:t>a. Phân hoá theo chiều bắc – nam</a:t>
            </a:r>
            <a:endParaRPr lang="vi-VN" altLang="en-US" sz="2400" b="1">
              <a:solidFill>
                <a:srgbClr val="CC0000"/>
              </a:solidFill>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nodeType="clickPar">
                      <p:stCondLst>
                        <p:cond delay="indefinite"/>
                      </p:stCondLst>
                      <p:childTnLst>
                        <p:par>
                          <p:cTn id="18" fill="hold" nodeType="withGroup">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2" cy="793750"/>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138" y="133350"/>
            <a:ext cx="7391400" cy="78740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3000" b="1" dirty="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eaLnBrk="1" fontAlgn="auto" hangingPunct="1">
              <a:spcBef>
                <a:spcPts val="0"/>
              </a:spcBef>
              <a:spcAft>
                <a:spcPts val="0"/>
              </a:spcAft>
              <a:defRPr/>
            </a:pPr>
            <a:endParaRPr lang="en-US">
              <a:solidFill>
                <a:prstClr val="black"/>
              </a:solidFill>
            </a:endParaRPr>
          </a:p>
        </p:txBody>
      </p:sp>
      <p:pic>
        <p:nvPicPr>
          <p:cNvPr id="20" name="Picture 19"/>
          <p:cNvPicPr>
            <a:picLocks noChangeAspect="1" noChangeArrowheads="1"/>
          </p:cNvPicPr>
          <p:nvPr/>
        </p:nvPicPr>
        <p:blipFill>
          <a:blip r:embed="rId5"/>
          <a:srcRect/>
          <a:stretch>
            <a:fillRect/>
          </a:stretch>
        </p:blipFill>
        <p:spPr bwMode="auto">
          <a:xfrm>
            <a:off x="365125" y="3476625"/>
            <a:ext cx="1357313" cy="10191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770" name="TextBox 2"/>
          <p:cNvSpPr txBox="1">
            <a:spLocks noChangeArrowheads="1"/>
          </p:cNvSpPr>
          <p:nvPr/>
        </p:nvSpPr>
        <p:spPr bwMode="auto">
          <a:xfrm>
            <a:off x="808038" y="3617913"/>
            <a:ext cx="6429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000" b="1">
                <a:solidFill>
                  <a:srgbClr val="FF0000"/>
                </a:solidFill>
                <a:latin typeface="Cambria" panose="02040503050406030204" pitchFamily="18" charset="0"/>
                <a:ea typeface="Cambria" panose="02040503050406030204" pitchFamily="18" charset="0"/>
                <a:cs typeface="Cambria" panose="02040503050406030204" pitchFamily="18" charset="0"/>
              </a:rPr>
              <a:t>6</a:t>
            </a:r>
          </a:p>
        </p:txBody>
      </p:sp>
      <p:graphicFrame>
        <p:nvGraphicFramePr>
          <p:cNvPr id="3" name="Diagram 2"/>
          <p:cNvGraphicFramePr/>
          <p:nvPr/>
        </p:nvGraphicFramePr>
        <p:xfrm>
          <a:off x="1472184" y="1221009"/>
          <a:ext cx="7315201" cy="537636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31772" name="Title 1"/>
          <p:cNvSpPr txBox="1">
            <a:spLocks/>
          </p:cNvSpPr>
          <p:nvPr/>
        </p:nvSpPr>
        <p:spPr bwMode="auto">
          <a:xfrm>
            <a:off x="2222500" y="266700"/>
            <a:ext cx="73787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vi-VN" altLang="en-US" sz="2400" b="1">
                <a:solidFill>
                  <a:srgbClr val="0D30DD"/>
                </a:solidFill>
                <a:latin typeface="Cambria" panose="02040503050406030204" pitchFamily="18" charset="0"/>
              </a:rPr>
              <a:t>SỰ PHÂN HÓA ĐA DẠNG CỦA KHÍ HẬU VIỆT NAM</a:t>
            </a:r>
            <a:endParaRPr lang="en-US" altLang="en-US" sz="2400" b="1">
              <a:solidFill>
                <a:srgbClr val="0D30DD"/>
              </a:solidFill>
              <a:latin typeface="Cambria" panose="020405030504060302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2" cy="793750"/>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138" y="133350"/>
            <a:ext cx="7391400" cy="78740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3000" b="1" dirty="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eaLnBrk="1" fontAlgn="auto" hangingPunct="1">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399" r="8351" b="19563"/>
          <a:stretch>
            <a:fillRect/>
          </a:stretch>
        </p:blipFill>
        <p:spPr bwMode="auto">
          <a:xfrm>
            <a:off x="6948488" y="4422775"/>
            <a:ext cx="2019300" cy="225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Rounded Rectangular Callout 35"/>
          <p:cNvSpPr/>
          <p:nvPr/>
        </p:nvSpPr>
        <p:spPr>
          <a:xfrm>
            <a:off x="446088" y="2133600"/>
            <a:ext cx="6792912" cy="3276600"/>
          </a:xfrm>
          <a:prstGeom prst="wedgeRoundRectCallout">
            <a:avLst>
              <a:gd name="adj1" fmla="val 46681"/>
              <a:gd name="adj2" fmla="val 59719"/>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anchor="ctr"/>
          <a:lstStyle/>
          <a:p>
            <a:pPr eaLnBrk="1" fontAlgn="auto" hangingPunct="1">
              <a:spcBef>
                <a:spcPts val="0"/>
              </a:spcBef>
              <a:spcAft>
                <a:spcPts val="0"/>
              </a:spcAft>
              <a:defRPr/>
            </a:pPr>
            <a:endParaRPr lang="en-US" dirty="0"/>
          </a:p>
        </p:txBody>
      </p:sp>
      <p:pic>
        <p:nvPicPr>
          <p:cNvPr id="37" name="Picture 12" descr="http://previews.123rf.com/images/mistac/mistac1207/mistac120700017/14524015-A-cartoon-boy-with-a-good-idea-Stock-Vector-thinking.jpg"/>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7" b="81606"/>
          <a:stretch>
            <a:fillRect/>
          </a:stretch>
        </p:blipFill>
        <p:spPr bwMode="auto">
          <a:xfrm rot="1019582">
            <a:off x="7778750" y="3732213"/>
            <a:ext cx="990600" cy="79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Rectangle 37"/>
          <p:cNvSpPr>
            <a:spLocks noChangeArrowheads="1"/>
          </p:cNvSpPr>
          <p:nvPr/>
        </p:nvSpPr>
        <p:spPr bwMode="auto">
          <a:xfrm>
            <a:off x="609600" y="2446338"/>
            <a:ext cx="6553200" cy="258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lnSpc>
                <a:spcPct val="115000"/>
              </a:lnSpc>
              <a:spcBef>
                <a:spcPts val="600"/>
              </a:spcBef>
            </a:pPr>
            <a:r>
              <a:rPr lang="vi-VN" altLang="en-US" sz="2200">
                <a:latin typeface="Cambria" panose="02040503050406030204" pitchFamily="18" charset="0"/>
                <a:ea typeface="Cambria" panose="02040503050406030204" pitchFamily="18" charset="0"/>
                <a:cs typeface="Times New Roman" panose="02020603050405020304" pitchFamily="18" charset="0"/>
              </a:rPr>
              <a:t>- Vùng biển và thềm lục địa có khí hậu ôn hoà hơn trong đất liền.</a:t>
            </a:r>
          </a:p>
          <a:p>
            <a:pPr algn="just" eaLnBrk="1" hangingPunct="1">
              <a:lnSpc>
                <a:spcPct val="115000"/>
              </a:lnSpc>
              <a:spcBef>
                <a:spcPts val="600"/>
              </a:spcBef>
            </a:pPr>
            <a:r>
              <a:rPr lang="vi-VN" altLang="en-US" sz="2200">
                <a:latin typeface="Cambria" panose="02040503050406030204" pitchFamily="18" charset="0"/>
                <a:ea typeface="Cambria" panose="02040503050406030204" pitchFamily="18" charset="0"/>
                <a:cs typeface="Times New Roman" panose="02020603050405020304" pitchFamily="18" charset="0"/>
              </a:rPr>
              <a:t>- Vùng đồng bằng ven biển có khí hậu nhiệt đới ẩm gió mùa.</a:t>
            </a:r>
          </a:p>
          <a:p>
            <a:pPr algn="just" eaLnBrk="1" hangingPunct="1">
              <a:lnSpc>
                <a:spcPct val="115000"/>
              </a:lnSpc>
              <a:spcBef>
                <a:spcPts val="600"/>
              </a:spcBef>
            </a:pPr>
            <a:r>
              <a:rPr lang="vi-VN" altLang="en-US" sz="2200">
                <a:latin typeface="Cambria" panose="02040503050406030204" pitchFamily="18" charset="0"/>
                <a:ea typeface="Cambria" panose="02040503050406030204" pitchFamily="18" charset="0"/>
                <a:cs typeface="Times New Roman" panose="02020603050405020304" pitchFamily="18" charset="0"/>
              </a:rPr>
              <a:t>- Vùng đồi núi phía tây khí hậu phân hóa phức tạp do tác động của gió mùa và hướng của các dãy núi.</a:t>
            </a:r>
          </a:p>
        </p:txBody>
      </p:sp>
      <p:sp>
        <p:nvSpPr>
          <p:cNvPr id="32797" name="Title 1"/>
          <p:cNvSpPr txBox="1">
            <a:spLocks/>
          </p:cNvSpPr>
          <p:nvPr/>
        </p:nvSpPr>
        <p:spPr bwMode="auto">
          <a:xfrm>
            <a:off x="2222500" y="266700"/>
            <a:ext cx="73787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vi-VN" altLang="en-US" sz="2400" b="1">
                <a:solidFill>
                  <a:srgbClr val="0D30DD"/>
                </a:solidFill>
                <a:latin typeface="Cambria" panose="02040503050406030204" pitchFamily="18" charset="0"/>
              </a:rPr>
              <a:t>SỰ PHÂN HÓA ĐA DẠNG CỦA KHÍ HẬU VIỆT NAM</a:t>
            </a:r>
            <a:endParaRPr lang="en-US" altLang="en-US" sz="2400" b="1">
              <a:solidFill>
                <a:srgbClr val="0D30DD"/>
              </a:solidFill>
              <a:latin typeface="Cambria" panose="02040503050406030204" pitchFamily="18" charset="0"/>
            </a:endParaRPr>
          </a:p>
        </p:txBody>
      </p:sp>
      <p:sp>
        <p:nvSpPr>
          <p:cNvPr id="32798" name="Text Box 9"/>
          <p:cNvSpPr txBox="1">
            <a:spLocks noChangeArrowheads="1"/>
          </p:cNvSpPr>
          <p:nvPr/>
        </p:nvSpPr>
        <p:spPr bwMode="auto">
          <a:xfrm>
            <a:off x="452438" y="1295400"/>
            <a:ext cx="4729162" cy="461963"/>
          </a:xfrm>
          <a:prstGeom prst="rect">
            <a:avLst/>
          </a:prstGeom>
          <a:solidFill>
            <a:srgbClr val="FFFF00"/>
          </a:solidFill>
          <a:ln w="28575">
            <a:solidFill>
              <a:srgbClr val="FF0000"/>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2400" b="1">
                <a:solidFill>
                  <a:srgbClr val="CC0000"/>
                </a:solidFill>
                <a:latin typeface="Times New Roman" panose="02020603050405020304" pitchFamily="18" charset="0"/>
                <a:cs typeface="Times New Roman" panose="02020603050405020304" pitchFamily="18" charset="0"/>
              </a:rPr>
              <a:t>b. Phân hoá theo chiều đông – tây </a:t>
            </a:r>
            <a:endParaRPr lang="vi-VN" altLang="en-US" sz="2400" b="1">
              <a:solidFill>
                <a:srgbClr val="CC0000"/>
              </a:solidFill>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nodeType="clickPar">
                      <p:stCondLst>
                        <p:cond delay="indefinite"/>
                      </p:stCondLst>
                      <p:childTnLst>
                        <p:par>
                          <p:cTn id="18" fill="hold" nodeType="withGroup">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2" cy="793750"/>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138" y="133350"/>
            <a:ext cx="7391400" cy="78740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3000" b="1" dirty="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eaLnBrk="1" fontAlgn="auto" hangingPunct="1">
              <a:spcBef>
                <a:spcPts val="0"/>
              </a:spcBef>
              <a:spcAft>
                <a:spcPts val="0"/>
              </a:spcAft>
              <a:defRPr/>
            </a:pPr>
            <a:endParaRPr lang="en-US">
              <a:solidFill>
                <a:prstClr val="black"/>
              </a:solidFill>
            </a:endParaRPr>
          </a:p>
        </p:txBody>
      </p:sp>
      <p:pic>
        <p:nvPicPr>
          <p:cNvPr id="20" name="Picture 19"/>
          <p:cNvPicPr>
            <a:picLocks noChangeAspect="1" noChangeArrowheads="1"/>
          </p:cNvPicPr>
          <p:nvPr/>
        </p:nvPicPr>
        <p:blipFill>
          <a:blip r:embed="rId5"/>
          <a:srcRect/>
          <a:stretch>
            <a:fillRect/>
          </a:stretch>
        </p:blipFill>
        <p:spPr bwMode="auto">
          <a:xfrm>
            <a:off x="365125" y="3476625"/>
            <a:ext cx="1357313" cy="10191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3818" name="TextBox 2"/>
          <p:cNvSpPr txBox="1">
            <a:spLocks noChangeArrowheads="1"/>
          </p:cNvSpPr>
          <p:nvPr/>
        </p:nvSpPr>
        <p:spPr bwMode="auto">
          <a:xfrm>
            <a:off x="808038" y="3617913"/>
            <a:ext cx="6429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000" b="1">
                <a:solidFill>
                  <a:srgbClr val="FF0000"/>
                </a:solidFill>
                <a:latin typeface="Cambria" panose="02040503050406030204" pitchFamily="18" charset="0"/>
                <a:ea typeface="Cambria" panose="02040503050406030204" pitchFamily="18" charset="0"/>
                <a:cs typeface="Cambria" panose="02040503050406030204" pitchFamily="18" charset="0"/>
              </a:rPr>
              <a:t>8</a:t>
            </a:r>
          </a:p>
        </p:txBody>
      </p:sp>
      <p:grpSp>
        <p:nvGrpSpPr>
          <p:cNvPr id="2" name="Group 1"/>
          <p:cNvGrpSpPr>
            <a:grpSpLocks/>
          </p:cNvGrpSpPr>
          <p:nvPr/>
        </p:nvGrpSpPr>
        <p:grpSpPr bwMode="auto">
          <a:xfrm>
            <a:off x="1471613" y="1220788"/>
            <a:ext cx="7315200" cy="5376862"/>
            <a:chOff x="1472184" y="1221009"/>
            <a:chExt cx="7315201" cy="5376361"/>
          </a:xfrm>
        </p:grpSpPr>
        <p:graphicFrame>
          <p:nvGraphicFramePr>
            <p:cNvPr id="3" name="Diagram 2"/>
            <p:cNvGraphicFramePr/>
            <p:nvPr/>
          </p:nvGraphicFramePr>
          <p:xfrm>
            <a:off x="1472184" y="1221009"/>
            <a:ext cx="7315201" cy="537636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33822"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67200" y="2209800"/>
              <a:ext cx="40386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3820" name="Title 1"/>
          <p:cNvSpPr txBox="1">
            <a:spLocks/>
          </p:cNvSpPr>
          <p:nvPr/>
        </p:nvSpPr>
        <p:spPr bwMode="auto">
          <a:xfrm>
            <a:off x="2222500" y="266700"/>
            <a:ext cx="73787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vi-VN" altLang="en-US" sz="2400" b="1">
                <a:solidFill>
                  <a:srgbClr val="0D30DD"/>
                </a:solidFill>
                <a:latin typeface="Cambria" panose="02040503050406030204" pitchFamily="18" charset="0"/>
              </a:rPr>
              <a:t>SỰ PHÂN HÓA ĐA DẠNG CỦA KHÍ HẬU VIỆT NAM</a:t>
            </a:r>
            <a:endParaRPr lang="en-US" altLang="en-US" sz="2400" b="1">
              <a:solidFill>
                <a:srgbClr val="0D30DD"/>
              </a:solidFill>
              <a:latin typeface="Cambria" panose="020405030504060302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2" cy="793750"/>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138" y="133350"/>
            <a:ext cx="7391400" cy="78740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3000" b="1" dirty="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eaLnBrk="1" fontAlgn="auto" hangingPunct="1">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399" r="8351" b="19563"/>
          <a:stretch>
            <a:fillRect/>
          </a:stretch>
        </p:blipFill>
        <p:spPr bwMode="auto">
          <a:xfrm>
            <a:off x="6948488" y="4422775"/>
            <a:ext cx="2019300" cy="225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Rounded Rectangular Callout 35"/>
          <p:cNvSpPr/>
          <p:nvPr/>
        </p:nvSpPr>
        <p:spPr>
          <a:xfrm>
            <a:off x="446088" y="2590800"/>
            <a:ext cx="6792912" cy="2438400"/>
          </a:xfrm>
          <a:prstGeom prst="wedgeRoundRectCallout">
            <a:avLst>
              <a:gd name="adj1" fmla="val 46681"/>
              <a:gd name="adj2" fmla="val 77957"/>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anchor="ctr"/>
          <a:lstStyle/>
          <a:p>
            <a:pPr eaLnBrk="1" fontAlgn="auto" hangingPunct="1">
              <a:spcBef>
                <a:spcPts val="0"/>
              </a:spcBef>
              <a:spcAft>
                <a:spcPts val="0"/>
              </a:spcAft>
              <a:defRPr/>
            </a:pPr>
            <a:endParaRPr lang="en-US" dirty="0"/>
          </a:p>
        </p:txBody>
      </p:sp>
      <p:pic>
        <p:nvPicPr>
          <p:cNvPr id="37" name="Picture 12" descr="http://previews.123rf.com/images/mistac/mistac1207/mistac120700017/14524015-A-cartoon-boy-with-a-good-idea-Stock-Vector-thinking.jpg"/>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7" b="81606"/>
          <a:stretch>
            <a:fillRect/>
          </a:stretch>
        </p:blipFill>
        <p:spPr bwMode="auto">
          <a:xfrm rot="1019582">
            <a:off x="7778750" y="3732213"/>
            <a:ext cx="990600" cy="79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Rectangle 37"/>
          <p:cNvSpPr>
            <a:spLocks noChangeArrowheads="1"/>
          </p:cNvSpPr>
          <p:nvPr/>
        </p:nvSpPr>
        <p:spPr bwMode="auto">
          <a:xfrm>
            <a:off x="609600" y="3089275"/>
            <a:ext cx="6553200" cy="133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lnSpc>
                <a:spcPct val="115000"/>
              </a:lnSpc>
              <a:spcBef>
                <a:spcPts val="600"/>
              </a:spcBef>
            </a:pPr>
            <a:r>
              <a:rPr lang="en-US" altLang="en-US" sz="2400">
                <a:latin typeface="Cambria" panose="02040503050406030204" pitchFamily="18" charset="0"/>
                <a:ea typeface="Cambria" panose="02040503050406030204" pitchFamily="18" charset="0"/>
                <a:cs typeface="Times New Roman" panose="02020603050405020304" pitchFamily="18" charset="0"/>
              </a:rPr>
              <a:t>K</a:t>
            </a:r>
            <a:r>
              <a:rPr lang="vi-VN" altLang="en-US" sz="2400">
                <a:latin typeface="Cambria" panose="02040503050406030204" pitchFamily="18" charset="0"/>
                <a:ea typeface="Cambria" panose="02040503050406030204" pitchFamily="18" charset="0"/>
                <a:cs typeface="Times New Roman" panose="02020603050405020304" pitchFamily="18" charset="0"/>
              </a:rPr>
              <a:t>hí hậu </a:t>
            </a:r>
            <a:r>
              <a:rPr lang="en-US" altLang="en-US" sz="2400">
                <a:latin typeface="Cambria" panose="02040503050406030204" pitchFamily="18" charset="0"/>
                <a:ea typeface="Cambria" panose="02040503050406030204" pitchFamily="18" charset="0"/>
                <a:cs typeface="Times New Roman" panose="02020603050405020304" pitchFamily="18" charset="0"/>
              </a:rPr>
              <a:t>nước ta</a:t>
            </a:r>
            <a:r>
              <a:rPr lang="vi-VN" altLang="en-US" sz="2400">
                <a:latin typeface="Cambria" panose="02040503050406030204" pitchFamily="18" charset="0"/>
                <a:ea typeface="Cambria" panose="02040503050406030204" pitchFamily="18" charset="0"/>
                <a:cs typeface="Times New Roman" panose="02020603050405020304" pitchFamily="18" charset="0"/>
              </a:rPr>
              <a:t> phân hóa thảnh 3 đai cao gồm: nhiệt đới gió mùa; cận nhiệt đới gió mùa trên núi và ôn đới gió mùa trên núi.</a:t>
            </a:r>
            <a:endParaRPr lang="en-US" altLang="en-US" sz="2400">
              <a:latin typeface="Cambria" panose="02040503050406030204" pitchFamily="18" charset="0"/>
              <a:ea typeface="Cambria" panose="02040503050406030204" pitchFamily="18" charset="0"/>
              <a:cs typeface="Times New Roman" panose="02020603050405020304" pitchFamily="18" charset="0"/>
            </a:endParaRPr>
          </a:p>
        </p:txBody>
      </p:sp>
      <p:sp>
        <p:nvSpPr>
          <p:cNvPr id="34845" name="Title 1"/>
          <p:cNvSpPr txBox="1">
            <a:spLocks/>
          </p:cNvSpPr>
          <p:nvPr/>
        </p:nvSpPr>
        <p:spPr bwMode="auto">
          <a:xfrm>
            <a:off x="2222500" y="266700"/>
            <a:ext cx="73787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vi-VN" altLang="en-US" sz="2400" b="1">
                <a:solidFill>
                  <a:srgbClr val="0D30DD"/>
                </a:solidFill>
                <a:latin typeface="Cambria" panose="02040503050406030204" pitchFamily="18" charset="0"/>
              </a:rPr>
              <a:t>SỰ PHÂN HÓA ĐA DẠNG CỦA KHÍ HẬU VIỆT NAM</a:t>
            </a:r>
            <a:endParaRPr lang="en-US" altLang="en-US" sz="2400" b="1">
              <a:solidFill>
                <a:srgbClr val="0D30DD"/>
              </a:solidFill>
              <a:latin typeface="Cambria" panose="02040503050406030204" pitchFamily="18" charset="0"/>
            </a:endParaRPr>
          </a:p>
        </p:txBody>
      </p:sp>
      <p:sp>
        <p:nvSpPr>
          <p:cNvPr id="34846" name="Text Box 9"/>
          <p:cNvSpPr txBox="1">
            <a:spLocks noChangeArrowheads="1"/>
          </p:cNvSpPr>
          <p:nvPr/>
        </p:nvSpPr>
        <p:spPr bwMode="auto">
          <a:xfrm>
            <a:off x="452438" y="1295400"/>
            <a:ext cx="4729162" cy="461963"/>
          </a:xfrm>
          <a:prstGeom prst="rect">
            <a:avLst/>
          </a:prstGeom>
          <a:solidFill>
            <a:srgbClr val="FFFF00"/>
          </a:solidFill>
          <a:ln w="28575">
            <a:solidFill>
              <a:srgbClr val="FF0000"/>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2400" b="1">
                <a:solidFill>
                  <a:srgbClr val="CC0000"/>
                </a:solidFill>
                <a:latin typeface="Times New Roman" panose="02020603050405020304" pitchFamily="18" charset="0"/>
                <a:cs typeface="Times New Roman" panose="02020603050405020304" pitchFamily="18" charset="0"/>
              </a:rPr>
              <a:t>c. Phân hoá theo độ cao</a:t>
            </a:r>
            <a:endParaRPr lang="vi-VN" altLang="en-US" sz="2400" b="1">
              <a:solidFill>
                <a:srgbClr val="CC0000"/>
              </a:solidFill>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nodeType="clickPar">
                      <p:stCondLst>
                        <p:cond delay="indefinite"/>
                      </p:stCondLst>
                      <p:childTnLst>
                        <p:par>
                          <p:cTn id="18" fill="hold" nodeType="withGroup">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2" cy="793750"/>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138" y="133350"/>
            <a:ext cx="7391400" cy="78740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eaLnBrk="1" fontAlgn="auto" hangingPunct="1">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399" r="8351" b="19563"/>
          <a:stretch>
            <a:fillRect/>
          </a:stretch>
        </p:blipFill>
        <p:spPr bwMode="auto">
          <a:xfrm>
            <a:off x="6948488" y="4422775"/>
            <a:ext cx="2019300" cy="225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12" descr="http://previews.123rf.com/images/mistac/mistac1207/mistac120700017/14524015-A-cartoon-boy-with-a-good-idea-Stock-Vector-thinking.jpg"/>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7" b="81606"/>
          <a:stretch>
            <a:fillRect/>
          </a:stretch>
        </p:blipFill>
        <p:spPr bwMode="auto">
          <a:xfrm rot="1019582">
            <a:off x="7778750" y="3732213"/>
            <a:ext cx="990600" cy="79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64" name="Title 1"/>
          <p:cNvSpPr txBox="1">
            <a:spLocks/>
          </p:cNvSpPr>
          <p:nvPr/>
        </p:nvSpPr>
        <p:spPr bwMode="auto">
          <a:xfrm>
            <a:off x="1765300" y="228600"/>
            <a:ext cx="73787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en-US" altLang="en-US" sz="2400" b="1">
                <a:solidFill>
                  <a:srgbClr val="FF0000"/>
                </a:solidFill>
                <a:latin typeface="Cambria" panose="02040503050406030204" pitchFamily="18" charset="0"/>
              </a:rPr>
              <a:t>EM CÓ BIẾT?</a:t>
            </a:r>
          </a:p>
        </p:txBody>
      </p:sp>
      <p:sp>
        <p:nvSpPr>
          <p:cNvPr id="22" name="Rectangle 21"/>
          <p:cNvSpPr>
            <a:spLocks noChangeArrowheads="1"/>
          </p:cNvSpPr>
          <p:nvPr/>
        </p:nvSpPr>
        <p:spPr bwMode="auto">
          <a:xfrm>
            <a:off x="446088" y="1174750"/>
            <a:ext cx="6259512"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de-DE" altLang="en-US" sz="2000">
                <a:solidFill>
                  <a:srgbClr val="0D30DD"/>
                </a:solidFill>
                <a:latin typeface="Times New Roman" panose="02020603050405020304" pitchFamily="18" charset="0"/>
                <a:cs typeface="Times New Roman" panose="02020603050405020304" pitchFamily="18" charset="0"/>
              </a:rPr>
              <a:t>Hiện tượng gió vượt đèo được gọi là Phơn (foehn). Từ bên kia sườn núi gió thổi lên, càng lên cao không khí càng bị bị lạnh dần đi rồi ngưng kết tạo thành mây cho mưa ở sườn đón gió, đồng thời thu thêm nhiệt do ngưng kết toả ra. Sau khi vượt qua đỉnh gió thổi xuống bên này núi, nhiệt độ của nó tăng dần lên do quá trình không khí bị nén đoạn nhiệt, vì vậy đến chân núi bên này không khí trở nên khô và nóng hơn. Hiện tượng này gọi là “Hiệu ứng phơn”. Đỉnh núi càng cao chênh lệch nhiệt độ càng lớn.</a:t>
            </a:r>
            <a:endParaRPr lang="en-US" altLang="en-US" sz="1900">
              <a:solidFill>
                <a:srgbClr val="0D30DD"/>
              </a:solidFill>
              <a:latin typeface="Cambria" panose="02040503050406030204" pitchFamily="18" charset="0"/>
              <a:ea typeface="Cambria" panose="02040503050406030204" pitchFamily="18" charset="0"/>
              <a:cs typeface="Cambria" panose="02040503050406030204" pitchFamily="18" charset="0"/>
            </a:endParaRPr>
          </a:p>
        </p:txBody>
      </p:sp>
      <p:pic>
        <p:nvPicPr>
          <p:cNvPr id="614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 y="4130675"/>
            <a:ext cx="6019800" cy="242252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nodeType="clickPar">
                      <p:stCondLst>
                        <p:cond delay="indefinite"/>
                      </p:stCondLst>
                      <p:childTnLst>
                        <p:par>
                          <p:cTn id="18" fill="hold" nodeType="withGroup">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randombar(horizontal)">
                                      <p:cBhvr>
                                        <p:cTn id="21" dur="500"/>
                                        <p:tgtEl>
                                          <p:spTgt spid="22"/>
                                        </p:tgtEl>
                                      </p:cBhvr>
                                    </p:animEffect>
                                  </p:childTnLst>
                                </p:cTn>
                              </p:par>
                              <p:par>
                                <p:cTn id="22" presetID="14" presetClass="entr" presetSubtype="10" fill="hold" nodeType="withEffect">
                                  <p:stCondLst>
                                    <p:cond delay="0"/>
                                  </p:stCondLst>
                                  <p:childTnLst>
                                    <p:set>
                                      <p:cBhvr>
                                        <p:cTn id="23" dur="1" fill="hold">
                                          <p:stCondLst>
                                            <p:cond delay="0"/>
                                          </p:stCondLst>
                                        </p:cTn>
                                        <p:tgtEl>
                                          <p:spTgt spid="6146"/>
                                        </p:tgtEl>
                                        <p:attrNameLst>
                                          <p:attrName>style.visibility</p:attrName>
                                        </p:attrNameLst>
                                      </p:cBhvr>
                                      <p:to>
                                        <p:strVal val="visible"/>
                                      </p:to>
                                    </p:set>
                                    <p:animEffect transition="in" filter="randombar(horizontal)">
                                      <p:cBhvr>
                                        <p:cTn id="24"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2" cy="793750"/>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138" y="133350"/>
            <a:ext cx="7391400" cy="78740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36889" name="Text Box 9"/>
          <p:cNvSpPr txBox="1">
            <a:spLocks noChangeArrowheads="1"/>
          </p:cNvSpPr>
          <p:nvPr/>
        </p:nvSpPr>
        <p:spPr bwMode="auto">
          <a:xfrm>
            <a:off x="452438" y="1295400"/>
            <a:ext cx="4729162" cy="461963"/>
          </a:xfrm>
          <a:prstGeom prst="rect">
            <a:avLst/>
          </a:prstGeom>
          <a:solidFill>
            <a:srgbClr val="FFFF00"/>
          </a:solidFill>
          <a:ln w="28575">
            <a:solidFill>
              <a:srgbClr val="FF0000"/>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2400" b="1">
                <a:solidFill>
                  <a:srgbClr val="CC0000"/>
                </a:solidFill>
                <a:latin typeface="Times New Roman" panose="02020603050405020304" pitchFamily="18" charset="0"/>
                <a:cs typeface="Times New Roman" panose="02020603050405020304" pitchFamily="18" charset="0"/>
              </a:rPr>
              <a:t>a. Luyện tập</a:t>
            </a:r>
          </a:p>
        </p:txBody>
      </p:sp>
      <p:sp>
        <p:nvSpPr>
          <p:cNvPr id="36890" name="Title 1"/>
          <p:cNvSpPr txBox="1">
            <a:spLocks/>
          </p:cNvSpPr>
          <p:nvPr/>
        </p:nvSpPr>
        <p:spPr bwMode="auto">
          <a:xfrm>
            <a:off x="2298700" y="266700"/>
            <a:ext cx="73787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en-US" altLang="en-US" sz="2400" b="1">
                <a:solidFill>
                  <a:srgbClr val="0D30DD"/>
                </a:solidFill>
                <a:latin typeface="Cambria" panose="02040503050406030204" pitchFamily="18" charset="0"/>
              </a:rPr>
              <a:t>LUYỆN TẬP VÀ VẬN DỤNG</a:t>
            </a:r>
          </a:p>
        </p:txBody>
      </p:sp>
      <p:sp>
        <p:nvSpPr>
          <p:cNvPr id="21" name="Rectangle 20"/>
          <p:cNvSpPr>
            <a:spLocks noChangeArrowheads="1"/>
          </p:cNvSpPr>
          <p:nvPr/>
        </p:nvSpPr>
        <p:spPr bwMode="auto">
          <a:xfrm>
            <a:off x="1443038" y="1905000"/>
            <a:ext cx="7239000" cy="1062038"/>
          </a:xfrm>
          <a:prstGeom prst="rect">
            <a:avLst/>
          </a:prstGeom>
          <a:solidFill>
            <a:srgbClr val="BCFCD4"/>
          </a:solidFill>
          <a:ln w="12700">
            <a:solidFill>
              <a:srgbClr val="009900"/>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vi-VN" altLang="en-US" sz="2100" i="1">
                <a:solidFill>
                  <a:srgbClr val="FF0000"/>
                </a:solidFill>
                <a:latin typeface="Cambria" panose="02040503050406030204" pitchFamily="18" charset="0"/>
                <a:ea typeface="Cambria" panose="02040503050406030204" pitchFamily="18" charset="0"/>
                <a:cs typeface="Cambria" panose="02040503050406030204" pitchFamily="18" charset="0"/>
              </a:rPr>
              <a:t>Dựa vào bảng 4.1, nhận xét sự khác nhau về chế độ nhiệt (nhiệt độ trung bình năm, nhiệt độ trung bình tháng nóng nhất và tháng lạnh nhất; biên độ nhiệt năm) giữa Lạng Sơn và Cà Mau.</a:t>
            </a:r>
          </a:p>
        </p:txBody>
      </p:sp>
      <p:pic>
        <p:nvPicPr>
          <p:cNvPr id="22"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0330" y="2034137"/>
            <a:ext cx="819919" cy="86146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2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0" y="3124200"/>
            <a:ext cx="4827588" cy="34290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2"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1000"/>
                                        <p:tgtEl>
                                          <p:spTgt spid="28"/>
                                        </p:tgtEl>
                                      </p:cBhvr>
                                    </p:animEffect>
                                    <p:anim calcmode="lin" valueType="num">
                                      <p:cBhvr>
                                        <p:cTn id="16" dur="1000" fill="hold"/>
                                        <p:tgtEl>
                                          <p:spTgt spid="28"/>
                                        </p:tgtEl>
                                        <p:attrNameLst>
                                          <p:attrName>ppt_x</p:attrName>
                                        </p:attrNameLst>
                                      </p:cBhvr>
                                      <p:tavLst>
                                        <p:tav tm="0">
                                          <p:val>
                                            <p:strVal val="#ppt_x"/>
                                          </p:val>
                                        </p:tav>
                                        <p:tav tm="100000">
                                          <p:val>
                                            <p:strVal val="#ppt_x"/>
                                          </p:val>
                                        </p:tav>
                                      </p:tavLst>
                                    </p:anim>
                                    <p:anim calcmode="lin" valueType="num">
                                      <p:cBhvr>
                                        <p:cTn id="17"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2" cy="793750"/>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138" y="133350"/>
            <a:ext cx="7391400" cy="78740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37913" name="Text Box 9"/>
          <p:cNvSpPr txBox="1">
            <a:spLocks noChangeArrowheads="1"/>
          </p:cNvSpPr>
          <p:nvPr/>
        </p:nvSpPr>
        <p:spPr bwMode="auto">
          <a:xfrm>
            <a:off x="452438" y="1295400"/>
            <a:ext cx="4729162" cy="461963"/>
          </a:xfrm>
          <a:prstGeom prst="rect">
            <a:avLst/>
          </a:prstGeom>
          <a:solidFill>
            <a:srgbClr val="FFFF00"/>
          </a:solidFill>
          <a:ln w="28575">
            <a:solidFill>
              <a:srgbClr val="FF0000"/>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2400" b="1">
                <a:solidFill>
                  <a:srgbClr val="CC0000"/>
                </a:solidFill>
                <a:latin typeface="Times New Roman" panose="02020603050405020304" pitchFamily="18" charset="0"/>
                <a:cs typeface="Times New Roman" panose="02020603050405020304" pitchFamily="18" charset="0"/>
              </a:rPr>
              <a:t>a. Luyện tập</a:t>
            </a:r>
          </a:p>
        </p:txBody>
      </p:sp>
      <p:sp>
        <p:nvSpPr>
          <p:cNvPr id="37914" name="Title 1"/>
          <p:cNvSpPr txBox="1">
            <a:spLocks/>
          </p:cNvSpPr>
          <p:nvPr/>
        </p:nvSpPr>
        <p:spPr bwMode="auto">
          <a:xfrm>
            <a:off x="2298700" y="266700"/>
            <a:ext cx="73787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en-US" altLang="en-US" sz="2400" b="1">
                <a:solidFill>
                  <a:srgbClr val="0D30DD"/>
                </a:solidFill>
                <a:latin typeface="Cambria" panose="02040503050406030204" pitchFamily="18" charset="0"/>
              </a:rPr>
              <a:t>LUYỆN TẬP VÀ VẬN DỤNG</a:t>
            </a:r>
          </a:p>
        </p:txBody>
      </p:sp>
      <p:grpSp>
        <p:nvGrpSpPr>
          <p:cNvPr id="23" name="Group 22"/>
          <p:cNvGrpSpPr>
            <a:grpSpLocks/>
          </p:cNvGrpSpPr>
          <p:nvPr/>
        </p:nvGrpSpPr>
        <p:grpSpPr bwMode="auto">
          <a:xfrm>
            <a:off x="255588" y="1903413"/>
            <a:ext cx="874712" cy="866775"/>
            <a:chOff x="328593" y="3259179"/>
            <a:chExt cx="1256547" cy="1465221"/>
          </a:xfrm>
        </p:grpSpPr>
        <p:pic>
          <p:nvPicPr>
            <p:cNvPr id="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7" name="Rectangle 26"/>
          <p:cNvSpPr/>
          <p:nvPr/>
        </p:nvSpPr>
        <p:spPr>
          <a:xfrm>
            <a:off x="1143000" y="1998663"/>
            <a:ext cx="7645400" cy="4478337"/>
          </a:xfrm>
          <a:prstGeom prst="rect">
            <a:avLst/>
          </a:prstGeom>
          <a:solidFill>
            <a:srgbClr val="FFCCFF"/>
          </a:solidFill>
          <a:ln w="12700">
            <a:solidFill>
              <a:srgbClr val="0070C0"/>
            </a:solid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en-US" altLang="en-US" sz="1900" b="1">
                <a:latin typeface="Cambria" panose="02040503050406030204" pitchFamily="18" charset="0"/>
                <a:ea typeface="Cambria" panose="02040503050406030204" pitchFamily="18" charset="0"/>
                <a:cs typeface="Cambria" panose="02040503050406030204" pitchFamily="18" charset="0"/>
              </a:rPr>
              <a:t>- </a:t>
            </a:r>
            <a:r>
              <a:rPr lang="vi-VN" altLang="en-US" sz="1900" b="1">
                <a:latin typeface="Cambria" panose="02040503050406030204" pitchFamily="18" charset="0"/>
                <a:ea typeface="Cambria" panose="02040503050406030204" pitchFamily="18" charset="0"/>
                <a:cs typeface="Cambria" panose="02040503050406030204" pitchFamily="18" charset="0"/>
              </a:rPr>
              <a:t>Nhận xét: </a:t>
            </a:r>
            <a:r>
              <a:rPr lang="vi-VN" altLang="en-US" sz="1900">
                <a:latin typeface="Cambria" panose="02040503050406030204" pitchFamily="18" charset="0"/>
                <a:ea typeface="Cambria" panose="02040503050406030204" pitchFamily="18" charset="0"/>
                <a:cs typeface="Cambria" panose="02040503050406030204" pitchFamily="18" charset="0"/>
              </a:rPr>
              <a:t>Nhìn vào bảng số liệu ta thấy, giữa Lạng Sơn và Cà Mau có sự khác biệt lớn về nhiệt độ:</a:t>
            </a:r>
            <a:endParaRPr lang="en-US" altLang="en-US" sz="1900">
              <a:latin typeface="Cambria" panose="02040503050406030204" pitchFamily="18" charset="0"/>
              <a:ea typeface="Cambria" panose="02040503050406030204" pitchFamily="18" charset="0"/>
              <a:cs typeface="Cambria" panose="02040503050406030204" pitchFamily="18" charset="0"/>
            </a:endParaRPr>
          </a:p>
          <a:p>
            <a:pPr algn="just" eaLnBrk="1" hangingPunct="1">
              <a:buFontTx/>
              <a:buChar char="-"/>
            </a:pPr>
            <a:endParaRPr lang="en-US" altLang="en-US" sz="1900">
              <a:latin typeface="Cambria" panose="02040503050406030204" pitchFamily="18" charset="0"/>
              <a:ea typeface="Cambria" panose="02040503050406030204" pitchFamily="18" charset="0"/>
              <a:cs typeface="Cambria" panose="02040503050406030204" pitchFamily="18" charset="0"/>
            </a:endParaRPr>
          </a:p>
          <a:p>
            <a:pPr algn="just" eaLnBrk="1" hangingPunct="1">
              <a:buFontTx/>
              <a:buChar char="-"/>
            </a:pPr>
            <a:endParaRPr lang="en-US" altLang="en-US" sz="1900">
              <a:latin typeface="Cambria" panose="02040503050406030204" pitchFamily="18" charset="0"/>
              <a:ea typeface="Cambria" panose="02040503050406030204" pitchFamily="18" charset="0"/>
              <a:cs typeface="Cambria" panose="02040503050406030204" pitchFamily="18" charset="0"/>
            </a:endParaRPr>
          </a:p>
          <a:p>
            <a:pPr algn="just" eaLnBrk="1" hangingPunct="1">
              <a:buFontTx/>
              <a:buChar char="-"/>
            </a:pPr>
            <a:endParaRPr lang="en-US" altLang="en-US" sz="1900">
              <a:latin typeface="Cambria" panose="02040503050406030204" pitchFamily="18" charset="0"/>
              <a:ea typeface="Cambria" panose="02040503050406030204" pitchFamily="18" charset="0"/>
              <a:cs typeface="Cambria" panose="02040503050406030204" pitchFamily="18" charset="0"/>
            </a:endParaRPr>
          </a:p>
          <a:p>
            <a:pPr algn="just" eaLnBrk="1" hangingPunct="1">
              <a:buFontTx/>
              <a:buChar char="-"/>
            </a:pPr>
            <a:endParaRPr lang="en-US" altLang="en-US" sz="1900">
              <a:latin typeface="Cambria" panose="02040503050406030204" pitchFamily="18" charset="0"/>
              <a:ea typeface="Cambria" panose="02040503050406030204" pitchFamily="18" charset="0"/>
              <a:cs typeface="Cambria" panose="02040503050406030204" pitchFamily="18" charset="0"/>
            </a:endParaRPr>
          </a:p>
          <a:p>
            <a:pPr algn="just" eaLnBrk="1" hangingPunct="1">
              <a:buFontTx/>
              <a:buChar char="-"/>
            </a:pPr>
            <a:endParaRPr lang="en-US" altLang="en-US" sz="1900">
              <a:latin typeface="Cambria" panose="02040503050406030204" pitchFamily="18" charset="0"/>
              <a:ea typeface="Cambria" panose="02040503050406030204" pitchFamily="18" charset="0"/>
              <a:cs typeface="Cambria" panose="02040503050406030204" pitchFamily="18" charset="0"/>
            </a:endParaRPr>
          </a:p>
          <a:p>
            <a:pPr algn="just" eaLnBrk="1" hangingPunct="1">
              <a:buFontTx/>
              <a:buChar char="-"/>
            </a:pPr>
            <a:endParaRPr lang="en-US" altLang="en-US" sz="1900">
              <a:latin typeface="Cambria" panose="02040503050406030204" pitchFamily="18" charset="0"/>
              <a:ea typeface="Cambria" panose="02040503050406030204" pitchFamily="18" charset="0"/>
              <a:cs typeface="Cambria" panose="02040503050406030204" pitchFamily="18" charset="0"/>
            </a:endParaRPr>
          </a:p>
          <a:p>
            <a:pPr algn="just" eaLnBrk="1" hangingPunct="1"/>
            <a:endParaRPr lang="en-US" altLang="en-US" sz="1900" b="1">
              <a:latin typeface="Cambria" panose="02040503050406030204" pitchFamily="18" charset="0"/>
              <a:ea typeface="Cambria" panose="02040503050406030204" pitchFamily="18" charset="0"/>
              <a:cs typeface="Cambria" panose="02040503050406030204" pitchFamily="18" charset="0"/>
            </a:endParaRPr>
          </a:p>
          <a:p>
            <a:pPr algn="just" eaLnBrk="1" hangingPunct="1"/>
            <a:r>
              <a:rPr lang="en-US" altLang="en-US" sz="1900" b="1">
                <a:latin typeface="Cambria" panose="02040503050406030204" pitchFamily="18" charset="0"/>
                <a:ea typeface="Cambria" panose="02040503050406030204" pitchFamily="18" charset="0"/>
                <a:cs typeface="Cambria" panose="02040503050406030204" pitchFamily="18" charset="0"/>
              </a:rPr>
              <a:t> </a:t>
            </a:r>
            <a:r>
              <a:rPr lang="vi-VN" altLang="en-US" sz="1900" b="1">
                <a:latin typeface="Cambria" panose="02040503050406030204" pitchFamily="18" charset="0"/>
                <a:ea typeface="Cambria" panose="02040503050406030204" pitchFamily="18" charset="0"/>
                <a:cs typeface="Cambria" panose="02040503050406030204" pitchFamily="18" charset="0"/>
              </a:rPr>
              <a:t>- Giải thích:</a:t>
            </a:r>
          </a:p>
          <a:p>
            <a:pPr algn="just" eaLnBrk="1" hangingPunct="1"/>
            <a:r>
              <a:rPr lang="vi-VN" altLang="en-US" sz="1900">
                <a:latin typeface="Cambria" panose="02040503050406030204" pitchFamily="18" charset="0"/>
                <a:ea typeface="Cambria" panose="02040503050406030204" pitchFamily="18" charset="0"/>
                <a:cs typeface="Cambria" panose="02040503050406030204" pitchFamily="18" charset="0"/>
              </a:rPr>
              <a:t>+ Nhiệt độ trung bình năm tăng dần từ Bắc vào Nam vì càng về phía Nam góc nhập xạ càng lớn, lượng nhiệt nhận được càng nhiều.</a:t>
            </a:r>
          </a:p>
          <a:p>
            <a:pPr algn="just" eaLnBrk="1" hangingPunct="1"/>
            <a:r>
              <a:rPr lang="vi-VN" altLang="en-US" sz="1900">
                <a:latin typeface="Cambria" panose="02040503050406030204" pitchFamily="18" charset="0"/>
                <a:ea typeface="Cambria" panose="02040503050406030204" pitchFamily="18" charset="0"/>
                <a:cs typeface="Cambria" panose="02040503050406030204" pitchFamily="18" charset="0"/>
              </a:rPr>
              <a:t> + Tháng I, chênh lệch nhiệt độ giữa 2 miền Bắc - Nam rõ rệt do miền Bắc chịu ảnh hưởng của gió mùa Đông Bắc lạnh, nhiệt độ giảm sâu; miền Nam nóng quanh năm.</a:t>
            </a:r>
          </a:p>
        </p:txBody>
      </p:sp>
      <p:graphicFrame>
        <p:nvGraphicFramePr>
          <p:cNvPr id="2" name="Table 1"/>
          <p:cNvGraphicFramePr>
            <a:graphicFrameLocks noGrp="1"/>
          </p:cNvGraphicFramePr>
          <p:nvPr/>
        </p:nvGraphicFramePr>
        <p:xfrm>
          <a:off x="1219200" y="2733675"/>
          <a:ext cx="7467600" cy="1854200"/>
        </p:xfrm>
        <a:graphic>
          <a:graphicData uri="http://schemas.openxmlformats.org/drawingml/2006/table">
            <a:tbl>
              <a:tblPr firstRow="1" bandRow="1">
                <a:tableStyleId>{5C22544A-7EE6-4342-B048-85BDC9FD1C3A}</a:tableStyleId>
              </a:tblPr>
              <a:tblGrid>
                <a:gridCol w="3581400">
                  <a:extLst>
                    <a:ext uri="{9D8B030D-6E8A-4147-A177-3AD203B41FA5}">
                      <a16:colId xmlns:a16="http://schemas.microsoft.com/office/drawing/2014/main" val="20000"/>
                    </a:ext>
                  </a:extLst>
                </a:gridCol>
                <a:gridCol w="1981200">
                  <a:extLst>
                    <a:ext uri="{9D8B030D-6E8A-4147-A177-3AD203B41FA5}">
                      <a16:colId xmlns:a16="http://schemas.microsoft.com/office/drawing/2014/main" val="20001"/>
                    </a:ext>
                  </a:extLst>
                </a:gridCol>
                <a:gridCol w="1905000">
                  <a:extLst>
                    <a:ext uri="{9D8B030D-6E8A-4147-A177-3AD203B41FA5}">
                      <a16:colId xmlns:a16="http://schemas.microsoft.com/office/drawing/2014/main" val="20002"/>
                    </a:ext>
                  </a:extLst>
                </a:gridCol>
              </a:tblGrid>
              <a:tr h="370840">
                <a:tc>
                  <a:txBody>
                    <a:bodyPr/>
                    <a:lstStyle/>
                    <a:p>
                      <a:pPr indent="215900" algn="just">
                        <a:lnSpc>
                          <a:spcPct val="115000"/>
                        </a:lnSpc>
                        <a:spcBef>
                          <a:spcPts val="600"/>
                        </a:spcBef>
                        <a:spcAft>
                          <a:spcPts val="0"/>
                        </a:spcAft>
                      </a:pPr>
                      <a:r>
                        <a:rPr lang="en-US" sz="1600" b="1" dirty="0">
                          <a:effectLst/>
                          <a:latin typeface="Cambria" pitchFamily="18" charset="0"/>
                          <a:ea typeface="Cambria" pitchFamily="18" charset="0"/>
                          <a:cs typeface="Times New Roman"/>
                        </a:rPr>
                        <a:t> </a:t>
                      </a:r>
                      <a:r>
                        <a:rPr lang="vi-VN" sz="1600" b="1" dirty="0">
                          <a:effectLst/>
                          <a:latin typeface="Cambria" pitchFamily="18" charset="0"/>
                          <a:ea typeface="Cambria" pitchFamily="18" charset="0"/>
                          <a:cs typeface="Times New Roman"/>
                        </a:rPr>
                        <a:t>Trạm khí tượng</a:t>
                      </a:r>
                      <a:endParaRPr lang="en-US" sz="1600" dirty="0">
                        <a:effectLst/>
                        <a:latin typeface="Cambria" pitchFamily="18" charset="0"/>
                        <a:ea typeface="Cambria" pitchFamily="18" charset="0"/>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just">
                        <a:lnSpc>
                          <a:spcPct val="115000"/>
                        </a:lnSpc>
                        <a:spcBef>
                          <a:spcPts val="600"/>
                        </a:spcBef>
                        <a:spcAft>
                          <a:spcPts val="0"/>
                        </a:spcAft>
                      </a:pPr>
                      <a:r>
                        <a:rPr lang="en-US" sz="1600" b="1">
                          <a:effectLst/>
                          <a:latin typeface="Cambria" pitchFamily="18" charset="0"/>
                          <a:ea typeface="Cambria" pitchFamily="18" charset="0"/>
                          <a:cs typeface="Times New Roman"/>
                        </a:rPr>
                        <a:t>Lạng Sơn</a:t>
                      </a:r>
                      <a:endParaRPr lang="en-US" sz="1600">
                        <a:effectLst/>
                        <a:latin typeface="Cambria" pitchFamily="18" charset="0"/>
                        <a:ea typeface="Cambria" pitchFamily="18" charset="0"/>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just">
                        <a:lnSpc>
                          <a:spcPct val="115000"/>
                        </a:lnSpc>
                        <a:spcBef>
                          <a:spcPts val="600"/>
                        </a:spcBef>
                        <a:spcAft>
                          <a:spcPts val="0"/>
                        </a:spcAft>
                      </a:pPr>
                      <a:r>
                        <a:rPr lang="en-US" sz="1600" b="1">
                          <a:effectLst/>
                          <a:latin typeface="Cambria" pitchFamily="18" charset="0"/>
                          <a:ea typeface="Cambria" pitchFamily="18" charset="0"/>
                          <a:cs typeface="Times New Roman"/>
                        </a:rPr>
                        <a:t>Cà Mau</a:t>
                      </a:r>
                      <a:endParaRPr lang="en-US" sz="1600">
                        <a:effectLst/>
                        <a:latin typeface="Cambria" pitchFamily="18" charset="0"/>
                        <a:ea typeface="Cambria" pitchFamily="18" charset="0"/>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indent="215900" algn="just">
                        <a:lnSpc>
                          <a:spcPct val="115000"/>
                        </a:lnSpc>
                        <a:spcBef>
                          <a:spcPts val="600"/>
                        </a:spcBef>
                        <a:spcAft>
                          <a:spcPts val="0"/>
                        </a:spcAft>
                      </a:pPr>
                      <a:r>
                        <a:rPr lang="en-US" sz="1600" dirty="0" err="1">
                          <a:effectLst/>
                          <a:latin typeface="Cambria" pitchFamily="18" charset="0"/>
                          <a:ea typeface="Cambria" pitchFamily="18" charset="0"/>
                          <a:cs typeface="Times New Roman"/>
                        </a:rPr>
                        <a:t>Nhiệt</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độ</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trung</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bình</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năm</a:t>
                      </a:r>
                      <a:endParaRPr lang="en-US" sz="1600" dirty="0">
                        <a:effectLst/>
                        <a:latin typeface="Cambria" pitchFamily="18" charset="0"/>
                        <a:ea typeface="Cambria" pitchFamily="18" charset="0"/>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just">
                        <a:lnSpc>
                          <a:spcPct val="115000"/>
                        </a:lnSpc>
                        <a:spcBef>
                          <a:spcPts val="600"/>
                        </a:spcBef>
                        <a:spcAft>
                          <a:spcPts val="0"/>
                        </a:spcAft>
                      </a:pPr>
                      <a:r>
                        <a:rPr lang="en-US" sz="1600" dirty="0">
                          <a:effectLst/>
                          <a:latin typeface="Cambria" pitchFamily="18" charset="0"/>
                          <a:ea typeface="Cambria" pitchFamily="18" charset="0"/>
                          <a:cs typeface="Times New Roman"/>
                        </a:rPr>
                        <a:t>21,5</a:t>
                      </a:r>
                      <a:r>
                        <a:rPr lang="en-US" sz="1600" baseline="30000" dirty="0">
                          <a:effectLst/>
                          <a:latin typeface="Cambria" pitchFamily="18" charset="0"/>
                          <a:ea typeface="Cambria" pitchFamily="18" charset="0"/>
                          <a:cs typeface="Times New Roman"/>
                        </a:rPr>
                        <a:t>0</a:t>
                      </a:r>
                      <a:r>
                        <a:rPr lang="en-US" sz="1600" dirty="0">
                          <a:effectLst/>
                          <a:latin typeface="Cambria" pitchFamily="18" charset="0"/>
                          <a:ea typeface="Cambria" pitchFamily="18" charset="0"/>
                          <a:cs typeface="Times New Roman"/>
                        </a:rPr>
                        <a:t>C</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just">
                        <a:lnSpc>
                          <a:spcPct val="115000"/>
                        </a:lnSpc>
                        <a:spcBef>
                          <a:spcPts val="600"/>
                        </a:spcBef>
                        <a:spcAft>
                          <a:spcPts val="0"/>
                        </a:spcAft>
                      </a:pPr>
                      <a:r>
                        <a:rPr lang="en-US" sz="1600">
                          <a:effectLst/>
                          <a:latin typeface="Cambria" pitchFamily="18" charset="0"/>
                          <a:ea typeface="Cambria" pitchFamily="18" charset="0"/>
                          <a:cs typeface="Times New Roman"/>
                        </a:rPr>
                        <a:t>27,5</a:t>
                      </a:r>
                      <a:r>
                        <a:rPr lang="en-US" sz="1600" baseline="30000">
                          <a:effectLst/>
                          <a:latin typeface="Cambria" pitchFamily="18" charset="0"/>
                          <a:ea typeface="Cambria" pitchFamily="18" charset="0"/>
                          <a:cs typeface="Times New Roman"/>
                        </a:rPr>
                        <a:t>0</a:t>
                      </a:r>
                      <a:r>
                        <a:rPr lang="en-US" sz="1600">
                          <a:effectLst/>
                          <a:latin typeface="Cambria" pitchFamily="18" charset="0"/>
                          <a:ea typeface="Cambria" pitchFamily="18" charset="0"/>
                          <a:cs typeface="Times New Roman"/>
                        </a:rPr>
                        <a:t>C</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pPr indent="215900" algn="just">
                        <a:lnSpc>
                          <a:spcPct val="115000"/>
                        </a:lnSpc>
                        <a:spcBef>
                          <a:spcPts val="600"/>
                        </a:spcBef>
                        <a:spcAft>
                          <a:spcPts val="0"/>
                        </a:spcAft>
                      </a:pPr>
                      <a:r>
                        <a:rPr lang="en-US" sz="1600" dirty="0" err="1">
                          <a:effectLst/>
                          <a:latin typeface="Cambria" pitchFamily="18" charset="0"/>
                          <a:ea typeface="Cambria" pitchFamily="18" charset="0"/>
                          <a:cs typeface="Times New Roman"/>
                        </a:rPr>
                        <a:t>Nhiệt</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độ</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trung</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bình</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tháng</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nóng</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nhất</a:t>
                      </a:r>
                      <a:endParaRPr lang="en-US" sz="1600" dirty="0">
                        <a:effectLst/>
                        <a:latin typeface="Cambria" pitchFamily="18" charset="0"/>
                        <a:ea typeface="Cambria" pitchFamily="18" charset="0"/>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215900" algn="just">
                        <a:lnSpc>
                          <a:spcPct val="115000"/>
                        </a:lnSpc>
                        <a:spcBef>
                          <a:spcPts val="600"/>
                        </a:spcBef>
                        <a:spcAft>
                          <a:spcPts val="0"/>
                        </a:spcAft>
                      </a:pPr>
                      <a:r>
                        <a:rPr lang="en-US" sz="1600" dirty="0">
                          <a:effectLst/>
                          <a:latin typeface="Cambria" pitchFamily="18" charset="0"/>
                          <a:ea typeface="Cambria" pitchFamily="18" charset="0"/>
                          <a:cs typeface="Times New Roman"/>
                        </a:rPr>
                        <a:t>27,2</a:t>
                      </a:r>
                      <a:r>
                        <a:rPr lang="en-US" sz="1600" baseline="30000" dirty="0">
                          <a:effectLst/>
                          <a:latin typeface="Cambria" pitchFamily="18" charset="0"/>
                          <a:ea typeface="Cambria" pitchFamily="18" charset="0"/>
                          <a:cs typeface="Times New Roman"/>
                        </a:rPr>
                        <a:t>0</a:t>
                      </a:r>
                      <a:r>
                        <a:rPr lang="en-US" sz="1600" dirty="0">
                          <a:effectLst/>
                          <a:latin typeface="Cambria" pitchFamily="18" charset="0"/>
                          <a:ea typeface="Cambria" pitchFamily="18" charset="0"/>
                          <a:cs typeface="Times New Roman"/>
                        </a:rPr>
                        <a:t>C (</a:t>
                      </a:r>
                      <a:r>
                        <a:rPr lang="en-US" sz="1600" dirty="0" err="1">
                          <a:effectLst/>
                          <a:latin typeface="Cambria" pitchFamily="18" charset="0"/>
                          <a:ea typeface="Cambria" pitchFamily="18" charset="0"/>
                          <a:cs typeface="Times New Roman"/>
                        </a:rPr>
                        <a:t>tháng</a:t>
                      </a:r>
                      <a:r>
                        <a:rPr lang="en-US" sz="1600" dirty="0">
                          <a:effectLst/>
                          <a:latin typeface="Cambria" pitchFamily="18" charset="0"/>
                          <a:ea typeface="Cambria" pitchFamily="18" charset="0"/>
                          <a:cs typeface="Times New Roman"/>
                        </a:rPr>
                        <a:t> 7)</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just">
                        <a:lnSpc>
                          <a:spcPct val="115000"/>
                        </a:lnSpc>
                        <a:spcBef>
                          <a:spcPts val="600"/>
                        </a:spcBef>
                        <a:spcAft>
                          <a:spcPts val="0"/>
                        </a:spcAft>
                      </a:pPr>
                      <a:r>
                        <a:rPr lang="en-US" sz="1600" dirty="0">
                          <a:effectLst/>
                          <a:latin typeface="Cambria" pitchFamily="18" charset="0"/>
                          <a:ea typeface="Cambria" pitchFamily="18" charset="0"/>
                          <a:cs typeface="Times New Roman"/>
                        </a:rPr>
                        <a:t>28,8</a:t>
                      </a:r>
                      <a:r>
                        <a:rPr lang="en-US" sz="1600" baseline="30000" dirty="0">
                          <a:effectLst/>
                          <a:latin typeface="Cambria" pitchFamily="18" charset="0"/>
                          <a:ea typeface="Cambria" pitchFamily="18" charset="0"/>
                          <a:cs typeface="Times New Roman"/>
                        </a:rPr>
                        <a:t>0</a:t>
                      </a:r>
                      <a:r>
                        <a:rPr lang="en-US" sz="1600" dirty="0">
                          <a:effectLst/>
                          <a:latin typeface="Cambria" pitchFamily="18" charset="0"/>
                          <a:ea typeface="Cambria" pitchFamily="18" charset="0"/>
                          <a:cs typeface="Times New Roman"/>
                        </a:rPr>
                        <a:t>C (</a:t>
                      </a:r>
                      <a:r>
                        <a:rPr lang="en-US" sz="1600" dirty="0" err="1">
                          <a:effectLst/>
                          <a:latin typeface="Cambria" pitchFamily="18" charset="0"/>
                          <a:ea typeface="Cambria" pitchFamily="18" charset="0"/>
                          <a:cs typeface="Times New Roman"/>
                        </a:rPr>
                        <a:t>tháng</a:t>
                      </a:r>
                      <a:r>
                        <a:rPr lang="en-US" sz="1600" dirty="0">
                          <a:effectLst/>
                          <a:latin typeface="Cambria" pitchFamily="18" charset="0"/>
                          <a:ea typeface="Cambria" pitchFamily="18" charset="0"/>
                          <a:cs typeface="Times New Roman"/>
                        </a:rPr>
                        <a:t> 4)</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70840">
                <a:tc>
                  <a:txBody>
                    <a:bodyPr/>
                    <a:lstStyle/>
                    <a:p>
                      <a:pPr indent="215900" algn="just">
                        <a:lnSpc>
                          <a:spcPct val="115000"/>
                        </a:lnSpc>
                        <a:spcBef>
                          <a:spcPts val="600"/>
                        </a:spcBef>
                        <a:spcAft>
                          <a:spcPts val="0"/>
                        </a:spcAft>
                      </a:pPr>
                      <a:r>
                        <a:rPr lang="en-US" sz="1600" dirty="0" err="1">
                          <a:effectLst/>
                          <a:latin typeface="Cambria" pitchFamily="18" charset="0"/>
                          <a:ea typeface="Cambria" pitchFamily="18" charset="0"/>
                          <a:cs typeface="Times New Roman"/>
                        </a:rPr>
                        <a:t>Nhiệt</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độ</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trung</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bình</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tháng</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lạnh</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nhất</a:t>
                      </a:r>
                      <a:endParaRPr lang="en-US" sz="1600" dirty="0">
                        <a:effectLst/>
                        <a:latin typeface="Cambria" pitchFamily="18" charset="0"/>
                        <a:ea typeface="Cambria" pitchFamily="18" charset="0"/>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just">
                        <a:lnSpc>
                          <a:spcPct val="115000"/>
                        </a:lnSpc>
                        <a:spcBef>
                          <a:spcPts val="600"/>
                        </a:spcBef>
                        <a:spcAft>
                          <a:spcPts val="0"/>
                        </a:spcAft>
                      </a:pPr>
                      <a:r>
                        <a:rPr lang="en-US" sz="1600" dirty="0">
                          <a:effectLst/>
                          <a:latin typeface="Cambria" pitchFamily="18" charset="0"/>
                          <a:ea typeface="Cambria" pitchFamily="18" charset="0"/>
                          <a:cs typeface="Times New Roman"/>
                        </a:rPr>
                        <a:t>13,4</a:t>
                      </a:r>
                      <a:r>
                        <a:rPr lang="en-US" sz="1600" baseline="30000" dirty="0">
                          <a:effectLst/>
                          <a:latin typeface="Cambria" pitchFamily="18" charset="0"/>
                          <a:ea typeface="Cambria" pitchFamily="18" charset="0"/>
                          <a:cs typeface="Times New Roman"/>
                        </a:rPr>
                        <a:t>0</a:t>
                      </a:r>
                      <a:r>
                        <a:rPr lang="en-US" sz="1600" dirty="0">
                          <a:effectLst/>
                          <a:latin typeface="Cambria" pitchFamily="18" charset="0"/>
                          <a:ea typeface="Cambria" pitchFamily="18" charset="0"/>
                          <a:cs typeface="Times New Roman"/>
                        </a:rPr>
                        <a:t>C (</a:t>
                      </a:r>
                      <a:r>
                        <a:rPr lang="en-US" sz="1600" dirty="0" err="1">
                          <a:effectLst/>
                          <a:latin typeface="Cambria" pitchFamily="18" charset="0"/>
                          <a:ea typeface="Cambria" pitchFamily="18" charset="0"/>
                          <a:cs typeface="Times New Roman"/>
                        </a:rPr>
                        <a:t>tháng</a:t>
                      </a:r>
                      <a:r>
                        <a:rPr lang="en-US" sz="1600" dirty="0">
                          <a:effectLst/>
                          <a:latin typeface="Cambria" pitchFamily="18" charset="0"/>
                          <a:ea typeface="Cambria" pitchFamily="18" charset="0"/>
                          <a:cs typeface="Times New Roman"/>
                        </a:rPr>
                        <a:t> 1)</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just">
                        <a:lnSpc>
                          <a:spcPct val="115000"/>
                        </a:lnSpc>
                        <a:spcBef>
                          <a:spcPts val="600"/>
                        </a:spcBef>
                        <a:spcAft>
                          <a:spcPts val="0"/>
                        </a:spcAft>
                      </a:pPr>
                      <a:r>
                        <a:rPr lang="en-US" sz="1600" dirty="0">
                          <a:effectLst/>
                          <a:latin typeface="Cambria" pitchFamily="18" charset="0"/>
                          <a:ea typeface="Cambria" pitchFamily="18" charset="0"/>
                          <a:cs typeface="Times New Roman"/>
                        </a:rPr>
                        <a:t>26,2</a:t>
                      </a:r>
                      <a:r>
                        <a:rPr lang="en-US" sz="1600" baseline="30000" dirty="0">
                          <a:effectLst/>
                          <a:latin typeface="Cambria" pitchFamily="18" charset="0"/>
                          <a:ea typeface="Cambria" pitchFamily="18" charset="0"/>
                          <a:cs typeface="Times New Roman"/>
                        </a:rPr>
                        <a:t>0</a:t>
                      </a:r>
                      <a:r>
                        <a:rPr lang="en-US" sz="1600" dirty="0">
                          <a:effectLst/>
                          <a:latin typeface="Cambria" pitchFamily="18" charset="0"/>
                          <a:ea typeface="Cambria" pitchFamily="18" charset="0"/>
                          <a:cs typeface="Times New Roman"/>
                        </a:rPr>
                        <a:t>C (</a:t>
                      </a:r>
                      <a:r>
                        <a:rPr lang="en-US" sz="1600" dirty="0" err="1">
                          <a:effectLst/>
                          <a:latin typeface="Cambria" pitchFamily="18" charset="0"/>
                          <a:ea typeface="Cambria" pitchFamily="18" charset="0"/>
                          <a:cs typeface="Times New Roman"/>
                        </a:rPr>
                        <a:t>tháng</a:t>
                      </a:r>
                      <a:r>
                        <a:rPr lang="en-US" sz="1600" dirty="0">
                          <a:effectLst/>
                          <a:latin typeface="Cambria" pitchFamily="18" charset="0"/>
                          <a:ea typeface="Cambria" pitchFamily="18" charset="0"/>
                          <a:cs typeface="Times New Roman"/>
                        </a:rPr>
                        <a:t> 1)</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70840">
                <a:tc>
                  <a:txBody>
                    <a:bodyPr/>
                    <a:lstStyle/>
                    <a:p>
                      <a:pPr indent="215900" algn="just">
                        <a:lnSpc>
                          <a:spcPct val="115000"/>
                        </a:lnSpc>
                        <a:spcBef>
                          <a:spcPts val="600"/>
                        </a:spcBef>
                        <a:spcAft>
                          <a:spcPts val="0"/>
                        </a:spcAft>
                      </a:pPr>
                      <a:r>
                        <a:rPr lang="en-US" sz="1600">
                          <a:effectLst/>
                          <a:latin typeface="Cambria" pitchFamily="18" charset="0"/>
                          <a:ea typeface="Cambria" pitchFamily="18" charset="0"/>
                          <a:cs typeface="Times New Roman"/>
                        </a:rPr>
                        <a:t>Biên độ nhiệt năm</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just">
                        <a:lnSpc>
                          <a:spcPct val="115000"/>
                        </a:lnSpc>
                        <a:spcBef>
                          <a:spcPts val="600"/>
                        </a:spcBef>
                        <a:spcAft>
                          <a:spcPts val="0"/>
                        </a:spcAft>
                      </a:pPr>
                      <a:r>
                        <a:rPr lang="en-US" sz="1600">
                          <a:effectLst/>
                          <a:latin typeface="Cambria" pitchFamily="18" charset="0"/>
                          <a:ea typeface="Cambria" pitchFamily="18" charset="0"/>
                          <a:cs typeface="Times New Roman"/>
                        </a:rPr>
                        <a:t>13,8</a:t>
                      </a:r>
                      <a:r>
                        <a:rPr lang="en-US" sz="1600" baseline="30000">
                          <a:effectLst/>
                          <a:latin typeface="Cambria" pitchFamily="18" charset="0"/>
                          <a:ea typeface="Cambria" pitchFamily="18" charset="0"/>
                          <a:cs typeface="Times New Roman"/>
                        </a:rPr>
                        <a:t>0</a:t>
                      </a:r>
                      <a:r>
                        <a:rPr lang="en-US" sz="1600">
                          <a:effectLst/>
                          <a:latin typeface="Cambria" pitchFamily="18" charset="0"/>
                          <a:ea typeface="Cambria" pitchFamily="18" charset="0"/>
                          <a:cs typeface="Times New Roman"/>
                        </a:rPr>
                        <a:t>C</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just">
                        <a:lnSpc>
                          <a:spcPct val="115000"/>
                        </a:lnSpc>
                        <a:spcBef>
                          <a:spcPts val="600"/>
                        </a:spcBef>
                        <a:spcAft>
                          <a:spcPts val="0"/>
                        </a:spcAft>
                      </a:pPr>
                      <a:r>
                        <a:rPr lang="en-US" sz="1600" dirty="0">
                          <a:effectLst/>
                          <a:latin typeface="Cambria" pitchFamily="18" charset="0"/>
                          <a:ea typeface="Cambria" pitchFamily="18" charset="0"/>
                          <a:cs typeface="Times New Roman"/>
                        </a:rPr>
                        <a:t>2,6</a:t>
                      </a:r>
                      <a:r>
                        <a:rPr lang="en-US" sz="1600" baseline="30000" dirty="0">
                          <a:effectLst/>
                          <a:latin typeface="Cambria" pitchFamily="18" charset="0"/>
                          <a:ea typeface="Cambria" pitchFamily="18" charset="0"/>
                          <a:cs typeface="Times New Roman"/>
                        </a:rPr>
                        <a:t>0</a:t>
                      </a:r>
                      <a:r>
                        <a:rPr lang="en-US" sz="1600" dirty="0">
                          <a:effectLst/>
                          <a:latin typeface="Cambria" pitchFamily="18" charset="0"/>
                          <a:ea typeface="Cambria" pitchFamily="18" charset="0"/>
                          <a:cs typeface="Times New Roman"/>
                        </a:rPr>
                        <a:t>C</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randombar(horizontal)">
                                      <p:cBhvr>
                                        <p:cTn id="10" dur="500"/>
                                        <p:tgtEl>
                                          <p:spTgt spid="2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xEl>
                                              <p:pRg st="0" end="0"/>
                                            </p:txEl>
                                          </p:spTgt>
                                        </p:tgtEl>
                                        <p:attrNameLst>
                                          <p:attrName>style.visibility</p:attrName>
                                        </p:attrNameLst>
                                      </p:cBhvr>
                                      <p:to>
                                        <p:strVal val="visible"/>
                                      </p:to>
                                    </p:set>
                                    <p:animEffect transition="in" filter="randombar(horizontal)">
                                      <p:cBhvr>
                                        <p:cTn id="15" dur="500"/>
                                        <p:tgtEl>
                                          <p:spTgt spid="27">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4" presetClass="entr" presetSubtype="1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500"/>
                                        <p:tgtEl>
                                          <p:spTgt spid="2"/>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4" presetClass="entr" presetSubtype="10" fill="hold" nodeType="clickEffect">
                                  <p:stCondLst>
                                    <p:cond delay="0"/>
                                  </p:stCondLst>
                                  <p:childTnLst>
                                    <p:set>
                                      <p:cBhvr>
                                        <p:cTn id="24" dur="1" fill="hold">
                                          <p:stCondLst>
                                            <p:cond delay="0"/>
                                          </p:stCondLst>
                                        </p:cTn>
                                        <p:tgtEl>
                                          <p:spTgt spid="27">
                                            <p:txEl>
                                              <p:pRg st="8" end="8"/>
                                            </p:txEl>
                                          </p:spTgt>
                                        </p:tgtEl>
                                        <p:attrNameLst>
                                          <p:attrName>style.visibility</p:attrName>
                                        </p:attrNameLst>
                                      </p:cBhvr>
                                      <p:to>
                                        <p:strVal val="visible"/>
                                      </p:to>
                                    </p:set>
                                    <p:animEffect transition="in" filter="randombar(horizontal)">
                                      <p:cBhvr>
                                        <p:cTn id="25" dur="500"/>
                                        <p:tgtEl>
                                          <p:spTgt spid="27">
                                            <p:txEl>
                                              <p:pRg st="8" end="8"/>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4" presetClass="entr" presetSubtype="10" fill="hold" nodeType="clickEffect">
                                  <p:stCondLst>
                                    <p:cond delay="0"/>
                                  </p:stCondLst>
                                  <p:childTnLst>
                                    <p:set>
                                      <p:cBhvr>
                                        <p:cTn id="29" dur="1" fill="hold">
                                          <p:stCondLst>
                                            <p:cond delay="0"/>
                                          </p:stCondLst>
                                        </p:cTn>
                                        <p:tgtEl>
                                          <p:spTgt spid="27">
                                            <p:txEl>
                                              <p:pRg st="9" end="9"/>
                                            </p:txEl>
                                          </p:spTgt>
                                        </p:tgtEl>
                                        <p:attrNameLst>
                                          <p:attrName>style.visibility</p:attrName>
                                        </p:attrNameLst>
                                      </p:cBhvr>
                                      <p:to>
                                        <p:strVal val="visible"/>
                                      </p:to>
                                    </p:set>
                                    <p:animEffect transition="in" filter="randombar(horizontal)">
                                      <p:cBhvr>
                                        <p:cTn id="30" dur="500"/>
                                        <p:tgtEl>
                                          <p:spTgt spid="27">
                                            <p:txEl>
                                              <p:pRg st="9" end="9"/>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4" presetClass="entr" presetSubtype="10" fill="hold" nodeType="clickEffect">
                                  <p:stCondLst>
                                    <p:cond delay="0"/>
                                  </p:stCondLst>
                                  <p:childTnLst>
                                    <p:set>
                                      <p:cBhvr>
                                        <p:cTn id="34" dur="1" fill="hold">
                                          <p:stCondLst>
                                            <p:cond delay="0"/>
                                          </p:stCondLst>
                                        </p:cTn>
                                        <p:tgtEl>
                                          <p:spTgt spid="27">
                                            <p:txEl>
                                              <p:pRg st="10" end="10"/>
                                            </p:txEl>
                                          </p:spTgt>
                                        </p:tgtEl>
                                        <p:attrNameLst>
                                          <p:attrName>style.visibility</p:attrName>
                                        </p:attrNameLst>
                                      </p:cBhvr>
                                      <p:to>
                                        <p:strVal val="visible"/>
                                      </p:to>
                                    </p:set>
                                    <p:animEffect transition="in" filter="randombar(horizontal)">
                                      <p:cBhvr>
                                        <p:cTn id="35" dur="500"/>
                                        <p:tgtEl>
                                          <p:spTgt spid="27">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076" name="Picture 4" descr="C:\Users\Asus\Pictures\bai mau\hands_zps712c7fb9.jpg"/>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3633"/>
          <a:stretch>
            <a:fillRect/>
          </a:stretch>
        </p:blipFill>
        <p:spPr bwMode="auto">
          <a:xfrm rot="-5983940">
            <a:off x="6739732" y="1139031"/>
            <a:ext cx="2235200" cy="396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 descr="C:\Documents and Settings\Welcome\Desktop\chs1348666969.jpg"/>
          <p:cNvPicPr>
            <a:picLocks noChangeAspect="1" noChangeArrowheads="1"/>
          </p:cNvPicPr>
          <p:nvPr/>
        </p:nvPicPr>
        <p:blipFill>
          <a:blip r:embed="rId6"/>
          <a:srcRect/>
          <a:stretch>
            <a:fillRect/>
          </a:stretch>
        </p:blipFill>
        <p:spPr bwMode="auto">
          <a:xfrm>
            <a:off x="-31750" y="4343400"/>
            <a:ext cx="9175750" cy="2514600"/>
          </a:xfrm>
          <a:prstGeom prst="rect">
            <a:avLst/>
          </a:prstGeom>
          <a:ln>
            <a:noFill/>
          </a:ln>
          <a:effectLst>
            <a:outerShdw blurRad="292100" dist="139700" dir="2700000" algn="tl" rotWithShape="0">
              <a:srgbClr val="333333">
                <a:alpha val="65000"/>
              </a:srgbClr>
            </a:outerShdw>
          </a:effectLst>
          <a:extLst/>
        </p:spPr>
      </p:pic>
      <p:pic>
        <p:nvPicPr>
          <p:cNvPr id="3074" name="Picture 2" descr="C:\Users\Asus\Pictures\bai mau\hands_zps712c7fb9.jpg"/>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6213"/>
          <a:stretch>
            <a:fillRect/>
          </a:stretch>
        </p:blipFill>
        <p:spPr bwMode="auto">
          <a:xfrm rot="-7627304">
            <a:off x="6159499" y="-1392237"/>
            <a:ext cx="1587501" cy="362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a:spLocks noGrp="1"/>
          </p:cNvSpPr>
          <p:nvPr>
            <p:ph type="title"/>
          </p:nvPr>
        </p:nvSpPr>
        <p:spPr>
          <a:xfrm>
            <a:off x="-82493" y="1066800"/>
            <a:ext cx="5430672" cy="1143000"/>
          </a:xfrm>
        </p:spPr>
        <p:txBody>
          <a:bodyPr rtlCol="0">
            <a:noAutofit/>
          </a:bodyPr>
          <a:lstStyle/>
          <a:p>
            <a:pPr fontAlgn="auto">
              <a:spcAft>
                <a:spcPts val="0"/>
              </a:spcAft>
              <a:defRPr/>
            </a:pPr>
            <a:r>
              <a:rPr lang="en-US" sz="3000" b="1" dirty="0" smtClean="0">
                <a:ln w="10541" cmpd="sng">
                  <a:solidFill>
                    <a:schemeClr val="accent1">
                      <a:shade val="88000"/>
                      <a:satMod val="110000"/>
                    </a:schemeClr>
                  </a:solidFill>
                  <a:prstDash val="solid"/>
                </a:ln>
                <a:solidFill>
                  <a:srgbClr val="FF0000"/>
                </a:solidFill>
                <a:latin typeface="Cambria" pitchFamily="18" charset="0"/>
              </a:rPr>
              <a:t>ĐẶC ĐIỂM KHÍ HẬU</a:t>
            </a:r>
            <a:endParaRPr lang="en-US" sz="3000" b="1" dirty="0">
              <a:ln w="10541" cmpd="sng">
                <a:solidFill>
                  <a:schemeClr val="accent1">
                    <a:shade val="88000"/>
                    <a:satMod val="110000"/>
                  </a:schemeClr>
                </a:solidFill>
                <a:prstDash val="solid"/>
              </a:ln>
              <a:solidFill>
                <a:srgbClr val="FF0000"/>
              </a:solidFill>
              <a:latin typeface="Cambria" pitchFamily="18" charset="0"/>
            </a:endParaRPr>
          </a:p>
        </p:txBody>
      </p:sp>
      <p:sp>
        <p:nvSpPr>
          <p:cNvPr id="10" name="Title 1"/>
          <p:cNvSpPr txBox="1">
            <a:spLocks/>
          </p:cNvSpPr>
          <p:nvPr/>
        </p:nvSpPr>
        <p:spPr>
          <a:xfrm>
            <a:off x="-685800" y="1219200"/>
            <a:ext cx="6705600" cy="1143000"/>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11" name="Title 1"/>
          <p:cNvSpPr txBox="1">
            <a:spLocks/>
          </p:cNvSpPr>
          <p:nvPr/>
        </p:nvSpPr>
        <p:spPr>
          <a:xfrm>
            <a:off x="-990600" y="-152400"/>
            <a:ext cx="3962400" cy="1143000"/>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sz="2700" b="1" dirty="0" smtClean="0">
                <a:effectLst>
                  <a:outerShdw blurRad="38100" dist="38100" dir="2700000" algn="tl">
                    <a:srgbClr val="000000">
                      <a:alpha val="43137"/>
                    </a:srgbClr>
                  </a:outerShdw>
                </a:effectLst>
                <a:latin typeface="Cambria" pitchFamily="18" charset="0"/>
              </a:rPr>
              <a:t>BÀI 4</a:t>
            </a:r>
            <a:endParaRPr lang="en-US" sz="2700" b="1" dirty="0">
              <a:effectLst>
                <a:outerShdw blurRad="38100" dist="38100" dir="2700000" algn="tl">
                  <a:srgbClr val="000000">
                    <a:alpha val="43137"/>
                  </a:srgbClr>
                </a:outerShdw>
              </a:effectLst>
              <a:latin typeface="Cambria" pitchFamily="18" charset="0"/>
            </a:endParaRPr>
          </a:p>
        </p:txBody>
      </p:sp>
      <p:sp>
        <p:nvSpPr>
          <p:cNvPr id="13" name="Rectangle 12"/>
          <p:cNvSpPr/>
          <p:nvPr/>
        </p:nvSpPr>
        <p:spPr>
          <a:xfrm>
            <a:off x="3175" y="2428875"/>
            <a:ext cx="1828800" cy="46038"/>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7" name="Rectangle 16"/>
          <p:cNvSpPr/>
          <p:nvPr/>
        </p:nvSpPr>
        <p:spPr>
          <a:xfrm>
            <a:off x="3175" y="2535238"/>
            <a:ext cx="1155700" cy="46037"/>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8" name="Rectangle 17"/>
          <p:cNvSpPr/>
          <p:nvPr/>
        </p:nvSpPr>
        <p:spPr>
          <a:xfrm>
            <a:off x="-31750" y="3060700"/>
            <a:ext cx="5289550" cy="46038"/>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Rectangle 1"/>
          <p:cNvSpPr/>
          <p:nvPr/>
        </p:nvSpPr>
        <p:spPr>
          <a:xfrm>
            <a:off x="2185988" y="0"/>
            <a:ext cx="44450"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5" name="Rectangle 14"/>
          <p:cNvSpPr/>
          <p:nvPr/>
        </p:nvSpPr>
        <p:spPr>
          <a:xfrm>
            <a:off x="2057400" y="0"/>
            <a:ext cx="46038" cy="430213"/>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3" name="Title 1"/>
          <p:cNvSpPr txBox="1">
            <a:spLocks/>
          </p:cNvSpPr>
          <p:nvPr/>
        </p:nvSpPr>
        <p:spPr>
          <a:xfrm>
            <a:off x="2590800" y="4724400"/>
            <a:ext cx="4038600" cy="850744"/>
          </a:xfrm>
          <a:prstGeom prst="rect">
            <a:avLst/>
          </a:prstGeom>
        </p:spPr>
        <p:txBody>
          <a:bodyPr anchor="ctr">
            <a:prstTxWarp prst="textPlain">
              <a:avLst/>
            </a:prstTxWarp>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sz="5000" b="1" dirty="0" smtClean="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8</a:t>
            </a:r>
            <a:endPar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endParaRPr>
          </a:p>
        </p:txBody>
      </p:sp>
      <p:sp>
        <p:nvSpPr>
          <p:cNvPr id="16" name="Title 1"/>
          <p:cNvSpPr txBox="1">
            <a:spLocks/>
          </p:cNvSpPr>
          <p:nvPr/>
        </p:nvSpPr>
        <p:spPr>
          <a:xfrm>
            <a:off x="131928" y="3124200"/>
            <a:ext cx="5430672" cy="1143000"/>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defRPr/>
            </a:pPr>
            <a:r>
              <a:rPr lang="en-US" sz="2500" b="1" dirty="0" smtClean="0">
                <a:ln w="10541" cmpd="sng">
                  <a:solidFill>
                    <a:schemeClr val="accent1">
                      <a:shade val="88000"/>
                      <a:satMod val="110000"/>
                    </a:schemeClr>
                  </a:solidFill>
                  <a:prstDash val="solid"/>
                </a:ln>
                <a:solidFill>
                  <a:srgbClr val="002060"/>
                </a:solidFill>
                <a:latin typeface="Cambria" pitchFamily="18" charset="0"/>
              </a:rPr>
              <a:t>GV </a:t>
            </a:r>
            <a:r>
              <a:rPr lang="en-US" sz="2500" b="1" dirty="0" err="1" smtClean="0">
                <a:ln w="10541" cmpd="sng">
                  <a:solidFill>
                    <a:schemeClr val="accent1">
                      <a:shade val="88000"/>
                      <a:satMod val="110000"/>
                    </a:schemeClr>
                  </a:solidFill>
                  <a:prstDash val="solid"/>
                </a:ln>
                <a:solidFill>
                  <a:srgbClr val="002060"/>
                </a:solidFill>
                <a:latin typeface="Cambria" pitchFamily="18" charset="0"/>
              </a:rPr>
              <a:t>dạy</a:t>
            </a:r>
            <a:r>
              <a:rPr lang="en-US" sz="2500" b="1" dirty="0" smtClean="0">
                <a:ln w="10541" cmpd="sng">
                  <a:solidFill>
                    <a:schemeClr val="accent1">
                      <a:shade val="88000"/>
                      <a:satMod val="110000"/>
                    </a:schemeClr>
                  </a:solidFill>
                  <a:prstDash val="solid"/>
                </a:ln>
                <a:solidFill>
                  <a:srgbClr val="002060"/>
                </a:solidFill>
                <a:latin typeface="Cambria" pitchFamily="18" charset="0"/>
              </a:rPr>
              <a:t>:</a:t>
            </a:r>
          </a:p>
          <a:p>
            <a:pPr algn="l" fontAlgn="auto">
              <a:spcAft>
                <a:spcPts val="0"/>
              </a:spcAft>
              <a:defRPr/>
            </a:pPr>
            <a:r>
              <a:rPr lang="en-US" sz="2500" b="1" dirty="0" err="1" smtClean="0">
                <a:ln w="10541" cmpd="sng">
                  <a:solidFill>
                    <a:schemeClr val="accent1">
                      <a:shade val="88000"/>
                      <a:satMod val="110000"/>
                    </a:schemeClr>
                  </a:solidFill>
                  <a:prstDash val="solid"/>
                </a:ln>
                <a:solidFill>
                  <a:srgbClr val="002060"/>
                </a:solidFill>
                <a:latin typeface="Cambria" pitchFamily="18" charset="0"/>
              </a:rPr>
              <a:t>Lớp</a:t>
            </a:r>
            <a:r>
              <a:rPr lang="en-US" sz="2500" b="1" dirty="0" smtClean="0">
                <a:ln w="10541" cmpd="sng">
                  <a:solidFill>
                    <a:schemeClr val="accent1">
                      <a:shade val="88000"/>
                      <a:satMod val="110000"/>
                    </a:schemeClr>
                  </a:solidFill>
                  <a:prstDash val="solid"/>
                </a:ln>
                <a:solidFill>
                  <a:srgbClr val="002060"/>
                </a:solidFill>
                <a:latin typeface="Cambria" pitchFamily="18" charset="0"/>
              </a:rPr>
              <a:t> </a:t>
            </a:r>
            <a:r>
              <a:rPr lang="en-US" sz="2500" b="1" dirty="0" err="1" smtClean="0">
                <a:ln w="10541" cmpd="sng">
                  <a:solidFill>
                    <a:schemeClr val="accent1">
                      <a:shade val="88000"/>
                      <a:satMod val="110000"/>
                    </a:schemeClr>
                  </a:solidFill>
                  <a:prstDash val="solid"/>
                </a:ln>
                <a:solidFill>
                  <a:srgbClr val="002060"/>
                </a:solidFill>
                <a:latin typeface="Cambria" pitchFamily="18" charset="0"/>
              </a:rPr>
              <a:t>dạy</a:t>
            </a:r>
            <a:r>
              <a:rPr lang="en-US" sz="2500" b="1" dirty="0" smtClean="0">
                <a:ln w="10541" cmpd="sng">
                  <a:solidFill>
                    <a:schemeClr val="accent1">
                      <a:shade val="88000"/>
                      <a:satMod val="110000"/>
                    </a:schemeClr>
                  </a:solidFill>
                  <a:prstDash val="solid"/>
                </a:ln>
                <a:solidFill>
                  <a:srgbClr val="002060"/>
                </a:solidFill>
                <a:latin typeface="Cambria" pitchFamily="18" charset="0"/>
              </a:rPr>
              <a:t>: 8/</a:t>
            </a:r>
            <a:endParaRPr lang="en-US" sz="2500" b="1" dirty="0">
              <a:ln w="10541" cmpd="sng">
                <a:solidFill>
                  <a:schemeClr val="accent1">
                    <a:shade val="88000"/>
                    <a:satMod val="110000"/>
                  </a:schemeClr>
                </a:solidFill>
                <a:prstDash val="solid"/>
              </a:ln>
              <a:solidFill>
                <a:srgbClr val="002060"/>
              </a:solidFill>
              <a:latin typeface="Cambria" pitchFamily="18" charset="0"/>
            </a:endParaRPr>
          </a:p>
        </p:txBody>
      </p:sp>
      <p:pic>
        <p:nvPicPr>
          <p:cNvPr id="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5776" y="1209217"/>
            <a:ext cx="2393157" cy="23994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42" presetClass="path" presetSubtype="0" accel="50000" decel="50000" fill="hold" grpId="0" nodeType="clickEffect">
                                  <p:stCondLst>
                                    <p:cond delay="0"/>
                                  </p:stCondLst>
                                  <p:childTnLst>
                                    <p:animMotion origin="layout" path="M -4.44444E-6 -4.20907E-6 L -0.00486 0.07678 " pathEditMode="relative" rAng="0" ptsTypes="AA">
                                      <p:cBhvr>
                                        <p:cTn id="16" dur="500" fill="hold"/>
                                        <p:tgtEl>
                                          <p:spTgt spid="17"/>
                                        </p:tgtEl>
                                        <p:attrNameLst>
                                          <p:attrName>ppt_x</p:attrName>
                                          <p:attrName>ppt_y</p:attrName>
                                        </p:attrNameLst>
                                      </p:cBhvr>
                                      <p:rCtr x="-243" y="3839"/>
                                    </p:animMotion>
                                  </p:childTnLst>
                                </p:cTn>
                              </p:par>
                            </p:childTnLst>
                          </p:cTn>
                        </p:par>
                        <p:par>
                          <p:cTn id="17" fill="hold" nodeType="afterGroup">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1000" fill="hold"/>
                                        <p:tgtEl>
                                          <p:spTgt spid="18"/>
                                        </p:tgtEl>
                                        <p:attrNameLst>
                                          <p:attrName>ppt_x</p:attrName>
                                        </p:attrNameLst>
                                      </p:cBhvr>
                                      <p:tavLst>
                                        <p:tav tm="0">
                                          <p:val>
                                            <p:strVal val="0-#ppt_w/2"/>
                                          </p:val>
                                        </p:tav>
                                        <p:tav tm="100000">
                                          <p:val>
                                            <p:strVal val="#ppt_x"/>
                                          </p:val>
                                        </p:tav>
                                      </p:tavLst>
                                    </p:anim>
                                    <p:anim calcmode="lin" valueType="num">
                                      <p:cBhvr additive="base">
                                        <p:cTn id="21" dur="1000" fill="hold"/>
                                        <p:tgtEl>
                                          <p:spTgt spid="18"/>
                                        </p:tgtEl>
                                        <p:attrNameLst>
                                          <p:attrName>ppt_y</p:attrName>
                                        </p:attrNameLst>
                                      </p:cBhvr>
                                      <p:tavLst>
                                        <p:tav tm="0">
                                          <p:val>
                                            <p:strVal val="#ppt_y"/>
                                          </p:val>
                                        </p:tav>
                                        <p:tav tm="100000">
                                          <p:val>
                                            <p:strVal val="#ppt_y"/>
                                          </p:val>
                                        </p:tav>
                                      </p:tavLst>
                                    </p:anim>
                                  </p:childTnLst>
                                </p:cTn>
                              </p:par>
                            </p:childTnLst>
                          </p:cTn>
                        </p:par>
                        <p:par>
                          <p:cTn id="22" fill="hold" nodeType="afterGroup">
                            <p:stCondLst>
                              <p:cond delay="1500"/>
                            </p:stCondLst>
                            <p:childTnLst>
                              <p:par>
                                <p:cTn id="23" presetID="2" presetClass="exit" presetSubtype="1" fill="hold" grpId="0" nodeType="after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0-ppt_h/2"/>
                                          </p:val>
                                        </p:tav>
                                      </p:tavLst>
                                    </p:anim>
                                    <p:set>
                                      <p:cBhvr>
                                        <p:cTn id="26" dur="1" fill="hold">
                                          <p:stCondLst>
                                            <p:cond delay="499"/>
                                          </p:stCondLst>
                                        </p:cTn>
                                        <p:tgtEl>
                                          <p:spTgt spid="11"/>
                                        </p:tgtEl>
                                        <p:attrNameLst>
                                          <p:attrName>style.visibility</p:attrName>
                                        </p:attrNameLst>
                                      </p:cBhvr>
                                      <p:to>
                                        <p:strVal val="hidden"/>
                                      </p:to>
                                    </p:set>
                                  </p:childTnLst>
                                </p:cTn>
                              </p:par>
                              <p:par>
                                <p:cTn id="27" presetID="2" presetClass="exit" presetSubtype="1" fill="hold" nodeType="withEffect">
                                  <p:stCondLst>
                                    <p:cond delay="0"/>
                                  </p:stCondLst>
                                  <p:childTnLst>
                                    <p:anim calcmode="lin" valueType="num">
                                      <p:cBhvr additive="base">
                                        <p:cTn id="28" dur="500"/>
                                        <p:tgtEl>
                                          <p:spTgt spid="9"/>
                                        </p:tgtEl>
                                        <p:attrNameLst>
                                          <p:attrName>ppt_x</p:attrName>
                                        </p:attrNameLst>
                                      </p:cBhvr>
                                      <p:tavLst>
                                        <p:tav tm="0">
                                          <p:val>
                                            <p:strVal val="ppt_x"/>
                                          </p:val>
                                        </p:tav>
                                        <p:tav tm="100000">
                                          <p:val>
                                            <p:strVal val="ppt_x"/>
                                          </p:val>
                                        </p:tav>
                                      </p:tavLst>
                                    </p:anim>
                                    <p:anim calcmode="lin" valueType="num">
                                      <p:cBhvr additive="base">
                                        <p:cTn id="29" dur="500"/>
                                        <p:tgtEl>
                                          <p:spTgt spid="9"/>
                                        </p:tgtEl>
                                        <p:attrNameLst>
                                          <p:attrName>ppt_y</p:attrName>
                                        </p:attrNameLst>
                                      </p:cBhvr>
                                      <p:tavLst>
                                        <p:tav tm="0">
                                          <p:val>
                                            <p:strVal val="ppt_y"/>
                                          </p:val>
                                        </p:tav>
                                        <p:tav tm="100000">
                                          <p:val>
                                            <p:strVal val="0-ppt_h/2"/>
                                          </p:val>
                                        </p:tav>
                                      </p:tavLst>
                                    </p:anim>
                                    <p:set>
                                      <p:cBhvr>
                                        <p:cTn id="30" dur="1" fill="hold">
                                          <p:stCondLst>
                                            <p:cond delay="499"/>
                                          </p:stCondLst>
                                        </p:cTn>
                                        <p:tgtEl>
                                          <p:spTgt spid="9"/>
                                        </p:tgtEl>
                                        <p:attrNameLst>
                                          <p:attrName>style.visibility</p:attrName>
                                        </p:attrNameLst>
                                      </p:cBhvr>
                                      <p:to>
                                        <p:strVal val="hidden"/>
                                      </p:to>
                                    </p:set>
                                  </p:childTnLst>
                                </p:cTn>
                              </p:par>
                              <p:par>
                                <p:cTn id="31" presetID="2" presetClass="exit" presetSubtype="1" fill="hold" grpId="0" nodeType="withEffect" nodePh="1">
                                  <p:stCondLst>
                                    <p:cond delay="0"/>
                                  </p:stCondLst>
                                  <p:endCondLst>
                                    <p:cond evt="begin" delay="0">
                                      <p:tn val="31"/>
                                    </p:cond>
                                  </p:endCondLst>
                                  <p:childTnLst>
                                    <p:anim calcmode="lin" valueType="num">
                                      <p:cBhvr additive="base">
                                        <p:cTn id="32" dur="500"/>
                                        <p:tgtEl>
                                          <p:spTgt spid="10"/>
                                        </p:tgtEl>
                                        <p:attrNameLst>
                                          <p:attrName>ppt_x</p:attrName>
                                        </p:attrNameLst>
                                      </p:cBhvr>
                                      <p:tavLst>
                                        <p:tav tm="0">
                                          <p:val>
                                            <p:strVal val="ppt_x"/>
                                          </p:val>
                                        </p:tav>
                                        <p:tav tm="100000">
                                          <p:val>
                                            <p:strVal val="ppt_x"/>
                                          </p:val>
                                        </p:tav>
                                      </p:tavLst>
                                    </p:anim>
                                    <p:anim calcmode="lin" valueType="num">
                                      <p:cBhvr additive="base">
                                        <p:cTn id="33" dur="500"/>
                                        <p:tgtEl>
                                          <p:spTgt spid="10"/>
                                        </p:tgtEl>
                                        <p:attrNameLst>
                                          <p:attrName>ppt_y</p:attrName>
                                        </p:attrNameLst>
                                      </p:cBhvr>
                                      <p:tavLst>
                                        <p:tav tm="0">
                                          <p:val>
                                            <p:strVal val="ppt_y"/>
                                          </p:val>
                                        </p:tav>
                                        <p:tav tm="100000">
                                          <p:val>
                                            <p:strVal val="0-ppt_h/2"/>
                                          </p:val>
                                        </p:tav>
                                      </p:tavLst>
                                    </p:anim>
                                    <p:set>
                                      <p:cBhvr>
                                        <p:cTn id="34" dur="1" fill="hold">
                                          <p:stCondLst>
                                            <p:cond delay="499"/>
                                          </p:stCondLst>
                                        </p:cTn>
                                        <p:tgtEl>
                                          <p:spTgt spid="10"/>
                                        </p:tgtEl>
                                        <p:attrNameLst>
                                          <p:attrName>style.visibility</p:attrName>
                                        </p:attrNameLst>
                                      </p:cBhvr>
                                      <p:to>
                                        <p:strVal val="hidden"/>
                                      </p:to>
                                    </p:set>
                                  </p:childTnLst>
                                </p:cTn>
                              </p:par>
                              <p:par>
                                <p:cTn id="35" presetID="2" presetClass="exit" presetSubtype="1" fill="hold" grpId="0" nodeType="with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0-ppt_h/2"/>
                                          </p:val>
                                        </p:tav>
                                      </p:tavLst>
                                    </p:anim>
                                    <p:set>
                                      <p:cBhvr>
                                        <p:cTn id="38" dur="1" fill="hold">
                                          <p:stCondLst>
                                            <p:cond delay="499"/>
                                          </p:stCondLst>
                                        </p:cTn>
                                        <p:tgtEl>
                                          <p:spTgt spid="13"/>
                                        </p:tgtEl>
                                        <p:attrNameLst>
                                          <p:attrName>style.visibility</p:attrName>
                                        </p:attrNameLst>
                                      </p:cBhvr>
                                      <p:to>
                                        <p:strVal val="hidden"/>
                                      </p:to>
                                    </p:set>
                                  </p:childTnLst>
                                </p:cTn>
                              </p:par>
                              <p:par>
                                <p:cTn id="39" presetID="2" presetClass="exit" presetSubtype="1" fill="hold" grpId="1" nodeType="withEffect">
                                  <p:stCondLst>
                                    <p:cond delay="0"/>
                                  </p:stCondLst>
                                  <p:childTnLst>
                                    <p:anim calcmode="lin" valueType="num">
                                      <p:cBhvr additive="base">
                                        <p:cTn id="40" dur="500"/>
                                        <p:tgtEl>
                                          <p:spTgt spid="17"/>
                                        </p:tgtEl>
                                        <p:attrNameLst>
                                          <p:attrName>ppt_x</p:attrName>
                                        </p:attrNameLst>
                                      </p:cBhvr>
                                      <p:tavLst>
                                        <p:tav tm="0">
                                          <p:val>
                                            <p:strVal val="ppt_x"/>
                                          </p:val>
                                        </p:tav>
                                        <p:tav tm="100000">
                                          <p:val>
                                            <p:strVal val="ppt_x"/>
                                          </p:val>
                                        </p:tav>
                                      </p:tavLst>
                                    </p:anim>
                                    <p:anim calcmode="lin" valueType="num">
                                      <p:cBhvr additive="base">
                                        <p:cTn id="41" dur="500"/>
                                        <p:tgtEl>
                                          <p:spTgt spid="17"/>
                                        </p:tgtEl>
                                        <p:attrNameLst>
                                          <p:attrName>ppt_y</p:attrName>
                                        </p:attrNameLst>
                                      </p:cBhvr>
                                      <p:tavLst>
                                        <p:tav tm="0">
                                          <p:val>
                                            <p:strVal val="ppt_y"/>
                                          </p:val>
                                        </p:tav>
                                        <p:tav tm="100000">
                                          <p:val>
                                            <p:strVal val="0-ppt_h/2"/>
                                          </p:val>
                                        </p:tav>
                                      </p:tavLst>
                                    </p:anim>
                                    <p:set>
                                      <p:cBhvr>
                                        <p:cTn id="42" dur="1" fill="hold">
                                          <p:stCondLst>
                                            <p:cond delay="499"/>
                                          </p:stCondLst>
                                        </p:cTn>
                                        <p:tgtEl>
                                          <p:spTgt spid="17"/>
                                        </p:tgtEl>
                                        <p:attrNameLst>
                                          <p:attrName>style.visibility</p:attrName>
                                        </p:attrNameLst>
                                      </p:cBhvr>
                                      <p:to>
                                        <p:strVal val="hidden"/>
                                      </p:to>
                                    </p:set>
                                  </p:childTnLst>
                                </p:cTn>
                              </p:par>
                              <p:par>
                                <p:cTn id="43" presetID="2" presetClass="exit" presetSubtype="1" fill="hold" grpId="1" nodeType="withEffect">
                                  <p:stCondLst>
                                    <p:cond delay="0"/>
                                  </p:stCondLst>
                                  <p:childTnLst>
                                    <p:anim calcmode="lin" valueType="num">
                                      <p:cBhvr additive="base">
                                        <p:cTn id="44" dur="500"/>
                                        <p:tgtEl>
                                          <p:spTgt spid="18"/>
                                        </p:tgtEl>
                                        <p:attrNameLst>
                                          <p:attrName>ppt_x</p:attrName>
                                        </p:attrNameLst>
                                      </p:cBhvr>
                                      <p:tavLst>
                                        <p:tav tm="0">
                                          <p:val>
                                            <p:strVal val="ppt_x"/>
                                          </p:val>
                                        </p:tav>
                                        <p:tav tm="100000">
                                          <p:val>
                                            <p:strVal val="ppt_x"/>
                                          </p:val>
                                        </p:tav>
                                      </p:tavLst>
                                    </p:anim>
                                    <p:anim calcmode="lin" valueType="num">
                                      <p:cBhvr additive="base">
                                        <p:cTn id="45" dur="500"/>
                                        <p:tgtEl>
                                          <p:spTgt spid="18"/>
                                        </p:tgtEl>
                                        <p:attrNameLst>
                                          <p:attrName>ppt_y</p:attrName>
                                        </p:attrNameLst>
                                      </p:cBhvr>
                                      <p:tavLst>
                                        <p:tav tm="0">
                                          <p:val>
                                            <p:strVal val="ppt_y"/>
                                          </p:val>
                                        </p:tav>
                                        <p:tav tm="100000">
                                          <p:val>
                                            <p:strVal val="0-ppt_h/2"/>
                                          </p:val>
                                        </p:tav>
                                      </p:tavLst>
                                    </p:anim>
                                    <p:set>
                                      <p:cBhvr>
                                        <p:cTn id="46" dur="1" fill="hold">
                                          <p:stCondLst>
                                            <p:cond delay="499"/>
                                          </p:stCondLst>
                                        </p:cTn>
                                        <p:tgtEl>
                                          <p:spTgt spid="18"/>
                                        </p:tgtEl>
                                        <p:attrNameLst>
                                          <p:attrName>style.visibility</p:attrName>
                                        </p:attrNameLst>
                                      </p:cBhvr>
                                      <p:to>
                                        <p:strVal val="hidden"/>
                                      </p:to>
                                    </p:set>
                                  </p:childTnLst>
                                </p:cTn>
                              </p:par>
                              <p:par>
                                <p:cTn id="47" presetID="2" presetClass="exit" presetSubtype="1" fill="hold" grpId="0" nodeType="withEffect">
                                  <p:stCondLst>
                                    <p:cond delay="0"/>
                                  </p:stCondLst>
                                  <p:childTnLst>
                                    <p:anim calcmode="lin" valueType="num">
                                      <p:cBhvr additive="base">
                                        <p:cTn id="48" dur="500"/>
                                        <p:tgtEl>
                                          <p:spTgt spid="15"/>
                                        </p:tgtEl>
                                        <p:attrNameLst>
                                          <p:attrName>ppt_x</p:attrName>
                                        </p:attrNameLst>
                                      </p:cBhvr>
                                      <p:tavLst>
                                        <p:tav tm="0">
                                          <p:val>
                                            <p:strVal val="ppt_x"/>
                                          </p:val>
                                        </p:tav>
                                        <p:tav tm="100000">
                                          <p:val>
                                            <p:strVal val="ppt_x"/>
                                          </p:val>
                                        </p:tav>
                                      </p:tavLst>
                                    </p:anim>
                                    <p:anim calcmode="lin" valueType="num">
                                      <p:cBhvr additive="base">
                                        <p:cTn id="49" dur="500"/>
                                        <p:tgtEl>
                                          <p:spTgt spid="15"/>
                                        </p:tgtEl>
                                        <p:attrNameLst>
                                          <p:attrName>ppt_y</p:attrName>
                                        </p:attrNameLst>
                                      </p:cBhvr>
                                      <p:tavLst>
                                        <p:tav tm="0">
                                          <p:val>
                                            <p:strVal val="ppt_y"/>
                                          </p:val>
                                        </p:tav>
                                        <p:tav tm="100000">
                                          <p:val>
                                            <p:strVal val="0-ppt_h/2"/>
                                          </p:val>
                                        </p:tav>
                                      </p:tavLst>
                                    </p:anim>
                                    <p:set>
                                      <p:cBhvr>
                                        <p:cTn id="50" dur="1" fill="hold">
                                          <p:stCondLst>
                                            <p:cond delay="499"/>
                                          </p:stCondLst>
                                        </p:cTn>
                                        <p:tgtEl>
                                          <p:spTgt spid="15"/>
                                        </p:tgtEl>
                                        <p:attrNameLst>
                                          <p:attrName>style.visibility</p:attrName>
                                        </p:attrNameLst>
                                      </p:cBhvr>
                                      <p:to>
                                        <p:strVal val="hidden"/>
                                      </p:to>
                                    </p:set>
                                  </p:childTnLst>
                                </p:cTn>
                              </p:par>
                              <p:par>
                                <p:cTn id="51" presetID="2" presetClass="exit" presetSubtype="1" fill="hold" grpId="0" nodeType="withEffect">
                                  <p:stCondLst>
                                    <p:cond delay="0"/>
                                  </p:stCondLst>
                                  <p:childTnLst>
                                    <p:anim calcmode="lin" valueType="num">
                                      <p:cBhvr additive="base">
                                        <p:cTn id="52" dur="500"/>
                                        <p:tgtEl>
                                          <p:spTgt spid="2"/>
                                        </p:tgtEl>
                                        <p:attrNameLst>
                                          <p:attrName>ppt_x</p:attrName>
                                        </p:attrNameLst>
                                      </p:cBhvr>
                                      <p:tavLst>
                                        <p:tav tm="0">
                                          <p:val>
                                            <p:strVal val="ppt_x"/>
                                          </p:val>
                                        </p:tav>
                                        <p:tav tm="100000">
                                          <p:val>
                                            <p:strVal val="ppt_x"/>
                                          </p:val>
                                        </p:tav>
                                      </p:tavLst>
                                    </p:anim>
                                    <p:anim calcmode="lin" valueType="num">
                                      <p:cBhvr additive="base">
                                        <p:cTn id="53" dur="500"/>
                                        <p:tgtEl>
                                          <p:spTgt spid="2"/>
                                        </p:tgtEl>
                                        <p:attrNameLst>
                                          <p:attrName>ppt_y</p:attrName>
                                        </p:attrNameLst>
                                      </p:cBhvr>
                                      <p:tavLst>
                                        <p:tav tm="0">
                                          <p:val>
                                            <p:strVal val="ppt_y"/>
                                          </p:val>
                                        </p:tav>
                                        <p:tav tm="100000">
                                          <p:val>
                                            <p:strVal val="0-ppt_h/2"/>
                                          </p:val>
                                        </p:tav>
                                      </p:tavLst>
                                    </p:anim>
                                    <p:set>
                                      <p:cBhvr>
                                        <p:cTn id="54" dur="1" fill="hold">
                                          <p:stCondLst>
                                            <p:cond delay="499"/>
                                          </p:stCondLst>
                                        </p:cTn>
                                        <p:tgtEl>
                                          <p:spTgt spid="2"/>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500"/>
                                        <p:tgtEl>
                                          <p:spTgt spid="24"/>
                                        </p:tgtEl>
                                        <p:attrNameLst>
                                          <p:attrName>ppt_x</p:attrName>
                                        </p:attrNameLst>
                                      </p:cBhvr>
                                      <p:tavLst>
                                        <p:tav tm="0">
                                          <p:val>
                                            <p:strVal val="ppt_x"/>
                                          </p:val>
                                        </p:tav>
                                        <p:tav tm="100000">
                                          <p:val>
                                            <p:strVal val="ppt_x"/>
                                          </p:val>
                                        </p:tav>
                                      </p:tavLst>
                                    </p:anim>
                                    <p:anim calcmode="lin" valueType="num">
                                      <p:cBhvr additive="base">
                                        <p:cTn id="57" dur="500"/>
                                        <p:tgtEl>
                                          <p:spTgt spid="24"/>
                                        </p:tgtEl>
                                        <p:attrNameLst>
                                          <p:attrName>ppt_y</p:attrName>
                                        </p:attrNameLst>
                                      </p:cBhvr>
                                      <p:tavLst>
                                        <p:tav tm="0">
                                          <p:val>
                                            <p:strVal val="ppt_y"/>
                                          </p:val>
                                        </p:tav>
                                        <p:tav tm="100000">
                                          <p:val>
                                            <p:strVal val="1+ppt_h/2"/>
                                          </p:val>
                                        </p:tav>
                                      </p:tavLst>
                                    </p:anim>
                                    <p:set>
                                      <p:cBhvr>
                                        <p:cTn id="58" dur="1" fill="hold">
                                          <p:stCondLst>
                                            <p:cond delay="499"/>
                                          </p:stCondLst>
                                        </p:cTn>
                                        <p:tgtEl>
                                          <p:spTgt spid="24"/>
                                        </p:tgtEl>
                                        <p:attrNameLst>
                                          <p:attrName>style.visibility</p:attrName>
                                        </p:attrNameLst>
                                      </p:cBhvr>
                                      <p:to>
                                        <p:strVal val="hidden"/>
                                      </p:to>
                                    </p:set>
                                  </p:childTnLst>
                                </p:cTn>
                              </p:par>
                              <p:par>
                                <p:cTn id="59" presetID="2" presetClass="exit" presetSubtype="4" fill="hold" nodeType="withEffect">
                                  <p:stCondLst>
                                    <p:cond delay="0"/>
                                  </p:stCondLst>
                                  <p:iterate type="lt">
                                    <p:tmPct val="0"/>
                                  </p:iterate>
                                  <p:childTnLst>
                                    <p:anim calcmode="lin" valueType="num">
                                      <p:cBhvr additive="base">
                                        <p:cTn id="60" dur="500"/>
                                        <p:tgtEl>
                                          <p:spTgt spid="23"/>
                                        </p:tgtEl>
                                        <p:attrNameLst>
                                          <p:attrName>ppt_x</p:attrName>
                                        </p:attrNameLst>
                                      </p:cBhvr>
                                      <p:tavLst>
                                        <p:tav tm="0">
                                          <p:val>
                                            <p:strVal val="ppt_x"/>
                                          </p:val>
                                        </p:tav>
                                        <p:tav tm="100000">
                                          <p:val>
                                            <p:strVal val="ppt_x"/>
                                          </p:val>
                                        </p:tav>
                                      </p:tavLst>
                                    </p:anim>
                                    <p:anim calcmode="lin" valueType="num">
                                      <p:cBhvr additive="base">
                                        <p:cTn id="61" dur="500"/>
                                        <p:tgtEl>
                                          <p:spTgt spid="23"/>
                                        </p:tgtEl>
                                        <p:attrNameLst>
                                          <p:attrName>ppt_y</p:attrName>
                                        </p:attrNameLst>
                                      </p:cBhvr>
                                      <p:tavLst>
                                        <p:tav tm="0">
                                          <p:val>
                                            <p:strVal val="ppt_y"/>
                                          </p:val>
                                        </p:tav>
                                        <p:tav tm="100000">
                                          <p:val>
                                            <p:strVal val="1+ppt_h/2"/>
                                          </p:val>
                                        </p:tav>
                                      </p:tavLst>
                                    </p:anim>
                                    <p:set>
                                      <p:cBhvr>
                                        <p:cTn id="62" dur="1" fill="hold">
                                          <p:stCondLst>
                                            <p:cond delay="499"/>
                                          </p:stCondLst>
                                        </p:cTn>
                                        <p:tgtEl>
                                          <p:spTgt spid="23"/>
                                        </p:tgtEl>
                                        <p:attrNameLst>
                                          <p:attrName>style.visibility</p:attrName>
                                        </p:attrNameLst>
                                      </p:cBhvr>
                                      <p:to>
                                        <p:strVal val="hidden"/>
                                      </p:to>
                                    </p:set>
                                  </p:childTnLst>
                                </p:cTn>
                              </p:par>
                              <p:par>
                                <p:cTn id="63" presetID="2" presetClass="exit" presetSubtype="1" fill="hold" nodeType="withEffect">
                                  <p:stCondLst>
                                    <p:cond delay="0"/>
                                  </p:stCondLst>
                                  <p:childTnLst>
                                    <p:anim calcmode="lin" valueType="num">
                                      <p:cBhvr additive="base">
                                        <p:cTn id="64" dur="500"/>
                                        <p:tgtEl>
                                          <p:spTgt spid="16"/>
                                        </p:tgtEl>
                                        <p:attrNameLst>
                                          <p:attrName>ppt_x</p:attrName>
                                        </p:attrNameLst>
                                      </p:cBhvr>
                                      <p:tavLst>
                                        <p:tav tm="0">
                                          <p:val>
                                            <p:strVal val="ppt_x"/>
                                          </p:val>
                                        </p:tav>
                                        <p:tav tm="100000">
                                          <p:val>
                                            <p:strVal val="ppt_x"/>
                                          </p:val>
                                        </p:tav>
                                      </p:tavLst>
                                    </p:anim>
                                    <p:anim calcmode="lin" valueType="num">
                                      <p:cBhvr additive="base">
                                        <p:cTn id="65" dur="500"/>
                                        <p:tgtEl>
                                          <p:spTgt spid="16"/>
                                        </p:tgtEl>
                                        <p:attrNameLst>
                                          <p:attrName>ppt_y</p:attrName>
                                        </p:attrNameLst>
                                      </p:cBhvr>
                                      <p:tavLst>
                                        <p:tav tm="0">
                                          <p:val>
                                            <p:strVal val="ppt_y"/>
                                          </p:val>
                                        </p:tav>
                                        <p:tav tm="100000">
                                          <p:val>
                                            <p:strVal val="0-ppt_h/2"/>
                                          </p:val>
                                        </p:tav>
                                      </p:tavLst>
                                    </p:anim>
                                    <p:set>
                                      <p:cBhvr>
                                        <p:cTn id="6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animBg="1"/>
      <p:bldP spid="17" grpId="0" animBg="1"/>
      <p:bldP spid="17" grpId="1" animBg="1"/>
      <p:bldP spid="18" grpId="0" animBg="1"/>
      <p:bldP spid="18" grpId="1" animBg="1"/>
      <p:bldP spid="2" grpId="0" animBg="1"/>
      <p:bldP spid="1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2" cy="793750"/>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138" y="133350"/>
            <a:ext cx="7391400" cy="78740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38937" name="Text Box 9"/>
          <p:cNvSpPr txBox="1">
            <a:spLocks noChangeArrowheads="1"/>
          </p:cNvSpPr>
          <p:nvPr/>
        </p:nvSpPr>
        <p:spPr bwMode="auto">
          <a:xfrm>
            <a:off x="452438" y="1295400"/>
            <a:ext cx="4729162" cy="461963"/>
          </a:xfrm>
          <a:prstGeom prst="rect">
            <a:avLst/>
          </a:prstGeom>
          <a:solidFill>
            <a:srgbClr val="FFFF00"/>
          </a:solidFill>
          <a:ln w="28575">
            <a:solidFill>
              <a:srgbClr val="FF0000"/>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2400" b="1">
                <a:solidFill>
                  <a:srgbClr val="CC0000"/>
                </a:solidFill>
                <a:latin typeface="Times New Roman" panose="02020603050405020304" pitchFamily="18" charset="0"/>
                <a:cs typeface="Times New Roman" panose="02020603050405020304" pitchFamily="18" charset="0"/>
              </a:rPr>
              <a:t>b. Vận dụng</a:t>
            </a:r>
          </a:p>
        </p:txBody>
      </p:sp>
      <p:sp>
        <p:nvSpPr>
          <p:cNvPr id="38938" name="Title 1"/>
          <p:cNvSpPr txBox="1">
            <a:spLocks/>
          </p:cNvSpPr>
          <p:nvPr/>
        </p:nvSpPr>
        <p:spPr bwMode="auto">
          <a:xfrm>
            <a:off x="2298700" y="266700"/>
            <a:ext cx="73787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en-US" altLang="en-US" sz="2400" b="1">
                <a:solidFill>
                  <a:srgbClr val="0D30DD"/>
                </a:solidFill>
                <a:latin typeface="Cambria" panose="02040503050406030204" pitchFamily="18" charset="0"/>
              </a:rPr>
              <a:t>LUYỆN TẬP VÀ VẬN DỤNG</a:t>
            </a:r>
          </a:p>
        </p:txBody>
      </p:sp>
      <p:sp>
        <p:nvSpPr>
          <p:cNvPr id="21" name="Rectangle 20"/>
          <p:cNvSpPr/>
          <p:nvPr/>
        </p:nvSpPr>
        <p:spPr>
          <a:xfrm>
            <a:off x="1285875" y="2135188"/>
            <a:ext cx="7400925" cy="461962"/>
          </a:xfrm>
          <a:prstGeom prst="rect">
            <a:avLst/>
          </a:prstGeom>
          <a:solidFill>
            <a:srgbClr val="BCFCD4"/>
          </a:solidFill>
          <a:ln w="12700">
            <a:solidFill>
              <a:srgbClr val="009900"/>
            </a:solid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en-US" altLang="en-US" sz="2400" i="1">
                <a:solidFill>
                  <a:srgbClr val="FF0000"/>
                </a:solidFill>
                <a:latin typeface="Cambria" panose="02040503050406030204" pitchFamily="18" charset="0"/>
                <a:ea typeface="Cambria" panose="02040503050406030204" pitchFamily="18" charset="0"/>
                <a:cs typeface="Cambria" panose="02040503050406030204" pitchFamily="18" charset="0"/>
              </a:rPr>
              <a:t>T</a:t>
            </a:r>
            <a:r>
              <a:rPr lang="vi-VN" altLang="en-US" sz="2400" i="1">
                <a:solidFill>
                  <a:srgbClr val="FF0000"/>
                </a:solidFill>
                <a:latin typeface="Cambria" panose="02040503050406030204" pitchFamily="18" charset="0"/>
                <a:ea typeface="Cambria" panose="02040503050406030204" pitchFamily="18" charset="0"/>
                <a:cs typeface="Cambria" panose="02040503050406030204" pitchFamily="18" charset="0"/>
              </a:rPr>
              <a:t>ìm hiểu và cho biết đặc điểm khí hậu ở địa phương em</a:t>
            </a:r>
            <a:r>
              <a:rPr lang="vi-VN" altLang="en-US" sz="1700" i="1">
                <a:solidFill>
                  <a:srgbClr val="FF0000"/>
                </a:solidFill>
                <a:latin typeface="Cambria" panose="02040503050406030204" pitchFamily="18" charset="0"/>
                <a:ea typeface="Cambria" panose="02040503050406030204" pitchFamily="18" charset="0"/>
                <a:cs typeface="Cambria" panose="02040503050406030204" pitchFamily="18" charset="0"/>
              </a:rPr>
              <a:t>.</a:t>
            </a:r>
          </a:p>
        </p:txBody>
      </p:sp>
      <p:pic>
        <p:nvPicPr>
          <p:cNvPr id="22"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6339" y="1981199"/>
            <a:ext cx="856661" cy="90006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oup 22"/>
          <p:cNvGrpSpPr>
            <a:grpSpLocks/>
          </p:cNvGrpSpPr>
          <p:nvPr/>
        </p:nvGrpSpPr>
        <p:grpSpPr bwMode="auto">
          <a:xfrm>
            <a:off x="323850" y="3962400"/>
            <a:ext cx="884238" cy="1008063"/>
            <a:chOff x="328593" y="3259179"/>
            <a:chExt cx="1256547" cy="1465221"/>
          </a:xfrm>
        </p:grpSpPr>
        <p:pic>
          <p:nvPicPr>
            <p:cNvPr id="2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2" descr="http://previews.123rf.com/images/mistac/mistac1207/mistac120700017/14524015-A-cartoon-boy-with-a-good-idea-Stock-Vector-thinking.jpg"/>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7" name="Rectangle 26"/>
          <p:cNvSpPr>
            <a:spLocks noChangeArrowheads="1"/>
          </p:cNvSpPr>
          <p:nvPr/>
        </p:nvSpPr>
        <p:spPr bwMode="auto">
          <a:xfrm>
            <a:off x="1285875" y="2819400"/>
            <a:ext cx="7400925" cy="3657600"/>
          </a:xfrm>
          <a:prstGeom prst="rect">
            <a:avLst/>
          </a:prstGeom>
          <a:solidFill>
            <a:srgbClr val="FFCCFF"/>
          </a:solidFill>
          <a:ln w="12700">
            <a:solidFill>
              <a:srgbClr val="0070C0"/>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lnSpc>
                <a:spcPct val="115000"/>
              </a:lnSpc>
              <a:spcBef>
                <a:spcPts val="600"/>
              </a:spcBef>
            </a:pPr>
            <a:r>
              <a:rPr lang="en-US" altLang="en-US" sz="1900" b="1">
                <a:solidFill>
                  <a:srgbClr val="0D30DD"/>
                </a:solidFill>
                <a:latin typeface="Cambria" panose="02040503050406030204" pitchFamily="18" charset="0"/>
                <a:ea typeface="Cambria" panose="02040503050406030204" pitchFamily="18" charset="0"/>
                <a:cs typeface="Times New Roman" panose="02020603050405020304" pitchFamily="18" charset="0"/>
              </a:rPr>
              <a:t>VÍ DỤ: KHÍ HẬU Ở TPHCM</a:t>
            </a:r>
          </a:p>
          <a:p>
            <a:pPr algn="just" eaLnBrk="1" hangingPunct="1">
              <a:lnSpc>
                <a:spcPct val="115000"/>
              </a:lnSpc>
              <a:spcBef>
                <a:spcPts val="600"/>
              </a:spcBef>
            </a:pPr>
            <a:r>
              <a:rPr lang="vi-VN" altLang="en-US" sz="1900">
                <a:latin typeface="Cambria" panose="02040503050406030204" pitchFamily="18" charset="0"/>
                <a:ea typeface="Cambria" panose="02040503050406030204" pitchFamily="18" charset="0"/>
                <a:cs typeface="Times New Roman" panose="02020603050405020304" pitchFamily="18" charset="0"/>
              </a:rPr>
              <a:t> - </a:t>
            </a:r>
            <a:r>
              <a:rPr lang="en-US" altLang="en-US" sz="1900">
                <a:latin typeface="Cambria" panose="02040503050406030204" pitchFamily="18" charset="0"/>
                <a:ea typeface="Cambria" panose="02040503050406030204" pitchFamily="18" charset="0"/>
                <a:cs typeface="Times New Roman" panose="02020603050405020304" pitchFamily="18" charset="0"/>
              </a:rPr>
              <a:t>Nằm trong vùng nhiệt đới gió mùa cận xích đạo, thành phố Hồ Chí Minh cũng như nhiều tỉnh thành khác ở Nam Bộ không có đủ 4 mùa xuân – hạ - thu - đông như ở miền Bắc, mà chỉ có 2 mùa rõ rệt là là mùa mưa và mùa khô.</a:t>
            </a:r>
          </a:p>
          <a:p>
            <a:pPr algn="just" eaLnBrk="1" hangingPunct="1">
              <a:lnSpc>
                <a:spcPct val="115000"/>
              </a:lnSpc>
              <a:spcBef>
                <a:spcPts val="600"/>
              </a:spcBef>
            </a:pPr>
            <a:r>
              <a:rPr lang="vi-VN" altLang="en-US" sz="1900">
                <a:latin typeface="Cambria" panose="02040503050406030204" pitchFamily="18" charset="0"/>
                <a:ea typeface="Cambria" panose="02040503050406030204" pitchFamily="18" charset="0"/>
                <a:cs typeface="Times New Roman" panose="02020603050405020304" pitchFamily="18" charset="0"/>
              </a:rPr>
              <a:t>+ </a:t>
            </a:r>
            <a:r>
              <a:rPr lang="en-US" altLang="en-US" sz="1900">
                <a:latin typeface="Cambria" panose="02040503050406030204" pitchFamily="18" charset="0"/>
                <a:ea typeface="Cambria" panose="02040503050406030204" pitchFamily="18" charset="0"/>
                <a:cs typeface="Times New Roman" panose="02020603050405020304" pitchFamily="18" charset="0"/>
              </a:rPr>
              <a:t>Mùa mưa diễn ra từ tháng 5 đến tháng 11 với lượng mưa bình quân hàng năm là 1.979 mm. Vào mùa này khí hậu nóng ẩm, nhiệt độ cao, mưa nhiều</a:t>
            </a:r>
          </a:p>
          <a:p>
            <a:pPr algn="just" eaLnBrk="1" hangingPunct="1">
              <a:lnSpc>
                <a:spcPct val="115000"/>
              </a:lnSpc>
              <a:spcBef>
                <a:spcPts val="600"/>
              </a:spcBef>
            </a:pPr>
            <a:r>
              <a:rPr lang="vi-VN" altLang="en-US" sz="1900">
                <a:latin typeface="Cambria" panose="02040503050406030204" pitchFamily="18" charset="0"/>
                <a:ea typeface="Cambria" panose="02040503050406030204" pitchFamily="18" charset="0"/>
                <a:cs typeface="Times New Roman" panose="02020603050405020304" pitchFamily="18" charset="0"/>
              </a:rPr>
              <a:t>+ </a:t>
            </a:r>
            <a:r>
              <a:rPr lang="en-US" altLang="en-US" sz="1900">
                <a:latin typeface="Cambria" panose="02040503050406030204" pitchFamily="18" charset="0"/>
                <a:ea typeface="Cambria" panose="02040503050406030204" pitchFamily="18" charset="0"/>
                <a:cs typeface="Times New Roman" panose="02020603050405020304" pitchFamily="18" charset="0"/>
              </a:rPr>
              <a:t>Mùa khô khô diễn ra từ tháng 12 đến tháng 4 năm sau với nhiệt độ trung bình hàng năm là 27,55°C khí hậu khô, nhiệt độ cao và mưa ít.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4" presetClass="entr" presetSubtype="1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randombar(horizontal)">
                                      <p:cBhvr>
                                        <p:cTn id="18" dur="500"/>
                                        <p:tgtEl>
                                          <p:spTgt spid="27"/>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4" presetClass="entr" presetSubtype="10" fill="hold" nodeType="clickEffect">
                                  <p:stCondLst>
                                    <p:cond delay="0"/>
                                  </p:stCondLst>
                                  <p:childTnLst>
                                    <p:set>
                                      <p:cBhvr>
                                        <p:cTn id="22" dur="1" fill="hold">
                                          <p:stCondLst>
                                            <p:cond delay="0"/>
                                          </p:stCondLst>
                                        </p:cTn>
                                        <p:tgtEl>
                                          <p:spTgt spid="27">
                                            <p:txEl>
                                              <p:pRg st="0" end="0"/>
                                            </p:txEl>
                                          </p:spTgt>
                                        </p:tgtEl>
                                        <p:attrNameLst>
                                          <p:attrName>style.visibility</p:attrName>
                                        </p:attrNameLst>
                                      </p:cBhvr>
                                      <p:to>
                                        <p:strVal val="visible"/>
                                      </p:to>
                                    </p:set>
                                    <p:animEffect transition="in" filter="randombar(horizontal)">
                                      <p:cBhvr>
                                        <p:cTn id="23" dur="500"/>
                                        <p:tgtEl>
                                          <p:spTgt spid="27">
                                            <p:txEl>
                                              <p:pRg st="0" end="0"/>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4" presetClass="entr" presetSubtype="10" fill="hold" nodeType="clickEffect">
                                  <p:stCondLst>
                                    <p:cond delay="0"/>
                                  </p:stCondLst>
                                  <p:childTnLst>
                                    <p:set>
                                      <p:cBhvr>
                                        <p:cTn id="27" dur="1" fill="hold">
                                          <p:stCondLst>
                                            <p:cond delay="0"/>
                                          </p:stCondLst>
                                        </p:cTn>
                                        <p:tgtEl>
                                          <p:spTgt spid="27">
                                            <p:txEl>
                                              <p:pRg st="1" end="1"/>
                                            </p:txEl>
                                          </p:spTgt>
                                        </p:tgtEl>
                                        <p:attrNameLst>
                                          <p:attrName>style.visibility</p:attrName>
                                        </p:attrNameLst>
                                      </p:cBhvr>
                                      <p:to>
                                        <p:strVal val="visible"/>
                                      </p:to>
                                    </p:set>
                                    <p:animEffect transition="in" filter="randombar(horizontal)">
                                      <p:cBhvr>
                                        <p:cTn id="28" dur="500"/>
                                        <p:tgtEl>
                                          <p:spTgt spid="27">
                                            <p:txEl>
                                              <p:pRg st="1" end="1"/>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4" presetClass="entr" presetSubtype="10" fill="hold" nodeType="clickEffect">
                                  <p:stCondLst>
                                    <p:cond delay="0"/>
                                  </p:stCondLst>
                                  <p:childTnLst>
                                    <p:set>
                                      <p:cBhvr>
                                        <p:cTn id="32" dur="1" fill="hold">
                                          <p:stCondLst>
                                            <p:cond delay="0"/>
                                          </p:stCondLst>
                                        </p:cTn>
                                        <p:tgtEl>
                                          <p:spTgt spid="27">
                                            <p:txEl>
                                              <p:pRg st="2" end="2"/>
                                            </p:txEl>
                                          </p:spTgt>
                                        </p:tgtEl>
                                        <p:attrNameLst>
                                          <p:attrName>style.visibility</p:attrName>
                                        </p:attrNameLst>
                                      </p:cBhvr>
                                      <p:to>
                                        <p:strVal val="visible"/>
                                      </p:to>
                                    </p:set>
                                    <p:animEffect transition="in" filter="randombar(horizontal)">
                                      <p:cBhvr>
                                        <p:cTn id="33" dur="500"/>
                                        <p:tgtEl>
                                          <p:spTgt spid="27">
                                            <p:txEl>
                                              <p:pRg st="2" end="2"/>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4" presetClass="entr" presetSubtype="10" fill="hold" nodeType="clickEffect">
                                  <p:stCondLst>
                                    <p:cond delay="0"/>
                                  </p:stCondLst>
                                  <p:childTnLst>
                                    <p:set>
                                      <p:cBhvr>
                                        <p:cTn id="37" dur="1" fill="hold">
                                          <p:stCondLst>
                                            <p:cond delay="0"/>
                                          </p:stCondLst>
                                        </p:cTn>
                                        <p:tgtEl>
                                          <p:spTgt spid="27">
                                            <p:txEl>
                                              <p:pRg st="3" end="3"/>
                                            </p:txEl>
                                          </p:spTgt>
                                        </p:tgtEl>
                                        <p:attrNameLst>
                                          <p:attrName>style.visibility</p:attrName>
                                        </p:attrNameLst>
                                      </p:cBhvr>
                                      <p:to>
                                        <p:strVal val="visible"/>
                                      </p:to>
                                    </p:set>
                                    <p:animEffect transition="in" filter="randombar(horizontal)">
                                      <p:cBhvr>
                                        <p:cTn id="38" dur="500"/>
                                        <p:tgtEl>
                                          <p:spTgt spid="2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5F415-7490-4054-85B4-10F7AE6D3385}"/>
              </a:ext>
            </a:extLst>
          </p:cNvPr>
          <p:cNvSpPr>
            <a:spLocks noGrp="1"/>
          </p:cNvSpPr>
          <p:nvPr>
            <p:ph type="ctrTitle"/>
          </p:nvPr>
        </p:nvSpPr>
        <p:spPr>
          <a:xfrm>
            <a:off x="1143000" y="1497013"/>
            <a:ext cx="6858000" cy="1790700"/>
          </a:xfrm>
        </p:spPr>
        <p:txBody>
          <a:bodyPr>
            <a:normAutofit fontScale="90000"/>
          </a:bodyPr>
          <a:lstStyle/>
          <a:p>
            <a:pPr fontAlgn="auto">
              <a:spcAft>
                <a:spcPts val="0"/>
              </a:spcAft>
              <a:defRPr/>
            </a:pPr>
            <a:r>
              <a:rPr lang="en-US" sz="6000" dirty="0">
                <a:solidFill>
                  <a:schemeClr val="bg1"/>
                </a:solidFill>
                <a:latin typeface="Times New Roman" panose="02020603050405020304" pitchFamily="18" charset="0"/>
                <a:cs typeface="Times New Roman" panose="02020603050405020304" pitchFamily="18" charset="0"/>
              </a:rPr>
              <a:t>Remember…</a:t>
            </a:r>
            <a:br>
              <a:rPr lang="en-US" sz="6000" dirty="0">
                <a:solidFill>
                  <a:schemeClr val="bg1"/>
                </a:solidFill>
                <a:latin typeface="Times New Roman" panose="02020603050405020304" pitchFamily="18" charset="0"/>
                <a:cs typeface="Times New Roman" panose="02020603050405020304" pitchFamily="18" charset="0"/>
              </a:rPr>
            </a:br>
            <a:r>
              <a:rPr lang="en-US" sz="6000" dirty="0">
                <a:solidFill>
                  <a:schemeClr val="bg1"/>
                </a:solidFill>
                <a:latin typeface="Times New Roman" panose="02020603050405020304" pitchFamily="18" charset="0"/>
                <a:cs typeface="Times New Roman" panose="02020603050405020304" pitchFamily="18" charset="0"/>
              </a:rPr>
              <a:t>Safety First!</a:t>
            </a:r>
          </a:p>
        </p:txBody>
      </p:sp>
      <p:sp>
        <p:nvSpPr>
          <p:cNvPr id="39939" name="Subtitle 2"/>
          <p:cNvSpPr>
            <a:spLocks noGrp="1"/>
          </p:cNvSpPr>
          <p:nvPr>
            <p:ph type="subTitle" idx="1"/>
          </p:nvPr>
        </p:nvSpPr>
        <p:spPr>
          <a:xfrm>
            <a:off x="1098550" y="3571875"/>
            <a:ext cx="6858000" cy="1243013"/>
          </a:xfrm>
        </p:spPr>
        <p:txBody>
          <a:bodyPr/>
          <a:lstStyle/>
          <a:p>
            <a:r>
              <a:rPr lang="en-US" altLang="en-US" sz="1500" smtClean="0">
                <a:solidFill>
                  <a:schemeClr val="bg1"/>
                </a:solidFill>
                <a:latin typeface="Times New Roman" panose="02020603050405020304" pitchFamily="18" charset="0"/>
                <a:ea typeface="Tahoma" panose="020B0604030504040204" pitchFamily="34" charset="0"/>
                <a:cs typeface="Times New Roman" panose="02020603050405020304" pitchFamily="18" charset="0"/>
              </a:rPr>
              <a:t>Thank you!</a:t>
            </a:r>
          </a:p>
        </p:txBody>
      </p:sp>
      <p:cxnSp>
        <p:nvCxnSpPr>
          <p:cNvPr id="5" name="Straight Connector 4">
            <a:extLst>
              <a:ext uri="{FF2B5EF4-FFF2-40B4-BE49-F238E27FC236}">
                <a16:creationId xmlns:a16="http://schemas.microsoft.com/office/drawing/2014/main" id="{AA65E432-C1E6-4C36-BF8E-2DA25E65DC32}"/>
              </a:ext>
              <a:ext uri="{C183D7F6-B498-43B3-948B-1728B52AA6E4}"/>
            </a:extLst>
          </p:cNvPr>
          <p:cNvCxnSpPr/>
          <p:nvPr/>
        </p:nvCxnSpPr>
        <p:spPr>
          <a:xfrm>
            <a:off x="2684463" y="3316288"/>
            <a:ext cx="368617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39941" name="Graphic 14" descr="Clipboar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631394">
            <a:off x="-385763" y="3952875"/>
            <a:ext cx="2395538" cy="239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2" name="Graphic 18" descr="Rule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710505">
            <a:off x="7628732" y="967581"/>
            <a:ext cx="1181100" cy="117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3" name="Graphic 20" descr="Pencil"/>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079210">
            <a:off x="8188325" y="1444625"/>
            <a:ext cx="1116013"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endParaRPr lang="en-US" altLang="en-US" smtClean="0"/>
          </a:p>
        </p:txBody>
      </p:sp>
      <p:sp>
        <p:nvSpPr>
          <p:cNvPr id="12291" name="Content Placeholder 2"/>
          <p:cNvSpPr>
            <a:spLocks noGrp="1"/>
          </p:cNvSpPr>
          <p:nvPr>
            <p:ph idx="1"/>
          </p:nvPr>
        </p:nvSpPr>
        <p:spPr/>
        <p:txBody>
          <a:bodyPr/>
          <a:lstStyle/>
          <a:p>
            <a:endParaRPr lang="en-US" altLang="en-US" smtClean="0"/>
          </a:p>
        </p:txBody>
      </p:sp>
      <p:pic>
        <p:nvPicPr>
          <p:cNvPr id="1229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210665" y="5005044"/>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p:cNvSpPr/>
          <p:nvPr/>
        </p:nvSpPr>
        <p:spPr>
          <a:xfrm>
            <a:off x="228600" y="3962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Rectangle 6"/>
          <p:cNvSpPr/>
          <p:nvPr/>
        </p:nvSpPr>
        <p:spPr>
          <a:xfrm>
            <a:off x="255299" y="29718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Rounded Rectangle 8"/>
          <p:cNvSpPr/>
          <p:nvPr/>
        </p:nvSpPr>
        <p:spPr>
          <a:xfrm>
            <a:off x="3921125" y="152400"/>
            <a:ext cx="876300" cy="876300"/>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2297" name="Picture 7" descr="http://www.perceptions.couk.com/imgs/Earth_Rotates_200_x_200.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4325" y="227013"/>
            <a:ext cx="468313"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txBox="1">
            <a:spLocks/>
          </p:cNvSpPr>
          <p:nvPr/>
        </p:nvSpPr>
        <p:spPr>
          <a:xfrm>
            <a:off x="4457700" y="168275"/>
            <a:ext cx="1260475" cy="898525"/>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sz="1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LỚP</a:t>
            </a:r>
          </a:p>
          <a:p>
            <a:pPr fontAlgn="auto">
              <a:spcAft>
                <a:spcPts val="0"/>
              </a:spcAft>
              <a:defRPr/>
            </a:pPr>
            <a:r>
              <a:rPr lang="en-US" sz="3500" b="1" dirty="0">
                <a:solidFill>
                  <a:srgbClr val="C00000"/>
                </a:solidFill>
                <a:effectLst>
                  <a:outerShdw blurRad="38100" dist="38100" dir="2700000" algn="tl">
                    <a:srgbClr val="000000">
                      <a:alpha val="43137"/>
                    </a:srgbClr>
                  </a:outerShdw>
                </a:effectLst>
                <a:latin typeface="Arial" pitchFamily="34" charset="0"/>
                <a:cs typeface="Arial" pitchFamily="34" charset="0"/>
              </a:rPr>
              <a:t>8</a:t>
            </a:r>
          </a:p>
        </p:txBody>
      </p:sp>
      <p:sp>
        <p:nvSpPr>
          <p:cNvPr id="12" name="Title 1"/>
          <p:cNvSpPr txBox="1">
            <a:spLocks/>
          </p:cNvSpPr>
          <p:nvPr/>
        </p:nvSpPr>
        <p:spPr>
          <a:xfrm>
            <a:off x="3543300" y="571500"/>
            <a:ext cx="1676400" cy="571500"/>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sz="1100" b="1" dirty="0" smtClean="0">
                <a:solidFill>
                  <a:schemeClr val="bg1"/>
                </a:solidFill>
                <a:effectLst>
                  <a:outerShdw blurRad="38100" dist="38100" dir="2700000" algn="tl">
                    <a:srgbClr val="000000">
                      <a:alpha val="43137"/>
                    </a:srgbClr>
                  </a:outerShdw>
                </a:effectLst>
                <a:latin typeface="Cambria" pitchFamily="18" charset="0"/>
              </a:rPr>
              <a:t>PHẦN ĐỊA LÍ</a:t>
            </a:r>
            <a:endParaRPr lang="en-US" sz="1100" b="1" dirty="0">
              <a:solidFill>
                <a:schemeClr val="bg1"/>
              </a:solidFill>
              <a:effectLst>
                <a:outerShdw blurRad="38100" dist="38100" dir="2700000" algn="tl">
                  <a:srgbClr val="000000">
                    <a:alpha val="43137"/>
                  </a:srgbClr>
                </a:outerShdw>
              </a:effectLst>
              <a:latin typeface="Cambria" pitchFamily="18" charset="0"/>
            </a:endParaRPr>
          </a:p>
        </p:txBody>
      </p:sp>
      <p:sp>
        <p:nvSpPr>
          <p:cNvPr id="13" name="Title 1"/>
          <p:cNvSpPr txBox="1">
            <a:spLocks/>
          </p:cNvSpPr>
          <p:nvPr/>
        </p:nvSpPr>
        <p:spPr>
          <a:xfrm>
            <a:off x="685800" y="1409700"/>
            <a:ext cx="7924800" cy="571500"/>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sz="2400" b="1" dirty="0" smtClean="0">
                <a:solidFill>
                  <a:srgbClr val="FF0000"/>
                </a:solidFill>
                <a:effectLst>
                  <a:outerShdw blurRad="38100" dist="38100" dir="2700000" algn="tl">
                    <a:srgbClr val="000000">
                      <a:alpha val="43137"/>
                    </a:srgbClr>
                  </a:outerShdw>
                </a:effectLst>
                <a:latin typeface="Cambria" pitchFamily="18" charset="0"/>
              </a:rPr>
              <a:t>BÀI 4. ĐẶC ĐIỂM KHÍ HẬU</a:t>
            </a:r>
          </a:p>
          <a:p>
            <a:pPr fontAlgn="auto">
              <a:spcAft>
                <a:spcPts val="0"/>
              </a:spcAft>
              <a:defRPr/>
            </a:pPr>
            <a:r>
              <a:rPr lang="en-US" sz="2400" b="1" dirty="0" smtClean="0">
                <a:solidFill>
                  <a:srgbClr val="00B050"/>
                </a:solidFill>
                <a:effectLst>
                  <a:outerShdw blurRad="38100" dist="38100" dir="2700000" algn="tl">
                    <a:srgbClr val="000000">
                      <a:alpha val="43137"/>
                    </a:srgbClr>
                  </a:outerShdw>
                </a:effectLst>
                <a:latin typeface="Cambria" pitchFamily="18" charset="0"/>
              </a:rPr>
              <a:t>NỘI DUNG BÀI HỌC</a:t>
            </a:r>
            <a:endParaRPr lang="vi-VN" sz="2400" b="1" dirty="0">
              <a:solidFill>
                <a:srgbClr val="00B050"/>
              </a:solidFill>
              <a:effectLst>
                <a:outerShdw blurRad="38100" dist="38100" dir="2700000" algn="tl">
                  <a:srgbClr val="000000">
                    <a:alpha val="43137"/>
                  </a:srgbClr>
                </a:outerShdw>
              </a:effectLst>
              <a:latin typeface="Cambria" pitchFamily="18" charset="0"/>
            </a:endParaRPr>
          </a:p>
        </p:txBody>
      </p:sp>
      <p:sp>
        <p:nvSpPr>
          <p:cNvPr id="14" name="Title 1"/>
          <p:cNvSpPr txBox="1">
            <a:spLocks/>
          </p:cNvSpPr>
          <p:nvPr/>
        </p:nvSpPr>
        <p:spPr>
          <a:xfrm>
            <a:off x="1062038" y="3179763"/>
            <a:ext cx="7378700" cy="571500"/>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fontAlgn="auto">
              <a:spcAft>
                <a:spcPts val="0"/>
              </a:spcAft>
              <a:defRPr/>
            </a:pPr>
            <a:r>
              <a:rPr lang="vi-VN" sz="2400" b="1" dirty="0" smtClean="0">
                <a:solidFill>
                  <a:srgbClr val="0D30DD"/>
                </a:solidFill>
                <a:effectLst>
                  <a:outerShdw blurRad="38100" dist="38100" dir="2700000" algn="tl">
                    <a:srgbClr val="000000">
                      <a:alpha val="43137"/>
                    </a:srgbClr>
                  </a:outerShdw>
                </a:effectLst>
                <a:latin typeface="Cambria" pitchFamily="18" charset="0"/>
              </a:rPr>
              <a:t>KHÍ HẬU NHIỆT ĐỚI ẨM GIÓ MÙA </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15" name="Title 1"/>
          <p:cNvSpPr txBox="1">
            <a:spLocks/>
          </p:cNvSpPr>
          <p:nvPr/>
        </p:nvSpPr>
        <p:spPr>
          <a:xfrm>
            <a:off x="1035050" y="4152900"/>
            <a:ext cx="7405688" cy="571500"/>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fontAlgn="auto">
              <a:spcAft>
                <a:spcPts val="0"/>
              </a:spcAft>
              <a:defRPr/>
            </a:pPr>
            <a:r>
              <a:rPr lang="vi-VN" sz="2400" b="1" dirty="0" smtClean="0">
                <a:solidFill>
                  <a:srgbClr val="0D30DD"/>
                </a:solidFill>
                <a:effectLst>
                  <a:outerShdw blurRad="38100" dist="38100" dir="2700000" algn="tl">
                    <a:srgbClr val="000000">
                      <a:alpha val="43137"/>
                    </a:srgbClr>
                  </a:outerShdw>
                </a:effectLst>
                <a:latin typeface="Cambria" pitchFamily="18" charset="0"/>
              </a:rPr>
              <a:t>SỰ PHÂN HÓA ĐA DẠNG CỦA KHÍ HẬU VIỆT NAM</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16" name="Title 1"/>
          <p:cNvSpPr txBox="1">
            <a:spLocks/>
          </p:cNvSpPr>
          <p:nvPr/>
        </p:nvSpPr>
        <p:spPr>
          <a:xfrm>
            <a:off x="1017588" y="5143500"/>
            <a:ext cx="7404100" cy="571500"/>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fontAlgn="auto">
              <a:spcAft>
                <a:spcPts val="0"/>
              </a:spcAft>
              <a:defRPr/>
            </a:pPr>
            <a:r>
              <a:rPr lang="en-US" sz="2400" b="1" dirty="0">
                <a:solidFill>
                  <a:srgbClr val="0D30DD"/>
                </a:solidFill>
                <a:effectLst>
                  <a:outerShdw blurRad="38100" dist="38100" dir="2700000" algn="tl">
                    <a:srgbClr val="000000">
                      <a:alpha val="43137"/>
                    </a:srgbClr>
                  </a:outerShdw>
                </a:effectLst>
                <a:latin typeface="Cambria" pitchFamily="18" charset="0"/>
              </a:rPr>
              <a:t>LUYỆN TẬP VÀ VẬN DỤNG</a:t>
            </a:r>
          </a:p>
        </p:txBody>
      </p:sp>
      <p:sp>
        <p:nvSpPr>
          <p:cNvPr id="17" name="Rounded Rectangle 16"/>
          <p:cNvSpPr/>
          <p:nvPr/>
        </p:nvSpPr>
        <p:spPr>
          <a:xfrm>
            <a:off x="508000" y="2495550"/>
            <a:ext cx="8102600" cy="3905250"/>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8" name="Round Same Side Corner Rectangle 17"/>
          <p:cNvSpPr/>
          <p:nvPr/>
        </p:nvSpPr>
        <p:spPr>
          <a:xfrm rot="5400000">
            <a:off x="365125" y="3071813"/>
            <a:ext cx="631825" cy="762000"/>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9" name="Round Same Side Corner Rectangle 18"/>
          <p:cNvSpPr/>
          <p:nvPr/>
        </p:nvSpPr>
        <p:spPr>
          <a:xfrm rot="5400000">
            <a:off x="338137" y="4043363"/>
            <a:ext cx="631825" cy="762000"/>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0" name="Title 1"/>
          <p:cNvSpPr txBox="1">
            <a:spLocks/>
          </p:cNvSpPr>
          <p:nvPr/>
        </p:nvSpPr>
        <p:spPr>
          <a:xfrm>
            <a:off x="93663" y="3175000"/>
            <a:ext cx="1125537" cy="571500"/>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sz="4000" b="1" dirty="0" smtClean="0">
                <a:solidFill>
                  <a:schemeClr val="bg1"/>
                </a:solidFill>
                <a:effectLst>
                  <a:outerShdw blurRad="38100" dist="38100" dir="2700000" algn="tl">
                    <a:srgbClr val="000000">
                      <a:alpha val="43137"/>
                    </a:srgbClr>
                  </a:outerShdw>
                </a:effectLst>
                <a:latin typeface="Cambria" pitchFamily="18" charset="0"/>
              </a:rPr>
              <a:t>1</a:t>
            </a:r>
            <a:endParaRPr lang="en-US" sz="4000" b="1" dirty="0">
              <a:solidFill>
                <a:schemeClr val="bg1"/>
              </a:solidFill>
              <a:effectLst>
                <a:outerShdw blurRad="38100" dist="38100" dir="2700000" algn="tl">
                  <a:srgbClr val="000000">
                    <a:alpha val="43137"/>
                  </a:srgbClr>
                </a:outerShdw>
              </a:effectLst>
              <a:latin typeface="Cambria" pitchFamily="18" charset="0"/>
            </a:endParaRPr>
          </a:p>
        </p:txBody>
      </p:sp>
      <p:sp>
        <p:nvSpPr>
          <p:cNvPr id="21" name="Title 1"/>
          <p:cNvSpPr txBox="1">
            <a:spLocks/>
          </p:cNvSpPr>
          <p:nvPr/>
        </p:nvSpPr>
        <p:spPr>
          <a:xfrm>
            <a:off x="93663" y="4152900"/>
            <a:ext cx="1125537" cy="571500"/>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sz="4000" b="1" dirty="0" smtClean="0">
                <a:solidFill>
                  <a:schemeClr val="bg1"/>
                </a:solidFill>
                <a:effectLst>
                  <a:outerShdw blurRad="38100" dist="38100" dir="2700000" algn="tl">
                    <a:srgbClr val="000000">
                      <a:alpha val="43137"/>
                    </a:srgbClr>
                  </a:outerShdw>
                </a:effectLst>
                <a:latin typeface="Cambria" pitchFamily="18" charset="0"/>
              </a:rPr>
              <a:t>2</a:t>
            </a:r>
            <a:endParaRPr lang="en-US" sz="4000" b="1" dirty="0">
              <a:solidFill>
                <a:schemeClr val="bg1"/>
              </a:solidFill>
              <a:effectLst>
                <a:outerShdw blurRad="38100" dist="38100" dir="2700000" algn="tl">
                  <a:srgbClr val="000000">
                    <a:alpha val="43137"/>
                  </a:srgbClr>
                </a:outerShdw>
              </a:effectLst>
              <a:latin typeface="Cambria" pitchFamily="18" charset="0"/>
            </a:endParaRPr>
          </a:p>
        </p:txBody>
      </p:sp>
      <p:sp>
        <p:nvSpPr>
          <p:cNvPr id="22" name="Round Same Side Corner Rectangle 21"/>
          <p:cNvSpPr/>
          <p:nvPr/>
        </p:nvSpPr>
        <p:spPr>
          <a:xfrm rot="5400000">
            <a:off x="321469" y="5095082"/>
            <a:ext cx="630237" cy="762000"/>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3" name="Title 1"/>
          <p:cNvSpPr txBox="1">
            <a:spLocks/>
          </p:cNvSpPr>
          <p:nvPr/>
        </p:nvSpPr>
        <p:spPr>
          <a:xfrm>
            <a:off x="76200" y="5143500"/>
            <a:ext cx="1125538" cy="571500"/>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sz="4000" b="1">
                <a:solidFill>
                  <a:schemeClr val="bg1"/>
                </a:solidFill>
                <a:effectLst>
                  <a:outerShdw blurRad="38100" dist="38100" dir="2700000" algn="tl">
                    <a:srgbClr val="000000">
                      <a:alpha val="43137"/>
                    </a:srgbClr>
                  </a:outerShdw>
                </a:effectLst>
                <a:latin typeface="Cambria" pitchFamily="18" charset="0"/>
              </a:rPr>
              <a:t>3</a:t>
            </a:r>
            <a:endParaRPr lang="en-US" sz="4000" b="1" dirty="0">
              <a:solidFill>
                <a:schemeClr val="bg1"/>
              </a:solidFill>
              <a:effectLst>
                <a:outerShdw blurRad="38100" dist="38100" dir="2700000" algn="tl">
                  <a:srgbClr val="000000">
                    <a:alpha val="43137"/>
                  </a:srgbClr>
                </a:outerShdw>
              </a:effectLst>
              <a:latin typeface="Cambria"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100"/>
                                        <p:tgtEl>
                                          <p:spTgt spid="7"/>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up)">
                                      <p:cBhvr>
                                        <p:cTn id="15" dur="500"/>
                                        <p:tgtEl>
                                          <p:spTgt spid="17"/>
                                        </p:tgtEl>
                                      </p:cBhvr>
                                    </p:animEffect>
                                  </p:childTnLst>
                                </p:cTn>
                              </p:par>
                            </p:childTnLst>
                          </p:cTn>
                        </p:par>
                        <p:par>
                          <p:cTn id="16" fill="hold" nodeType="afterGroup">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par>
                          <p:cTn id="20" fill="hold" nodeType="afterGroup">
                            <p:stCondLst>
                              <p:cond delay="1000"/>
                            </p:stCondLst>
                            <p:childTnLst>
                              <p:par>
                                <p:cTn id="21" presetID="22" presetClass="entr" presetSubtype="8"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250"/>
                                        <p:tgtEl>
                                          <p:spTgt spid="18"/>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left)">
                                      <p:cBhvr>
                                        <p:cTn id="26" dur="250"/>
                                        <p:tgtEl>
                                          <p:spTgt spid="20"/>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1"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up)">
                                      <p:cBhvr>
                                        <p:cTn id="31" dur="100"/>
                                        <p:tgtEl>
                                          <p:spTgt spid="6"/>
                                        </p:tgtEl>
                                      </p:cBhvr>
                                    </p:animEffect>
                                  </p:childTnLst>
                                </p:cTn>
                              </p:par>
                            </p:childTnLst>
                          </p:cTn>
                        </p:par>
                        <p:par>
                          <p:cTn id="32" fill="hold" nodeType="afterGroup">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500"/>
                                        <p:tgtEl>
                                          <p:spTgt spid="15"/>
                                        </p:tgtEl>
                                      </p:cBhvr>
                                    </p:animEffect>
                                  </p:childTnLst>
                                </p:cTn>
                              </p:par>
                            </p:childTnLst>
                          </p:cTn>
                        </p:par>
                        <p:par>
                          <p:cTn id="36" fill="hold" nodeType="afterGroup">
                            <p:stCondLst>
                              <p:cond delay="600"/>
                            </p:stCondLst>
                            <p:childTnLst>
                              <p:par>
                                <p:cTn id="37" presetID="22" presetClass="entr" presetSubtype="8" fill="hold"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left)">
                                      <p:cBhvr>
                                        <p:cTn id="39" dur="250"/>
                                        <p:tgtEl>
                                          <p:spTgt spid="19"/>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left)">
                                      <p:cBhvr>
                                        <p:cTn id="42" dur="250"/>
                                        <p:tgtEl>
                                          <p:spTgt spid="21"/>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1" fill="hold"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wipe(up)">
                                      <p:cBhvr>
                                        <p:cTn id="47" dur="100"/>
                                        <p:tgtEl>
                                          <p:spTgt spid="5"/>
                                        </p:tgtEl>
                                      </p:cBhvr>
                                    </p:animEffect>
                                  </p:childTnLst>
                                </p:cTn>
                              </p:par>
                            </p:childTnLst>
                          </p:cTn>
                        </p:par>
                        <p:par>
                          <p:cTn id="48" fill="hold" nodeType="afterGroup">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wipe(left)">
                                      <p:cBhvr>
                                        <p:cTn id="51" dur="500"/>
                                        <p:tgtEl>
                                          <p:spTgt spid="16"/>
                                        </p:tgtEl>
                                      </p:cBhvr>
                                    </p:animEffect>
                                  </p:childTnLst>
                                </p:cTn>
                              </p:par>
                            </p:childTnLst>
                          </p:cTn>
                        </p:par>
                        <p:par>
                          <p:cTn id="52" fill="hold" nodeType="afterGroup">
                            <p:stCondLst>
                              <p:cond delay="600"/>
                            </p:stCondLst>
                            <p:childTnLst>
                              <p:par>
                                <p:cTn id="53" presetID="22" presetClass="entr" presetSubtype="8" fill="hold" nodeType="after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wipe(left)">
                                      <p:cBhvr>
                                        <p:cTn id="55" dur="250"/>
                                        <p:tgtEl>
                                          <p:spTgt spid="22"/>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wipe(left)">
                                      <p:cBhvr>
                                        <p:cTn id="58" dur="2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animBg="1"/>
      <p:bldP spid="20" grpId="0"/>
      <p:bldP spid="21" grpId="0"/>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2" cy="793750"/>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138" y="133350"/>
            <a:ext cx="7391400" cy="78740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3000" b="1" dirty="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16" name="Rectangle 15"/>
          <p:cNvSpPr>
            <a:spLocks noChangeArrowheads="1"/>
          </p:cNvSpPr>
          <p:nvPr/>
        </p:nvSpPr>
        <p:spPr bwMode="auto">
          <a:xfrm>
            <a:off x="1524000" y="1905000"/>
            <a:ext cx="3657600" cy="1708150"/>
          </a:xfrm>
          <a:prstGeom prst="rect">
            <a:avLst/>
          </a:prstGeom>
          <a:solidFill>
            <a:srgbClr val="BCFCD4"/>
          </a:solidFill>
          <a:ln w="12700">
            <a:solidFill>
              <a:srgbClr val="009900"/>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en-US" altLang="en-US" sz="2100" i="1">
                <a:solidFill>
                  <a:srgbClr val="FF0000"/>
                </a:solidFill>
                <a:latin typeface="Cambria" panose="02040503050406030204" pitchFamily="18" charset="0"/>
                <a:ea typeface="Cambria" panose="02040503050406030204" pitchFamily="18" charset="0"/>
                <a:cs typeface="Cambria" panose="02040503050406030204" pitchFamily="18" charset="0"/>
              </a:rPr>
              <a:t>Quan sát bảng 4.1, bản đồ, kênh chữ SGK, hãy nhận xét về nhiệt độ trung bình năm ở nước ta.   Giải thích vì sao nước ta có nhiệt độ cao?</a:t>
            </a:r>
            <a:endParaRPr lang="vi-VN" altLang="en-US" sz="2100" i="1">
              <a:solidFill>
                <a:srgbClr val="FF0000"/>
              </a:solidFill>
              <a:latin typeface="Cambria" panose="02040503050406030204" pitchFamily="18" charset="0"/>
              <a:ea typeface="Cambria" panose="02040503050406030204" pitchFamily="18" charset="0"/>
              <a:cs typeface="Cambria" panose="02040503050406030204" pitchFamily="18" charset="0"/>
            </a:endParaRPr>
          </a:p>
        </p:txBody>
      </p:sp>
      <p:sp>
        <p:nvSpPr>
          <p:cNvPr id="13338" name="Title 1"/>
          <p:cNvSpPr txBox="1">
            <a:spLocks/>
          </p:cNvSpPr>
          <p:nvPr/>
        </p:nvSpPr>
        <p:spPr bwMode="auto">
          <a:xfrm>
            <a:off x="2298700" y="266700"/>
            <a:ext cx="73787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en-US" altLang="en-US" sz="2400" b="1">
                <a:solidFill>
                  <a:srgbClr val="0D30DD"/>
                </a:solidFill>
                <a:latin typeface="Cambria" panose="02040503050406030204" pitchFamily="18" charset="0"/>
              </a:rPr>
              <a:t>KHÍ HẬU NHIỆT ĐỚI ẨM GIÓ MÙA </a:t>
            </a:r>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6339" y="21257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a:grpSpLocks/>
          </p:cNvGrpSpPr>
          <p:nvPr/>
        </p:nvGrpSpPr>
        <p:grpSpPr bwMode="auto">
          <a:xfrm>
            <a:off x="190500" y="4572000"/>
            <a:ext cx="1333500" cy="1312863"/>
            <a:chOff x="328593" y="3259179"/>
            <a:chExt cx="1256547" cy="1465221"/>
          </a:xfrm>
        </p:grpSpPr>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a:spLocks noChangeArrowheads="1"/>
          </p:cNvSpPr>
          <p:nvPr/>
        </p:nvSpPr>
        <p:spPr bwMode="auto">
          <a:xfrm>
            <a:off x="1524000" y="3798888"/>
            <a:ext cx="3657600" cy="2754312"/>
          </a:xfrm>
          <a:prstGeom prst="rect">
            <a:avLst/>
          </a:prstGeom>
          <a:solidFill>
            <a:srgbClr val="FFCCFF"/>
          </a:solidFill>
          <a:ln w="12700">
            <a:solidFill>
              <a:srgbClr val="0070C0"/>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spcBef>
                <a:spcPts val="600"/>
              </a:spcBef>
            </a:pPr>
            <a:r>
              <a:rPr lang="vi-VN" altLang="en-US" sz="2100">
                <a:latin typeface="Cambria" panose="02040503050406030204" pitchFamily="18" charset="0"/>
                <a:ea typeface="Cambria" panose="02040503050406030204" pitchFamily="18" charset="0"/>
                <a:cs typeface="Cambria" panose="02040503050406030204" pitchFamily="18" charset="0"/>
              </a:rPr>
              <a:t>- </a:t>
            </a:r>
            <a:r>
              <a:rPr lang="nl-NL" altLang="en-US" sz="2100">
                <a:latin typeface="Cambria" panose="02040503050406030204" pitchFamily="18" charset="0"/>
                <a:ea typeface="Cambria" panose="02040503050406030204" pitchFamily="18" charset="0"/>
                <a:cs typeface="Cambria" panose="02040503050406030204" pitchFamily="18" charset="0"/>
              </a:rPr>
              <a:t>Nhiệt độ trung bình năm trên 20</a:t>
            </a:r>
            <a:r>
              <a:rPr lang="nl-NL" altLang="en-US" sz="2100" baseline="30000">
                <a:latin typeface="Cambria" panose="02040503050406030204" pitchFamily="18" charset="0"/>
                <a:ea typeface="Cambria" panose="02040503050406030204" pitchFamily="18" charset="0"/>
                <a:cs typeface="Cambria" panose="02040503050406030204" pitchFamily="18" charset="0"/>
              </a:rPr>
              <a:t>0</a:t>
            </a:r>
            <a:r>
              <a:rPr lang="nl-NL" altLang="en-US" sz="2100">
                <a:latin typeface="Cambria" panose="02040503050406030204" pitchFamily="18" charset="0"/>
                <a:ea typeface="Cambria" panose="02040503050406030204" pitchFamily="18" charset="0"/>
                <a:cs typeface="Cambria" panose="02040503050406030204" pitchFamily="18" charset="0"/>
              </a:rPr>
              <a:t>C (trừ vùng núi cao) và tăng dần từ Bắc vào Nam (Lạng Sơn: 21,5</a:t>
            </a:r>
            <a:r>
              <a:rPr lang="nl-NL" altLang="en-US" sz="2100" baseline="30000">
                <a:latin typeface="Cambria" panose="02040503050406030204" pitchFamily="18" charset="0"/>
                <a:ea typeface="Cambria" panose="02040503050406030204" pitchFamily="18" charset="0"/>
                <a:cs typeface="Cambria" panose="02040503050406030204" pitchFamily="18" charset="0"/>
              </a:rPr>
              <a:t>0</a:t>
            </a:r>
            <a:r>
              <a:rPr lang="nl-NL" altLang="en-US" sz="2100">
                <a:latin typeface="Cambria" panose="02040503050406030204" pitchFamily="18" charset="0"/>
                <a:ea typeface="Cambria" panose="02040503050406030204" pitchFamily="18" charset="0"/>
                <a:cs typeface="Cambria" panose="02040503050406030204" pitchFamily="18" charset="0"/>
              </a:rPr>
              <a:t>C, Cà Mau: 27,5</a:t>
            </a:r>
            <a:r>
              <a:rPr lang="nl-NL" altLang="en-US" sz="2100" baseline="30000">
                <a:latin typeface="Cambria" panose="02040503050406030204" pitchFamily="18" charset="0"/>
                <a:ea typeface="Cambria" panose="02040503050406030204" pitchFamily="18" charset="0"/>
                <a:cs typeface="Cambria" panose="02040503050406030204" pitchFamily="18" charset="0"/>
              </a:rPr>
              <a:t>0</a:t>
            </a:r>
            <a:r>
              <a:rPr lang="nl-NL" altLang="en-US" sz="2100">
                <a:latin typeface="Cambria" panose="02040503050406030204" pitchFamily="18" charset="0"/>
                <a:ea typeface="Cambria" panose="02040503050406030204" pitchFamily="18" charset="0"/>
                <a:cs typeface="Cambria" panose="02040503050406030204" pitchFamily="18" charset="0"/>
              </a:rPr>
              <a:t>C).</a:t>
            </a:r>
            <a:endParaRPr lang="en-US" altLang="en-US" sz="2100">
              <a:latin typeface="Cambria" panose="02040503050406030204" pitchFamily="18" charset="0"/>
              <a:ea typeface="Cambria" panose="02040503050406030204" pitchFamily="18" charset="0"/>
              <a:cs typeface="Cambria" panose="02040503050406030204" pitchFamily="18" charset="0"/>
            </a:endParaRPr>
          </a:p>
          <a:p>
            <a:pPr algn="just" eaLnBrk="1" hangingPunct="1">
              <a:spcBef>
                <a:spcPts val="600"/>
              </a:spcBef>
            </a:pPr>
            <a:r>
              <a:rPr lang="nl-NL" altLang="en-US" sz="2100">
                <a:latin typeface="Cambria" panose="02040503050406030204" pitchFamily="18" charset="0"/>
                <a:ea typeface="Cambria" panose="02040503050406030204" pitchFamily="18" charset="0"/>
                <a:cs typeface="Cambria" panose="02040503050406030204" pitchFamily="18" charset="0"/>
              </a:rPr>
              <a:t>- Nguyên nhân: do nước ta nằm hoàn toàn trong vùng nội chí tuyến.</a:t>
            </a:r>
            <a:endParaRPr lang="en-US" altLang="en-US" sz="2100">
              <a:latin typeface="Cambria" panose="02040503050406030204" pitchFamily="18" charset="0"/>
              <a:ea typeface="Cambria" panose="02040503050406030204" pitchFamily="18" charset="0"/>
              <a:cs typeface="Cambria" panose="02040503050406030204" pitchFamily="18" charset="0"/>
            </a:endParaRPr>
          </a:p>
        </p:txBody>
      </p:sp>
      <p:sp>
        <p:nvSpPr>
          <p:cNvPr id="53" name="Text Box 9"/>
          <p:cNvSpPr txBox="1">
            <a:spLocks noChangeArrowheads="1"/>
          </p:cNvSpPr>
          <p:nvPr/>
        </p:nvSpPr>
        <p:spPr bwMode="auto">
          <a:xfrm>
            <a:off x="452438" y="1295400"/>
            <a:ext cx="4729162" cy="461963"/>
          </a:xfrm>
          <a:prstGeom prst="rect">
            <a:avLst/>
          </a:prstGeom>
          <a:solidFill>
            <a:srgbClr val="FFFF00"/>
          </a:solidFill>
          <a:ln w="28575">
            <a:solidFill>
              <a:srgbClr val="FF0000"/>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2400" b="1">
                <a:solidFill>
                  <a:srgbClr val="CC0000"/>
                </a:solidFill>
                <a:latin typeface="Times New Roman" panose="02020603050405020304" pitchFamily="18" charset="0"/>
                <a:cs typeface="Times New Roman" panose="02020603050405020304" pitchFamily="18" charset="0"/>
              </a:rPr>
              <a:t>a. Tính chất nhiệt đới</a:t>
            </a:r>
          </a:p>
        </p:txBody>
      </p:sp>
      <p:pic>
        <p:nvPicPr>
          <p:cNvPr id="24" name="Picture 2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37175" y="1311275"/>
            <a:ext cx="3478213" cy="242252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57813" y="3871913"/>
            <a:ext cx="3457575" cy="26924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4" presetClass="entr" presetSubtype="10"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randombar(horizontal)">
                                      <p:cBhvr>
                                        <p:cTn id="20" dur="500"/>
                                        <p:tgtEl>
                                          <p:spTgt spid="24"/>
                                        </p:tgtEl>
                                      </p:cBhvr>
                                    </p:animEffect>
                                  </p:childTnLst>
                                </p:cTn>
                              </p:par>
                              <p:par>
                                <p:cTn id="21" presetID="14" presetClass="entr" presetSubtype="1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randombar(horizontal)">
                                      <p:cBhvr>
                                        <p:cTn id="23" dur="500"/>
                                        <p:tgtEl>
                                          <p:spTgt spid="2"/>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4" presetClass="entr" presetSubtype="10"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randombar(horizontal)">
                                      <p:cBhvr>
                                        <p:cTn id="28" dur="500"/>
                                        <p:tgtEl>
                                          <p:spTgt spid="15"/>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randombar(horizontal)">
                                      <p:cBhvr>
                                        <p:cTn id="31" dur="500"/>
                                        <p:tgtEl>
                                          <p:spTgt spid="32"/>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4" presetClass="entr" presetSubtype="10" fill="hold" nodeType="clickEffect">
                                  <p:stCondLst>
                                    <p:cond delay="0"/>
                                  </p:stCondLst>
                                  <p:childTnLst>
                                    <p:set>
                                      <p:cBhvr>
                                        <p:cTn id="35"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6" dur="500"/>
                                        <p:tgtEl>
                                          <p:spTgt spid="32">
                                            <p:txEl>
                                              <p:pRg st="0" end="0"/>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4" presetClass="entr" presetSubtype="10" fill="hold" nodeType="clickEffect">
                                  <p:stCondLst>
                                    <p:cond delay="0"/>
                                  </p:stCondLst>
                                  <p:childTnLst>
                                    <p:set>
                                      <p:cBhvr>
                                        <p:cTn id="40"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1"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2" cy="793750"/>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138" y="133350"/>
            <a:ext cx="7391400" cy="78740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3000" b="1" dirty="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16" name="Rectangle 15"/>
          <p:cNvSpPr>
            <a:spLocks noChangeArrowheads="1"/>
          </p:cNvSpPr>
          <p:nvPr/>
        </p:nvSpPr>
        <p:spPr bwMode="auto">
          <a:xfrm>
            <a:off x="1524000" y="1981200"/>
            <a:ext cx="3657600" cy="1446213"/>
          </a:xfrm>
          <a:prstGeom prst="rect">
            <a:avLst/>
          </a:prstGeom>
          <a:solidFill>
            <a:srgbClr val="BCFCD4"/>
          </a:solidFill>
          <a:ln w="12700">
            <a:solidFill>
              <a:srgbClr val="009900"/>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en-US" altLang="en-US" sz="2200" i="1">
                <a:solidFill>
                  <a:srgbClr val="FF0000"/>
                </a:solidFill>
                <a:latin typeface="Cambria" panose="02040503050406030204" pitchFamily="18" charset="0"/>
                <a:ea typeface="Cambria" panose="02040503050406030204" pitchFamily="18" charset="0"/>
                <a:cs typeface="Cambria" panose="02040503050406030204" pitchFamily="18" charset="0"/>
              </a:rPr>
              <a:t>Quan sát biểu đồ, hình ảnh và kênh chữ SGK, hãy nhận xét về số giờ nắng và cán cân bức xạ ở nước ta.</a:t>
            </a:r>
            <a:endParaRPr lang="vi-VN" altLang="en-US" sz="2200" i="1">
              <a:solidFill>
                <a:srgbClr val="FF0000"/>
              </a:solidFill>
              <a:latin typeface="Cambria" panose="02040503050406030204" pitchFamily="18" charset="0"/>
              <a:ea typeface="Cambria" panose="02040503050406030204" pitchFamily="18" charset="0"/>
              <a:cs typeface="Cambria" panose="02040503050406030204" pitchFamily="18" charset="0"/>
            </a:endParaRPr>
          </a:p>
        </p:txBody>
      </p:sp>
      <p:sp>
        <p:nvSpPr>
          <p:cNvPr id="14362" name="Title 1"/>
          <p:cNvSpPr txBox="1">
            <a:spLocks/>
          </p:cNvSpPr>
          <p:nvPr/>
        </p:nvSpPr>
        <p:spPr bwMode="auto">
          <a:xfrm>
            <a:off x="2298700" y="266700"/>
            <a:ext cx="73787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en-US" altLang="en-US" sz="2400" b="1">
                <a:solidFill>
                  <a:srgbClr val="0D30DD"/>
                </a:solidFill>
                <a:latin typeface="Cambria" panose="02040503050406030204" pitchFamily="18" charset="0"/>
              </a:rPr>
              <a:t>KHÍ HẬU NHIỆT ĐỚI ẨM GIÓ MÙA </a:t>
            </a:r>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6339" y="21257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a:grpSpLocks/>
          </p:cNvGrpSpPr>
          <p:nvPr/>
        </p:nvGrpSpPr>
        <p:grpSpPr bwMode="auto">
          <a:xfrm>
            <a:off x="190500" y="4402138"/>
            <a:ext cx="1333500" cy="1312862"/>
            <a:chOff x="328593" y="3259179"/>
            <a:chExt cx="1256547" cy="1465221"/>
          </a:xfrm>
        </p:grpSpPr>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a:spLocks noChangeArrowheads="1"/>
          </p:cNvSpPr>
          <p:nvPr/>
        </p:nvSpPr>
        <p:spPr bwMode="auto">
          <a:xfrm>
            <a:off x="1524000" y="4038600"/>
            <a:ext cx="3657600" cy="2200275"/>
          </a:xfrm>
          <a:prstGeom prst="rect">
            <a:avLst/>
          </a:prstGeom>
          <a:solidFill>
            <a:srgbClr val="FFCCFF"/>
          </a:solidFill>
          <a:ln w="12700">
            <a:solidFill>
              <a:srgbClr val="0070C0"/>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spcBef>
                <a:spcPts val="600"/>
              </a:spcBef>
            </a:pPr>
            <a:r>
              <a:rPr lang="nl-NL" altLang="en-US" sz="2200">
                <a:latin typeface="Cambria" panose="02040503050406030204" pitchFamily="18" charset="0"/>
                <a:ea typeface="Cambria" panose="02040503050406030204" pitchFamily="18" charset="0"/>
                <a:cs typeface="Cambria" panose="02040503050406030204" pitchFamily="18" charset="0"/>
              </a:rPr>
              <a:t>- Số giờ nắng nhiều, đạt từ 1400 - 3000 giờ/ năm (Hà Nội là 1585 giờ, Huế là 1970 giờ, TPHCM là 2489 giờ).</a:t>
            </a:r>
          </a:p>
          <a:p>
            <a:pPr algn="just" eaLnBrk="1" hangingPunct="1">
              <a:spcBef>
                <a:spcPts val="600"/>
              </a:spcBef>
            </a:pPr>
            <a:r>
              <a:rPr lang="nl-NL" altLang="en-US" sz="2200">
                <a:latin typeface="Cambria" panose="02040503050406030204" pitchFamily="18" charset="0"/>
                <a:ea typeface="Cambria" panose="02040503050406030204" pitchFamily="18" charset="0"/>
                <a:cs typeface="Cambria" panose="02040503050406030204" pitchFamily="18" charset="0"/>
              </a:rPr>
              <a:t> </a:t>
            </a:r>
            <a:r>
              <a:rPr lang="vi-VN" altLang="en-US" sz="2200">
                <a:latin typeface="Cambria" panose="02040503050406030204" pitchFamily="18" charset="0"/>
                <a:ea typeface="Cambria" panose="02040503050406030204" pitchFamily="18" charset="0"/>
                <a:cs typeface="Cambria" panose="02040503050406030204" pitchFamily="18" charset="0"/>
              </a:rPr>
              <a:t>- Cán cân bức xạ từ 70-100 kcal/cm</a:t>
            </a:r>
            <a:r>
              <a:rPr lang="vi-VN" altLang="en-US" sz="2200" baseline="30000">
                <a:latin typeface="Cambria" panose="02040503050406030204" pitchFamily="18" charset="0"/>
                <a:ea typeface="Cambria" panose="02040503050406030204" pitchFamily="18" charset="0"/>
                <a:cs typeface="Cambria" panose="02040503050406030204" pitchFamily="18" charset="0"/>
              </a:rPr>
              <a:t>2</a:t>
            </a:r>
            <a:r>
              <a:rPr lang="vi-VN" altLang="en-US" sz="2200">
                <a:latin typeface="Cambria" panose="02040503050406030204" pitchFamily="18" charset="0"/>
                <a:ea typeface="Cambria" panose="02040503050406030204" pitchFamily="18" charset="0"/>
                <a:cs typeface="Cambria" panose="02040503050406030204" pitchFamily="18" charset="0"/>
              </a:rPr>
              <a:t>/năm.</a:t>
            </a:r>
            <a:endParaRPr lang="en-US" altLang="en-US" sz="2200">
              <a:latin typeface="Cambria" panose="02040503050406030204" pitchFamily="18" charset="0"/>
              <a:ea typeface="Cambria" panose="02040503050406030204" pitchFamily="18" charset="0"/>
              <a:cs typeface="Cambria" panose="02040503050406030204" pitchFamily="18" charset="0"/>
            </a:endParaRPr>
          </a:p>
        </p:txBody>
      </p:sp>
      <p:sp>
        <p:nvSpPr>
          <p:cNvPr id="53" name="Text Box 9"/>
          <p:cNvSpPr txBox="1">
            <a:spLocks noChangeArrowheads="1"/>
          </p:cNvSpPr>
          <p:nvPr/>
        </p:nvSpPr>
        <p:spPr bwMode="auto">
          <a:xfrm>
            <a:off x="452438" y="1295400"/>
            <a:ext cx="4729162" cy="461963"/>
          </a:xfrm>
          <a:prstGeom prst="rect">
            <a:avLst/>
          </a:prstGeom>
          <a:solidFill>
            <a:srgbClr val="FFFF00"/>
          </a:solidFill>
          <a:ln w="28575">
            <a:solidFill>
              <a:srgbClr val="FF0000"/>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2400" b="1">
                <a:solidFill>
                  <a:srgbClr val="CC0000"/>
                </a:solidFill>
                <a:latin typeface="Times New Roman" panose="02020603050405020304" pitchFamily="18" charset="0"/>
                <a:cs typeface="Times New Roman" panose="02020603050405020304" pitchFamily="18" charset="0"/>
              </a:rPr>
              <a:t>a. Tính chất nhiệt đới</a:t>
            </a:r>
          </a:p>
        </p:txBody>
      </p:sp>
      <p:pic>
        <p:nvPicPr>
          <p:cNvPr id="205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03838" y="1295400"/>
            <a:ext cx="3535362" cy="2514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11775" y="3952875"/>
            <a:ext cx="3527425" cy="237172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a:spLocks noChangeArrowheads="1"/>
          </p:cNvSpPr>
          <p:nvPr/>
        </p:nvSpPr>
        <p:spPr bwMode="auto">
          <a:xfrm>
            <a:off x="5562600" y="6324600"/>
            <a:ext cx="2971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a:latin typeface="Cambria" panose="02040503050406030204" pitchFamily="18" charset="0"/>
                <a:ea typeface="Cambria" panose="02040503050406030204" pitchFamily="18" charset="0"/>
                <a:cs typeface="Cambria" panose="02040503050406030204" pitchFamily="18" charset="0"/>
              </a:rPr>
              <a:t>Buổi sáng ở Hà Nội</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4" presetClass="entr" presetSubtype="10" fill="hold" nodeType="click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randombar(horizontal)">
                                      <p:cBhvr>
                                        <p:cTn id="20" dur="500"/>
                                        <p:tgtEl>
                                          <p:spTgt spid="2050"/>
                                        </p:tgtEl>
                                      </p:cBhvr>
                                    </p:animEffect>
                                  </p:childTnLst>
                                </p:cTn>
                              </p:par>
                              <p:par>
                                <p:cTn id="21" presetID="14" presetClass="entr" presetSubtype="10" fill="hold" nodeType="withEffect">
                                  <p:stCondLst>
                                    <p:cond delay="0"/>
                                  </p:stCondLst>
                                  <p:childTnLst>
                                    <p:set>
                                      <p:cBhvr>
                                        <p:cTn id="22" dur="1" fill="hold">
                                          <p:stCondLst>
                                            <p:cond delay="0"/>
                                          </p:stCondLst>
                                        </p:cTn>
                                        <p:tgtEl>
                                          <p:spTgt spid="3074"/>
                                        </p:tgtEl>
                                        <p:attrNameLst>
                                          <p:attrName>style.visibility</p:attrName>
                                        </p:attrNameLst>
                                      </p:cBhvr>
                                      <p:to>
                                        <p:strVal val="visible"/>
                                      </p:to>
                                    </p:set>
                                    <p:animEffect transition="in" filter="randombar(horizontal)">
                                      <p:cBhvr>
                                        <p:cTn id="23" dur="500"/>
                                        <p:tgtEl>
                                          <p:spTgt spid="3074"/>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randombar(horizontal)">
                                      <p:cBhvr>
                                        <p:cTn id="26" dur="500"/>
                                        <p:tgtEl>
                                          <p:spTgt spid="2"/>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4" presetClass="entr" presetSubtype="1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randombar(horizontal)">
                                      <p:cBhvr>
                                        <p:cTn id="31" dur="500"/>
                                        <p:tgtEl>
                                          <p:spTgt spid="15"/>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randombar(horizontal)">
                                      <p:cBhvr>
                                        <p:cTn id="34" dur="500"/>
                                        <p:tgtEl>
                                          <p:spTgt spid="32"/>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4" presetClass="entr" presetSubtype="10" fill="hold" nodeType="clickEffect">
                                  <p:stCondLst>
                                    <p:cond delay="0"/>
                                  </p:stCondLst>
                                  <p:childTnLst>
                                    <p:set>
                                      <p:cBhvr>
                                        <p:cTn id="38"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9" dur="500"/>
                                        <p:tgtEl>
                                          <p:spTgt spid="32">
                                            <p:txEl>
                                              <p:pRg st="0" end="0"/>
                                            </p:txEl>
                                          </p:spTgt>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4" presetClass="entr" presetSubtype="10" fill="hold" nodeType="clickEffect">
                                  <p:stCondLst>
                                    <p:cond delay="0"/>
                                  </p:stCondLst>
                                  <p:childTnLst>
                                    <p:set>
                                      <p:cBhvr>
                                        <p:cTn id="43"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4"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3" grpId="0" animBg="1"/>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2" cy="793750"/>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138" y="133350"/>
            <a:ext cx="7391400" cy="78740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3000" b="1" dirty="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15385" name="Text Box 9"/>
          <p:cNvSpPr txBox="1">
            <a:spLocks noChangeArrowheads="1"/>
          </p:cNvSpPr>
          <p:nvPr/>
        </p:nvSpPr>
        <p:spPr bwMode="auto">
          <a:xfrm>
            <a:off x="452438" y="1295400"/>
            <a:ext cx="4729162" cy="461963"/>
          </a:xfrm>
          <a:prstGeom prst="rect">
            <a:avLst/>
          </a:prstGeom>
          <a:solidFill>
            <a:srgbClr val="FFFF00"/>
          </a:solidFill>
          <a:ln w="28575">
            <a:solidFill>
              <a:srgbClr val="FF0000"/>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vi-VN" altLang="en-US" sz="2400" b="1">
                <a:solidFill>
                  <a:srgbClr val="CC0000"/>
                </a:solidFill>
                <a:latin typeface="Times New Roman" panose="02020603050405020304" pitchFamily="18" charset="0"/>
                <a:cs typeface="Times New Roman" panose="02020603050405020304" pitchFamily="18" charset="0"/>
              </a:rPr>
              <a:t>a. Tính chất nhiệt đới</a:t>
            </a:r>
          </a:p>
        </p:txBody>
      </p:sp>
      <p:pic>
        <p:nvPicPr>
          <p:cNvPr id="35" name="Picture 10" descr="http://thumbs.dreamstime.com/z/%E6%9C%89%E7%99%BD%E8%89%B2%E6%B3%A1%E5%BD%B1%E7%9A%84thinking%E6%95%99%E6%8E%88-36777654.jp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399" r="8351" b="19563"/>
          <a:stretch>
            <a:fillRect/>
          </a:stretch>
        </p:blipFill>
        <p:spPr bwMode="auto">
          <a:xfrm>
            <a:off x="6948488" y="4422775"/>
            <a:ext cx="2019300" cy="225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Rounded Rectangular Callout 35"/>
          <p:cNvSpPr/>
          <p:nvPr/>
        </p:nvSpPr>
        <p:spPr>
          <a:xfrm>
            <a:off x="446088" y="2514600"/>
            <a:ext cx="6792912" cy="2590800"/>
          </a:xfrm>
          <a:prstGeom prst="wedgeRoundRectCallout">
            <a:avLst>
              <a:gd name="adj1" fmla="val 47085"/>
              <a:gd name="adj2" fmla="val 75839"/>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anchor="ctr"/>
          <a:lstStyle/>
          <a:p>
            <a:pPr eaLnBrk="1" fontAlgn="auto" hangingPunct="1">
              <a:spcBef>
                <a:spcPts val="0"/>
              </a:spcBef>
              <a:spcAft>
                <a:spcPts val="0"/>
              </a:spcAft>
              <a:defRPr/>
            </a:pPr>
            <a:endParaRPr lang="en-US" dirty="0"/>
          </a:p>
        </p:txBody>
      </p:sp>
      <p:pic>
        <p:nvPicPr>
          <p:cNvPr id="37" name="Picture 12" descr="http://previews.123rf.com/images/mistac/mistac1207/mistac120700017/14524015-A-cartoon-boy-with-a-good-idea-Stock-Vector-thinking.jpg"/>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7" b="81606"/>
          <a:stretch>
            <a:fillRect/>
          </a:stretch>
        </p:blipFill>
        <p:spPr bwMode="auto">
          <a:xfrm rot="1019582">
            <a:off x="7778750" y="3732213"/>
            <a:ext cx="990600" cy="79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Rectangle 37"/>
          <p:cNvSpPr>
            <a:spLocks noChangeArrowheads="1"/>
          </p:cNvSpPr>
          <p:nvPr/>
        </p:nvSpPr>
        <p:spPr bwMode="auto">
          <a:xfrm>
            <a:off x="609600" y="2924175"/>
            <a:ext cx="6553200"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spcBef>
                <a:spcPts val="600"/>
              </a:spcBef>
            </a:pPr>
            <a:r>
              <a:rPr lang="vi-VN" altLang="en-US" sz="2400">
                <a:latin typeface="Cambria" panose="02040503050406030204" pitchFamily="18" charset="0"/>
                <a:ea typeface="Cambria" panose="02040503050406030204" pitchFamily="18" charset="0"/>
                <a:cs typeface="Cambria" panose="02040503050406030204" pitchFamily="18" charset="0"/>
              </a:rPr>
              <a:t>- </a:t>
            </a:r>
            <a:r>
              <a:rPr lang="nl-NL" altLang="en-US" sz="2400">
                <a:latin typeface="Cambria" panose="02040503050406030204" pitchFamily="18" charset="0"/>
                <a:ea typeface="Cambria" panose="02040503050406030204" pitchFamily="18" charset="0"/>
                <a:cs typeface="Cambria" panose="02040503050406030204" pitchFamily="18" charset="0"/>
              </a:rPr>
              <a:t>Nhiệt độ trung bình năm trên 20</a:t>
            </a:r>
            <a:r>
              <a:rPr lang="nl-NL" altLang="en-US" sz="2400" baseline="30000">
                <a:latin typeface="Cambria" panose="02040503050406030204" pitchFamily="18" charset="0"/>
                <a:ea typeface="Cambria" panose="02040503050406030204" pitchFamily="18" charset="0"/>
                <a:cs typeface="Cambria" panose="02040503050406030204" pitchFamily="18" charset="0"/>
              </a:rPr>
              <a:t>0</a:t>
            </a:r>
            <a:r>
              <a:rPr lang="nl-NL" altLang="en-US" sz="2400">
                <a:latin typeface="Cambria" panose="02040503050406030204" pitchFamily="18" charset="0"/>
                <a:ea typeface="Cambria" panose="02040503050406030204" pitchFamily="18" charset="0"/>
                <a:cs typeface="Cambria" panose="02040503050406030204" pitchFamily="18" charset="0"/>
              </a:rPr>
              <a:t>C (trừ vùng núi cao) và tăng dần từ Bắc vào Nam.</a:t>
            </a:r>
            <a:endParaRPr lang="en-US" altLang="en-US" sz="2400">
              <a:latin typeface="Cambria" panose="02040503050406030204" pitchFamily="18" charset="0"/>
              <a:ea typeface="Cambria" panose="02040503050406030204" pitchFamily="18" charset="0"/>
              <a:cs typeface="Cambria" panose="02040503050406030204" pitchFamily="18" charset="0"/>
            </a:endParaRPr>
          </a:p>
          <a:p>
            <a:pPr algn="just" eaLnBrk="1" hangingPunct="1">
              <a:spcBef>
                <a:spcPts val="600"/>
              </a:spcBef>
            </a:pPr>
            <a:r>
              <a:rPr lang="vi-VN" altLang="en-US" sz="2400">
                <a:latin typeface="Cambria" panose="02040503050406030204" pitchFamily="18" charset="0"/>
                <a:ea typeface="Cambria" panose="02040503050406030204" pitchFamily="18" charset="0"/>
                <a:cs typeface="Cambria" panose="02040503050406030204" pitchFamily="18" charset="0"/>
              </a:rPr>
              <a:t>-</a:t>
            </a:r>
            <a:r>
              <a:rPr lang="nl-NL" altLang="en-US" sz="2400">
                <a:latin typeface="Cambria" panose="02040503050406030204" pitchFamily="18" charset="0"/>
                <a:ea typeface="Cambria" panose="02040503050406030204" pitchFamily="18" charset="0"/>
                <a:cs typeface="Cambria" panose="02040503050406030204" pitchFamily="18" charset="0"/>
              </a:rPr>
              <a:t> Số giờ nắng nhiều, đạt từ 1400 - 3000 giờ/năm.</a:t>
            </a:r>
            <a:endParaRPr lang="en-US" altLang="en-US" sz="2400">
              <a:latin typeface="Cambria" panose="02040503050406030204" pitchFamily="18" charset="0"/>
              <a:ea typeface="Cambria" panose="02040503050406030204" pitchFamily="18" charset="0"/>
              <a:cs typeface="Cambria" panose="02040503050406030204" pitchFamily="18" charset="0"/>
            </a:endParaRPr>
          </a:p>
          <a:p>
            <a:pPr algn="just" eaLnBrk="1" hangingPunct="1">
              <a:spcBef>
                <a:spcPts val="600"/>
              </a:spcBef>
            </a:pPr>
            <a:r>
              <a:rPr lang="vi-VN" altLang="en-US" sz="2400">
                <a:latin typeface="Cambria" panose="02040503050406030204" pitchFamily="18" charset="0"/>
                <a:ea typeface="Cambria" panose="02040503050406030204" pitchFamily="18" charset="0"/>
                <a:cs typeface="Cambria" panose="02040503050406030204" pitchFamily="18" charset="0"/>
              </a:rPr>
              <a:t>- Cán cân bức xạ từ 70-100 kcal/cm</a:t>
            </a:r>
            <a:r>
              <a:rPr lang="vi-VN" altLang="en-US" sz="2400" baseline="30000">
                <a:latin typeface="Cambria" panose="02040503050406030204" pitchFamily="18" charset="0"/>
                <a:ea typeface="Cambria" panose="02040503050406030204" pitchFamily="18" charset="0"/>
                <a:cs typeface="Cambria" panose="02040503050406030204" pitchFamily="18" charset="0"/>
              </a:rPr>
              <a:t>2</a:t>
            </a:r>
            <a:r>
              <a:rPr lang="vi-VN" altLang="en-US" sz="2400">
                <a:latin typeface="Cambria" panose="02040503050406030204" pitchFamily="18" charset="0"/>
                <a:ea typeface="Cambria" panose="02040503050406030204" pitchFamily="18" charset="0"/>
                <a:cs typeface="Cambria" panose="02040503050406030204" pitchFamily="18" charset="0"/>
              </a:rPr>
              <a:t>/năm.</a:t>
            </a:r>
            <a:endParaRPr lang="en-US" altLang="en-US" sz="2400">
              <a:latin typeface="Cambria" panose="02040503050406030204" pitchFamily="18" charset="0"/>
              <a:ea typeface="Cambria" panose="02040503050406030204" pitchFamily="18" charset="0"/>
              <a:cs typeface="Cambria" panose="02040503050406030204" pitchFamily="18" charset="0"/>
            </a:endParaRPr>
          </a:p>
        </p:txBody>
      </p:sp>
      <p:sp>
        <p:nvSpPr>
          <p:cNvPr id="15390" name="Title 1"/>
          <p:cNvSpPr txBox="1">
            <a:spLocks/>
          </p:cNvSpPr>
          <p:nvPr/>
        </p:nvSpPr>
        <p:spPr bwMode="auto">
          <a:xfrm>
            <a:off x="2298700" y="266700"/>
            <a:ext cx="73787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en-US" altLang="en-US" sz="2400" b="1">
                <a:solidFill>
                  <a:srgbClr val="0D30DD"/>
                </a:solidFill>
                <a:latin typeface="Cambria" panose="02040503050406030204" pitchFamily="18" charset="0"/>
              </a:rPr>
              <a:t>KHÍ HẬU NHIỆT ĐỚI ẨM GIÓ MÙA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nodeType="clickPar">
                      <p:stCondLst>
                        <p:cond delay="indefinite"/>
                      </p:stCondLst>
                      <p:childTnLst>
                        <p:par>
                          <p:cTn id="18" fill="hold" nodeType="withGroup">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2" cy="793750"/>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138" y="133350"/>
            <a:ext cx="7391400" cy="78740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3000" b="1" dirty="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16" name="Rectangle 15"/>
          <p:cNvSpPr>
            <a:spLocks noChangeArrowheads="1"/>
          </p:cNvSpPr>
          <p:nvPr/>
        </p:nvSpPr>
        <p:spPr bwMode="auto">
          <a:xfrm>
            <a:off x="1524000" y="1905000"/>
            <a:ext cx="3657600" cy="1508125"/>
          </a:xfrm>
          <a:prstGeom prst="rect">
            <a:avLst/>
          </a:prstGeom>
          <a:solidFill>
            <a:srgbClr val="BCFCD4"/>
          </a:solidFill>
          <a:ln w="12700">
            <a:solidFill>
              <a:srgbClr val="009900"/>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en-US" altLang="en-US" sz="2300" i="1">
                <a:solidFill>
                  <a:srgbClr val="FF0000"/>
                </a:solidFill>
                <a:latin typeface="Cambria" panose="02040503050406030204" pitchFamily="18" charset="0"/>
                <a:ea typeface="Cambria" panose="02040503050406030204" pitchFamily="18" charset="0"/>
                <a:cs typeface="Cambria" panose="02040503050406030204" pitchFamily="18" charset="0"/>
              </a:rPr>
              <a:t>Quan sát bản đồ và kênh chữ SGK, hãy nhận xét lượng mưa trung bình năm ở nước ta.</a:t>
            </a:r>
            <a:endParaRPr lang="vi-VN" altLang="en-US" sz="2300" i="1">
              <a:solidFill>
                <a:srgbClr val="FF0000"/>
              </a:solidFill>
              <a:latin typeface="Cambria" panose="02040503050406030204" pitchFamily="18" charset="0"/>
              <a:ea typeface="Cambria" panose="02040503050406030204" pitchFamily="18" charset="0"/>
              <a:cs typeface="Cambria" panose="02040503050406030204" pitchFamily="18" charset="0"/>
            </a:endParaRPr>
          </a:p>
        </p:txBody>
      </p:sp>
      <p:sp>
        <p:nvSpPr>
          <p:cNvPr id="16410" name="Title 1"/>
          <p:cNvSpPr txBox="1">
            <a:spLocks/>
          </p:cNvSpPr>
          <p:nvPr/>
        </p:nvSpPr>
        <p:spPr bwMode="auto">
          <a:xfrm>
            <a:off x="2298700" y="266700"/>
            <a:ext cx="73787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en-US" altLang="en-US" sz="2400" b="1">
                <a:solidFill>
                  <a:srgbClr val="0D30DD"/>
                </a:solidFill>
                <a:latin typeface="Cambria" panose="02040503050406030204" pitchFamily="18" charset="0"/>
              </a:rPr>
              <a:t>KHÍ HẬU NHIỆT ĐỚI ẨM GIÓ MÙA </a:t>
            </a:r>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6339" y="20495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a:grpSpLocks/>
          </p:cNvGrpSpPr>
          <p:nvPr/>
        </p:nvGrpSpPr>
        <p:grpSpPr bwMode="auto">
          <a:xfrm>
            <a:off x="190500" y="4343400"/>
            <a:ext cx="1333500" cy="1312863"/>
            <a:chOff x="328593" y="3259179"/>
            <a:chExt cx="1256547" cy="1465221"/>
          </a:xfrm>
        </p:grpSpPr>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a:spLocks noChangeArrowheads="1"/>
          </p:cNvSpPr>
          <p:nvPr/>
        </p:nvSpPr>
        <p:spPr bwMode="auto">
          <a:xfrm>
            <a:off x="1524000" y="3552825"/>
            <a:ext cx="3657600" cy="3000375"/>
          </a:xfrm>
          <a:prstGeom prst="rect">
            <a:avLst/>
          </a:prstGeom>
          <a:solidFill>
            <a:srgbClr val="FFCCFF"/>
          </a:solidFill>
          <a:ln w="12700">
            <a:solidFill>
              <a:srgbClr val="0070C0"/>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spcBef>
                <a:spcPts val="600"/>
              </a:spcBef>
            </a:pPr>
            <a:r>
              <a:rPr lang="nl-NL" altLang="en-US" sz="2300">
                <a:latin typeface="Cambria" panose="02040503050406030204" pitchFamily="18" charset="0"/>
                <a:ea typeface="Cambria" panose="02040503050406030204" pitchFamily="18" charset="0"/>
                <a:cs typeface="Cambria" panose="02040503050406030204" pitchFamily="18" charset="0"/>
              </a:rPr>
              <a:t>- Lượng mưa trung bình năm lớn: từ 1500 - 2000 mm/năm. </a:t>
            </a:r>
          </a:p>
          <a:p>
            <a:pPr algn="just" eaLnBrk="1" hangingPunct="1">
              <a:spcBef>
                <a:spcPts val="600"/>
              </a:spcBef>
            </a:pPr>
            <a:r>
              <a:rPr lang="nl-NL" altLang="en-US" sz="2300">
                <a:latin typeface="Cambria" panose="02040503050406030204" pitchFamily="18" charset="0"/>
                <a:ea typeface="Cambria" panose="02040503050406030204" pitchFamily="18" charset="0"/>
                <a:cs typeface="Cambria" panose="02040503050406030204" pitchFamily="18" charset="0"/>
              </a:rPr>
              <a:t>- Ở những khu vực đón gió biển hoặc vùng núi cao, lượng mưa trong năm thường nhiều hơn, khoảng 3000 - 4000 mm/ năm.</a:t>
            </a:r>
            <a:endParaRPr lang="en-US" altLang="en-US" sz="2300">
              <a:latin typeface="Cambria" panose="02040503050406030204" pitchFamily="18" charset="0"/>
              <a:ea typeface="Cambria" panose="02040503050406030204" pitchFamily="18" charset="0"/>
              <a:cs typeface="Cambria" panose="02040503050406030204" pitchFamily="18" charset="0"/>
            </a:endParaRPr>
          </a:p>
        </p:txBody>
      </p:sp>
      <p:sp>
        <p:nvSpPr>
          <p:cNvPr id="53" name="Text Box 9"/>
          <p:cNvSpPr txBox="1">
            <a:spLocks noChangeArrowheads="1"/>
          </p:cNvSpPr>
          <p:nvPr/>
        </p:nvSpPr>
        <p:spPr bwMode="auto">
          <a:xfrm>
            <a:off x="452438" y="1295400"/>
            <a:ext cx="4729162" cy="461963"/>
          </a:xfrm>
          <a:prstGeom prst="rect">
            <a:avLst/>
          </a:prstGeom>
          <a:solidFill>
            <a:srgbClr val="FFFF00"/>
          </a:solidFill>
          <a:ln w="28575">
            <a:solidFill>
              <a:srgbClr val="FF0000"/>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2400" b="1">
                <a:solidFill>
                  <a:srgbClr val="CC0000"/>
                </a:solidFill>
                <a:latin typeface="Times New Roman" panose="02020603050405020304" pitchFamily="18" charset="0"/>
                <a:cs typeface="Times New Roman" panose="02020603050405020304" pitchFamily="18" charset="0"/>
              </a:rPr>
              <a:t>b. Tính chất ẩm</a:t>
            </a:r>
          </a:p>
        </p:txBody>
      </p:sp>
      <p:pic>
        <p:nvPicPr>
          <p:cNvPr id="409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35588" y="1317625"/>
            <a:ext cx="3503612" cy="523557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4" presetClass="entr" presetSubtype="10" fill="hold" nodeType="clickEffect">
                                  <p:stCondLst>
                                    <p:cond delay="0"/>
                                  </p:stCondLst>
                                  <p:childTnLst>
                                    <p:set>
                                      <p:cBhvr>
                                        <p:cTn id="19" dur="1" fill="hold">
                                          <p:stCondLst>
                                            <p:cond delay="0"/>
                                          </p:stCondLst>
                                        </p:cTn>
                                        <p:tgtEl>
                                          <p:spTgt spid="4098"/>
                                        </p:tgtEl>
                                        <p:attrNameLst>
                                          <p:attrName>style.visibility</p:attrName>
                                        </p:attrNameLst>
                                      </p:cBhvr>
                                      <p:to>
                                        <p:strVal val="visible"/>
                                      </p:to>
                                    </p:set>
                                    <p:animEffect transition="in" filter="randombar(horizontal)">
                                      <p:cBhvr>
                                        <p:cTn id="20" dur="500"/>
                                        <p:tgtEl>
                                          <p:spTgt spid="4098"/>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4" presetClass="entr" presetSubtype="1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randombar(horizontal)">
                                      <p:cBhvr>
                                        <p:cTn id="25" dur="500"/>
                                        <p:tgtEl>
                                          <p:spTgt spid="15"/>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randombar(horizontal)">
                                      <p:cBhvr>
                                        <p:cTn id="28" dur="500"/>
                                        <p:tgtEl>
                                          <p:spTgt spid="32"/>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3" dur="500"/>
                                        <p:tgtEl>
                                          <p:spTgt spid="32">
                                            <p:txEl>
                                              <p:pRg st="0" end="0"/>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8"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2" cy="793750"/>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138" y="133350"/>
            <a:ext cx="7391400" cy="78740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3000" b="1" dirty="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16" name="Rectangle 15"/>
          <p:cNvSpPr>
            <a:spLocks noChangeArrowheads="1"/>
          </p:cNvSpPr>
          <p:nvPr/>
        </p:nvSpPr>
        <p:spPr bwMode="auto">
          <a:xfrm>
            <a:off x="1524000" y="1949450"/>
            <a:ext cx="3657600" cy="1784350"/>
          </a:xfrm>
          <a:prstGeom prst="rect">
            <a:avLst/>
          </a:prstGeom>
          <a:solidFill>
            <a:srgbClr val="BCFCD4"/>
          </a:solidFill>
          <a:ln w="12700">
            <a:solidFill>
              <a:srgbClr val="009900"/>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en-US" altLang="en-US" sz="2200" i="1">
                <a:solidFill>
                  <a:srgbClr val="FF0000"/>
                </a:solidFill>
                <a:latin typeface="Cambria" panose="02040503050406030204" pitchFamily="18" charset="0"/>
                <a:ea typeface="Cambria" panose="02040503050406030204" pitchFamily="18" charset="0"/>
                <a:cs typeface="Cambria" panose="02040503050406030204" pitchFamily="18" charset="0"/>
              </a:rPr>
              <a:t>Quan sát bảng 4.2, hình ảnh và kênh chữ SGK, hãy nhận xét độ ẩm không khí ở nước ta. Vì sao nước ta có lượng mưa lớn và độ ẩm cao?</a:t>
            </a:r>
            <a:endParaRPr lang="vi-VN" altLang="en-US" sz="2200" i="1">
              <a:solidFill>
                <a:srgbClr val="FF0000"/>
              </a:solidFill>
              <a:latin typeface="Cambria" panose="02040503050406030204" pitchFamily="18" charset="0"/>
              <a:ea typeface="Cambria" panose="02040503050406030204" pitchFamily="18" charset="0"/>
              <a:cs typeface="Cambria" panose="02040503050406030204" pitchFamily="18" charset="0"/>
            </a:endParaRPr>
          </a:p>
        </p:txBody>
      </p:sp>
      <p:sp>
        <p:nvSpPr>
          <p:cNvPr id="17434" name="Title 1"/>
          <p:cNvSpPr txBox="1">
            <a:spLocks/>
          </p:cNvSpPr>
          <p:nvPr/>
        </p:nvSpPr>
        <p:spPr bwMode="auto">
          <a:xfrm>
            <a:off x="2298700" y="266700"/>
            <a:ext cx="73787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en-US" altLang="en-US" sz="2400" b="1">
                <a:solidFill>
                  <a:srgbClr val="0D30DD"/>
                </a:solidFill>
                <a:latin typeface="Cambria" panose="02040503050406030204" pitchFamily="18" charset="0"/>
              </a:rPr>
              <a:t>KHÍ HẬU NHIỆT ĐỚI ẨM GIÓ MÙA </a:t>
            </a:r>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6339" y="2278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a:grpSpLocks/>
          </p:cNvGrpSpPr>
          <p:nvPr/>
        </p:nvGrpSpPr>
        <p:grpSpPr bwMode="auto">
          <a:xfrm>
            <a:off x="190500" y="4572000"/>
            <a:ext cx="1333500" cy="1312863"/>
            <a:chOff x="328593" y="3259179"/>
            <a:chExt cx="1256547" cy="1465221"/>
          </a:xfrm>
        </p:grpSpPr>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a:spLocks noChangeArrowheads="1"/>
          </p:cNvSpPr>
          <p:nvPr/>
        </p:nvSpPr>
        <p:spPr bwMode="auto">
          <a:xfrm>
            <a:off x="1524000" y="3962400"/>
            <a:ext cx="3657600" cy="2538413"/>
          </a:xfrm>
          <a:prstGeom prst="rect">
            <a:avLst/>
          </a:prstGeom>
          <a:solidFill>
            <a:srgbClr val="FFCCFF"/>
          </a:solidFill>
          <a:ln w="12700">
            <a:solidFill>
              <a:srgbClr val="0070C0"/>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spcBef>
                <a:spcPts val="600"/>
              </a:spcBef>
            </a:pPr>
            <a:r>
              <a:rPr lang="nl-NL" altLang="en-US" sz="2200">
                <a:latin typeface="Cambria" panose="02040503050406030204" pitchFamily="18" charset="0"/>
                <a:ea typeface="Cambria" panose="02040503050406030204" pitchFamily="18" charset="0"/>
                <a:cs typeface="Cambria" panose="02040503050406030204" pitchFamily="18" charset="0"/>
              </a:rPr>
              <a:t>- Độ ẩm không khí cao, trên 80%, </a:t>
            </a:r>
            <a:r>
              <a:rPr lang="en-US" altLang="en-US" sz="2200">
                <a:latin typeface="Cambria" panose="02040503050406030204" pitchFamily="18" charset="0"/>
                <a:ea typeface="Cambria" panose="02040503050406030204" pitchFamily="18" charset="0"/>
                <a:cs typeface="Cambria" panose="02040503050406030204" pitchFamily="18" charset="0"/>
              </a:rPr>
              <a:t>c</a:t>
            </a:r>
            <a:r>
              <a:rPr lang="vi-VN" altLang="en-US" sz="2200">
                <a:latin typeface="Cambria" panose="02040503050406030204" pitchFamily="18" charset="0"/>
                <a:ea typeface="Cambria" panose="02040503050406030204" pitchFamily="18" charset="0"/>
                <a:cs typeface="Cambria" panose="02040503050406030204" pitchFamily="18" charset="0"/>
              </a:rPr>
              <a:t>ân bằng ẩm luôn dương</a:t>
            </a:r>
            <a:r>
              <a:rPr lang="en-US" altLang="en-US" sz="2200">
                <a:latin typeface="Cambria" panose="02040503050406030204" pitchFamily="18" charset="0"/>
                <a:ea typeface="Cambria" panose="02040503050406030204" pitchFamily="18" charset="0"/>
                <a:cs typeface="Cambria" panose="02040503050406030204" pitchFamily="18" charset="0"/>
              </a:rPr>
              <a:t>.</a:t>
            </a:r>
          </a:p>
          <a:p>
            <a:pPr algn="just" eaLnBrk="1" hangingPunct="1">
              <a:spcBef>
                <a:spcPts val="600"/>
              </a:spcBef>
            </a:pPr>
            <a:r>
              <a:rPr lang="vi-VN" altLang="en-US" sz="2200">
                <a:latin typeface="Cambria" panose="02040503050406030204" pitchFamily="18" charset="0"/>
                <a:ea typeface="Cambria" panose="02040503050406030204" pitchFamily="18" charset="0"/>
                <a:cs typeface="Cambria" panose="02040503050406030204" pitchFamily="18" charset="0"/>
              </a:rPr>
              <a:t>- Nguyên nhân: do tác động của các khối khí di chuyển qua biển kết hợp với vai trò của Biển Đông.</a:t>
            </a:r>
            <a:endParaRPr lang="en-US" altLang="en-US" sz="2200">
              <a:latin typeface="Cambria" panose="02040503050406030204" pitchFamily="18" charset="0"/>
              <a:ea typeface="Cambria" panose="02040503050406030204" pitchFamily="18" charset="0"/>
              <a:cs typeface="Cambria" panose="02040503050406030204" pitchFamily="18" charset="0"/>
            </a:endParaRPr>
          </a:p>
        </p:txBody>
      </p:sp>
      <p:sp>
        <p:nvSpPr>
          <p:cNvPr id="53" name="Text Box 9"/>
          <p:cNvSpPr txBox="1">
            <a:spLocks noChangeArrowheads="1"/>
          </p:cNvSpPr>
          <p:nvPr/>
        </p:nvSpPr>
        <p:spPr bwMode="auto">
          <a:xfrm>
            <a:off x="452438" y="1295400"/>
            <a:ext cx="4729162" cy="461963"/>
          </a:xfrm>
          <a:prstGeom prst="rect">
            <a:avLst/>
          </a:prstGeom>
          <a:solidFill>
            <a:srgbClr val="FFFF00"/>
          </a:solidFill>
          <a:ln w="28575">
            <a:solidFill>
              <a:srgbClr val="FF0000"/>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2400" b="1">
                <a:solidFill>
                  <a:srgbClr val="CC0000"/>
                </a:solidFill>
                <a:latin typeface="Times New Roman" panose="02020603050405020304" pitchFamily="18" charset="0"/>
                <a:cs typeface="Times New Roman" panose="02020603050405020304" pitchFamily="18" charset="0"/>
              </a:rPr>
              <a:t>b. Tính chất ẩm</a:t>
            </a:r>
          </a:p>
        </p:txBody>
      </p:sp>
      <p:pic>
        <p:nvPicPr>
          <p:cNvPr id="5123"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03838" y="4038600"/>
            <a:ext cx="3535362" cy="2133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a:spLocks noChangeArrowheads="1"/>
          </p:cNvSpPr>
          <p:nvPr/>
        </p:nvSpPr>
        <p:spPr bwMode="auto">
          <a:xfrm>
            <a:off x="5638800" y="6205538"/>
            <a:ext cx="2971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a:latin typeface="Cambria" panose="02040503050406030204" pitchFamily="18" charset="0"/>
                <a:ea typeface="Cambria" panose="02040503050406030204" pitchFamily="18" charset="0"/>
                <a:cs typeface="Cambria" panose="02040503050406030204" pitchFamily="18" charset="0"/>
              </a:rPr>
              <a:t>Biển Đông</a:t>
            </a:r>
          </a:p>
        </p:txBody>
      </p:sp>
      <p:pic>
        <p:nvPicPr>
          <p:cNvPr id="34" name="Picture 3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19713" y="1265238"/>
            <a:ext cx="3519487" cy="254476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4" presetClass="entr" presetSubtype="10" fill="hold" nodeType="click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randombar(horizontal)">
                                      <p:cBhvr>
                                        <p:cTn id="20" dur="500"/>
                                        <p:tgtEl>
                                          <p:spTgt spid="34"/>
                                        </p:tgtEl>
                                      </p:cBhvr>
                                    </p:animEffect>
                                  </p:childTnLst>
                                </p:cTn>
                              </p:par>
                              <p:par>
                                <p:cTn id="21" presetID="14" presetClass="entr" presetSubtype="10" fill="hold" nodeType="withEffect">
                                  <p:stCondLst>
                                    <p:cond delay="0"/>
                                  </p:stCondLst>
                                  <p:childTnLst>
                                    <p:set>
                                      <p:cBhvr>
                                        <p:cTn id="22" dur="1" fill="hold">
                                          <p:stCondLst>
                                            <p:cond delay="0"/>
                                          </p:stCondLst>
                                        </p:cTn>
                                        <p:tgtEl>
                                          <p:spTgt spid="5123"/>
                                        </p:tgtEl>
                                        <p:attrNameLst>
                                          <p:attrName>style.visibility</p:attrName>
                                        </p:attrNameLst>
                                      </p:cBhvr>
                                      <p:to>
                                        <p:strVal val="visible"/>
                                      </p:to>
                                    </p:set>
                                    <p:animEffect transition="in" filter="randombar(horizontal)">
                                      <p:cBhvr>
                                        <p:cTn id="23" dur="500"/>
                                        <p:tgtEl>
                                          <p:spTgt spid="5123"/>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randombar(horizontal)">
                                      <p:cBhvr>
                                        <p:cTn id="26" dur="500"/>
                                        <p:tgtEl>
                                          <p:spTgt spid="27"/>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4" presetClass="entr" presetSubtype="1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randombar(horizontal)">
                                      <p:cBhvr>
                                        <p:cTn id="31" dur="500"/>
                                        <p:tgtEl>
                                          <p:spTgt spid="15"/>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randombar(horizontal)">
                                      <p:cBhvr>
                                        <p:cTn id="34" dur="500"/>
                                        <p:tgtEl>
                                          <p:spTgt spid="32"/>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4" presetClass="entr" presetSubtype="10" fill="hold" nodeType="clickEffect">
                                  <p:stCondLst>
                                    <p:cond delay="0"/>
                                  </p:stCondLst>
                                  <p:childTnLst>
                                    <p:set>
                                      <p:cBhvr>
                                        <p:cTn id="38"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9" dur="500"/>
                                        <p:tgtEl>
                                          <p:spTgt spid="32">
                                            <p:txEl>
                                              <p:pRg st="0" end="0"/>
                                            </p:txEl>
                                          </p:spTgt>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4" presetClass="entr" presetSubtype="10" fill="hold" nodeType="clickEffect">
                                  <p:stCondLst>
                                    <p:cond delay="0"/>
                                  </p:stCondLst>
                                  <p:childTnLst>
                                    <p:set>
                                      <p:cBhvr>
                                        <p:cTn id="43"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4"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3" grpId="0" animBg="1"/>
      <p:bldP spid="2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lice">
  <a:themeElements>
    <a:clrScheme name="Custom 1">
      <a:dk1>
        <a:sysClr val="windowText" lastClr="000000"/>
      </a:dk1>
      <a:lt1>
        <a:sysClr val="window" lastClr="FFFFFF"/>
      </a:lt1>
      <a:dk2>
        <a:srgbClr val="167BF3"/>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3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2700"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5561</TotalTime>
  <Words>2707</Words>
  <Application>Microsoft Office PowerPoint</Application>
  <PresentationFormat>On-screen Show (4:3)</PresentationFormat>
  <Paragraphs>267</Paragraphs>
  <Slides>31</Slides>
  <Notes>3</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31</vt:i4>
      </vt:variant>
    </vt:vector>
  </HeadingPairs>
  <TitlesOfParts>
    <vt:vector size="40" baseType="lpstr">
      <vt:lpstr>Calibri</vt:lpstr>
      <vt:lpstr>Arial</vt:lpstr>
      <vt:lpstr>Century Gothic</vt:lpstr>
      <vt:lpstr>Wingdings 3</vt:lpstr>
      <vt:lpstr>Times New Roman</vt:lpstr>
      <vt:lpstr>Cambria</vt:lpstr>
      <vt:lpstr>Tahoma</vt:lpstr>
      <vt:lpstr>Office Theme</vt:lpstr>
      <vt:lpstr>Slice</vt:lpstr>
      <vt:lpstr>PowerPoint Presentation</vt:lpstr>
      <vt:lpstr>KHỞI ĐỘNG</vt:lpstr>
      <vt:lpstr>ĐẶC ĐIỂM KHÍ HẬU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Remember… Safety First!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Admin</cp:lastModifiedBy>
  <cp:revision>411</cp:revision>
  <dcterms:created xsi:type="dcterms:W3CDTF">2016-02-15T14:28:12Z</dcterms:created>
  <dcterms:modified xsi:type="dcterms:W3CDTF">2023-08-12T12:29:26Z</dcterms:modified>
</cp:coreProperties>
</file>