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598" r:id="rId3"/>
    <p:sldId id="534" r:id="rId4"/>
    <p:sldId id="521" r:id="rId5"/>
    <p:sldId id="567" r:id="rId6"/>
    <p:sldId id="555" r:id="rId7"/>
    <p:sldId id="556" r:id="rId8"/>
    <p:sldId id="569" r:id="rId9"/>
    <p:sldId id="557" r:id="rId10"/>
    <p:sldId id="558" r:id="rId11"/>
    <p:sldId id="571" r:id="rId12"/>
    <p:sldId id="572" r:id="rId13"/>
    <p:sldId id="541" r:id="rId14"/>
    <p:sldId id="544" r:id="rId15"/>
    <p:sldId id="564" r:id="rId16"/>
    <p:sldId id="566" r:id="rId17"/>
    <p:sldId id="527" r:id="rId18"/>
    <p:sldId id="519" r:id="rId19"/>
    <p:sldId id="53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showGuides="1">
      <p:cViewPr varScale="1">
        <p:scale>
          <a:sx n="83" d="100"/>
          <a:sy n="83" d="100"/>
        </p:scale>
        <p:origin x="-1459"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Đất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feralit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hiếm tới 65%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ở các tỉnh trung du và miền núi, từ độ cao 1600 đến 1700m trở xuống</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gồm</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vôi phân bố ở Tây Bắc,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ông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ắc và Bắc Trung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ộ</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bazan phân bố ở Tây Nguyên và Đông Nam Bộ.</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ó chứa nhiều oxit sắt và oxit nhôm tạo nên màu đỏ vàng.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L</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ớp vỏ phong hóa dày thoáng khí, dễ thoát nước, đất chua, nghèo các chất badơ và mùn.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feralit trên đá badan và đá vôi có độ phì cao nhất.</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p>
        <a:p>
          <a:pPr algn="just"/>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Trong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nông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nghiệp</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cây công nghiệp lâu năm (chè, cà phê, cao su, hồ tiêu,…), cây dược liệu (quế, hồi, sâm,…)</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loại cây ăn quả như: bưởi, cam, xoài…</a:t>
          </a:r>
          <a:endParaRPr lang="en-US" sz="1600" dirty="0" smtClean="0">
            <a:solidFill>
              <a:schemeClr val="tx1"/>
            </a:solidFill>
            <a:latin typeface="Cambria" panose="02040503050406030204" pitchFamily="18" charset="0"/>
            <a:ea typeface="Cambria" panose="02040503050406030204" pitchFamily="18" charset="0"/>
          </a:endParaRPr>
        </a:p>
        <a:p>
          <a:pPr algn="just"/>
          <a:endParaRPr lang="en-US" sz="16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Chiếm khoảng 24%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hủ yếu ở đồng bằng sông Hồng, đồng bằng sông Cửu Long và các đồng bằng duyên hải miền Trung.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có</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độ phì cao, rất giàu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Hồng: ít chua, tơi xốp, giàu chất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Cửu Long: đất phù sa ngọt có độ phì cao.</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Đất phù sa ở dải đồng bằng ven biển miền Trung: độ phì thấp hơn, nhiều cát, ít phù sa sông.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p>
        <a:p>
          <a:pPr algn="just"/>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thủy sản: </a:t>
          </a:r>
          <a:r>
            <a:rPr lang="en-US" sz="1600" dirty="0" smtClean="0">
              <a:solidFill>
                <a:schemeClr val="tx1"/>
              </a:solidFill>
              <a:latin typeface="Cambria" panose="02040503050406030204" pitchFamily="18" charset="0"/>
              <a:ea typeface="Cambria" panose="02040503050406030204" pitchFamily="18" charset="0"/>
            </a:rPr>
            <a:t>v</a:t>
          </a:r>
          <a:r>
            <a:rPr lang="vi-VN" sz="1600" dirty="0" smtClean="0">
              <a:solidFill>
                <a:schemeClr val="tx1"/>
              </a:solidFill>
              <a:latin typeface="Cambria" panose="02040503050406030204" pitchFamily="18" charset="0"/>
              <a:ea typeface="Cambria" panose="02040503050406030204" pitchFamily="18" charset="0"/>
            </a:rPr>
            <a:t>ùng đất phèn, đất mặn tạo điều kiện thuận lợi cho việc đánh bắt thuỷ sản</a:t>
          </a:r>
          <a:r>
            <a:rPr lang="en-US" sz="1600" dirty="0" smtClean="0">
              <a:solidFill>
                <a:schemeClr val="tx1"/>
              </a:solidFill>
              <a:latin typeface="Cambria" panose="02040503050406030204" pitchFamily="18" charset="0"/>
              <a:ea typeface="Cambria" panose="02040503050406030204" pitchFamily="18" charset="0"/>
            </a:rPr>
            <a:t>, ở</a:t>
          </a:r>
          <a:r>
            <a:rPr lang="vi-VN" sz="1600" dirty="0" smtClean="0">
              <a:solidFill>
                <a:schemeClr val="tx1"/>
              </a:solidFill>
              <a:latin typeface="Cambria" panose="02040503050406030204" pitchFamily="18" charset="0"/>
              <a:ea typeface="Cambria" panose="02040503050406030204"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anose="02040503050406030204" pitchFamily="18" charset="0"/>
            <a:ea typeface="Cambria" panose="02040503050406030204" pitchFamily="18" charset="0"/>
          </a:endParaRPr>
        </a:p>
        <a:p>
          <a:pPr algn="just"/>
          <a:endParaRPr lang="en-US" sz="16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Chiếm khoảng 11% diện tích đất tự nhiên.</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vi-VN"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Phân bố </a:t>
          </a:r>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rải rác ở các khu vực núi có độ cao từ 1600 - 1700 m trở lên.</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8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anose="02040503050406030204" pitchFamily="18" charset="0"/>
              <a:ea typeface="Cambria" panose="02040503050406030204" pitchFamily="18" charset="0"/>
            </a:rPr>
            <a:t>Giá</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trị</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sử</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dụng</a:t>
          </a:r>
          <a:r>
            <a:rPr lang="en-US" sz="1800" dirty="0" smtClean="0">
              <a:solidFill>
                <a:schemeClr val="tx1"/>
              </a:solidFill>
              <a:latin typeface="Cambria" panose="02040503050406030204" pitchFamily="18" charset="0"/>
              <a:ea typeface="Cambria" panose="02040503050406030204" pitchFamily="18" charset="0"/>
            </a:rPr>
            <a:t>: t</a:t>
          </a:r>
          <a:r>
            <a:rPr lang="vi-VN" sz="1800" dirty="0" smtClean="0">
              <a:solidFill>
                <a:schemeClr val="tx1"/>
              </a:solidFill>
              <a:latin typeface="Cambria" panose="02040503050406030204" pitchFamily="18" charset="0"/>
              <a:ea typeface="Cambria" panose="02040503050406030204" pitchFamily="18" charset="0"/>
            </a:rPr>
            <a:t>hích hợp trồng rừng phòng hộ đầu nguồn</a:t>
          </a:r>
          <a:r>
            <a:rPr lang="vi-VN"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anose="02040503050406030204" pitchFamily="18" charset="0"/>
              <a:ea typeface="Cambria" panose="02040503050406030204" pitchFamily="18" charset="0"/>
            </a:rPr>
            <a:t>NHÓM 3</a:t>
          </a:r>
          <a:endParaRPr lang="en-US" sz="2000" b="1" dirty="0">
            <a:solidFill>
              <a:srgbClr val="FF0000"/>
            </a:solidFill>
            <a:latin typeface="Cambria" panose="02040503050406030204" pitchFamily="18" charset="0"/>
            <a:ea typeface="Cambria" panose="02040503050406030204" pitchFamily="18" charset="0"/>
          </a:endParaRPr>
        </a:p>
      </dgm:t>
    </dgm:pt>
    <dgm:pt modelId="{E35E5AE2-18D9-4DD9-A723-8B97B6CC21EC}" cxnId="{295CE534-36BC-4701-A82E-E7033E92B509}" type="parTrans">
      <dgm:prSet/>
      <dgm:spPr/>
      <dgm:t>
        <a:bodyPr/>
        <a:lstStyle/>
        <a:p>
          <a:endParaRPr lang="en-US"/>
        </a:p>
      </dgm:t>
    </dgm:pt>
    <dgm:pt modelId="{4B61347F-0666-41D0-A061-0E54F0237867}" cxnId="{295CE534-36BC-4701-A82E-E7033E92B509}" type="sibTrans">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anose="02040503050406030204" pitchFamily="18" charset="0"/>
              <a:ea typeface="Cambria" panose="02040503050406030204" pitchFamily="18" charset="0"/>
            </a:rPr>
            <a:t>Thực</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trạng</a:t>
          </a:r>
          <a:endParaRPr lang="en-US" sz="2000" b="1" dirty="0">
            <a:solidFill>
              <a:schemeClr val="tx1"/>
            </a:solidFill>
            <a:latin typeface="Cambria" panose="02040503050406030204" pitchFamily="18" charset="0"/>
            <a:ea typeface="Cambria" panose="02040503050406030204" pitchFamily="18" charset="0"/>
          </a:endParaRPr>
        </a:p>
      </dgm:t>
    </dgm:pt>
    <dgm:pt modelId="{0B9124BE-4ED4-4FF6-B81E-71DF7CE4C04C}" cxnId="{8DC2E1E7-05EB-4E7C-9F49-6E1CDD58A1AC}" type="parTrans">
      <dgm:prSet/>
      <dgm:spPr/>
      <dgm:t>
        <a:bodyPr/>
        <a:lstStyle/>
        <a:p>
          <a:endParaRPr lang="en-US"/>
        </a:p>
      </dgm:t>
    </dgm:pt>
    <dgm:pt modelId="{72E760BE-DB98-4E48-A13A-BC53E31FF3C6}" cxnId="{8DC2E1E7-05EB-4E7C-9F49-6E1CDD58A1AC}" type="sibTrans">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anose="02040503050406030204" pitchFamily="18" charset="0"/>
            <a:ea typeface="Cambria" panose="02040503050406030204" pitchFamily="18" charset="0"/>
          </a:endParaRPr>
        </a:p>
      </dgm:t>
    </dgm:pt>
    <dgm:pt modelId="{628BFE78-A541-4A4D-AE8E-691C1888CC46}" cxnId="{E5C9BD0F-C1F3-4729-9572-03CEA9B9B1EF}" type="parTrans">
      <dgm:prSet/>
      <dgm:spPr/>
      <dgm:t>
        <a:bodyPr/>
        <a:lstStyle/>
        <a:p>
          <a:endParaRPr lang="en-US"/>
        </a:p>
      </dgm:t>
    </dgm:pt>
    <dgm:pt modelId="{7296AC96-6041-4074-AD07-94AEA0A3E929}" cxnId="{E5C9BD0F-C1F3-4729-9572-03CEA9B9B1EF}" type="sibTrans">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anose="02040503050406030204" pitchFamily="18" charset="0"/>
            <a:ea typeface="Cambria" panose="02040503050406030204" pitchFamily="18" charset="0"/>
          </a:endParaRPr>
        </a:p>
      </dgm:t>
    </dgm:pt>
    <dgm:pt modelId="{4C34C2E4-DF8D-4994-B558-0EF1B663C4F4}" cxnId="{020B01D1-0AE6-4BAA-9818-C6DA2C85BF28}" type="parTrans">
      <dgm:prSet/>
      <dgm:spPr/>
      <dgm:t>
        <a:bodyPr/>
        <a:lstStyle/>
        <a:p>
          <a:endParaRPr lang="en-US"/>
        </a:p>
      </dgm:t>
    </dgm:pt>
    <dgm:pt modelId="{23131B6C-8976-49E0-9AD1-34284966052D}" cxnId="{020B01D1-0AE6-4BAA-9818-C6DA2C85BF28}" type="sibTrans">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anose="02040503050406030204" pitchFamily="18" charset="0"/>
              <a:ea typeface="Cambria" panose="02040503050406030204" pitchFamily="18" charset="0"/>
            </a:rPr>
            <a:t>Nguyên</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nhân</a:t>
          </a:r>
          <a:endParaRPr lang="en-US" sz="2000" b="1" dirty="0">
            <a:solidFill>
              <a:schemeClr val="tx1"/>
            </a:solidFill>
            <a:latin typeface="Cambria" panose="02040503050406030204" pitchFamily="18" charset="0"/>
            <a:ea typeface="Cambria" panose="02040503050406030204" pitchFamily="18" charset="0"/>
          </a:endParaRPr>
        </a:p>
      </dgm:t>
    </dgm:pt>
    <dgm:pt modelId="{552909E3-A49D-419A-A306-3A8A76B0346F}" cxnId="{B0948D33-BD34-4E03-B586-B3D7BC76211D}" type="parTrans">
      <dgm:prSet/>
      <dgm:spPr/>
      <dgm:t>
        <a:bodyPr/>
        <a:lstStyle/>
        <a:p>
          <a:endParaRPr lang="en-US"/>
        </a:p>
      </dgm:t>
    </dgm:pt>
    <dgm:pt modelId="{4A31B90A-C92A-496F-B420-4E005E1F85B9}" cxnId="{B0948D33-BD34-4E03-B586-B3D7BC76211D}" type="sibTrans">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anose="02040503050406030204" pitchFamily="18" charset="0"/>
            <a:ea typeface="Cambria" panose="02040503050406030204" pitchFamily="18" charset="0"/>
          </a:endParaRPr>
        </a:p>
      </dgm:t>
    </dgm:pt>
    <dgm:pt modelId="{665372D5-BE4E-4DCA-B1F6-E02FDFAAF9A2}" cxnId="{8C65C94C-85AC-415D-AAA7-32CAA3931FB8}" type="parTrans">
      <dgm:prSet/>
      <dgm:spPr/>
      <dgm:t>
        <a:bodyPr/>
        <a:lstStyle/>
        <a:p>
          <a:endParaRPr lang="en-US"/>
        </a:p>
      </dgm:t>
    </dgm:pt>
    <dgm:pt modelId="{6757853A-2D9E-4525-B93E-05A663A1EF86}" cxnId="{8C65C94C-85AC-415D-AAA7-32CAA3931FB8}" type="sibTrans">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anose="02040503050406030204" pitchFamily="18" charset="0"/>
            <a:ea typeface="Cambria" panose="02040503050406030204" pitchFamily="18" charset="0"/>
          </a:endParaRPr>
        </a:p>
      </dgm:t>
    </dgm:pt>
    <dgm:pt modelId="{99908FFD-A0F5-4A87-B547-D4BBAEEB43AA}" cxnId="{D336C923-F5B6-4B42-BAC3-A1769EF43F00}" type="parTrans">
      <dgm:prSet/>
      <dgm:spPr/>
      <dgm:t>
        <a:bodyPr/>
        <a:lstStyle/>
        <a:p>
          <a:endParaRPr lang="en-US"/>
        </a:p>
      </dgm:t>
    </dgm:pt>
    <dgm:pt modelId="{CC5F4844-3B24-47F4-9ADF-C6338428CC3E}" cxnId="{D336C923-F5B6-4B42-BAC3-A1769EF43F00}" type="sibTrans">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anose="02040503050406030204" pitchFamily="18" charset="0"/>
              <a:ea typeface="Cambria" panose="02040503050406030204" pitchFamily="18" charset="0"/>
            </a:rPr>
            <a:t>NHÓM 7</a:t>
          </a:r>
          <a:endParaRPr lang="en-US" sz="2000" b="1" dirty="0">
            <a:solidFill>
              <a:srgbClr val="FF0000"/>
            </a:solidFill>
            <a:latin typeface="Cambria" panose="02040503050406030204" pitchFamily="18" charset="0"/>
            <a:ea typeface="Cambria" panose="02040503050406030204" pitchFamily="18" charset="0"/>
          </a:endParaRPr>
        </a:p>
      </dgm:t>
    </dgm:pt>
    <dgm:pt modelId="{E35E5AE2-18D9-4DD9-A723-8B97B6CC21EC}" cxnId="{295CE534-36BC-4701-A82E-E7033E92B509}" type="parTrans">
      <dgm:prSet/>
      <dgm:spPr/>
      <dgm:t>
        <a:bodyPr/>
        <a:lstStyle/>
        <a:p>
          <a:endParaRPr lang="en-US"/>
        </a:p>
      </dgm:t>
    </dgm:pt>
    <dgm:pt modelId="{4B61347F-0666-41D0-A061-0E54F0237867}" cxnId="{295CE534-36BC-4701-A82E-E7033E92B509}" type="sibTrans">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anose="02040503050406030204" pitchFamily="18" charset="0"/>
              <a:ea typeface="Cambria" panose="02040503050406030204" pitchFamily="18" charset="0"/>
            </a:rPr>
            <a:t>Hậu</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quả</a:t>
          </a:r>
          <a:endParaRPr lang="en-US" sz="2000" b="1" dirty="0">
            <a:solidFill>
              <a:schemeClr val="tx1"/>
            </a:solidFill>
            <a:latin typeface="Cambria" panose="02040503050406030204" pitchFamily="18" charset="0"/>
            <a:ea typeface="Cambria" panose="02040503050406030204" pitchFamily="18" charset="0"/>
          </a:endParaRPr>
        </a:p>
      </dgm:t>
    </dgm:pt>
    <dgm:pt modelId="{0B9124BE-4ED4-4FF6-B81E-71DF7CE4C04C}" cxnId="{8DC2E1E7-05EB-4E7C-9F49-6E1CDD58A1AC}" type="parTrans">
      <dgm:prSet/>
      <dgm:spPr/>
      <dgm:t>
        <a:bodyPr/>
        <a:lstStyle/>
        <a:p>
          <a:endParaRPr lang="en-US"/>
        </a:p>
      </dgm:t>
    </dgm:pt>
    <dgm:pt modelId="{72E760BE-DB98-4E48-A13A-BC53E31FF3C6}" cxnId="{8DC2E1E7-05EB-4E7C-9F49-6E1CDD58A1AC}" type="sibTrans">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anose="02040503050406030204" pitchFamily="18" charset="0"/>
              <a:ea typeface="Cambria" panose="02040503050406030204" pitchFamily="18" charset="0"/>
            </a:rPr>
            <a:t>Đ</a:t>
          </a:r>
          <a:r>
            <a:rPr lang="vi-VN" sz="1600" dirty="0" smtClean="0">
              <a:solidFill>
                <a:schemeClr val="tx1"/>
              </a:solidFill>
              <a:latin typeface="Cambria" panose="02040503050406030204" pitchFamily="18" charset="0"/>
              <a:ea typeface="Cambria" panose="02040503050406030204" pitchFamily="18" charset="0"/>
            </a:rPr>
            <a:t>ộ phì của đất giảm, mất chất dinh dưỡng, khiến năng suất cây trồng bị ảnh hưởng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dgm:t>
    </dgm:pt>
    <dgm:pt modelId="{628BFE78-A541-4A4D-AE8E-691C1888CC46}" cxnId="{E5C9BD0F-C1F3-4729-9572-03CEA9B9B1EF}" type="parTrans">
      <dgm:prSet/>
      <dgm:spPr/>
      <dgm:t>
        <a:bodyPr/>
        <a:lstStyle/>
        <a:p>
          <a:endParaRPr lang="en-US"/>
        </a:p>
      </dgm:t>
    </dgm:pt>
    <dgm:pt modelId="{7296AC96-6041-4074-AD07-94AEA0A3E929}" cxnId="{E5C9BD0F-C1F3-4729-9572-03CEA9B9B1EF}" type="sibTrans">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anose="02040503050406030204" pitchFamily="18" charset="0"/>
              <a:ea typeface="Cambria" panose="02040503050406030204" pitchFamily="18" charset="0"/>
            </a:rPr>
            <a:t>N</a:t>
          </a:r>
          <a:r>
            <a:rPr lang="vi-VN" sz="1600" dirty="0" smtClean="0">
              <a:solidFill>
                <a:schemeClr val="tx1"/>
              </a:solidFill>
              <a:latin typeface="Cambria" panose="02040503050406030204" pitchFamily="18" charset="0"/>
              <a:ea typeface="Cambria" panose="02040503050406030204" pitchFamily="18" charset="0"/>
            </a:rPr>
            <a:t>hiều nơi đất bị thoái hóa nặng không thể sử dụng cho trồng trọt.</a:t>
          </a:r>
          <a:endParaRPr lang="en-US" sz="1600" dirty="0">
            <a:solidFill>
              <a:schemeClr val="tx1"/>
            </a:solidFill>
            <a:latin typeface="Cambria" panose="02040503050406030204" pitchFamily="18" charset="0"/>
            <a:ea typeface="Cambria" panose="02040503050406030204" pitchFamily="18" charset="0"/>
          </a:endParaRPr>
        </a:p>
      </dgm:t>
    </dgm:pt>
    <dgm:pt modelId="{4C34C2E4-DF8D-4994-B558-0EF1B663C4F4}" cxnId="{020B01D1-0AE6-4BAA-9818-C6DA2C85BF28}" type="parTrans">
      <dgm:prSet/>
      <dgm:spPr/>
      <dgm:t>
        <a:bodyPr/>
        <a:lstStyle/>
        <a:p>
          <a:endParaRPr lang="en-US"/>
        </a:p>
      </dgm:t>
    </dgm:pt>
    <dgm:pt modelId="{23131B6C-8976-49E0-9AD1-34284966052D}" cxnId="{020B01D1-0AE6-4BAA-9818-C6DA2C85BF28}" type="sibTrans">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anose="02040503050406030204" pitchFamily="18" charset="0"/>
              <a:ea typeface="Cambria" panose="02040503050406030204" pitchFamily="18" charset="0"/>
            </a:rPr>
            <a:t>Biện</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pháp</a:t>
          </a:r>
          <a:endParaRPr lang="en-US" sz="2000" b="1" dirty="0">
            <a:solidFill>
              <a:schemeClr val="tx1"/>
            </a:solidFill>
            <a:latin typeface="Cambria" panose="02040503050406030204" pitchFamily="18" charset="0"/>
            <a:ea typeface="Cambria" panose="02040503050406030204" pitchFamily="18" charset="0"/>
          </a:endParaRPr>
        </a:p>
      </dgm:t>
    </dgm:pt>
    <dgm:pt modelId="{552909E3-A49D-419A-A306-3A8A76B0346F}" cxnId="{B0948D33-BD34-4E03-B586-B3D7BC76211D}" type="parTrans">
      <dgm:prSet/>
      <dgm:spPr/>
      <dgm:t>
        <a:bodyPr/>
        <a:lstStyle/>
        <a:p>
          <a:endParaRPr lang="en-US"/>
        </a:p>
      </dgm:t>
    </dgm:pt>
    <dgm:pt modelId="{4A31B90A-C92A-496F-B420-4E005E1F85B9}" cxnId="{B0948D33-BD34-4E03-B586-B3D7BC76211D}" type="sibTrans">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err="1" smtClean="0">
              <a:solidFill>
                <a:schemeClr val="tx1"/>
              </a:solidFill>
              <a:latin typeface="Cambria" panose="02040503050406030204" pitchFamily="18" charset="0"/>
              <a:ea typeface="Cambria" panose="02040503050406030204" pitchFamily="18" charset="0"/>
            </a:rPr>
            <a:t>Bảo</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vệ</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rừng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và</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trồng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rừng</a:t>
          </a:r>
          <a:r>
            <a:rPr lang="en-US" sz="1600" dirty="0" smtClean="0">
              <a:solidFill>
                <a:schemeClr val="tx1"/>
              </a:solidFill>
              <a:latin typeface="Cambria" panose="02040503050406030204" pitchFamily="18" charset="0"/>
              <a:ea typeface="Cambria" panose="02040503050406030204" pitchFamily="18" charset="0"/>
            </a:rPr>
            <a:t>: b</a:t>
          </a:r>
          <a:r>
            <a:rPr lang="vi-VN" sz="1600" dirty="0" smtClean="0">
              <a:solidFill>
                <a:schemeClr val="tx1"/>
              </a:solidFill>
              <a:latin typeface="Cambria" panose="02040503050406030204" pitchFamily="18" charset="0"/>
              <a:ea typeface="Cambria" panose="02040503050406030204" pitchFamily="18" charset="0"/>
            </a:rPr>
            <a:t>ảo vệ rừng phòng hộ đầu nguồn, ven biển</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cây phủ xanh đất trống, đồi núi trọc để hạn chế quá trình xói mòn đất.</a:t>
          </a:r>
          <a:endParaRPr lang="en-US" sz="1600" dirty="0" smtClean="0">
            <a:solidFill>
              <a:schemeClr val="tx1"/>
            </a:solidFill>
            <a:latin typeface="Cambria" panose="02040503050406030204" pitchFamily="18" charset="0"/>
            <a:ea typeface="Cambria" panose="02040503050406030204" pitchFamily="18" charset="0"/>
          </a:endParaRPr>
        </a:p>
        <a:p>
          <a:pPr algn="just"/>
          <a:endParaRPr lang="en-US" sz="1600" dirty="0">
            <a:solidFill>
              <a:schemeClr val="tx1"/>
            </a:solidFill>
            <a:latin typeface="Cambria" panose="02040503050406030204" pitchFamily="18" charset="0"/>
            <a:ea typeface="Cambria" panose="02040503050406030204" pitchFamily="18" charset="0"/>
          </a:endParaRPr>
        </a:p>
      </dgm:t>
    </dgm:pt>
    <dgm:pt modelId="{665372D5-BE4E-4DCA-B1F6-E02FDFAAF9A2}" cxnId="{8C65C94C-85AC-415D-AAA7-32CAA3931FB8}" type="parTrans">
      <dgm:prSet/>
      <dgm:spPr/>
      <dgm:t>
        <a:bodyPr/>
        <a:lstStyle/>
        <a:p>
          <a:endParaRPr lang="en-US"/>
        </a:p>
      </dgm:t>
    </dgm:pt>
    <dgm:pt modelId="{6757853A-2D9E-4525-B93E-05A663A1EF86}" cxnId="{8C65C94C-85AC-415D-AAA7-32CAA3931FB8}" type="sibTrans">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anose="02040503050406030204" pitchFamily="18" charset="0"/>
            <a:ea typeface="Cambria" panose="02040503050406030204" pitchFamily="18" charset="0"/>
          </a:endParaRPr>
        </a:p>
      </dgm:t>
    </dgm:pt>
    <dgm:pt modelId="{99908FFD-A0F5-4A87-B547-D4BBAEEB43AA}" cxnId="{D336C923-F5B6-4B42-BAC3-A1769EF43F00}" type="parTrans">
      <dgm:prSet/>
      <dgm:spPr/>
      <dgm:t>
        <a:bodyPr/>
        <a:lstStyle/>
        <a:p>
          <a:endParaRPr lang="en-US"/>
        </a:p>
      </dgm:t>
    </dgm:pt>
    <dgm:pt modelId="{CC5F4844-3B24-47F4-9ADF-C6338428CC3E}" cxnId="{D336C923-F5B6-4B42-BAC3-A1769EF43F00}" type="sibTrans">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anose="02040503050406030204" pitchFamily="18" charset="0"/>
            <a:ea typeface="Cambria" panose="02040503050406030204" pitchFamily="18" charset="0"/>
          </a:endParaRPr>
        </a:p>
      </dgm:t>
    </dgm:pt>
    <dgm:pt modelId="{67D40461-60B2-4B8A-AF1D-DA49317EB219}" cxnId="{18329CCC-E92C-419A-97BE-4502365AD549}" type="parTrans">
      <dgm:prSet/>
      <dgm:spPr/>
      <dgm:t>
        <a:bodyPr/>
        <a:lstStyle/>
        <a:p>
          <a:endParaRPr lang="en-US"/>
        </a:p>
      </dgm:t>
    </dgm:pt>
    <dgm:pt modelId="{B6187DA9-7897-4083-82B7-DE758D75714E}" cxnId="{18329CCC-E92C-419A-97BE-4502365AD549}" type="sibTrans">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001001" cy="5518093"/>
        <a:chOff x="0" y="0"/>
        <a:chExt cx="8001001" cy="5518093"/>
      </a:xfrm>
    </dsp:grpSpPr>
    <dsp:sp modelId="{C7497E28-FAE4-42DA-8D9D-5B4659273D7A}">
      <dsp:nvSpPr>
        <dsp:cNvPr id="4" name="Block Arc 3"/>
        <dsp:cNvSpPr/>
      </dsp:nvSpPr>
      <dsp:spPr bwMode="white">
        <a:xfrm>
          <a:off x="-6173918" y="-967112"/>
          <a:ext cx="7452317" cy="7452317"/>
        </a:xfrm>
        <a:prstGeom prst="blockArc">
          <a:avLst>
            <a:gd name="adj1" fmla="val 18900000"/>
            <a:gd name="adj2" fmla="val 2700000"/>
            <a:gd name="adj3" fmla="val 242"/>
          </a:avLst>
        </a:prstGeom>
      </dsp:spPr>
      <dsp:style>
        <a:lnRef idx="2">
          <a:schemeClr val="accent1">
            <a:shade val="60000"/>
          </a:schemeClr>
        </a:lnRef>
        <a:fillRef idx="0">
          <a:schemeClr val="accent1"/>
        </a:fillRef>
        <a:effectRef idx="0">
          <a:scrgbClr r="0" g="0" b="0"/>
        </a:effectRef>
        <a:fontRef idx="minor"/>
      </dsp:style>
      <dsp:txXfrm>
        <a:off x="-6173918" y="-967112"/>
        <a:ext cx="7452317" cy="7452317"/>
      </dsp:txXfrm>
    </dsp:sp>
    <dsp:sp modelId="{534504B8-3AD3-4D7F-BA10-772C4BC9F4DA}">
      <dsp:nvSpPr>
        <dsp:cNvPr id="7" name="Rectangles 6"/>
        <dsp:cNvSpPr/>
      </dsp:nvSpPr>
      <dsp:spPr bwMode="white">
        <a:xfrm>
          <a:off x="842061" y="551809"/>
          <a:ext cx="7158940" cy="1103619"/>
        </a:xfrm>
        <a:prstGeom prst="rect">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Đất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feralit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hiếm tới 65%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ở các tỉnh trung du và miền núi, từ độ cao 1600 đến 1700m trở xuống</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gồm</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vôi phân bố ở Tây Bắc,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ông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ắc và Bắc Trung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ộ</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bazan phân bố ở Tây Nguyên và Đông Nam Bộ.</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842061" y="551809"/>
        <a:ext cx="7158940" cy="1103619"/>
      </dsp:txXfrm>
    </dsp:sp>
    <dsp:sp modelId="{467C472B-F399-46AE-B017-5DC56BBEA7D7}">
      <dsp:nvSpPr>
        <dsp:cNvPr id="8" name="Oval 7"/>
        <dsp:cNvSpPr/>
      </dsp:nvSpPr>
      <dsp:spPr bwMode="white">
        <a:xfrm>
          <a:off x="152299" y="413857"/>
          <a:ext cx="1379523" cy="1379523"/>
        </a:xfrm>
        <a:prstGeom prst="ellipse">
          <a:avLst/>
        </a:prstGeom>
        <a:blipFill rotWithShape="0">
          <a:blip r:embed="rId1"/>
          <a:stretch>
            <a:fillRect/>
          </a:stretch>
        </a:blipFill>
      </dsp:spPr>
      <dsp:style>
        <a:lnRef idx="2">
          <a:schemeClr val="accent1"/>
        </a:lnRef>
        <a:fillRef idx="1">
          <a:schemeClr val="lt1"/>
        </a:fillRef>
        <a:effectRef idx="0">
          <a:scrgbClr r="0" g="0" b="0"/>
        </a:effectRef>
        <a:fontRef idx="minor"/>
      </dsp:style>
      <dsp:txXfrm>
        <a:off x="152299" y="413857"/>
        <a:ext cx="1379523" cy="1379523"/>
      </dsp:txXfrm>
    </dsp:sp>
    <dsp:sp modelId="{DD97E049-4A6C-47F8-8707-C5FFDBF743ED}">
      <dsp:nvSpPr>
        <dsp:cNvPr id="9" name="Rectangles 8"/>
        <dsp:cNvSpPr/>
      </dsp:nvSpPr>
      <dsp:spPr bwMode="white">
        <a:xfrm>
          <a:off x="1217141" y="2152449"/>
          <a:ext cx="6757775" cy="1103619"/>
        </a:xfrm>
        <a:prstGeom prst="rect">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ó chứa nhiều oxit sắt và oxit nhôm tạo nên màu đỏ vàng.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L</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ớp vỏ phong hóa dày thoáng khí, dễ thoát nước, đất chua, nghèo các chất badơ và mùn.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feralit trên đá badan và đá vôi có độ phì cao nhất.</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1217141" y="2152449"/>
        <a:ext cx="6757775" cy="1103619"/>
      </dsp:txXfrm>
    </dsp:sp>
    <dsp:sp modelId="{9D6C96D5-59F1-4074-AA4E-276172A59D56}">
      <dsp:nvSpPr>
        <dsp:cNvPr id="10" name="Oval 9"/>
        <dsp:cNvSpPr/>
      </dsp:nvSpPr>
      <dsp:spPr bwMode="white">
        <a:xfrm>
          <a:off x="553465" y="2069285"/>
          <a:ext cx="1379523" cy="1379523"/>
        </a:xfrm>
        <a:prstGeom prst="ellipse">
          <a:avLst/>
        </a:prstGeom>
        <a:blipFill rotWithShape="0">
          <a:blip r:embed="rId2"/>
          <a:stretch>
            <a:fillRect/>
          </a:stretch>
        </a:blipFill>
      </dsp:spPr>
      <dsp:style>
        <a:lnRef idx="2">
          <a:schemeClr val="accent1"/>
        </a:lnRef>
        <a:fillRef idx="1">
          <a:schemeClr val="lt1"/>
        </a:fillRef>
        <a:effectRef idx="0">
          <a:scrgbClr r="0" g="0" b="0"/>
        </a:effectRef>
        <a:fontRef idx="minor"/>
      </dsp:style>
      <dsp:txXfrm>
        <a:off x="553465" y="2069285"/>
        <a:ext cx="1379523" cy="1379523"/>
      </dsp:txXfrm>
    </dsp:sp>
    <dsp:sp modelId="{A0E9B536-5134-4AC7-990D-17E1F41843BA}">
      <dsp:nvSpPr>
        <dsp:cNvPr id="11" name="Rectangles 10"/>
        <dsp:cNvSpPr/>
      </dsp:nvSpPr>
      <dsp:spPr bwMode="white">
        <a:xfrm>
          <a:off x="842061" y="3862665"/>
          <a:ext cx="7158940" cy="1103619"/>
        </a:xfrm>
        <a:prstGeom prst="rect">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Trong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nông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nghiệp</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cây công nghiệp lâu năm (chè, cà phê, cao su, hồ tiêu,…), cây dược liệu (quế, hồi, sâm,…)</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loại cây ăn quả như: bưởi, cam, xoài…</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dsp:txBody>
      <dsp:txXfrm>
        <a:off x="842061" y="3862665"/>
        <a:ext cx="7158940" cy="1103619"/>
      </dsp:txXfrm>
    </dsp:sp>
    <dsp:sp modelId="{BB02C15B-25BD-4CA5-8B62-85830BA892A9}">
      <dsp:nvSpPr>
        <dsp:cNvPr id="12" name="Oval 11"/>
        <dsp:cNvSpPr/>
      </dsp:nvSpPr>
      <dsp:spPr bwMode="white">
        <a:xfrm>
          <a:off x="152299" y="3724713"/>
          <a:ext cx="1379523" cy="1379523"/>
        </a:xfrm>
        <a:prstGeom prst="ellipse">
          <a:avLst/>
        </a:prstGeom>
        <a:blipFill rotWithShape="0">
          <a:blip r:embed="rId3"/>
          <a:stretch>
            <a:fillRect/>
          </a:stretch>
        </a:blipFill>
      </dsp:spPr>
      <dsp:style>
        <a:lnRef idx="2">
          <a:schemeClr val="accent1"/>
        </a:lnRef>
        <a:fillRef idx="1">
          <a:schemeClr val="lt1"/>
        </a:fillRef>
        <a:effectRef idx="0">
          <a:scrgbClr r="0" g="0" b="0"/>
        </a:effectRef>
        <a:fontRef idx="minor"/>
      </dsp:style>
      <dsp:txXfrm>
        <a:off x="152299" y="3724713"/>
        <a:ext cx="1379523" cy="1379523"/>
      </dsp:txXfrm>
    </dsp:sp>
    <dsp:sp modelId="{28F6DBF1-E187-4C38-B1F1-C875CC0EEA2D}">
      <dsp:nvSpPr>
        <dsp:cNvPr id="3" name="Rectangles 2" hidden="1"/>
        <dsp:cNvSpPr/>
      </dsp:nvSpPr>
      <dsp:spPr bwMode="white">
        <a:xfrm>
          <a:off x="156305" y="118982"/>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118982"/>
        <a:ext cx="36000" cy="36000"/>
      </dsp:txXfrm>
    </dsp:sp>
    <dsp:sp modelId="{175AA276-58F2-4DD9-80FC-A508711E986D}">
      <dsp:nvSpPr>
        <dsp:cNvPr id="5" name="Rectangles 4" hidden="1"/>
        <dsp:cNvSpPr/>
      </dsp:nvSpPr>
      <dsp:spPr bwMode="white">
        <a:xfrm>
          <a:off x="1242399" y="27410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242399" y="2741047"/>
        <a:ext cx="36000" cy="36000"/>
      </dsp:txXfrm>
    </dsp:sp>
    <dsp:sp modelId="{99D1BCB1-BBEC-4020-AF46-9B84DFEEEB12}">
      <dsp:nvSpPr>
        <dsp:cNvPr id="6" name="Rectangles 5" hidden="1"/>
        <dsp:cNvSpPr/>
      </dsp:nvSpPr>
      <dsp:spPr bwMode="white">
        <a:xfrm>
          <a:off x="156305" y="5363111"/>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5363111"/>
        <a:ext cx="36000" cy="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001001" cy="5518093"/>
        <a:chOff x="0" y="0"/>
        <a:chExt cx="8001001" cy="5518093"/>
      </a:xfrm>
    </dsp:grpSpPr>
    <dsp:sp modelId="{C7497E28-FAE4-42DA-8D9D-5B4659273D7A}">
      <dsp:nvSpPr>
        <dsp:cNvPr id="4" name="Block Arc 3"/>
        <dsp:cNvSpPr/>
      </dsp:nvSpPr>
      <dsp:spPr bwMode="white">
        <a:xfrm>
          <a:off x="-6173918" y="-967112"/>
          <a:ext cx="7452317" cy="7452317"/>
        </a:xfrm>
        <a:prstGeom prst="blockArc">
          <a:avLst>
            <a:gd name="adj1" fmla="val 18900000"/>
            <a:gd name="adj2" fmla="val 2700000"/>
            <a:gd name="adj3" fmla="val 242"/>
          </a:avLst>
        </a:prstGeom>
      </dsp:spPr>
      <dsp:style>
        <a:lnRef idx="2">
          <a:schemeClr val="accent1">
            <a:shade val="60000"/>
          </a:schemeClr>
        </a:lnRef>
        <a:fillRef idx="0">
          <a:schemeClr val="accent1"/>
        </a:fillRef>
        <a:effectRef idx="0">
          <a:scrgbClr r="0" g="0" b="0"/>
        </a:effectRef>
        <a:fontRef idx="minor"/>
      </dsp:style>
      <dsp:txXfrm>
        <a:off x="-6173918" y="-967112"/>
        <a:ext cx="7452317" cy="7452317"/>
      </dsp:txXfrm>
    </dsp:sp>
    <dsp:sp modelId="{534504B8-3AD3-4D7F-BA10-772C4BC9F4DA}">
      <dsp:nvSpPr>
        <dsp:cNvPr id="7" name="Rectangles 6"/>
        <dsp:cNvSpPr/>
      </dsp:nvSpPr>
      <dsp:spPr bwMode="white">
        <a:xfrm>
          <a:off x="842061" y="551809"/>
          <a:ext cx="7158940" cy="1103619"/>
        </a:xfrm>
        <a:prstGeom prst="rect">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Chiếm khoảng 24%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hủ yếu ở đồng bằng sông Hồng, đồng bằng sông Cửu Long và các đồng bằng duyên hải miền Trung.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842061" y="551809"/>
        <a:ext cx="7158940" cy="1103619"/>
      </dsp:txXfrm>
    </dsp:sp>
    <dsp:sp modelId="{467C472B-F399-46AE-B017-5DC56BBEA7D7}">
      <dsp:nvSpPr>
        <dsp:cNvPr id="8" name="Oval 7"/>
        <dsp:cNvSpPr/>
      </dsp:nvSpPr>
      <dsp:spPr bwMode="white">
        <a:xfrm>
          <a:off x="152299" y="413857"/>
          <a:ext cx="1379523" cy="1379523"/>
        </a:xfrm>
        <a:prstGeom prst="ellipse">
          <a:avLst/>
        </a:prstGeom>
        <a:blipFill rotWithShape="0">
          <a:blip r:embed="rId1"/>
          <a:stretch>
            <a:fillRect/>
          </a:stretch>
        </a:blipFill>
      </dsp:spPr>
      <dsp:style>
        <a:lnRef idx="2">
          <a:schemeClr val="accent1"/>
        </a:lnRef>
        <a:fillRef idx="1">
          <a:schemeClr val="lt1"/>
        </a:fillRef>
        <a:effectRef idx="0">
          <a:scrgbClr r="0" g="0" b="0"/>
        </a:effectRef>
        <a:fontRef idx="minor"/>
      </dsp:style>
      <dsp:txXfrm>
        <a:off x="152299" y="413857"/>
        <a:ext cx="1379523" cy="1379523"/>
      </dsp:txXfrm>
    </dsp:sp>
    <dsp:sp modelId="{DD97E049-4A6C-47F8-8707-C5FFDBF743ED}">
      <dsp:nvSpPr>
        <dsp:cNvPr id="9" name="Rectangles 8"/>
        <dsp:cNvSpPr/>
      </dsp:nvSpPr>
      <dsp:spPr bwMode="white">
        <a:xfrm>
          <a:off x="1217141" y="2154474"/>
          <a:ext cx="6757775" cy="1103619"/>
        </a:xfrm>
        <a:prstGeom prst="rect">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có</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độ phì cao, rất giàu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Hồng: ít chua, tơi xốp, giàu chất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Cửu Long: đất phù sa ngọt có độ phì cao.</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Đất phù sa ở dải đồng bằng ven biển miền Trung: độ phì thấp hơn, nhiều cát, ít phù sa sông.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1217141" y="2154474"/>
        <a:ext cx="6757775" cy="1103619"/>
      </dsp:txXfrm>
    </dsp:sp>
    <dsp:sp modelId="{9D6C96D5-59F1-4074-AA4E-276172A59D56}">
      <dsp:nvSpPr>
        <dsp:cNvPr id="10" name="Oval 9"/>
        <dsp:cNvSpPr/>
      </dsp:nvSpPr>
      <dsp:spPr bwMode="white">
        <a:xfrm>
          <a:off x="553465" y="2069285"/>
          <a:ext cx="1379523" cy="1379523"/>
        </a:xfrm>
        <a:prstGeom prst="ellipse">
          <a:avLst/>
        </a:prstGeom>
        <a:blipFill rotWithShape="0">
          <a:blip r:embed="rId2"/>
          <a:stretch>
            <a:fillRect/>
          </a:stretch>
        </a:blipFill>
      </dsp:spPr>
      <dsp:style>
        <a:lnRef idx="2">
          <a:schemeClr val="accent1"/>
        </a:lnRef>
        <a:fillRef idx="1">
          <a:schemeClr val="lt1"/>
        </a:fillRef>
        <a:effectRef idx="0">
          <a:scrgbClr r="0" g="0" b="0"/>
        </a:effectRef>
        <a:fontRef idx="minor"/>
      </dsp:style>
      <dsp:txXfrm>
        <a:off x="553465" y="2069285"/>
        <a:ext cx="1379523" cy="1379523"/>
      </dsp:txXfrm>
    </dsp:sp>
    <dsp:sp modelId="{A0E9B536-5134-4AC7-990D-17E1F41843BA}">
      <dsp:nvSpPr>
        <dsp:cNvPr id="11" name="Rectangles 10"/>
        <dsp:cNvSpPr/>
      </dsp:nvSpPr>
      <dsp:spPr bwMode="white">
        <a:xfrm>
          <a:off x="842061" y="3862665"/>
          <a:ext cx="7158940" cy="1103619"/>
        </a:xfrm>
        <a:prstGeom prst="rect">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thủy sản: </a:t>
          </a:r>
          <a:r>
            <a:rPr lang="en-US" sz="1600" dirty="0" smtClean="0">
              <a:solidFill>
                <a:schemeClr val="tx1"/>
              </a:solidFill>
              <a:latin typeface="Cambria" panose="02040503050406030204" pitchFamily="18" charset="0"/>
              <a:ea typeface="Cambria" panose="02040503050406030204" pitchFamily="18" charset="0"/>
            </a:rPr>
            <a:t>v</a:t>
          </a:r>
          <a:r>
            <a:rPr lang="vi-VN" sz="1600" dirty="0" smtClean="0">
              <a:solidFill>
                <a:schemeClr val="tx1"/>
              </a:solidFill>
              <a:latin typeface="Cambria" panose="02040503050406030204" pitchFamily="18" charset="0"/>
              <a:ea typeface="Cambria" panose="02040503050406030204" pitchFamily="18" charset="0"/>
            </a:rPr>
            <a:t>ùng đất phèn, đất mặn tạo điều kiện thuận lợi cho việc đánh bắt thuỷ sản</a:t>
          </a:r>
          <a:r>
            <a:rPr lang="en-US" sz="1600" dirty="0" smtClean="0">
              <a:solidFill>
                <a:schemeClr val="tx1"/>
              </a:solidFill>
              <a:latin typeface="Cambria" panose="02040503050406030204" pitchFamily="18" charset="0"/>
              <a:ea typeface="Cambria" panose="02040503050406030204" pitchFamily="18" charset="0"/>
            </a:rPr>
            <a:t>, ở</a:t>
          </a:r>
          <a:r>
            <a:rPr lang="vi-VN" sz="1600" dirty="0" smtClean="0">
              <a:solidFill>
                <a:schemeClr val="tx1"/>
              </a:solidFill>
              <a:latin typeface="Cambria" panose="02040503050406030204" pitchFamily="18" charset="0"/>
              <a:ea typeface="Cambria" panose="02040503050406030204"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dsp:txBody>
      <dsp:txXfrm>
        <a:off x="842061" y="3862665"/>
        <a:ext cx="7158940" cy="1103619"/>
      </dsp:txXfrm>
    </dsp:sp>
    <dsp:sp modelId="{BB02C15B-25BD-4CA5-8B62-85830BA892A9}">
      <dsp:nvSpPr>
        <dsp:cNvPr id="12" name="Oval 11"/>
        <dsp:cNvSpPr/>
      </dsp:nvSpPr>
      <dsp:spPr bwMode="white">
        <a:xfrm>
          <a:off x="152299" y="3724713"/>
          <a:ext cx="1379523" cy="1379523"/>
        </a:xfrm>
        <a:prstGeom prst="ellipse">
          <a:avLst/>
        </a:prstGeom>
        <a:blipFill rotWithShape="0">
          <a:blip r:embed="rId3"/>
          <a:stretch>
            <a:fillRect/>
          </a:stretch>
        </a:blipFill>
      </dsp:spPr>
      <dsp:style>
        <a:lnRef idx="2">
          <a:schemeClr val="accent1"/>
        </a:lnRef>
        <a:fillRef idx="1">
          <a:schemeClr val="lt1"/>
        </a:fillRef>
        <a:effectRef idx="0">
          <a:scrgbClr r="0" g="0" b="0"/>
        </a:effectRef>
        <a:fontRef idx="minor"/>
      </dsp:style>
      <dsp:txXfrm>
        <a:off x="152299" y="3724713"/>
        <a:ext cx="1379523" cy="1379523"/>
      </dsp:txXfrm>
    </dsp:sp>
    <dsp:sp modelId="{28F6DBF1-E187-4C38-B1F1-C875CC0EEA2D}">
      <dsp:nvSpPr>
        <dsp:cNvPr id="3" name="Rectangles 2" hidden="1"/>
        <dsp:cNvSpPr/>
      </dsp:nvSpPr>
      <dsp:spPr bwMode="white">
        <a:xfrm>
          <a:off x="156305" y="118982"/>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118982"/>
        <a:ext cx="36000" cy="36000"/>
      </dsp:txXfrm>
    </dsp:sp>
    <dsp:sp modelId="{175AA276-58F2-4DD9-80FC-A508711E986D}">
      <dsp:nvSpPr>
        <dsp:cNvPr id="5" name="Rectangles 4" hidden="1"/>
        <dsp:cNvSpPr/>
      </dsp:nvSpPr>
      <dsp:spPr bwMode="white">
        <a:xfrm>
          <a:off x="1242399" y="27410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242399" y="2741047"/>
        <a:ext cx="36000" cy="36000"/>
      </dsp:txXfrm>
    </dsp:sp>
    <dsp:sp modelId="{99D1BCB1-BBEC-4020-AF46-9B84DFEEEB12}">
      <dsp:nvSpPr>
        <dsp:cNvPr id="6" name="Rectangles 5" hidden="1"/>
        <dsp:cNvSpPr/>
      </dsp:nvSpPr>
      <dsp:spPr bwMode="white">
        <a:xfrm>
          <a:off x="156305" y="5363111"/>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5363111"/>
        <a:ext cx="36000" cy="3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001001" cy="5518093"/>
        <a:chOff x="0" y="0"/>
        <a:chExt cx="8001001" cy="5518093"/>
      </a:xfrm>
    </dsp:grpSpPr>
    <dsp:sp modelId="{C7497E28-FAE4-42DA-8D9D-5B4659273D7A}">
      <dsp:nvSpPr>
        <dsp:cNvPr id="4" name="Block Arc 3"/>
        <dsp:cNvSpPr/>
      </dsp:nvSpPr>
      <dsp:spPr bwMode="white">
        <a:xfrm>
          <a:off x="-6173918" y="-967112"/>
          <a:ext cx="7452317" cy="7452317"/>
        </a:xfrm>
        <a:prstGeom prst="blockArc">
          <a:avLst>
            <a:gd name="adj1" fmla="val 18900000"/>
            <a:gd name="adj2" fmla="val 2700000"/>
            <a:gd name="adj3" fmla="val 242"/>
          </a:avLst>
        </a:prstGeom>
      </dsp:spPr>
      <dsp:style>
        <a:lnRef idx="2">
          <a:schemeClr val="accent1">
            <a:shade val="60000"/>
          </a:schemeClr>
        </a:lnRef>
        <a:fillRef idx="0">
          <a:schemeClr val="accent1"/>
        </a:fillRef>
        <a:effectRef idx="0">
          <a:scrgbClr r="0" g="0" b="0"/>
        </a:effectRef>
        <a:fontRef idx="minor"/>
      </dsp:style>
      <dsp:txXfrm>
        <a:off x="-6173918" y="-967112"/>
        <a:ext cx="7452317" cy="7452317"/>
      </dsp:txXfrm>
    </dsp:sp>
    <dsp:sp modelId="{534504B8-3AD3-4D7F-BA10-772C4BC9F4DA}">
      <dsp:nvSpPr>
        <dsp:cNvPr id="7" name="Rectangles 6"/>
        <dsp:cNvSpPr/>
      </dsp:nvSpPr>
      <dsp:spPr bwMode="white">
        <a:xfrm>
          <a:off x="842061" y="551809"/>
          <a:ext cx="7158940" cy="1103619"/>
        </a:xfrm>
        <a:prstGeom prst="rect">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875997"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Chiếm khoảng 11% diện tích đất tự nhiên.</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vi-VN"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Phân bố </a:t>
          </a:r>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rải rác ở các khu vực núi có độ cao từ 1600 - 1700 m trở lên.</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842061" y="551809"/>
        <a:ext cx="7158940" cy="1103619"/>
      </dsp:txXfrm>
    </dsp:sp>
    <dsp:sp modelId="{467C472B-F399-46AE-B017-5DC56BBEA7D7}">
      <dsp:nvSpPr>
        <dsp:cNvPr id="8" name="Oval 7"/>
        <dsp:cNvSpPr/>
      </dsp:nvSpPr>
      <dsp:spPr bwMode="white">
        <a:xfrm>
          <a:off x="152299" y="413857"/>
          <a:ext cx="1379523" cy="1379523"/>
        </a:xfrm>
        <a:prstGeom prst="ellipse">
          <a:avLst/>
        </a:prstGeom>
        <a:blipFill rotWithShape="0">
          <a:blip r:embed="rId1"/>
          <a:stretch>
            <a:fillRect/>
          </a:stretch>
        </a:blipFill>
      </dsp:spPr>
      <dsp:style>
        <a:lnRef idx="2">
          <a:schemeClr val="accent1"/>
        </a:lnRef>
        <a:fillRef idx="1">
          <a:schemeClr val="lt1"/>
        </a:fillRef>
        <a:effectRef idx="0">
          <a:scrgbClr r="0" g="0" b="0"/>
        </a:effectRef>
        <a:fontRef idx="minor"/>
      </dsp:style>
      <dsp:txXfrm>
        <a:off x="152299" y="413857"/>
        <a:ext cx="1379523" cy="1379523"/>
      </dsp:txXfrm>
    </dsp:sp>
    <dsp:sp modelId="{DD97E049-4A6C-47F8-8707-C5FFDBF743ED}">
      <dsp:nvSpPr>
        <dsp:cNvPr id="9" name="Rectangles 8"/>
        <dsp:cNvSpPr/>
      </dsp:nvSpPr>
      <dsp:spPr bwMode="white">
        <a:xfrm>
          <a:off x="1217141" y="2148395"/>
          <a:ext cx="6757775" cy="1103619"/>
        </a:xfrm>
        <a:prstGeom prst="rect">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875997"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8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8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8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8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1217141" y="2148395"/>
        <a:ext cx="6757775" cy="1103619"/>
      </dsp:txXfrm>
    </dsp:sp>
    <dsp:sp modelId="{9D6C96D5-59F1-4074-AA4E-276172A59D56}">
      <dsp:nvSpPr>
        <dsp:cNvPr id="10" name="Oval 9"/>
        <dsp:cNvSpPr/>
      </dsp:nvSpPr>
      <dsp:spPr bwMode="white">
        <a:xfrm>
          <a:off x="553465" y="2069285"/>
          <a:ext cx="1379523" cy="1379523"/>
        </a:xfrm>
        <a:prstGeom prst="ellipse">
          <a:avLst/>
        </a:prstGeom>
        <a:blipFill rotWithShape="0">
          <a:blip r:embed="rId2"/>
          <a:stretch>
            <a:fillRect/>
          </a:stretch>
        </a:blipFill>
      </dsp:spPr>
      <dsp:style>
        <a:lnRef idx="2">
          <a:schemeClr val="accent1"/>
        </a:lnRef>
        <a:fillRef idx="1">
          <a:schemeClr val="lt1"/>
        </a:fillRef>
        <a:effectRef idx="0">
          <a:scrgbClr r="0" g="0" b="0"/>
        </a:effectRef>
        <a:fontRef idx="minor"/>
      </dsp:style>
      <dsp:txXfrm>
        <a:off x="553465" y="2069285"/>
        <a:ext cx="1379523" cy="1379523"/>
      </dsp:txXfrm>
    </dsp:sp>
    <dsp:sp modelId="{A0E9B536-5134-4AC7-990D-17E1F41843BA}">
      <dsp:nvSpPr>
        <dsp:cNvPr id="11" name="Rectangles 10"/>
        <dsp:cNvSpPr/>
      </dsp:nvSpPr>
      <dsp:spPr bwMode="white">
        <a:xfrm>
          <a:off x="842061" y="3862665"/>
          <a:ext cx="7158940" cy="1103619"/>
        </a:xfrm>
        <a:prstGeom prst="rect">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875997"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800" b="1" dirty="0" err="1" smtClean="0">
              <a:solidFill>
                <a:schemeClr val="tx1"/>
              </a:solidFill>
              <a:latin typeface="Cambria" panose="02040503050406030204" pitchFamily="18" charset="0"/>
              <a:ea typeface="Cambria" panose="02040503050406030204" pitchFamily="18" charset="0"/>
            </a:rPr>
            <a:t>Giá</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trị</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sử</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dụng</a:t>
          </a:r>
          <a:r>
            <a:rPr lang="en-US" sz="1800" dirty="0" smtClean="0">
              <a:solidFill>
                <a:schemeClr val="tx1"/>
              </a:solidFill>
              <a:latin typeface="Cambria" panose="02040503050406030204" pitchFamily="18" charset="0"/>
              <a:ea typeface="Cambria" panose="02040503050406030204" pitchFamily="18" charset="0"/>
            </a:rPr>
            <a:t>: t</a:t>
          </a:r>
          <a:r>
            <a:rPr lang="vi-VN" sz="1800" dirty="0" smtClean="0">
              <a:solidFill>
                <a:schemeClr val="tx1"/>
              </a:solidFill>
              <a:latin typeface="Cambria" panose="02040503050406030204" pitchFamily="18" charset="0"/>
              <a:ea typeface="Cambria" panose="02040503050406030204" pitchFamily="18" charset="0"/>
            </a:rPr>
            <a:t>hích hợp trồng rừng phòng hộ đầu nguồn</a:t>
          </a:r>
          <a:r>
            <a:rPr lang="vi-VN"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dsp:txBody>
      <dsp:txXfrm>
        <a:off x="842061" y="3862665"/>
        <a:ext cx="7158940" cy="1103619"/>
      </dsp:txXfrm>
    </dsp:sp>
    <dsp:sp modelId="{BB02C15B-25BD-4CA5-8B62-85830BA892A9}">
      <dsp:nvSpPr>
        <dsp:cNvPr id="12" name="Oval 11"/>
        <dsp:cNvSpPr/>
      </dsp:nvSpPr>
      <dsp:spPr bwMode="white">
        <a:xfrm>
          <a:off x="152299" y="3724713"/>
          <a:ext cx="1379523" cy="1379523"/>
        </a:xfrm>
        <a:prstGeom prst="ellipse">
          <a:avLst/>
        </a:prstGeom>
        <a:blipFill rotWithShape="0">
          <a:blip r:embed="rId3"/>
          <a:stretch>
            <a:fillRect/>
          </a:stretch>
        </a:blipFill>
      </dsp:spPr>
      <dsp:style>
        <a:lnRef idx="2">
          <a:schemeClr val="accent1"/>
        </a:lnRef>
        <a:fillRef idx="1">
          <a:schemeClr val="lt1"/>
        </a:fillRef>
        <a:effectRef idx="0">
          <a:scrgbClr r="0" g="0" b="0"/>
        </a:effectRef>
        <a:fontRef idx="minor"/>
      </dsp:style>
      <dsp:txXfrm>
        <a:off x="152299" y="3724713"/>
        <a:ext cx="1379523" cy="1379523"/>
      </dsp:txXfrm>
    </dsp:sp>
    <dsp:sp modelId="{28F6DBF1-E187-4C38-B1F1-C875CC0EEA2D}">
      <dsp:nvSpPr>
        <dsp:cNvPr id="3" name="Rectangles 2" hidden="1"/>
        <dsp:cNvSpPr/>
      </dsp:nvSpPr>
      <dsp:spPr bwMode="white">
        <a:xfrm>
          <a:off x="156305" y="118982"/>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118982"/>
        <a:ext cx="36000" cy="36000"/>
      </dsp:txXfrm>
    </dsp:sp>
    <dsp:sp modelId="{175AA276-58F2-4DD9-80FC-A508711E986D}">
      <dsp:nvSpPr>
        <dsp:cNvPr id="5" name="Rectangles 4" hidden="1"/>
        <dsp:cNvSpPr/>
      </dsp:nvSpPr>
      <dsp:spPr bwMode="white">
        <a:xfrm>
          <a:off x="1242399" y="27410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242399" y="2741047"/>
        <a:ext cx="36000" cy="36000"/>
      </dsp:txXfrm>
    </dsp:sp>
    <dsp:sp modelId="{99D1BCB1-BBEC-4020-AF46-9B84DFEEEB12}">
      <dsp:nvSpPr>
        <dsp:cNvPr id="6" name="Rectangles 5" hidden="1"/>
        <dsp:cNvSpPr/>
      </dsp:nvSpPr>
      <dsp:spPr bwMode="white">
        <a:xfrm>
          <a:off x="156305" y="5363111"/>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5363111"/>
        <a:ext cx="36000" cy="3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530387" cy="5254181"/>
        <a:chOff x="0" y="0"/>
        <a:chExt cx="8530387" cy="5254181"/>
      </a:xfrm>
    </dsp:grpSpPr>
    <dsp:sp modelId="{00160372-EE32-43F3-AEC8-EDBE1EE30523}">
      <dsp:nvSpPr>
        <dsp:cNvPr id="3" name="Rounded Rectangle 2"/>
        <dsp:cNvSpPr/>
      </dsp:nvSpPr>
      <dsp:spPr bwMode="white">
        <a:xfrm>
          <a:off x="66005" y="2036733"/>
          <a:ext cx="955930" cy="1180715"/>
        </a:xfrm>
        <a:prstGeom prst="roundRect">
          <a:avLst>
            <a:gd name="adj" fmla="val 10000"/>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smtClean="0">
              <a:solidFill>
                <a:srgbClr val="FF0000"/>
              </a:solidFill>
              <a:latin typeface="Cambria" panose="02040503050406030204" pitchFamily="18" charset="0"/>
              <a:ea typeface="Cambria" panose="02040503050406030204" pitchFamily="18" charset="0"/>
            </a:rPr>
            <a:t>NHÓM 3</a:t>
          </a:r>
          <a:endParaRPr lang="en-US" sz="2000" b="1" dirty="0">
            <a:solidFill>
              <a:srgbClr val="FF0000"/>
            </a:solidFill>
            <a:latin typeface="Cambria" panose="02040503050406030204" pitchFamily="18" charset="0"/>
            <a:ea typeface="Cambria" panose="02040503050406030204" pitchFamily="18" charset="0"/>
          </a:endParaRPr>
        </a:p>
      </dsp:txBody>
      <dsp:txXfrm>
        <a:off x="66005" y="2036733"/>
        <a:ext cx="955930" cy="1180715"/>
      </dsp:txXfrm>
    </dsp:sp>
    <dsp:sp modelId="{977D9258-F91B-4ECD-93BD-F70F8E8628FA}">
      <dsp:nvSpPr>
        <dsp:cNvPr id="4" name="Freeform 3"/>
        <dsp:cNvSpPr/>
      </dsp:nvSpPr>
      <dsp:spPr bwMode="white">
        <a:xfrm>
          <a:off x="667194" y="1927955"/>
          <a:ext cx="1654055" cy="40449"/>
        </a:xfrm>
        <a:custGeom>
          <a:avLst/>
          <a:gdLst/>
          <a:ahLst/>
          <a:cxnLst/>
          <a:pathLst>
            <a:path w="2605" h="64">
              <a:moveTo>
                <a:pt x="559" y="1101"/>
              </a:moveTo>
              <a:lnTo>
                <a:pt x="2046" y="-103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667194" y="1927955"/>
        <a:ext cx="1654055" cy="40449"/>
      </dsp:txXfrm>
    </dsp:sp>
    <dsp:sp modelId="{983CCE9D-A68F-45B6-B5E3-8C935362A290}">
      <dsp:nvSpPr>
        <dsp:cNvPr id="5" name="Rounded Rectangle 4"/>
        <dsp:cNvSpPr/>
      </dsp:nvSpPr>
      <dsp:spPr bwMode="white">
        <a:xfrm>
          <a:off x="1966507" y="678911"/>
          <a:ext cx="1013478" cy="1180715"/>
        </a:xfrm>
        <a:prstGeom prst="roundRect">
          <a:avLst>
            <a:gd name="adj" fmla="val 10000"/>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Cambria" panose="02040503050406030204" pitchFamily="18" charset="0"/>
              <a:ea typeface="Cambria" panose="02040503050406030204" pitchFamily="18" charset="0"/>
            </a:rPr>
            <a:t>Thực</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trạng</a:t>
          </a:r>
          <a:endParaRPr lang="en-US" sz="2000" b="1" dirty="0">
            <a:solidFill>
              <a:schemeClr val="tx1"/>
            </a:solidFill>
            <a:latin typeface="Cambria" panose="02040503050406030204" pitchFamily="18" charset="0"/>
            <a:ea typeface="Cambria" panose="02040503050406030204" pitchFamily="18" charset="0"/>
          </a:endParaRPr>
        </a:p>
      </dsp:txBody>
      <dsp:txXfrm>
        <a:off x="1966507" y="678911"/>
        <a:ext cx="1013478" cy="1180715"/>
      </dsp:txXfrm>
    </dsp:sp>
    <dsp:sp modelId="{BEE14AB2-5155-4062-BDC9-81FC40CC96C5}">
      <dsp:nvSpPr>
        <dsp:cNvPr id="6" name="Freeform 5"/>
        <dsp:cNvSpPr/>
      </dsp:nvSpPr>
      <dsp:spPr bwMode="white">
        <a:xfrm>
          <a:off x="2870649" y="909588"/>
          <a:ext cx="1163244" cy="40449"/>
        </a:xfrm>
        <a:custGeom>
          <a:avLst/>
          <a:gdLst/>
          <a:ahLst/>
          <a:cxnLst/>
          <a:pathLst>
            <a:path w="1832" h="64">
              <a:moveTo>
                <a:pt x="172" y="566"/>
              </a:moveTo>
              <a:lnTo>
                <a:pt x="1660" y="-503"/>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870649" y="909588"/>
        <a:ext cx="1163244" cy="40449"/>
      </dsp:txXfrm>
    </dsp:sp>
    <dsp:sp modelId="{74752D16-F284-4733-BD06-D81B903FC595}">
      <dsp:nvSpPr>
        <dsp:cNvPr id="7" name="Rounded Rectangle 6"/>
        <dsp:cNvSpPr/>
      </dsp:nvSpPr>
      <dsp:spPr bwMode="white">
        <a:xfrm>
          <a:off x="3924557" y="0"/>
          <a:ext cx="4522091" cy="118071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anose="02040503050406030204" pitchFamily="18" charset="0"/>
            <a:ea typeface="Cambria" panose="02040503050406030204" pitchFamily="18" charset="0"/>
          </a:endParaRPr>
        </a:p>
      </dsp:txBody>
      <dsp:txXfrm>
        <a:off x="3924557" y="0"/>
        <a:ext cx="4522091" cy="1180715"/>
      </dsp:txXfrm>
    </dsp:sp>
    <dsp:sp modelId="{085DDCEE-9B2A-4FE1-8803-7719DDB3D6CB}">
      <dsp:nvSpPr>
        <dsp:cNvPr id="8" name="Freeform 7"/>
        <dsp:cNvSpPr/>
      </dsp:nvSpPr>
      <dsp:spPr bwMode="white">
        <a:xfrm>
          <a:off x="2870649" y="1588499"/>
          <a:ext cx="1163244" cy="40449"/>
        </a:xfrm>
        <a:custGeom>
          <a:avLst/>
          <a:gdLst/>
          <a:ahLst/>
          <a:cxnLst/>
          <a:pathLst>
            <a:path w="1832" h="64">
              <a:moveTo>
                <a:pt x="172" y="-503"/>
              </a:moveTo>
              <a:lnTo>
                <a:pt x="1660" y="566"/>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870649" y="1588499"/>
        <a:ext cx="1163244" cy="40449"/>
      </dsp:txXfrm>
    </dsp:sp>
    <dsp:sp modelId="{83021AC3-EBE3-4F91-90D4-B475F247BF98}">
      <dsp:nvSpPr>
        <dsp:cNvPr id="9" name="Rounded Rectangle 8"/>
        <dsp:cNvSpPr/>
      </dsp:nvSpPr>
      <dsp:spPr bwMode="white">
        <a:xfrm>
          <a:off x="3924557" y="1357822"/>
          <a:ext cx="4514487" cy="118071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anose="02040503050406030204" pitchFamily="18" charset="0"/>
            <a:ea typeface="Cambria" panose="02040503050406030204" pitchFamily="18" charset="0"/>
          </a:endParaRPr>
        </a:p>
      </dsp:txBody>
      <dsp:txXfrm>
        <a:off x="3924557" y="1357822"/>
        <a:ext cx="4514487" cy="1180715"/>
      </dsp:txXfrm>
    </dsp:sp>
    <dsp:sp modelId="{2C7633BD-46F7-4934-84F1-2C7EF7441B97}">
      <dsp:nvSpPr>
        <dsp:cNvPr id="10" name="Freeform 9"/>
        <dsp:cNvSpPr/>
      </dsp:nvSpPr>
      <dsp:spPr bwMode="white">
        <a:xfrm>
          <a:off x="667194" y="3285777"/>
          <a:ext cx="1654055" cy="40449"/>
        </a:xfrm>
        <a:custGeom>
          <a:avLst/>
          <a:gdLst/>
          <a:ahLst/>
          <a:cxnLst/>
          <a:pathLst>
            <a:path w="2605" h="64">
              <a:moveTo>
                <a:pt x="559" y="-1037"/>
              </a:moveTo>
              <a:lnTo>
                <a:pt x="2046" y="1101"/>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667194" y="3285777"/>
        <a:ext cx="1654055" cy="40449"/>
      </dsp:txXfrm>
    </dsp:sp>
    <dsp:sp modelId="{E06B0587-1B83-4659-BE19-EEC915595376}">
      <dsp:nvSpPr>
        <dsp:cNvPr id="11" name="Rounded Rectangle 10"/>
        <dsp:cNvSpPr/>
      </dsp:nvSpPr>
      <dsp:spPr bwMode="white">
        <a:xfrm>
          <a:off x="1966507" y="3394555"/>
          <a:ext cx="1015368" cy="1180715"/>
        </a:xfrm>
        <a:prstGeom prst="roundRect">
          <a:avLst>
            <a:gd name="adj" fmla="val 10000"/>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Cambria" panose="02040503050406030204" pitchFamily="18" charset="0"/>
              <a:ea typeface="Cambria" panose="02040503050406030204" pitchFamily="18" charset="0"/>
            </a:rPr>
            <a:t>Nguyên</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nhân</a:t>
          </a:r>
          <a:endParaRPr lang="en-US" sz="2000" b="1" dirty="0">
            <a:solidFill>
              <a:schemeClr val="tx1"/>
            </a:solidFill>
            <a:latin typeface="Cambria" panose="02040503050406030204" pitchFamily="18" charset="0"/>
            <a:ea typeface="Cambria" panose="02040503050406030204" pitchFamily="18" charset="0"/>
          </a:endParaRPr>
        </a:p>
      </dsp:txBody>
      <dsp:txXfrm>
        <a:off x="1966507" y="3394555"/>
        <a:ext cx="1015368" cy="1180715"/>
      </dsp:txXfrm>
    </dsp:sp>
    <dsp:sp modelId="{E015C146-2506-4481-A4D5-7B3CD11B341C}">
      <dsp:nvSpPr>
        <dsp:cNvPr id="12" name="Freeform 11"/>
        <dsp:cNvSpPr/>
      </dsp:nvSpPr>
      <dsp:spPr bwMode="white">
        <a:xfrm>
          <a:off x="2872539" y="3625232"/>
          <a:ext cx="1163244" cy="40449"/>
        </a:xfrm>
        <a:custGeom>
          <a:avLst/>
          <a:gdLst/>
          <a:ahLst/>
          <a:cxnLst/>
          <a:pathLst>
            <a:path w="1832" h="64">
              <a:moveTo>
                <a:pt x="172" y="566"/>
              </a:moveTo>
              <a:lnTo>
                <a:pt x="1660" y="-503"/>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872539" y="3625232"/>
        <a:ext cx="1163244" cy="40449"/>
      </dsp:txXfrm>
    </dsp:sp>
    <dsp:sp modelId="{E830DF01-FA7C-4A8E-95CC-AC276B40E34D}">
      <dsp:nvSpPr>
        <dsp:cNvPr id="13" name="Rounded Rectangle 12"/>
        <dsp:cNvSpPr/>
      </dsp:nvSpPr>
      <dsp:spPr bwMode="white">
        <a:xfrm>
          <a:off x="3926446" y="2715644"/>
          <a:ext cx="4537936" cy="118071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anose="02040503050406030204" pitchFamily="18" charset="0"/>
            <a:ea typeface="Cambria" panose="02040503050406030204" pitchFamily="18" charset="0"/>
          </a:endParaRPr>
        </a:p>
      </dsp:txBody>
      <dsp:txXfrm>
        <a:off x="3926446" y="2715644"/>
        <a:ext cx="4537936" cy="1180715"/>
      </dsp:txXfrm>
    </dsp:sp>
    <dsp:sp modelId="{516AF49E-EFD9-4C3D-9038-3141FA588384}">
      <dsp:nvSpPr>
        <dsp:cNvPr id="14" name="Freeform 13"/>
        <dsp:cNvSpPr/>
      </dsp:nvSpPr>
      <dsp:spPr bwMode="white">
        <a:xfrm>
          <a:off x="2872539" y="4304143"/>
          <a:ext cx="1163244" cy="40449"/>
        </a:xfrm>
        <a:custGeom>
          <a:avLst/>
          <a:gdLst/>
          <a:ahLst/>
          <a:cxnLst/>
          <a:pathLst>
            <a:path w="1832" h="64">
              <a:moveTo>
                <a:pt x="172" y="-503"/>
              </a:moveTo>
              <a:lnTo>
                <a:pt x="1660" y="566"/>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872539" y="4304143"/>
        <a:ext cx="1163244" cy="40449"/>
      </dsp:txXfrm>
    </dsp:sp>
    <dsp:sp modelId="{8ABD9155-0C2D-4925-B73A-7F453F57773A}">
      <dsp:nvSpPr>
        <dsp:cNvPr id="15" name="Rounded Rectangle 14"/>
        <dsp:cNvSpPr/>
      </dsp:nvSpPr>
      <dsp:spPr bwMode="white">
        <a:xfrm>
          <a:off x="3926446" y="4073466"/>
          <a:ext cx="4537936" cy="118071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anose="02040503050406030204" pitchFamily="18" charset="0"/>
            <a:ea typeface="Cambria" panose="02040503050406030204" pitchFamily="18" charset="0"/>
          </a:endParaRPr>
        </a:p>
      </dsp:txBody>
      <dsp:txXfrm>
        <a:off x="3926446" y="4073466"/>
        <a:ext cx="4537936" cy="1180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530387" cy="5254181"/>
        <a:chOff x="0" y="0"/>
        <a:chExt cx="8530387" cy="5254181"/>
      </a:xfrm>
    </dsp:grpSpPr>
    <dsp:sp modelId="{00160372-EE32-43F3-AEC8-EDBE1EE30523}">
      <dsp:nvSpPr>
        <dsp:cNvPr id="3" name="Rounded Rectangle 2"/>
        <dsp:cNvSpPr/>
      </dsp:nvSpPr>
      <dsp:spPr bwMode="white">
        <a:xfrm>
          <a:off x="0" y="1657088"/>
          <a:ext cx="970956" cy="1199274"/>
        </a:xfrm>
        <a:prstGeom prst="roundRect">
          <a:avLst>
            <a:gd name="adj" fmla="val 10000"/>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smtClean="0">
              <a:solidFill>
                <a:srgbClr val="FF0000"/>
              </a:solidFill>
              <a:latin typeface="Cambria" panose="02040503050406030204" pitchFamily="18" charset="0"/>
              <a:ea typeface="Cambria" panose="02040503050406030204" pitchFamily="18" charset="0"/>
            </a:rPr>
            <a:t>NHÓM 7</a:t>
          </a:r>
          <a:endParaRPr lang="en-US" sz="2000" b="1" dirty="0">
            <a:solidFill>
              <a:srgbClr val="FF0000"/>
            </a:solidFill>
            <a:latin typeface="Cambria" panose="02040503050406030204" pitchFamily="18" charset="0"/>
            <a:ea typeface="Cambria" panose="02040503050406030204" pitchFamily="18" charset="0"/>
          </a:endParaRPr>
        </a:p>
      </dsp:txBody>
      <dsp:txXfrm>
        <a:off x="0" y="1657088"/>
        <a:ext cx="970956" cy="1199274"/>
      </dsp:txXfrm>
    </dsp:sp>
    <dsp:sp modelId="{977D9258-F91B-4ECD-93BD-F70F8E8628FA}">
      <dsp:nvSpPr>
        <dsp:cNvPr id="4" name="Freeform 3"/>
        <dsp:cNvSpPr/>
      </dsp:nvSpPr>
      <dsp:spPr bwMode="white">
        <a:xfrm>
          <a:off x="663755" y="1612398"/>
          <a:ext cx="1573821" cy="41085"/>
        </a:xfrm>
        <a:custGeom>
          <a:avLst/>
          <a:gdLst/>
          <a:ahLst/>
          <a:cxnLst/>
          <a:pathLst>
            <a:path w="2478" h="65">
              <a:moveTo>
                <a:pt x="484" y="1015"/>
              </a:moveTo>
              <a:lnTo>
                <a:pt x="1995" y="-95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663755" y="1612398"/>
        <a:ext cx="1573821" cy="41085"/>
      </dsp:txXfrm>
    </dsp:sp>
    <dsp:sp modelId="{983CCE9D-A68F-45B6-B5E3-8C935362A290}">
      <dsp:nvSpPr>
        <dsp:cNvPr id="5" name="Rounded Rectangle 4"/>
        <dsp:cNvSpPr/>
      </dsp:nvSpPr>
      <dsp:spPr bwMode="white">
        <a:xfrm>
          <a:off x="1930375" y="409519"/>
          <a:ext cx="1029409" cy="1199274"/>
        </a:xfrm>
        <a:prstGeom prst="roundRect">
          <a:avLst>
            <a:gd name="adj" fmla="val 10000"/>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Cambria" panose="02040503050406030204" pitchFamily="18" charset="0"/>
              <a:ea typeface="Cambria" panose="02040503050406030204" pitchFamily="18" charset="0"/>
            </a:rPr>
            <a:t>Hậu</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quả</a:t>
          </a:r>
          <a:endParaRPr lang="en-US" sz="2000" b="1" dirty="0">
            <a:solidFill>
              <a:schemeClr val="tx1"/>
            </a:solidFill>
            <a:latin typeface="Cambria" panose="02040503050406030204" pitchFamily="18" charset="0"/>
            <a:ea typeface="Cambria" panose="02040503050406030204" pitchFamily="18" charset="0"/>
          </a:endParaRPr>
        </a:p>
      </dsp:txBody>
      <dsp:txXfrm>
        <a:off x="1930375" y="409519"/>
        <a:ext cx="1029409" cy="1199274"/>
      </dsp:txXfrm>
    </dsp:sp>
    <dsp:sp modelId="{BEE14AB2-5155-4062-BDC9-81FC40CC96C5}">
      <dsp:nvSpPr>
        <dsp:cNvPr id="6" name="Freeform 5"/>
        <dsp:cNvSpPr/>
      </dsp:nvSpPr>
      <dsp:spPr bwMode="white">
        <a:xfrm>
          <a:off x="2913523" y="772921"/>
          <a:ext cx="1051940" cy="41085"/>
        </a:xfrm>
        <a:custGeom>
          <a:avLst/>
          <a:gdLst/>
          <a:ahLst/>
          <a:cxnLst/>
          <a:pathLst>
            <a:path w="1657" h="65">
              <a:moveTo>
                <a:pt x="73" y="372"/>
              </a:moveTo>
              <a:lnTo>
                <a:pt x="1584" y="-307"/>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913523" y="772921"/>
        <a:ext cx="1051940" cy="41085"/>
      </dsp:txXfrm>
    </dsp:sp>
    <dsp:sp modelId="{74752D16-F284-4733-BD06-D81B903FC595}">
      <dsp:nvSpPr>
        <dsp:cNvPr id="7" name="Rounded Rectangle 6"/>
        <dsp:cNvSpPr/>
      </dsp:nvSpPr>
      <dsp:spPr bwMode="white">
        <a:xfrm>
          <a:off x="3919203" y="221899"/>
          <a:ext cx="4593171" cy="71174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Đ</a:t>
          </a:r>
          <a:r>
            <a:rPr lang="vi-VN" sz="1600" dirty="0" smtClean="0">
              <a:solidFill>
                <a:schemeClr val="tx1"/>
              </a:solidFill>
              <a:latin typeface="Cambria" panose="02040503050406030204" pitchFamily="18" charset="0"/>
              <a:ea typeface="Cambria" panose="02040503050406030204" pitchFamily="18" charset="0"/>
            </a:rPr>
            <a:t>ộ phì của đất giảm, mất chất dinh dưỡng, khiến năng suất cây trồng bị ảnh hưởng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dsp:txBody>
      <dsp:txXfrm>
        <a:off x="3919203" y="221899"/>
        <a:ext cx="4593171" cy="711745"/>
      </dsp:txXfrm>
    </dsp:sp>
    <dsp:sp modelId="{085DDCEE-9B2A-4FE1-8803-7719DDB3D6CB}">
      <dsp:nvSpPr>
        <dsp:cNvPr id="8" name="Freeform 7"/>
        <dsp:cNvSpPr/>
      </dsp:nvSpPr>
      <dsp:spPr bwMode="white">
        <a:xfrm>
          <a:off x="2910523" y="1211523"/>
          <a:ext cx="1057941" cy="41085"/>
        </a:xfrm>
        <a:custGeom>
          <a:avLst/>
          <a:gdLst/>
          <a:ahLst/>
          <a:cxnLst/>
          <a:pathLst>
            <a:path w="1666" h="65">
              <a:moveTo>
                <a:pt x="78" y="-319"/>
              </a:moveTo>
              <a:lnTo>
                <a:pt x="1588" y="383"/>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910523" y="1211523"/>
        <a:ext cx="1057941" cy="41085"/>
      </dsp:txXfrm>
    </dsp:sp>
    <dsp:sp modelId="{83021AC3-EBE3-4F91-90D4-B475F247BF98}">
      <dsp:nvSpPr>
        <dsp:cNvPr id="9" name="Rounded Rectangle 8"/>
        <dsp:cNvSpPr/>
      </dsp:nvSpPr>
      <dsp:spPr bwMode="white">
        <a:xfrm>
          <a:off x="3919203" y="1113535"/>
          <a:ext cx="4585448" cy="682879"/>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N</a:t>
          </a:r>
          <a:r>
            <a:rPr lang="vi-VN" sz="1600" dirty="0" smtClean="0">
              <a:solidFill>
                <a:schemeClr val="tx1"/>
              </a:solidFill>
              <a:latin typeface="Cambria" panose="02040503050406030204" pitchFamily="18" charset="0"/>
              <a:ea typeface="Cambria" panose="02040503050406030204" pitchFamily="18" charset="0"/>
            </a:rPr>
            <a:t>hiều nơi đất bị thoái hóa nặng không thể sử dụng cho trồng trọt.</a:t>
          </a:r>
          <a:endParaRPr lang="en-US" sz="1600" dirty="0">
            <a:solidFill>
              <a:schemeClr val="tx1"/>
            </a:solidFill>
            <a:latin typeface="Cambria" panose="02040503050406030204" pitchFamily="18" charset="0"/>
            <a:ea typeface="Cambria" panose="02040503050406030204" pitchFamily="18" charset="0"/>
          </a:endParaRPr>
        </a:p>
      </dsp:txBody>
      <dsp:txXfrm>
        <a:off x="3919203" y="1113535"/>
        <a:ext cx="4585448" cy="682879"/>
      </dsp:txXfrm>
    </dsp:sp>
    <dsp:sp modelId="{2C7633BD-46F7-4934-84F1-2C7EF7441B97}">
      <dsp:nvSpPr>
        <dsp:cNvPr id="10" name="Freeform 9"/>
        <dsp:cNvSpPr/>
      </dsp:nvSpPr>
      <dsp:spPr bwMode="white">
        <a:xfrm>
          <a:off x="663755" y="2859966"/>
          <a:ext cx="1573821" cy="41085"/>
        </a:xfrm>
        <a:custGeom>
          <a:avLst/>
          <a:gdLst/>
          <a:ahLst/>
          <a:cxnLst/>
          <a:pathLst>
            <a:path w="2478" h="65">
              <a:moveTo>
                <a:pt x="484" y="-950"/>
              </a:moveTo>
              <a:lnTo>
                <a:pt x="1995" y="1015"/>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663755" y="2859966"/>
        <a:ext cx="1573821" cy="41085"/>
      </dsp:txXfrm>
    </dsp:sp>
    <dsp:sp modelId="{E06B0587-1B83-4659-BE19-EEC915595376}">
      <dsp:nvSpPr>
        <dsp:cNvPr id="11" name="Rounded Rectangle 10"/>
        <dsp:cNvSpPr/>
      </dsp:nvSpPr>
      <dsp:spPr bwMode="white">
        <a:xfrm>
          <a:off x="1930375" y="2904656"/>
          <a:ext cx="1031328" cy="1199274"/>
        </a:xfrm>
        <a:prstGeom prst="roundRect">
          <a:avLst>
            <a:gd name="adj" fmla="val 10000"/>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Cambria" panose="02040503050406030204" pitchFamily="18" charset="0"/>
              <a:ea typeface="Cambria" panose="02040503050406030204" pitchFamily="18" charset="0"/>
            </a:rPr>
            <a:t>Biện</a:t>
          </a:r>
          <a:r>
            <a:rPr lang="en-US" sz="2000" b="1" dirty="0" smtClean="0">
              <a:solidFill>
                <a:schemeClr val="tx1"/>
              </a:solidFill>
              <a:latin typeface="Cambria" panose="02040503050406030204" pitchFamily="18" charset="0"/>
              <a:ea typeface="Cambria" panose="02040503050406030204" pitchFamily="18" charset="0"/>
            </a:rPr>
            <a:t> </a:t>
          </a:r>
          <a:r>
            <a:rPr lang="en-US" sz="2000" b="1" dirty="0" err="1" smtClean="0">
              <a:solidFill>
                <a:schemeClr val="tx1"/>
              </a:solidFill>
              <a:latin typeface="Cambria" panose="02040503050406030204" pitchFamily="18" charset="0"/>
              <a:ea typeface="Cambria" panose="02040503050406030204" pitchFamily="18" charset="0"/>
            </a:rPr>
            <a:t>pháp</a:t>
          </a:r>
          <a:endParaRPr lang="en-US" sz="2000" b="1" dirty="0">
            <a:solidFill>
              <a:schemeClr val="tx1"/>
            </a:solidFill>
            <a:latin typeface="Cambria" panose="02040503050406030204" pitchFamily="18" charset="0"/>
            <a:ea typeface="Cambria" panose="02040503050406030204" pitchFamily="18" charset="0"/>
          </a:endParaRPr>
        </a:p>
      </dsp:txBody>
      <dsp:txXfrm>
        <a:off x="1930375" y="2904656"/>
        <a:ext cx="1031328" cy="1199274"/>
      </dsp:txXfrm>
    </dsp:sp>
    <dsp:sp modelId="{E015C146-2506-4481-A4D5-7B3CD11B341C}">
      <dsp:nvSpPr>
        <dsp:cNvPr id="12" name="Freeform 11"/>
        <dsp:cNvSpPr/>
      </dsp:nvSpPr>
      <dsp:spPr bwMode="white">
        <a:xfrm>
          <a:off x="2718578" y="2943040"/>
          <a:ext cx="1445668" cy="41085"/>
        </a:xfrm>
        <a:custGeom>
          <a:avLst/>
          <a:gdLst/>
          <a:ahLst/>
          <a:cxnLst/>
          <a:pathLst>
            <a:path w="2277" h="65">
              <a:moveTo>
                <a:pt x="383" y="884"/>
              </a:moveTo>
              <a:lnTo>
                <a:pt x="1894" y="-819"/>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718578" y="2943040"/>
        <a:ext cx="1445668" cy="41085"/>
      </dsp:txXfrm>
    </dsp:sp>
    <dsp:sp modelId="{E830DF01-FA7C-4A8E-95CC-AC276B40E34D}">
      <dsp:nvSpPr>
        <dsp:cNvPr id="13" name="Rounded Rectangle 12"/>
        <dsp:cNvSpPr/>
      </dsp:nvSpPr>
      <dsp:spPr bwMode="white">
        <a:xfrm>
          <a:off x="3921122" y="1976305"/>
          <a:ext cx="4609265" cy="893135"/>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err="1" smtClean="0">
              <a:solidFill>
                <a:schemeClr val="tx1"/>
              </a:solidFill>
              <a:latin typeface="Cambria" panose="02040503050406030204" pitchFamily="18" charset="0"/>
              <a:ea typeface="Cambria" panose="02040503050406030204" pitchFamily="18" charset="0"/>
            </a:rPr>
            <a:t>Bảo</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vệ</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rừng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và</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trồng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rừng</a:t>
          </a:r>
          <a:r>
            <a:rPr lang="en-US" sz="1600" dirty="0" smtClean="0">
              <a:solidFill>
                <a:schemeClr val="tx1"/>
              </a:solidFill>
              <a:latin typeface="Cambria" panose="02040503050406030204" pitchFamily="18" charset="0"/>
              <a:ea typeface="Cambria" panose="02040503050406030204" pitchFamily="18" charset="0"/>
            </a:rPr>
            <a:t>: b</a:t>
          </a:r>
          <a:r>
            <a:rPr lang="vi-VN" sz="1600" dirty="0" smtClean="0">
              <a:solidFill>
                <a:schemeClr val="tx1"/>
              </a:solidFill>
              <a:latin typeface="Cambria" panose="02040503050406030204" pitchFamily="18" charset="0"/>
              <a:ea typeface="Cambria" panose="02040503050406030204" pitchFamily="18" charset="0"/>
            </a:rPr>
            <a:t>ảo vệ rừng phòng hộ đầu nguồn, ven biển</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cây phủ xanh đất trống, đồi núi trọc để hạn chế quá trình xói mòn đất.</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endParaRPr lang="en-US" sz="1600" dirty="0">
            <a:solidFill>
              <a:schemeClr val="tx1"/>
            </a:solidFill>
            <a:latin typeface="Cambria" panose="02040503050406030204" pitchFamily="18" charset="0"/>
            <a:ea typeface="Cambria" panose="02040503050406030204" pitchFamily="18" charset="0"/>
          </a:endParaRPr>
        </a:p>
      </dsp:txBody>
      <dsp:txXfrm>
        <a:off x="3921122" y="1976305"/>
        <a:ext cx="4609265" cy="893135"/>
      </dsp:txXfrm>
    </dsp:sp>
    <dsp:sp modelId="{516AF49E-EFD9-4C3D-9038-3141FA588384}">
      <dsp:nvSpPr>
        <dsp:cNvPr id="14" name="Freeform 13"/>
        <dsp:cNvSpPr/>
      </dsp:nvSpPr>
      <dsp:spPr bwMode="white">
        <a:xfrm>
          <a:off x="2961607" y="3493333"/>
          <a:ext cx="959610" cy="41085"/>
        </a:xfrm>
        <a:custGeom>
          <a:avLst/>
          <a:gdLst/>
          <a:ahLst/>
          <a:cxnLst/>
          <a:pathLst>
            <a:path w="1511" h="65">
              <a:moveTo>
                <a:pt x="0" y="17"/>
              </a:moveTo>
              <a:lnTo>
                <a:pt x="1511" y="47"/>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961607" y="3493333"/>
        <a:ext cx="959610" cy="41085"/>
      </dsp:txXfrm>
    </dsp:sp>
    <dsp:sp modelId="{8ABD9155-0C2D-4925-B73A-7F453F57773A}">
      <dsp:nvSpPr>
        <dsp:cNvPr id="15" name="Rounded Rectangle 14"/>
        <dsp:cNvSpPr/>
      </dsp:nvSpPr>
      <dsp:spPr bwMode="white">
        <a:xfrm>
          <a:off x="3921122" y="3049331"/>
          <a:ext cx="4609265" cy="948254"/>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anose="02040503050406030204" pitchFamily="18" charset="0"/>
            <a:ea typeface="Cambria" panose="02040503050406030204" pitchFamily="18" charset="0"/>
          </a:endParaRPr>
        </a:p>
      </dsp:txBody>
      <dsp:txXfrm>
        <a:off x="3921122" y="3049331"/>
        <a:ext cx="4609265" cy="948254"/>
      </dsp:txXfrm>
    </dsp:sp>
    <dsp:sp modelId="{BA4907F3-4C7A-4A8B-832D-CE4F945BC720}">
      <dsp:nvSpPr>
        <dsp:cNvPr id="16" name="Freeform 15"/>
        <dsp:cNvSpPr/>
      </dsp:nvSpPr>
      <dsp:spPr bwMode="white">
        <a:xfrm>
          <a:off x="2711383" y="4034044"/>
          <a:ext cx="1460059" cy="41085"/>
        </a:xfrm>
        <a:custGeom>
          <a:avLst/>
          <a:gdLst/>
          <a:ahLst/>
          <a:cxnLst/>
          <a:pathLst>
            <a:path w="2299" h="65">
              <a:moveTo>
                <a:pt x="394" y="-834"/>
              </a:moveTo>
              <a:lnTo>
                <a:pt x="1905" y="899"/>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711383" y="4034044"/>
        <a:ext cx="1460059" cy="41085"/>
      </dsp:txXfrm>
    </dsp:sp>
    <dsp:sp modelId="{2DF296F3-CC75-40EE-A52F-90B0CBEB6394}">
      <dsp:nvSpPr>
        <dsp:cNvPr id="17" name="Rounded Rectangle 16"/>
        <dsp:cNvSpPr/>
      </dsp:nvSpPr>
      <dsp:spPr bwMode="white">
        <a:xfrm>
          <a:off x="3921122" y="4177476"/>
          <a:ext cx="4590485" cy="854806"/>
        </a:xfrm>
        <a:prstGeom prst="roundRect">
          <a:avLst>
            <a:gd name="adj" fmla="val 10000"/>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600" dirty="0" smtClean="0">
              <a:solidFill>
                <a:schemeClr val="tx1"/>
              </a:solidFill>
              <a:latin typeface="Cambria" panose="02040503050406030204" pitchFamily="18" charset="0"/>
              <a:ea typeface="Cambria" panose="02040503050406030204"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anose="02040503050406030204" pitchFamily="18" charset="0"/>
            <a:ea typeface="Cambria" panose="02040503050406030204" pitchFamily="18" charset="0"/>
          </a:endParaRPr>
        </a:p>
      </dsp:txBody>
      <dsp:txXfrm>
        <a:off x="3921122" y="4177476"/>
        <a:ext cx="4590485" cy="85480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8.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diagramDrawing" Target="../diagrams/drawing5.xml"/><Relationship Id="rId7" Type="http://schemas.openxmlformats.org/officeDocument/2006/relationships/diagramColors" Target="../diagrams/colors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5.jpe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5.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5.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5.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684020"/>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9.</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 THỔ NHƯỠNG VIỆT NAM (Tiếp)</a:t>
            </a:r>
            <a:r>
              <a:rPr lang="en-US" sz="2400" b="1" dirty="0">
                <a:solidFill>
                  <a:srgbClr val="FFFF00"/>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FFFF00"/>
              </a:solidFill>
              <a:effectLst>
                <a:outerShdw blurRad="38100" dist="38100" dir="2700000" algn="tl">
                  <a:srgbClr val="000000">
                    <a:alpha val="43137"/>
                  </a:srgbClr>
                </a:outerShdw>
              </a:effectLst>
              <a:latin typeface="Cambria" panose="02040503050406030204" pitchFamily="18" charset="0"/>
            </a:endParaRPr>
          </a:p>
          <a:p>
            <a:pPr algn="ct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a:t>
            </a:r>
            <a:r>
              <a:rPr lang="vi-VN" sz="2400" b="1" dirty="0" smtClean="0">
                <a:solidFill>
                  <a:srgbClr val="0D30DD"/>
                </a:solidFill>
                <a:latin typeface="Cambria" panose="02040503050406030204" pitchFamily="18" charset="0"/>
              </a:rPr>
              <a:t>ĐẤT</a:t>
            </a:r>
            <a:endParaRPr lang="en-US" sz="2400" b="1" dirty="0">
              <a:solidFill>
                <a:srgbClr val="0D30DD"/>
              </a:solidFill>
              <a:latin typeface="Cambria" panose="02040503050406030204" pitchFamily="18" charset="0"/>
            </a:endParaRPr>
          </a:p>
        </p:txBody>
      </p:sp>
      <p:sp>
        <p:nvSpPr>
          <p:cNvPr id="22" name="Rectangle 21"/>
          <p:cNvSpPr/>
          <p:nvPr/>
        </p:nvSpPr>
        <p:spPr>
          <a:xfrm>
            <a:off x="268865" y="1447800"/>
            <a:ext cx="3998335" cy="5062924"/>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endParaRPr lang="en-US" sz="1900" b="1" dirty="0" smtClean="0">
              <a:solidFill>
                <a:srgbClr val="00B050"/>
              </a:solidFill>
              <a:latin typeface="Cambria" panose="02040503050406030204" pitchFamily="18" charset="0"/>
              <a:ea typeface="Cambria" panose="02040503050406030204" pitchFamily="18" charset="0"/>
            </a:endParaRP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smtClean="0">
                <a:solidFill>
                  <a:srgbClr val="00B050"/>
                </a:solidFill>
                <a:latin typeface="Cambria" panose="02040503050406030204" pitchFamily="18" charset="0"/>
                <a:ea typeface="Cambria" panose="02040503050406030204" pitchFamily="18" charset="0"/>
              </a:rPr>
              <a:t>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endParaRPr lang="en-US" sz="1900" b="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a:t>
            </a:r>
            <a:r>
              <a:rPr lang="en-US" sz="1900" i="1" dirty="0" smtClean="0">
                <a:solidFill>
                  <a:srgbClr val="FF0000"/>
                </a:solidFill>
                <a:latin typeface="Cambria" panose="02040503050406030204" pitchFamily="18" charset="0"/>
                <a:ea typeface="Cambria" panose="02040503050406030204" pitchFamily="18" charset="0"/>
              </a:rPr>
              <a:t>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thực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a:t>
            </a:r>
            <a:r>
              <a:rPr lang="en-US" sz="1900" i="1" dirty="0" smtClean="0">
                <a:solidFill>
                  <a:srgbClr val="FF0000"/>
                </a:solidFill>
                <a:latin typeface="Cambria" panose="02040503050406030204" pitchFamily="18" charset="0"/>
                <a:ea typeface="Cambria" panose="02040503050406030204" pitchFamily="18" charset="0"/>
              </a:rPr>
              <a:t>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4419600" y="1299018"/>
            <a:ext cx="4419600" cy="51655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Trồng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vệ</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rừng</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Sử</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dụng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bón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phân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hữu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cơ</a:t>
            </a:r>
            <a:endParaRPr lang="en-US" dirty="0">
              <a:latin typeface="Cambria" panose="02040503050406030204" pitchFamily="18" charset="0"/>
              <a:ea typeface="Cambria" panose="02040503050406030204"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Xói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mòn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đất</a:t>
            </a:r>
            <a:r>
              <a:rPr lang="en-US" dirty="0" smtClean="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Đốt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rừng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làm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nương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rẫy</a:t>
            </a:r>
            <a:endParaRPr lang="en-US" dirty="0">
              <a:latin typeface="Cambria" panose="02040503050406030204" pitchFamily="18" charset="0"/>
              <a:ea typeface="Cambria" panose="02040503050406030204" pitchFamily="18" charset="0"/>
            </a:endParaRPr>
          </a:p>
        </p:txBody>
      </p:sp>
      <p:sp>
        <p:nvSpPr>
          <p:cNvPr id="25"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a:t>
            </a:r>
            <a:r>
              <a:rPr lang="vi-VN" sz="2400" b="1" dirty="0" smtClean="0">
                <a:solidFill>
                  <a:srgbClr val="0D30DD"/>
                </a:solidFill>
                <a:latin typeface="Cambria" panose="02040503050406030204" pitchFamily="18" charset="0"/>
              </a:rPr>
              <a:t>ĐẤT</a:t>
            </a:r>
            <a:endParaRPr lang="en-US" sz="2400" b="1" dirty="0">
              <a:solidFill>
                <a:srgbClr val="0D30DD"/>
              </a:solidFill>
              <a:latin typeface="Cambria" panose="02040503050406030204" pitchFamily="18"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ĐẤT </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anose="02040503050406030204" pitchFamily="18" charset="0"/>
                <a:ea typeface="Cambria" panose="02040503050406030204" pitchFamily="18" charset="0"/>
                <a:cs typeface="Times New Roman" panose="02020603050405020304"/>
              </a:rPr>
              <a:t>- Thực trạng: </a:t>
            </a:r>
            <a:endParaRPr lang="vi-VN" sz="2000" b="1"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sz="2000" dirty="0">
                <a:latin typeface="Cambria" panose="02040503050406030204" pitchFamily="18" charset="0"/>
                <a:ea typeface="Cambria" panose="02040503050406030204" pitchFamily="18" charset="0"/>
                <a:cs typeface="Times New Roman" panose="02020603050405020304"/>
              </a:rPr>
              <a:t>+ Nhiều diện tích đất ở trung du và miền núi bị rửa trôi, xói mòn, bạc màu, trở nên khô cằn, nghèo dinh dưỡng; nguy cơ hoang mạc hoá có thể xảy ra ở khu vực duyên hải Nam Trung Bộ.</a:t>
            </a:r>
            <a:endParaRPr lang="vi-VN" sz="2000"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sz="2000" dirty="0">
                <a:latin typeface="Cambria" panose="02040503050406030204" pitchFamily="18" charset="0"/>
                <a:ea typeface="Cambria" panose="02040503050406030204" pitchFamily="18" charset="0"/>
                <a:cs typeface="Times New Roman" panose="02020603050405020304"/>
              </a:rPr>
              <a:t>+ Đất ở nhiều vùng cửa sông, ven biển bị suy thoái do nhiễm mặn, nhiễm phèn, ngập úng và có xu hướng ngày càng tăng.</a:t>
            </a:r>
            <a:endParaRPr lang="vi-VN" sz="2000" dirty="0">
              <a:latin typeface="Cambria" panose="02040503050406030204" pitchFamily="18" charset="0"/>
              <a:ea typeface="Cambria" panose="02040503050406030204" pitchFamily="18" charset="0"/>
              <a:cs typeface="Times New Roman" panose="02020603050405020304"/>
            </a:endParaRPr>
          </a:p>
        </p:txBody>
      </p:sp>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ĐẤT </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ĐẤT </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anose="02040503050406030204" pitchFamily="18" charset="0"/>
                <a:ea typeface="Cambria" panose="02040503050406030204" pitchFamily="18" charset="0"/>
                <a:cs typeface="Times New Roman" panose="02020603050405020304"/>
              </a:rPr>
              <a:t>- </a:t>
            </a:r>
            <a:r>
              <a:rPr lang="vi-VN" sz="2400" b="1" dirty="0">
                <a:latin typeface="Cambria" panose="02040503050406030204" pitchFamily="18" charset="0"/>
                <a:ea typeface="Cambria" panose="02040503050406030204" pitchFamily="18" charset="0"/>
                <a:cs typeface="Times New Roman" panose="02020603050405020304"/>
              </a:rPr>
              <a:t>Biện pháp: </a:t>
            </a:r>
            <a:endParaRPr lang="vi-VN" sz="2400" b="1"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Bảo vệ rừng và trồng rừng.</a:t>
            </a:r>
            <a:endParaRPr lang="vi-VN" sz="2400"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Củng cố và hoàn thiện hệ thống đê biển, hệ thống công trình thủy lợi.</a:t>
            </a:r>
            <a:endParaRPr lang="vi-VN" sz="2400"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Bổ sung các chất hữu cơ, các vi sinh vật cho đất và làm tăng độ phì nhiêu của đất.</a:t>
            </a:r>
            <a:endParaRPr lang="vi-VN" sz="2400" dirty="0">
              <a:latin typeface="Cambria" panose="02040503050406030204" pitchFamily="18" charset="0"/>
              <a:ea typeface="Cambria" panose="02040503050406030204" pitchFamily="18" charset="0"/>
              <a:cs typeface="Times New Roman" panose="02020603050405020304"/>
            </a:endParaRPr>
          </a:p>
        </p:txBody>
      </p:sp>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CHỐNG THOÁI</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 HÓA ĐẤT </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anose="02040503050406030204" pitchFamily="18" charset="0"/>
              </a:rPr>
              <a:t>EM CÓ BIẾT?</a:t>
            </a:r>
            <a:endParaRPr lang="en-US" sz="2400" b="1" dirty="0">
              <a:solidFill>
                <a:srgbClr val="FF0000"/>
              </a:solidFill>
              <a:latin typeface="Cambria" panose="02040503050406030204"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panose="02020603050405020304"/>
                <a:ea typeface="Times New Roman" panose="02020603050405020304"/>
              </a:rPr>
              <a:t>- Đá mẹ là nguồn gốc cung cấp vật chất vô cơ cho đất. Đá mẹ có ảnh hưởng đến màu sắc và tính chất của đất.</a:t>
            </a:r>
            <a:endParaRPr lang="vi-VN" sz="2000" dirty="0">
              <a:solidFill>
                <a:srgbClr val="0D30DD"/>
              </a:solidFill>
              <a:latin typeface="Times New Roman" panose="02020603050405020304"/>
              <a:ea typeface="Times New Roman" panose="02020603050405020304"/>
            </a:endParaRPr>
          </a:p>
          <a:p>
            <a:pPr algn="just"/>
            <a:r>
              <a:rPr lang="vi-VN" sz="2000" dirty="0">
                <a:solidFill>
                  <a:srgbClr val="0D30DD"/>
                </a:solidFill>
                <a:latin typeface="Times New Roman" panose="02020603050405020304"/>
                <a:ea typeface="Times New Roman" panose="02020603050405020304"/>
              </a:rPr>
              <a:t>- Khí hậu, đặc biệt là nhiệt độ và lượng mưa, quyết định mức độ rửa trôi, thúc đẩy quá trình hòa tan, tích tụ hữu cơ.</a:t>
            </a:r>
            <a:endParaRPr lang="vi-VN" sz="2000" dirty="0">
              <a:solidFill>
                <a:srgbClr val="0D30DD"/>
              </a:solidFill>
              <a:latin typeface="Times New Roman" panose="02020603050405020304"/>
              <a:ea typeface="Times New Roman" panose="02020603050405020304"/>
            </a:endParaRPr>
          </a:p>
          <a:p>
            <a:pPr algn="just"/>
            <a:r>
              <a:rPr lang="vi-VN" sz="2000" dirty="0">
                <a:solidFill>
                  <a:srgbClr val="0D30DD"/>
                </a:solidFill>
                <a:latin typeface="Times New Roman" panose="02020603050405020304"/>
                <a:ea typeface="Times New Roman" panose="02020603050405020304"/>
              </a:rPr>
              <a:t>- Sinh vật đóng vai trò quan trọng trong quá trình hình thành đất. Thực vât cung cấp vật chất hữu cơ, vi sinh vật phân giải xác súc vật tạo mùn, động vật làm đất tơi xốp hơn.</a:t>
            </a:r>
            <a:endParaRPr lang="vi-VN" sz="2000" dirty="0">
              <a:solidFill>
                <a:srgbClr val="0D30DD"/>
              </a:solidFill>
              <a:latin typeface="Times New Roman" panose="02020603050405020304"/>
              <a:ea typeface="Times New Roman" panose="02020603050405020304"/>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gridCol w="6327329"/>
              </a:tblGrid>
              <a:tr h="370840">
                <a:tc>
                  <a:txBody>
                    <a:bodyPr/>
                    <a:lstStyle/>
                    <a:p>
                      <a:pPr algn="ctr">
                        <a:lnSpc>
                          <a:spcPct val="110000"/>
                        </a:lnSpc>
                        <a:spcBef>
                          <a:spcPts val="600"/>
                        </a:spcBef>
                        <a:spcAft>
                          <a:spcPts val="0"/>
                        </a:spcAft>
                      </a:pPr>
                      <a:r>
                        <a:rPr lang="vi-VN" sz="2000" b="1" dirty="0">
                          <a:effectLst/>
                          <a:latin typeface="Cambria" panose="02040503050406030204" pitchFamily="18" charset="0"/>
                          <a:ea typeface="Cambria" panose="02040503050406030204" pitchFamily="18" charset="0"/>
                          <a:cs typeface="Times New Roman" panose="02020603050405020304"/>
                        </a:rPr>
                        <a:t>Nhóm đất</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anose="02040503050406030204" pitchFamily="18" charset="0"/>
                          <a:ea typeface="Cambria" panose="02040503050406030204" pitchFamily="18" charset="0"/>
                          <a:cs typeface="Times New Roman" panose="02020603050405020304"/>
                        </a:rPr>
                        <a:t>Giá trị sử dụng</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3259">
                <a:tc>
                  <a:txBody>
                    <a:bodyPr/>
                    <a:lstStyle/>
                    <a:p>
                      <a:pPr algn="ctr">
                        <a:lnSpc>
                          <a:spcPct val="110000"/>
                        </a:lnSpc>
                        <a:spcBef>
                          <a:spcPts val="600"/>
                        </a:spcBef>
                        <a:spcAft>
                          <a:spcPts val="0"/>
                        </a:spcAft>
                      </a:pPr>
                      <a:r>
                        <a:rPr lang="vi-VN" sz="2000" dirty="0">
                          <a:effectLst/>
                          <a:latin typeface="Cambria" panose="02040503050406030204" pitchFamily="18" charset="0"/>
                          <a:ea typeface="Cambria" panose="02040503050406030204" pitchFamily="18" charset="0"/>
                          <a:cs typeface="Times New Roman" panose="02020603050405020304"/>
                        </a:rPr>
                        <a:t>Đất feralit</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lâm nghiệp: thích hợp phát triển rừng sản xuất.</a:t>
                      </a:r>
                      <a:endParaRPr lang="vi-VN" sz="2000" dirty="0" smtClean="0">
                        <a:effectLst/>
                        <a:latin typeface="Cambria" panose="02040503050406030204" pitchFamily="18" charset="0"/>
                        <a:ea typeface="Cambria" panose="02040503050406030204" pitchFamily="18" charset="0"/>
                        <a:cs typeface="Times New Roman" panose="02020603050405020304"/>
                      </a:endParaRPr>
                    </a:p>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nông nghiệp: trồng các cây công nghiệp lâu năm, cây dược liệu và các loại cây ăn quả.</a:t>
                      </a:r>
                      <a:endParaRPr lang="vi-VN"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lnSpc>
                          <a:spcPct val="110000"/>
                        </a:lnSpc>
                        <a:spcBef>
                          <a:spcPts val="600"/>
                        </a:spcBef>
                        <a:spcAft>
                          <a:spcPts val="0"/>
                        </a:spcAft>
                      </a:pPr>
                      <a:r>
                        <a:rPr lang="vi-VN" sz="2000" dirty="0">
                          <a:effectLst/>
                          <a:latin typeface="Cambria" panose="02040503050406030204" pitchFamily="18" charset="0"/>
                          <a:ea typeface="Cambria" panose="02040503050406030204" pitchFamily="18" charset="0"/>
                          <a:cs typeface="Times New Roman" panose="02020603050405020304"/>
                        </a:rPr>
                        <a:t>Đất </a:t>
                      </a:r>
                      <a:endParaRPr lang="en-US" sz="2000" dirty="0" smtClean="0">
                        <a:effectLst/>
                        <a:latin typeface="Cambria" panose="02040503050406030204" pitchFamily="18" charset="0"/>
                        <a:ea typeface="Cambria" panose="02040503050406030204" pitchFamily="18" charset="0"/>
                        <a:cs typeface="Times New Roman" panose="02020603050405020304"/>
                      </a:endParaRPr>
                    </a:p>
                    <a:p>
                      <a:pPr algn="ctr">
                        <a:lnSpc>
                          <a:spcPct val="110000"/>
                        </a:lnSpc>
                        <a:spcBef>
                          <a:spcPts val="600"/>
                        </a:spcBef>
                        <a:spcAft>
                          <a:spcPts val="0"/>
                        </a:spcAft>
                      </a:pPr>
                      <a:r>
                        <a:rPr lang="vi-VN" sz="2000" dirty="0" smtClean="0">
                          <a:effectLst/>
                          <a:latin typeface="Cambria" panose="02040503050406030204" pitchFamily="18" charset="0"/>
                          <a:ea typeface="Cambria" panose="02040503050406030204" pitchFamily="18" charset="0"/>
                          <a:cs typeface="Times New Roman" panose="02020603050405020304"/>
                        </a:rPr>
                        <a:t>phù </a:t>
                      </a:r>
                      <a:r>
                        <a:rPr lang="vi-VN" sz="2000" dirty="0">
                          <a:effectLst/>
                          <a:latin typeface="Cambria" panose="02040503050406030204" pitchFamily="18" charset="0"/>
                          <a:ea typeface="Cambria" panose="02040503050406030204" pitchFamily="18" charset="0"/>
                          <a:cs typeface="Times New Roman" panose="02020603050405020304"/>
                        </a:rPr>
                        <a:t>sa</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 </a:t>
                      </a:r>
                      <a:r>
                        <a:rPr lang="vi-VN" sz="2000" dirty="0" smtClean="0">
                          <a:effectLst/>
                          <a:latin typeface="Cambria" panose="02040503050406030204" pitchFamily="18" charset="0"/>
                          <a:ea typeface="Cambria" panose="02040503050406030204" pitchFamily="18" charset="0"/>
                          <a:cs typeface="Times New Roman" panose="02020603050405020304"/>
                        </a:rPr>
                        <a:t>Trong nông nghiệp: sản xuất lương thực, cây công nghiệp hàng năm và cây ăn quả.</a:t>
                      </a:r>
                      <a:endParaRPr lang="vi-VN" sz="2000" dirty="0" smtClean="0">
                        <a:effectLst/>
                        <a:latin typeface="Cambria" panose="02040503050406030204" pitchFamily="18" charset="0"/>
                        <a:ea typeface="Cambria" panose="02040503050406030204" pitchFamily="18" charset="0"/>
                        <a:cs typeface="Times New Roman" panose="02020603050405020304"/>
                      </a:endParaRPr>
                    </a:p>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thủy sản: thuận lợi cho việc đánh bắt và nuôi trồng thủy sản.</a:t>
                      </a:r>
                      <a:endParaRPr lang="vi-VN"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panose="02020603050405020304" pitchFamily="18" charset="0"/>
                <a:cs typeface="Times New Roman" panose="02020603050405020304" pitchFamily="18" charset="0"/>
              </a:rPr>
              <a:t>b</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anose="02040503050406030204" pitchFamily="18" charset="0"/>
                <a:ea typeface="Cambria" panose="02040503050406030204" pitchFamily="18" charset="0"/>
                <a:cs typeface="Times New Roman" panose="02020603050405020304"/>
              </a:rPr>
              <a:t>TÀI NGUYÊN ĐẤT Ở TPHCM</a:t>
            </a:r>
            <a:endParaRPr lang="en-US" b="1" dirty="0" smtClean="0">
              <a:solidFill>
                <a:srgbClr val="0D30DD"/>
              </a:solidFill>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b="1" dirty="0">
                <a:latin typeface="Cambria" panose="02040503050406030204" pitchFamily="18" charset="0"/>
                <a:ea typeface="Cambria" panose="02040503050406030204" pitchFamily="18" charset="0"/>
                <a:cs typeface="Times New Roman" panose="02020603050405020304"/>
              </a:rPr>
              <a:t> - Đất xám phù sa </a:t>
            </a:r>
            <a:r>
              <a:rPr lang="vi-VN" b="1" dirty="0" smtClean="0">
                <a:latin typeface="Cambria" panose="02040503050406030204" pitchFamily="18" charset="0"/>
                <a:ea typeface="Cambria" panose="02040503050406030204" pitchFamily="18" charset="0"/>
                <a:cs typeface="Times New Roman" panose="02020603050405020304"/>
              </a:rPr>
              <a:t>cổ</a:t>
            </a:r>
            <a:r>
              <a:rPr lang="en-US" b="1" dirty="0" smtClean="0">
                <a:latin typeface="Cambria" panose="02040503050406030204" pitchFamily="18" charset="0"/>
                <a:ea typeface="Cambria" panose="02040503050406030204" pitchFamily="18" charset="0"/>
                <a:cs typeface="Times New Roman" panose="02020603050405020304"/>
              </a:rPr>
              <a:t>:</a:t>
            </a:r>
            <a:r>
              <a:rPr lang="vi-VN" b="1"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tuy </a:t>
            </a:r>
            <a:r>
              <a:rPr lang="vi-VN" dirty="0">
                <a:latin typeface="Cambria" panose="02040503050406030204" pitchFamily="18" charset="0"/>
                <a:ea typeface="Cambria" panose="02040503050406030204" pitchFamily="18" charset="0"/>
                <a:cs typeface="Times New Roman" panose="02020603050405020304"/>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endParaRPr lang="vi-VN"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b="1" dirty="0" smtClean="0">
                <a:latin typeface="Cambria" panose="02040503050406030204" pitchFamily="18" charset="0"/>
                <a:ea typeface="Cambria" panose="02040503050406030204" pitchFamily="18" charset="0"/>
                <a:cs typeface="Times New Roman" panose="02020603050405020304"/>
              </a:rPr>
              <a:t>- </a:t>
            </a:r>
            <a:r>
              <a:rPr lang="vi-VN" b="1" dirty="0">
                <a:latin typeface="Cambria" panose="02040503050406030204" pitchFamily="18" charset="0"/>
                <a:ea typeface="Cambria" panose="02040503050406030204" pitchFamily="18" charset="0"/>
                <a:cs typeface="Times New Roman" panose="02020603050405020304"/>
              </a:rPr>
              <a:t>Đất phù </a:t>
            </a:r>
            <a:r>
              <a:rPr lang="vi-VN" b="1" dirty="0" smtClean="0">
                <a:latin typeface="Cambria" panose="02040503050406030204" pitchFamily="18" charset="0"/>
                <a:ea typeface="Cambria" panose="02040503050406030204" pitchFamily="18" charset="0"/>
                <a:cs typeface="Times New Roman" panose="02020603050405020304"/>
              </a:rPr>
              <a:t>sa</a:t>
            </a:r>
            <a:r>
              <a:rPr lang="en-US" b="1" dirty="0" smtClean="0">
                <a:latin typeface="Cambria" panose="02040503050406030204" pitchFamily="18" charset="0"/>
                <a:ea typeface="Cambria" panose="02040503050406030204" pitchFamily="18" charset="0"/>
                <a:cs typeface="Times New Roman" panose="02020603050405020304"/>
              </a:rPr>
              <a:t>:</a:t>
            </a:r>
            <a:r>
              <a:rPr lang="vi-VN" b="1"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được </a:t>
            </a:r>
            <a:r>
              <a:rPr lang="vi-VN" dirty="0">
                <a:latin typeface="Cambria" panose="02040503050406030204" pitchFamily="18" charset="0"/>
                <a:ea typeface="Cambria" panose="02040503050406030204" pitchFamily="18" charset="0"/>
                <a:cs typeface="Times New Roman" panose="02020603050405020304"/>
              </a:rPr>
              <a:t>khai thác để trồng </a:t>
            </a:r>
            <a:r>
              <a:rPr lang="vi-VN" dirty="0" smtClean="0">
                <a:latin typeface="Cambria" panose="02040503050406030204" pitchFamily="18" charset="0"/>
                <a:ea typeface="Cambria" panose="02040503050406030204" pitchFamily="18" charset="0"/>
                <a:cs typeface="Times New Roman" panose="02020603050405020304"/>
              </a:rPr>
              <a:t>lúa</a:t>
            </a:r>
            <a:r>
              <a:rPr lang="en-US"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trồng </a:t>
            </a:r>
            <a:r>
              <a:rPr lang="vi-VN" dirty="0">
                <a:latin typeface="Cambria" panose="02040503050406030204" pitchFamily="18" charset="0"/>
                <a:ea typeface="Cambria" panose="02040503050406030204" pitchFamily="18" charset="0"/>
                <a:cs typeface="Times New Roman" panose="02020603050405020304"/>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anose="02040503050406030204" pitchFamily="18" charset="0"/>
              <a:ea typeface="Cambria" panose="02040503050406030204" pitchFamily="18" charset="0"/>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a:t>
            </a:r>
            <a:r>
              <a:rPr lang="vi-VN"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Nhóm</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đất</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feralit</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anose="02040503050406030204" pitchFamily="18" charset="0"/>
                <a:ea typeface="Cambria" panose="02040503050406030204" pitchFamily="18" charset="0"/>
              </a:rPr>
              <a:t>- Chiếm tới 65% diện tích đất tự nhiên.</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Phân </a:t>
            </a:r>
            <a:r>
              <a:rPr lang="vi-VN" sz="1700" b="1" dirty="0" smtClean="0">
                <a:latin typeface="Cambria" panose="02040503050406030204" pitchFamily="18" charset="0"/>
                <a:ea typeface="Cambria" panose="02040503050406030204" pitchFamily="18" charset="0"/>
              </a:rPr>
              <a:t>bố</a:t>
            </a:r>
            <a:r>
              <a:rPr lang="en-US" sz="1700" b="1" dirty="0" smtClean="0">
                <a:latin typeface="Cambria" panose="02040503050406030204" pitchFamily="18" charset="0"/>
                <a:ea typeface="Cambria" panose="02040503050406030204" pitchFamily="18" charset="0"/>
              </a:rPr>
              <a:t>:</a:t>
            </a:r>
            <a:r>
              <a:rPr lang="vi-VN" sz="1700" b="1" dirty="0" smtClean="0">
                <a:latin typeface="Cambria" panose="02040503050406030204" pitchFamily="18" charset="0"/>
                <a:ea typeface="Cambria" panose="02040503050406030204" pitchFamily="18" charset="0"/>
              </a:rPr>
              <a:t> </a:t>
            </a:r>
            <a:r>
              <a:rPr lang="vi-VN" sz="1700" dirty="0">
                <a:latin typeface="Cambria" panose="02040503050406030204" pitchFamily="18" charset="0"/>
                <a:ea typeface="Cambria" panose="02040503050406030204" pitchFamily="18" charset="0"/>
              </a:rPr>
              <a:t>ở các tỉnh trung du và miền núi, từ độ cao 1600 đến 1700m trở xuống. </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Đặc điểm:</a:t>
            </a:r>
            <a:endParaRPr lang="vi-VN" sz="1700" b="1"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Chứa nhiều oxit sắt và oxit nhôm tạo nên màu đỏ vàng.</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Có lớp vỏ phong hóa dày thoáng khí, dễ thoát nước, đất chua, nghèo các chất badơ và mùn.</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Giá trị sử dụng: </a:t>
            </a:r>
            <a:endParaRPr lang="vi-VN" sz="1700" b="1"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Trong lâm nghiệp: thích hợp phát triển rừng sản </a:t>
            </a:r>
            <a:r>
              <a:rPr lang="vi-VN" sz="1700" dirty="0" smtClean="0">
                <a:latin typeface="Cambria" panose="02040503050406030204" pitchFamily="18" charset="0"/>
                <a:ea typeface="Cambria" panose="02040503050406030204" pitchFamily="18" charset="0"/>
              </a:rPr>
              <a:t>xuất</a:t>
            </a:r>
            <a:r>
              <a:rPr lang="en-US" sz="1700" dirty="0" smtClean="0">
                <a:latin typeface="Cambria" panose="02040503050406030204" pitchFamily="18" charset="0"/>
                <a:ea typeface="Cambria" panose="02040503050406030204" pitchFamily="18" charset="0"/>
              </a:rPr>
              <a:t>.</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en-US" sz="1700" dirty="0" smtClean="0">
                <a:latin typeface="Cambria" panose="02040503050406030204" pitchFamily="18" charset="0"/>
                <a:ea typeface="Cambria" panose="02040503050406030204" pitchFamily="18" charset="0"/>
              </a:rPr>
              <a:t>+</a:t>
            </a:r>
            <a:r>
              <a:rPr lang="vi-VN" sz="1700" dirty="0" smtClean="0">
                <a:latin typeface="Cambria" panose="02040503050406030204" pitchFamily="18" charset="0"/>
                <a:ea typeface="Cambria" panose="02040503050406030204" pitchFamily="18" charset="0"/>
              </a:rPr>
              <a:t> </a:t>
            </a:r>
            <a:r>
              <a:rPr lang="vi-VN" sz="1700" dirty="0">
                <a:latin typeface="Cambria" panose="02040503050406030204" pitchFamily="18" charset="0"/>
                <a:ea typeface="Cambria" panose="02040503050406030204" pitchFamily="18" charset="0"/>
              </a:rPr>
              <a:t>Trong nông nghiệp: trồng các cây công nghiệp lâu </a:t>
            </a:r>
            <a:r>
              <a:rPr lang="vi-VN" sz="1700" dirty="0" smtClean="0">
                <a:latin typeface="Cambria" panose="02040503050406030204" pitchFamily="18" charset="0"/>
                <a:ea typeface="Cambria" panose="02040503050406030204" pitchFamily="18" charset="0"/>
              </a:rPr>
              <a:t>năm</a:t>
            </a:r>
            <a:r>
              <a:rPr lang="en-US" sz="1700" dirty="0" smtClean="0">
                <a:latin typeface="Cambria" panose="02040503050406030204" pitchFamily="18" charset="0"/>
                <a:ea typeface="Cambria" panose="02040503050406030204" pitchFamily="18" charset="0"/>
              </a:rPr>
              <a:t>, </a:t>
            </a:r>
            <a:r>
              <a:rPr lang="vi-VN" sz="1700" dirty="0" smtClean="0">
                <a:latin typeface="Cambria" panose="02040503050406030204" pitchFamily="18" charset="0"/>
                <a:ea typeface="Cambria" panose="02040503050406030204" pitchFamily="18" charset="0"/>
              </a:rPr>
              <a:t>cây </a:t>
            </a:r>
            <a:r>
              <a:rPr lang="vi-VN" sz="1700" dirty="0">
                <a:latin typeface="Cambria" panose="02040503050406030204" pitchFamily="18" charset="0"/>
                <a:ea typeface="Cambria" panose="02040503050406030204" pitchFamily="18" charset="0"/>
              </a:rPr>
              <a:t>dược liệu </a:t>
            </a:r>
            <a:r>
              <a:rPr lang="vi-VN" sz="1700" dirty="0" smtClean="0">
                <a:latin typeface="Cambria" panose="02040503050406030204" pitchFamily="18" charset="0"/>
                <a:ea typeface="Cambria" panose="02040503050406030204" pitchFamily="18" charset="0"/>
              </a:rPr>
              <a:t>và </a:t>
            </a:r>
            <a:r>
              <a:rPr lang="vi-VN" sz="1700" dirty="0">
                <a:latin typeface="Cambria" panose="02040503050406030204" pitchFamily="18" charset="0"/>
                <a:ea typeface="Cambria" panose="02040503050406030204" pitchFamily="18" charset="0"/>
              </a:rPr>
              <a:t>các loại cây ăn </a:t>
            </a:r>
            <a:r>
              <a:rPr lang="vi-VN" sz="1700" dirty="0" smtClean="0">
                <a:latin typeface="Cambria" panose="02040503050406030204" pitchFamily="18" charset="0"/>
                <a:ea typeface="Cambria" panose="02040503050406030204" pitchFamily="18" charset="0"/>
              </a:rPr>
              <a:t>quả</a:t>
            </a:r>
            <a:r>
              <a:rPr lang="en-US" sz="1700" dirty="0" smtClean="0">
                <a:latin typeface="Cambria" panose="02040503050406030204" pitchFamily="18" charset="0"/>
                <a:ea typeface="Cambria" panose="02040503050406030204" pitchFamily="18" charset="0"/>
              </a:rPr>
              <a:t>.</a:t>
            </a:r>
            <a:endParaRPr lang="vi-VN" sz="1700" dirty="0">
              <a:latin typeface="Cambria" panose="02040503050406030204" pitchFamily="18" charset="0"/>
              <a:ea typeface="Cambria" panose="020405030504060302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graphicFrame>
        <p:nvGraphicFramePr>
          <p:cNvPr id="2" name="Diagram 1"/>
          <p:cNvGraphicFramePr/>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anose="02040503050406030204" pitchFamily="18" charset="0"/>
                <a:ea typeface="Cambria" panose="02040503050406030204" pitchFamily="18" charset="0"/>
              </a:rPr>
              <a:t>HỌC SINH XÁC ĐỊNH PHẦN MÀU XANH</a:t>
            </a:r>
            <a:endParaRPr lang="en-US" b="1" dirty="0">
              <a:solidFill>
                <a:srgbClr val="0D30D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graphicFrame>
        <p:nvGraphicFramePr>
          <p:cNvPr id="2" name="Diagram 1"/>
          <p:cNvGraphicFramePr/>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4</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a:t>
            </a:r>
            <a:r>
              <a:rPr lang="vi-VN"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Nhóm</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đất</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phù</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sa</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anose="02040503050406030204" pitchFamily="18" charset="0"/>
                <a:ea typeface="Cambria" panose="02040503050406030204" pitchFamily="18" charset="0"/>
              </a:rPr>
              <a:t>- Chiếm khoảng 24% diện tích đất tự nhiên.</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Phân </a:t>
            </a:r>
            <a:r>
              <a:rPr lang="vi-VN" sz="2000" b="1" dirty="0" smtClean="0">
                <a:latin typeface="Cambria" panose="02040503050406030204" pitchFamily="18" charset="0"/>
                <a:ea typeface="Cambria" panose="02040503050406030204" pitchFamily="18" charset="0"/>
              </a:rPr>
              <a:t>bố</a:t>
            </a:r>
            <a:r>
              <a:rPr lang="en-US" sz="2000" b="1" dirty="0" smtClean="0">
                <a:latin typeface="Cambria" panose="02040503050406030204" pitchFamily="18" charset="0"/>
                <a:ea typeface="Cambria" panose="02040503050406030204" pitchFamily="18" charset="0"/>
              </a:rPr>
              <a:t>:</a:t>
            </a:r>
            <a:r>
              <a:rPr lang="vi-VN" sz="2000" b="1"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chủ yếu ở đồng bằng sông Hồng, đồng bằng sông Cửu Long và các đồng bằng duyên hải miền Trung.</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Đặc điểm: </a:t>
            </a:r>
            <a:r>
              <a:rPr lang="vi-VN" sz="2000" dirty="0">
                <a:latin typeface="Cambria" panose="02040503050406030204" pitchFamily="18" charset="0"/>
                <a:ea typeface="Cambria" panose="02040503050406030204" pitchFamily="18" charset="0"/>
              </a:rPr>
              <a:t>có độ phì cao, rất giàu dinh dưỡng.</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Giá trị sử dụng: </a:t>
            </a:r>
            <a:endParaRPr lang="vi-VN" sz="2000" b="1" dirty="0">
              <a:latin typeface="Cambria" panose="02040503050406030204" pitchFamily="18" charset="0"/>
              <a:ea typeface="Cambria" panose="02040503050406030204" pitchFamily="18" charset="0"/>
            </a:endParaRPr>
          </a:p>
          <a:p>
            <a:pPr algn="just">
              <a:spcBef>
                <a:spcPts val="600"/>
              </a:spcBef>
              <a:spcAft>
                <a:spcPts val="0"/>
              </a:spcAft>
            </a:pPr>
            <a:r>
              <a:rPr lang="vi-VN" sz="2000" dirty="0">
                <a:latin typeface="Cambria" panose="02040503050406030204" pitchFamily="18" charset="0"/>
                <a:ea typeface="Cambria" panose="02040503050406030204" pitchFamily="18" charset="0"/>
              </a:rPr>
              <a:t>+ Trong nông nghiệp: sản xuất lương thực, cây công nghiệp hàng năm và cây ăn quả.</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dirty="0">
                <a:latin typeface="Cambria" panose="02040503050406030204" pitchFamily="18" charset="0"/>
                <a:ea typeface="Cambria" panose="02040503050406030204" pitchFamily="18" charset="0"/>
              </a:rPr>
              <a:t>+ Trong thủy sản: thuận lợi cho việc đánh bắt và nuôi trồng thủy sản.</a:t>
            </a:r>
            <a:endParaRPr lang="vi-VN" sz="2000" dirty="0">
              <a:latin typeface="Cambria" panose="02040503050406030204" pitchFamily="18" charset="0"/>
              <a:ea typeface="Cambria" panose="020405030504060302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anose="02040503050406030204" pitchFamily="18" charset="0"/>
                <a:ea typeface="Cambria" panose="02040503050406030204" pitchFamily="18" charset="0"/>
              </a:rPr>
              <a:t>HỌC SINH XÁC ĐỊNH PHẦN MÀU ĐỎ</a:t>
            </a:r>
            <a:endParaRPr lang="en-US" b="1" dirty="0">
              <a:solidFill>
                <a:srgbClr val="0D30D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graphicFrame>
        <p:nvGraphicFramePr>
          <p:cNvPr id="2" name="Diagram 1"/>
          <p:cNvGraphicFramePr/>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6</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c</a:t>
            </a:r>
            <a:r>
              <a:rPr lang="vi-VN"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Nhóm</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đất</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mùn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núi</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cao</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anose="02040503050406030204" pitchFamily="18" charset="0"/>
                <a:ea typeface="Cambria" panose="02040503050406030204" pitchFamily="18" charset="0"/>
              </a:rPr>
              <a:t>- Chiếm khoảng 11% diện tích đất tự nhiên.</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Phân </a:t>
            </a:r>
            <a:r>
              <a:rPr lang="vi-VN" sz="2000" b="1" dirty="0" smtClean="0">
                <a:latin typeface="Cambria" panose="02040503050406030204" pitchFamily="18" charset="0"/>
                <a:ea typeface="Cambria" panose="02040503050406030204" pitchFamily="18" charset="0"/>
              </a:rPr>
              <a:t>bố</a:t>
            </a:r>
            <a:r>
              <a:rPr lang="en-US" sz="2000" b="1" dirty="0" smtClean="0">
                <a:latin typeface="Cambria" panose="02040503050406030204" pitchFamily="18" charset="0"/>
                <a:ea typeface="Cambria" panose="02040503050406030204" pitchFamily="18" charset="0"/>
              </a:rPr>
              <a:t>:</a:t>
            </a:r>
            <a:r>
              <a:rPr lang="vi-VN" sz="2000" b="1"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rải rác ở các khu vực núi có độ cao từ 1600 - 1700 m trở lên.</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Đặc điểm: </a:t>
            </a:r>
            <a:r>
              <a:rPr lang="vi-VN" sz="2000" dirty="0">
                <a:latin typeface="Cambria" panose="02040503050406030204" pitchFamily="18" charset="0"/>
                <a:ea typeface="Cambria" panose="02040503050406030204" pitchFamily="18" charset="0"/>
              </a:rPr>
              <a:t>đất giàu mùn, tầng đất mỏng.</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vi-VN" sz="2000" b="1" dirty="0">
                <a:latin typeface="Cambria" panose="02040503050406030204" pitchFamily="18" charset="0"/>
                <a:ea typeface="Cambria" panose="02040503050406030204" pitchFamily="18" charset="0"/>
              </a:rPr>
              <a:t>- Giá trị sử dụng: </a:t>
            </a:r>
            <a:r>
              <a:rPr lang="vi-VN" sz="2000" dirty="0">
                <a:latin typeface="Cambria" panose="02040503050406030204" pitchFamily="18" charset="0"/>
                <a:ea typeface="Cambria" panose="02040503050406030204" pitchFamily="18" charset="0"/>
              </a:rPr>
              <a:t>thích hợp trồng rừng phòng hộ đầu nguồn.</a:t>
            </a:r>
            <a:endParaRPr lang="vi-VN" sz="2000" dirty="0">
              <a:latin typeface="Cambria" panose="02040503050406030204" pitchFamily="18" charset="0"/>
              <a:ea typeface="Cambria" panose="020405030504060302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4281</Words>
  <Application>WPS Presentation</Application>
  <PresentationFormat>On-screen Show (4:3)</PresentationFormat>
  <Paragraphs>199</Paragraphs>
  <Slides>18</Slides>
  <Notes>3</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18</vt:i4>
      </vt:variant>
    </vt:vector>
  </HeadingPairs>
  <TitlesOfParts>
    <vt:vector size="28" baseType="lpstr">
      <vt:lpstr>Arial</vt:lpstr>
      <vt:lpstr>SimSun</vt:lpstr>
      <vt:lpstr>Wingdings</vt:lpstr>
      <vt:lpstr>Times New Roman</vt:lpstr>
      <vt:lpstr>Cambria</vt:lpstr>
      <vt:lpstr>Microsoft YaHei</vt:lpstr>
      <vt:lpstr>Arial Unicode MS</vt:lpstr>
      <vt:lpstr>Calibri</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423</cp:revision>
  <dcterms:created xsi:type="dcterms:W3CDTF">2016-02-15T14:28:00Z</dcterms:created>
  <dcterms:modified xsi:type="dcterms:W3CDTF">2023-12-17T14:29:27Z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7FCAF46B440B484EBDE844A145CC3D5C_13</vt:lpwstr>
  </property>
  <property fmtid="{D5CDD505-2E9C-101B-9397-08002B2CF9AE}" pid="3" name="KSOProductBuildVer">
    <vt:lpwstr>1033-12.2.0.13359</vt:lpwstr>
  </property>
</Properties>
</file>