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76" r:id="rId3"/>
    <p:sldId id="557" r:id="rId4"/>
    <p:sldId id="503" r:id="rId6"/>
    <p:sldId id="525" r:id="rId7"/>
    <p:sldId id="497" r:id="rId8"/>
    <p:sldId id="549" r:id="rId9"/>
    <p:sldId id="550" r:id="rId10"/>
    <p:sldId id="552" r:id="rId11"/>
    <p:sldId id="554" r:id="rId12"/>
    <p:sldId id="551" r:id="rId13"/>
    <p:sldId id="541" r:id="rId14"/>
    <p:sldId id="515" r:id="rId15"/>
    <p:sldId id="556" r:id="rId16"/>
    <p:sldId id="521" r:id="rId17"/>
    <p:sldId id="545" r:id="rId18"/>
    <p:sldId id="546" r:id="rId19"/>
    <p:sldId id="547" r:id="rId20"/>
    <p:sldId id="542" r:id="rId21"/>
    <p:sldId id="539" r:id="rId22"/>
    <p:sldId id="52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showGuides="1">
      <p:cViewPr>
        <p:scale>
          <a:sx n="62" d="100"/>
          <a:sy n="62" d="100"/>
        </p:scale>
        <p:origin x="-2083" y="-54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53.png"/></Relationships>
</file>

<file path=ppt/diagrams/_rels/data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anose="02040503050406030204" pitchFamily="18" charset="0"/>
              <a:ea typeface="Cambria" panose="02040503050406030204" pitchFamily="18" charset="0"/>
            </a:rPr>
            <a:t>Hơn</a:t>
          </a:r>
          <a:r>
            <a:rPr lang="en-US" sz="1800" dirty="0" smtClean="0">
              <a:latin typeface="Cambria" panose="02040503050406030204" pitchFamily="18" charset="0"/>
              <a:ea typeface="Cambria" panose="02040503050406030204" pitchFamily="18" charset="0"/>
            </a:rPr>
            <a:t> 50000 </a:t>
          </a:r>
          <a:r>
            <a:rPr lang="en-US" sz="1800" dirty="0" err="1" smtClean="0">
              <a:latin typeface="Cambria" panose="02040503050406030204" pitchFamily="18" charset="0"/>
              <a:ea typeface="Cambria" panose="02040503050406030204" pitchFamily="18" charset="0"/>
            </a:rPr>
            <a:t>loài</a:t>
          </a:r>
          <a:r>
            <a:rPr lang="en-US" sz="1800" dirty="0" smtClean="0">
              <a:latin typeface="Cambria" panose="02040503050406030204" pitchFamily="18" charset="0"/>
              <a:ea typeface="Cambria" panose="02040503050406030204" pitchFamily="18" charset="0"/>
            </a:rPr>
            <a:t> </a:t>
          </a:r>
          <a:r>
            <a:rPr lang="en-US" sz="1800" dirty="0" err="1" smtClean="0">
              <a:latin typeface="Cambria" panose="02040503050406030204" pitchFamily="18" charset="0"/>
              <a:ea typeface="Cambria" panose="02040503050406030204" pitchFamily="18" charset="0"/>
            </a:rPr>
            <a:t>sinh</a:t>
          </a:r>
          <a:r>
            <a:rPr lang="en-US" sz="1800" dirty="0" smtClean="0">
              <a:latin typeface="Cambria" panose="02040503050406030204" pitchFamily="18" charset="0"/>
              <a:ea typeface="Cambria" panose="02040503050406030204" pitchFamily="18" charset="0"/>
            </a:rPr>
            <a:t> </a:t>
          </a:r>
          <a:r>
            <a:rPr lang="en-US" sz="1800" dirty="0" err="1" smtClean="0">
              <a:latin typeface="Cambria" panose="02040503050406030204" pitchFamily="18" charset="0"/>
              <a:ea typeface="Cambria" panose="02040503050406030204" pitchFamily="18" charset="0"/>
            </a:rPr>
            <a:t>vật</a:t>
          </a:r>
          <a:endParaRPr lang="en-US" sz="1800" dirty="0">
            <a:latin typeface="Cambria" panose="02040503050406030204" pitchFamily="18" charset="0"/>
            <a:ea typeface="Cambria" panose="02040503050406030204" pitchFamily="18" charset="0"/>
          </a:endParaRPr>
        </a:p>
      </dgm:t>
    </dgm:pt>
    <dgm:pt modelId="{1E808713-9AEA-4E4B-9042-F201F65702A2}" cxnId="{CA6D227D-955C-41C5-88CE-BF524022B547}" type="parTrans">
      <dgm:prSet/>
      <dgm:spPr/>
      <dgm:t>
        <a:bodyPr/>
        <a:lstStyle/>
        <a:p>
          <a:endParaRPr lang="en-US"/>
        </a:p>
      </dgm:t>
    </dgm:pt>
    <dgm:pt modelId="{B2F25BC8-7F6E-470E-9D72-45A1234FD505}" cxnId="{CA6D227D-955C-41C5-88CE-BF524022B547}" type="sibTrans">
      <dgm:prSet/>
      <dgm:spPr/>
      <dgm:t>
        <a:bodyPr/>
        <a:lstStyle/>
        <a:p>
          <a:endParaRPr lang="en-US"/>
        </a:p>
      </dgm:t>
    </dgm:pt>
    <dgm:pt modelId="{451462FA-6989-408F-BA8F-09E372FDA644}">
      <dgm:prSet phldrT="[Text]" custT="1"/>
      <dgm:spPr/>
      <dgm:t>
        <a:bodyPr/>
        <a:lstStyle/>
        <a:p>
          <a:pPr algn="ctr"/>
          <a:r>
            <a:rPr lang="en-US" sz="1600" dirty="0" err="1" smtClean="0">
              <a:latin typeface="Cambria" panose="02040503050406030204" pitchFamily="18" charset="0"/>
              <a:ea typeface="Cambria" panose="02040503050406030204" pitchFamily="18" charset="0"/>
            </a:rPr>
            <a:t>Các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loài</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thực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vật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quý</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hiếm</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như</a:t>
          </a:r>
          <a:r>
            <a:rPr lang="en-US" sz="1600" dirty="0" smtClean="0">
              <a:latin typeface="Cambria" panose="02040503050406030204" pitchFamily="18" charset="0"/>
              <a:ea typeface="Cambria" panose="02040503050406030204" pitchFamily="18" charset="0"/>
            </a:rPr>
            <a:t>: t</a:t>
          </a:r>
          <a:r>
            <a:rPr lang="vi-VN" sz="1600" dirty="0" smtClean="0">
              <a:latin typeface="Cambria" panose="02040503050406030204" pitchFamily="18" charset="0"/>
              <a:ea typeface="Cambria" panose="02040503050406030204" pitchFamily="18" charset="0"/>
            </a:rPr>
            <a:t>rầm hương, trắc, sâm Ngọc Linh,  nghiến,</a:t>
          </a:r>
          <a:r>
            <a:rPr lang="en-US" sz="1600" dirty="0" smtClean="0">
              <a:latin typeface="Cambria" panose="02040503050406030204" pitchFamily="18" charset="0"/>
              <a:ea typeface="Cambria" panose="02040503050406030204" pitchFamily="18" charset="0"/>
            </a:rPr>
            <a:t>…</a:t>
          </a:r>
          <a:endParaRPr lang="en-US" sz="1600" dirty="0">
            <a:latin typeface="Cambria" panose="02040503050406030204" pitchFamily="18" charset="0"/>
            <a:ea typeface="Cambria" panose="02040503050406030204" pitchFamily="18" charset="0"/>
          </a:endParaRPr>
        </a:p>
      </dgm:t>
    </dgm:pt>
    <dgm:pt modelId="{910BE239-0CC0-4039-8F15-F7C02DB53481}" cxnId="{6D917308-4E08-4DA2-9E47-7CADA4CE5D4C}" type="parTrans">
      <dgm:prSet/>
      <dgm:spPr/>
      <dgm:t>
        <a:bodyPr/>
        <a:lstStyle/>
        <a:p>
          <a:endParaRPr lang="en-US"/>
        </a:p>
      </dgm:t>
    </dgm:pt>
    <dgm:pt modelId="{97C03107-172C-4F8C-A97B-948CFEDBD233}" cxnId="{6D917308-4E08-4DA2-9E47-7CADA4CE5D4C}" type="sibTrans">
      <dgm:prSet/>
      <dgm:spPr/>
      <dgm:t>
        <a:bodyPr/>
        <a:lstStyle/>
        <a:p>
          <a:endParaRPr lang="en-US"/>
        </a:p>
      </dgm:t>
    </dgm:pt>
    <dgm:pt modelId="{77E2C9AF-3FE6-48DC-BD48-552A9BD510BA}">
      <dgm:prSet phldrT="[Text]" custT="1"/>
      <dgm:spPr/>
      <dgm:t>
        <a:bodyPr/>
        <a:lstStyle/>
        <a:p>
          <a:pPr algn="ctr"/>
          <a:r>
            <a:rPr lang="en-US" sz="1600" dirty="0" err="1" smtClean="0">
              <a:latin typeface="Cambria" panose="02040503050406030204" pitchFamily="18" charset="0"/>
              <a:ea typeface="Cambria" panose="02040503050406030204" pitchFamily="18" charset="0"/>
            </a:rPr>
            <a:t>Các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loài</a:t>
          </a:r>
          <a:r>
            <a:rPr lang="en-US" sz="1600" dirty="0" smtClean="0">
              <a:latin typeface="Cambria" panose="02040503050406030204" pitchFamily="18" charset="0"/>
              <a:ea typeface="Cambria" panose="02040503050406030204" pitchFamily="18" charset="0"/>
            </a:rPr>
            <a:t/>
          </a:r>
          <a:br>
            <a:rPr lang="en-US" sz="1600" dirty="0" smtClean="0">
              <a:latin typeface="Cambria" panose="02040503050406030204" pitchFamily="18" charset="0"/>
              <a:ea typeface="Cambria" panose="02040503050406030204" pitchFamily="18" charset="0"/>
            </a:rPr>
          </a:b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động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vật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quý</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hiếm</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như</a:t>
          </a:r>
          <a:r>
            <a:rPr lang="en-US" sz="1600" dirty="0" smtClean="0">
              <a:latin typeface="Cambria" panose="02040503050406030204" pitchFamily="18" charset="0"/>
              <a:ea typeface="Cambria" panose="02040503050406030204" pitchFamily="18" charset="0"/>
            </a:rPr>
            <a:t>: </a:t>
          </a:r>
          <a:r>
            <a:rPr lang="it-IT" sz="1600" dirty="0" smtClean="0">
              <a:latin typeface="Cambria" panose="02040503050406030204" pitchFamily="18" charset="0"/>
              <a:ea typeface="Cambria" panose="02040503050406030204" pitchFamily="18" charset="0"/>
            </a:rPr>
            <a:t>sao la, voi, bò tót, trĩ,…</a:t>
          </a:r>
          <a:endParaRPr lang="en-US" sz="1600" dirty="0">
            <a:latin typeface="Cambria" panose="02040503050406030204" pitchFamily="18" charset="0"/>
            <a:ea typeface="Cambria" panose="02040503050406030204" pitchFamily="18" charset="0"/>
          </a:endParaRPr>
        </a:p>
      </dgm:t>
    </dgm:pt>
    <dgm:pt modelId="{B1060600-208A-4921-B3BA-142DAA8358FA}" cxnId="{65C31770-EF74-4475-9375-370ACC79E674}" type="parTrans">
      <dgm:prSet/>
      <dgm:spPr/>
      <dgm:t>
        <a:bodyPr/>
        <a:lstStyle/>
        <a:p>
          <a:endParaRPr lang="en-US"/>
        </a:p>
      </dgm:t>
    </dgm:pt>
    <dgm:pt modelId="{A409D788-D893-4F09-986A-E99F27A3772A}" cxnId="{65C31770-EF74-4475-9375-370ACC79E674}" type="sibTrans">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anose="02040503050406030204" pitchFamily="18" charset="0"/>
              <a:ea typeface="Cambria" panose="02040503050406030204" pitchFamily="18" charset="0"/>
            </a:rPr>
            <a:t>Trong mỗi loài lại có số lượng cá thể rất lớn, tạo nên sự đa dạng của nguồn gen di truyền.</a:t>
          </a:r>
          <a:endParaRPr lang="en-US" sz="1600" dirty="0">
            <a:latin typeface="Cambria" panose="02040503050406030204" pitchFamily="18" charset="0"/>
            <a:ea typeface="Cambria" panose="02040503050406030204" pitchFamily="18" charset="0"/>
          </a:endParaRPr>
        </a:p>
      </dgm:t>
    </dgm:pt>
    <dgm:pt modelId="{0E67E45F-AEB7-4BC2-A79C-81878229D584}" cxnId="{D91017BF-5FFD-4E63-A7CF-D27DC701F7BD}" type="parTrans">
      <dgm:prSet/>
      <dgm:spPr/>
      <dgm:t>
        <a:bodyPr/>
        <a:lstStyle/>
        <a:p>
          <a:endParaRPr lang="en-US"/>
        </a:p>
      </dgm:t>
    </dgm:pt>
    <dgm:pt modelId="{05E73CEA-248E-49D6-B90D-476A815CFAEC}" cxnId="{D91017BF-5FFD-4E63-A7CF-D27DC701F7BD}" type="sibTrans">
      <dgm:prSet/>
      <dgm:spPr/>
      <dgm:t>
        <a:bodyPr/>
        <a:lstStyle/>
        <a:p>
          <a:endParaRPr lang="en-US"/>
        </a:p>
      </dgm:t>
    </dgm:pt>
    <dgm:pt modelId="{F74D3D63-6518-4891-8F21-F3B09A681D38}">
      <dgm:prSet phldrT="[Text]" custT="1"/>
      <dgm:spPr/>
      <dgm:t>
        <a:bodyPr/>
        <a:lstStyle/>
        <a:p>
          <a:pPr algn="just"/>
          <a:r>
            <a:rPr lang="vi-VN" sz="1600" dirty="0" smtClean="0">
              <a:latin typeface="Cambria" panose="02040503050406030204" pitchFamily="18" charset="0"/>
              <a:ea typeface="Cambria" panose="02040503050406030204" pitchFamily="18" charset="0"/>
            </a:rPr>
            <a:t>Hệ sinh thái tự nhiên trên cạn như rừng kín thường xanh, rừng thưa, rừng tre nứa, rừng trên núi đá vôi,...</a:t>
          </a:r>
          <a:endParaRPr lang="en-US" sz="1600" dirty="0">
            <a:latin typeface="Cambria" panose="02040503050406030204" pitchFamily="18" charset="0"/>
            <a:ea typeface="Cambria" panose="02040503050406030204" pitchFamily="18" charset="0"/>
          </a:endParaRPr>
        </a:p>
      </dgm:t>
    </dgm:pt>
    <dgm:pt modelId="{69183BE1-51B2-4B23-B002-9FBB9042A243}" cxnId="{7C271D39-DAEC-4524-AE55-CC2131594889}" type="parTrans">
      <dgm:prSet/>
      <dgm:spPr/>
      <dgm:t>
        <a:bodyPr/>
        <a:lstStyle/>
        <a:p>
          <a:endParaRPr lang="en-US"/>
        </a:p>
      </dgm:t>
    </dgm:pt>
    <dgm:pt modelId="{978DDC9A-C3E8-41EB-B76A-37A016010A0B}" cxnId="{7C271D39-DAEC-4524-AE55-CC2131594889}" type="sibTrans">
      <dgm:prSet/>
      <dgm:spPr/>
      <dgm:t>
        <a:bodyPr/>
        <a:lstStyle/>
        <a:p>
          <a:endParaRPr lang="en-US"/>
        </a:p>
      </dgm:t>
    </dgm:pt>
    <dgm:pt modelId="{3230F891-2154-4A0A-A75E-5F3CF0554F5C}">
      <dgm:prSet phldrT="[Text]" custT="1"/>
      <dgm:spPr/>
      <dgm:t>
        <a:bodyPr/>
        <a:lstStyle/>
        <a:p>
          <a:pPr algn="just"/>
          <a:r>
            <a:rPr lang="vi-VN" sz="1600" dirty="0" smtClean="0">
              <a:latin typeface="Cambria" panose="02040503050406030204" pitchFamily="18" charset="0"/>
              <a:ea typeface="Cambria" panose="02040503050406030204" pitchFamily="18" charset="0"/>
            </a:rPr>
            <a:t>Hệ sinh thái tự nhiên dưới nước: nước mặn, nước </a:t>
          </a:r>
          <a:r>
            <a:rPr lang="vi-VN" sz="1600" dirty="0" smtClean="0">
              <a:latin typeface="Cambria" panose="02040503050406030204" pitchFamily="18" charset="0"/>
              <a:ea typeface="Cambria" panose="02040503050406030204" pitchFamily="18" charset="0"/>
            </a:rPr>
            <a:t>ngọt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sông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hồ</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đầm</a:t>
          </a:r>
          <a:r>
            <a:rPr lang="en-US" sz="1600" dirty="0" smtClean="0">
              <a:latin typeface="Cambria" panose="02040503050406030204" pitchFamily="18" charset="0"/>
              <a:ea typeface="Cambria" panose="02040503050406030204" pitchFamily="18" charset="0"/>
            </a:rPr>
            <a:t>,…</a:t>
          </a:r>
          <a:endParaRPr lang="en-US" sz="1600" dirty="0">
            <a:latin typeface="Cambria" panose="02040503050406030204" pitchFamily="18" charset="0"/>
            <a:ea typeface="Cambria" panose="02040503050406030204" pitchFamily="18" charset="0"/>
          </a:endParaRPr>
        </a:p>
      </dgm:t>
    </dgm:pt>
    <dgm:pt modelId="{6D53CFBF-81DF-4FAA-A608-C9EF700E28A6}" cxnId="{83BCF676-9E0D-4EE5-A69F-286F6263B3C1}" type="parTrans">
      <dgm:prSet/>
      <dgm:spPr/>
      <dgm:t>
        <a:bodyPr/>
        <a:lstStyle/>
        <a:p>
          <a:endParaRPr lang="en-US"/>
        </a:p>
      </dgm:t>
    </dgm:pt>
    <dgm:pt modelId="{9507507E-F06B-4C84-92CF-7C1DC80713F5}" cxnId="{83BCF676-9E0D-4EE5-A69F-286F6263B3C1}" type="sibTrans">
      <dgm:prSet/>
      <dgm:spPr/>
      <dgm:t>
        <a:bodyPr/>
        <a:lstStyle/>
        <a:p>
          <a:endParaRPr lang="en-US"/>
        </a:p>
      </dgm:t>
    </dgm:pt>
    <dgm:pt modelId="{90560508-AE49-4178-83FA-93629D0AC6BB}">
      <dgm:prSet phldrT="[Text]" custT="1"/>
      <dgm:spPr/>
      <dgm:t>
        <a:bodyPr/>
        <a:lstStyle/>
        <a:p>
          <a:pPr algn="just"/>
          <a:r>
            <a:rPr lang="vi-VN" sz="1600" dirty="0" smtClean="0">
              <a:latin typeface="Cambria" panose="02040503050406030204" pitchFamily="18" charset="0"/>
              <a:ea typeface="Cambria" panose="02040503050406030204" pitchFamily="18" charset="0"/>
            </a:rPr>
            <a:t>Các hệ sinh thái nông nghiệp: sản xuất nông nghiệp, lâm nghiệp và thuỷ sản của con người.</a:t>
          </a:r>
          <a:endParaRPr lang="en-US" sz="1600" dirty="0">
            <a:latin typeface="Cambria" panose="02040503050406030204" pitchFamily="18" charset="0"/>
            <a:ea typeface="Cambria" panose="02040503050406030204" pitchFamily="18" charset="0"/>
          </a:endParaRPr>
        </a:p>
      </dgm:t>
    </dgm:pt>
    <dgm:pt modelId="{4354A055-D28C-4EED-92BD-EA055F3551FD}" cxnId="{EF2AB152-DBBF-418C-A171-B7811B1A4330}" type="parTrans">
      <dgm:prSet/>
      <dgm:spPr/>
      <dgm:t>
        <a:bodyPr/>
        <a:lstStyle/>
        <a:p>
          <a:endParaRPr lang="en-US"/>
        </a:p>
      </dgm:t>
    </dgm:pt>
    <dgm:pt modelId="{83133E3B-E27C-4FD5-AA50-8CBF84E777F4}" cxnId="{EF2AB152-DBBF-418C-A171-B7811B1A4330}" type="sibTrans">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7"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anose="02040503050406030204" pitchFamily="18" charset="0"/>
              <a:ea typeface="Cambria" panose="02040503050406030204" pitchFamily="18" charset="0"/>
            </a:rPr>
            <a:t>- Suy giảm về hệ sinh thái: </a:t>
          </a:r>
          <a:r>
            <a:rPr lang="en-US" sz="1800" b="0" dirty="0" err="1" smtClean="0">
              <a:solidFill>
                <a:schemeClr val="tx1"/>
              </a:solidFill>
              <a:latin typeface="Cambria" panose="02040503050406030204" pitchFamily="18" charset="0"/>
              <a:ea typeface="Cambria" panose="02040503050406030204" pitchFamily="18" charset="0"/>
            </a:rPr>
            <a:t>các</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hệ</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sinh</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thái</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rừng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nguyên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sinh</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bị</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phá</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hoại</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gần</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hết</a:t>
          </a:r>
          <a:r>
            <a:rPr lang="vi-VN" sz="1800" b="0" dirty="0" smtClean="0">
              <a:solidFill>
                <a:schemeClr val="tx1"/>
              </a:solidFill>
              <a:latin typeface="Cambria" panose="02040503050406030204" pitchFamily="18" charset="0"/>
              <a:ea typeface="Cambria" panose="02040503050406030204" pitchFamily="18" charset="0"/>
            </a:rPr>
            <a:t>.</a:t>
          </a:r>
          <a:r>
            <a:rPr lang="en-US" sz="1800" b="0" dirty="0" smtClean="0">
              <a:solidFill>
                <a:schemeClr val="tx1"/>
              </a:solidFill>
              <a:latin typeface="Cambria" panose="02040503050406030204" pitchFamily="18" charset="0"/>
              <a:ea typeface="Cambria" panose="02040503050406030204" pitchFamily="18" charset="0"/>
            </a:rPr>
            <a:t> </a:t>
          </a:r>
        </a:p>
        <a:p>
          <a:pPr algn="just"/>
          <a:r>
            <a:rPr lang="vi-VN" sz="1800" b="1" dirty="0" smtClean="0">
              <a:solidFill>
                <a:schemeClr val="tx1"/>
              </a:solidFill>
              <a:latin typeface="Cambria" panose="02040503050406030204" pitchFamily="18" charset="0"/>
              <a:ea typeface="Cambria" panose="02040503050406030204" pitchFamily="18" charset="0"/>
            </a:rPr>
            <a:t>- Suy giảm số lượng cá thể, loài sinh vật</a:t>
          </a:r>
          <a:r>
            <a:rPr lang="vi-VN" sz="1800" b="0" dirty="0" smtClean="0">
              <a:solidFill>
                <a:schemeClr val="tx1"/>
              </a:solidFill>
              <a:latin typeface="Cambria" panose="02040503050406030204" pitchFamily="18" charset="0"/>
              <a:ea typeface="Cambria" panose="02040503050406030204" pitchFamily="18" charset="0"/>
            </a:rPr>
            <a:t>: nhiều loài động, thực vật có nguy cơ bị tuyệt chủng.</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Suy</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giảm</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về</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nguồn</a:t>
          </a:r>
          <a:r>
            <a:rPr lang="en-US" sz="1800" b="1" dirty="0" smtClean="0">
              <a:solidFill>
                <a:schemeClr val="tx1"/>
              </a:solidFill>
              <a:latin typeface="Cambria" panose="02040503050406030204" pitchFamily="18" charset="0"/>
              <a:ea typeface="Cambria" panose="02040503050406030204" pitchFamily="18" charset="0"/>
            </a:rPr>
            <a:t> gen.</a:t>
          </a:r>
          <a:endParaRPr lang="en-US" sz="1800" b="0" dirty="0" smtClean="0">
            <a:solidFill>
              <a:schemeClr val="tx1"/>
            </a:solidFill>
            <a:latin typeface="Cambria" panose="02040503050406030204" pitchFamily="18" charset="0"/>
            <a:ea typeface="Cambria" panose="02040503050406030204" pitchFamily="18" charset="0"/>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anose="02040503050406030204" pitchFamily="18" charset="0"/>
              <a:ea typeface="Cambria" panose="02040503050406030204" pitchFamily="18" charset="0"/>
            </a:rPr>
            <a:t>75 loài thú, 57 loài chim, 75 loài bò sát, 53 loài lưỡng cư, 136 loài cá.</a:t>
          </a:r>
          <a:endParaRPr lang="en-US" sz="1800" b="0" dirty="0" smtClean="0">
            <a:solidFill>
              <a:schemeClr val="tx1"/>
            </a:solidFill>
            <a:latin typeface="Cambria" panose="02040503050406030204" pitchFamily="18" charset="0"/>
            <a:ea typeface="Cambria" panose="02040503050406030204" pitchFamily="18" charset="0"/>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Các</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yếu</a:t>
          </a:r>
          <a:r>
            <a:rPr lang="en-US" sz="1800" b="1" dirty="0" smtClean="0">
              <a:solidFill>
                <a:schemeClr val="tx1"/>
              </a:solidFill>
              <a:latin typeface="Cambria" panose="02040503050406030204" pitchFamily="18" charset="0"/>
              <a:ea typeface="Cambria" panose="02040503050406030204" pitchFamily="18" charset="0"/>
            </a:rPr>
            <a:t> </a:t>
          </a:r>
          <a:r>
            <a:rPr lang="en-US" sz="1800" b="1" dirty="0" err="1" smtClean="0">
              <a:solidFill>
                <a:schemeClr val="tx1"/>
              </a:solidFill>
              <a:latin typeface="Cambria" panose="02040503050406030204" pitchFamily="18" charset="0"/>
              <a:ea typeface="Cambria" panose="02040503050406030204" pitchFamily="18" charset="0"/>
            </a:rPr>
            <a:t>tố</a:t>
          </a:r>
          <a:r>
            <a:rPr lang="en-US" sz="1800" b="1" dirty="0" smtClean="0">
              <a:solidFill>
                <a:schemeClr val="tx1"/>
              </a:solidFill>
              <a:latin typeface="Cambria" panose="02040503050406030204" pitchFamily="18" charset="0"/>
              <a:ea typeface="Cambria" panose="02040503050406030204" pitchFamily="18" charset="0"/>
            </a:rPr>
            <a:t> tự </a:t>
          </a:r>
          <a:r>
            <a:rPr lang="en-US" sz="1800" b="1" dirty="0" err="1" smtClean="0">
              <a:solidFill>
                <a:schemeClr val="tx1"/>
              </a:solidFill>
              <a:latin typeface="Cambria" panose="02040503050406030204" pitchFamily="18" charset="0"/>
              <a:ea typeface="Cambria" panose="02040503050406030204" pitchFamily="18" charset="0"/>
            </a:rPr>
            <a:t>nhiên</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bão</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lũ</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lụt</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hạn</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hán</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cháy</a:t>
          </a:r>
          <a:r>
            <a:rPr lang="en-US" sz="1800" dirty="0" smtClean="0">
              <a:solidFill>
                <a:schemeClr val="tx1"/>
              </a:solidFill>
              <a:latin typeface="Cambria" panose="02040503050406030204" pitchFamily="18" charset="0"/>
              <a:ea typeface="Cambria" panose="02040503050406030204" pitchFamily="18" charset="0"/>
            </a:rPr>
            <a:t> </a:t>
          </a:r>
          <a:r>
            <a:rPr lang="en-US" sz="1800" dirty="0" err="1" smtClean="0">
              <a:solidFill>
                <a:schemeClr val="tx1"/>
              </a:solidFill>
              <a:latin typeface="Cambria" panose="02040503050406030204" pitchFamily="18" charset="0"/>
              <a:ea typeface="Cambria" panose="02040503050406030204" pitchFamily="18" charset="0"/>
            </a:rPr>
            <a:t>rừng</a:t>
          </a:r>
          <a:r>
            <a:rPr lang="en-US" sz="1800" dirty="0" smtClean="0">
              <a:solidFill>
                <a:schemeClr val="tx1"/>
              </a:solidFill>
              <a:latin typeface="Cambria" panose="02040503050406030204" pitchFamily="18" charset="0"/>
              <a:ea typeface="Cambria" panose="02040503050406030204" pitchFamily="18" charset="0"/>
            </a:rPr>
            <a:t>…</a:t>
          </a:r>
        </a:p>
        <a:p>
          <a:pPr algn="just"/>
          <a:r>
            <a:rPr lang="vi-VN" sz="1800" b="1" dirty="0" smtClean="0">
              <a:solidFill>
                <a:schemeClr val="tx1"/>
              </a:solidFill>
              <a:latin typeface="Cambria" panose="02040503050406030204" pitchFamily="18" charset="0"/>
              <a:ea typeface="Cambria" panose="02040503050406030204" pitchFamily="18" charset="0"/>
            </a:rPr>
            <a:t>- Con người</a:t>
          </a:r>
          <a:r>
            <a:rPr lang="vi-VN" sz="1800" dirty="0" smtClean="0">
              <a:solidFill>
                <a:schemeClr val="tx1"/>
              </a:solidFill>
              <a:latin typeface="Cambria" panose="02040503050406030204" pitchFamily="18" charset="0"/>
              <a:ea typeface="Cambria" panose="02040503050406030204" pitchFamily="18" charset="0"/>
            </a:rPr>
            <a:t>: khai thác rừng, phá rừng, đốt rừng, chiến tranh, săn bắt động vật hoang dã…</a:t>
          </a:r>
          <a:endParaRPr lang="en-US" sz="1800" dirty="0" smtClean="0">
            <a:solidFill>
              <a:schemeClr val="tx1"/>
            </a:solidFill>
            <a:latin typeface="Cambria" panose="02040503050406030204" pitchFamily="18" charset="0"/>
            <a:ea typeface="Cambria" panose="02040503050406030204"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anose="02040503050406030204" pitchFamily="18" charset="0"/>
              <a:ea typeface="Cambria" panose="02040503050406030204" pitchFamily="18" charset="0"/>
            </a:rPr>
            <a:t>- Mất cân bằng sinh thái, ảnh hưởng đến môi trường sống của con người</a:t>
          </a:r>
          <a:r>
            <a:rPr lang="en-US" sz="1800" b="0" dirty="0" smtClean="0">
              <a:solidFill>
                <a:schemeClr val="tx1"/>
              </a:solidFill>
              <a:latin typeface="Cambria" panose="02040503050406030204" pitchFamily="18" charset="0"/>
              <a:ea typeface="Cambria" panose="02040503050406030204" pitchFamily="18" charset="0"/>
            </a:rPr>
            <a:t>.</a:t>
          </a:r>
        </a:p>
        <a:p>
          <a:pPr algn="just"/>
          <a:r>
            <a:rPr lang="vi-VN" sz="1800" b="0" dirty="0" smtClean="0">
              <a:solidFill>
                <a:schemeClr val="tx1"/>
              </a:solidFill>
              <a:latin typeface="Cambria" panose="02040503050406030204" pitchFamily="18" charset="0"/>
              <a:ea typeface="Cambria" panose="02040503050406030204" pitchFamily="18" charset="0"/>
            </a:rPr>
            <a:t>- Ảnh hưởng đến an ninh lương thực, suy giảm nguồn gen</a:t>
          </a:r>
          <a:r>
            <a:rPr lang="en-US" sz="1800" b="0" dirty="0" smtClean="0">
              <a:solidFill>
                <a:schemeClr val="tx1"/>
              </a:solidFill>
              <a:latin typeface="Cambria" panose="02040503050406030204" pitchFamily="18" charset="0"/>
              <a:ea typeface="Cambria" panose="02040503050406030204" pitchFamily="18" charset="0"/>
            </a:rPr>
            <a:t>, </a:t>
          </a:r>
          <a:r>
            <a:rPr lang="vi-VN" sz="1800" b="0" dirty="0" smtClean="0">
              <a:solidFill>
                <a:schemeClr val="tx1"/>
              </a:solidFill>
              <a:latin typeface="Cambria" panose="02040503050406030204" pitchFamily="18" charset="0"/>
              <a:ea typeface="Cambria" panose="02040503050406030204" pitchFamily="18" charset="0"/>
            </a:rPr>
            <a:t>biến đổi khí hậ</a:t>
          </a:r>
          <a:r>
            <a:rPr lang="en-US" sz="1800" b="0" dirty="0" smtClean="0">
              <a:solidFill>
                <a:schemeClr val="tx1"/>
              </a:solidFill>
              <a:latin typeface="Cambria" panose="02040503050406030204" pitchFamily="18" charset="0"/>
              <a:ea typeface="Cambria" panose="02040503050406030204" pitchFamily="18" charset="0"/>
            </a:rPr>
            <a:t>u,…</a:t>
          </a: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anose="02040503050406030204" pitchFamily="18" charset="0"/>
              <a:ea typeface="Cambria" panose="02040503050406030204" pitchFamily="18" charset="0"/>
            </a:rPr>
            <a:t>- Q</a:t>
          </a:r>
          <a:r>
            <a:rPr lang="vi-VN" sz="1800" b="0" dirty="0" smtClean="0">
              <a:solidFill>
                <a:schemeClr val="tx1"/>
              </a:solidFill>
              <a:latin typeface="Cambria" panose="02040503050406030204" pitchFamily="18" charset="0"/>
              <a:ea typeface="Cambria" panose="02040503050406030204"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en-US" sz="1800" b="0" dirty="0" smtClean="0">
              <a:solidFill>
                <a:schemeClr val="tx1"/>
              </a:solidFill>
              <a:latin typeface="Cambria" panose="02040503050406030204" pitchFamily="18" charset="0"/>
              <a:ea typeface="Cambria" panose="02040503050406030204" pitchFamily="18" charset="0"/>
            </a:rPr>
            <a:t>- B</a:t>
          </a:r>
          <a:r>
            <a:rPr lang="vi-VN" sz="1800" b="0" dirty="0" smtClean="0">
              <a:solidFill>
                <a:schemeClr val="tx1"/>
              </a:solidFill>
              <a:latin typeface="Cambria" panose="02040503050406030204" pitchFamily="18" charset="0"/>
              <a:ea typeface="Cambria" panose="02040503050406030204" pitchFamily="18" charset="0"/>
            </a:rPr>
            <a:t>ảo vệ đa dạng sinh học chính là bảo vệ môi trường sống của chúng ta.</a:t>
          </a:r>
          <a:endParaRPr lang="en-US" sz="1800" b="0" dirty="0" smtClean="0">
            <a:solidFill>
              <a:schemeClr val="tx1"/>
            </a:solidFill>
            <a:latin typeface="Cambria" panose="02040503050406030204" pitchFamily="18" charset="0"/>
            <a:ea typeface="Cambria" panose="02040503050406030204" pitchFamily="18" charset="0"/>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anose="02040503050406030204" pitchFamily="18" charset="0"/>
              <a:ea typeface="Cambria" panose="02040503050406030204" pitchFamily="18" charset="0"/>
            </a:rPr>
            <a:t>- Xây dựng các khu bảo tồn thiên nhiên và vườn quốc gia</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trồng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và</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bảo</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vệ</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rừng</a:t>
          </a:r>
          <a:r>
            <a:rPr lang="en-US" sz="1800" b="0" dirty="0" smtClean="0">
              <a:solidFill>
                <a:schemeClr val="tx1"/>
              </a:solidFill>
              <a:latin typeface="Cambria" panose="02040503050406030204" pitchFamily="18" charset="0"/>
              <a:ea typeface="Cambria" panose="02040503050406030204" pitchFamily="18" charset="0"/>
            </a:rPr>
            <a:t>, n</a:t>
          </a:r>
          <a:r>
            <a:rPr lang="vi-VN" sz="1800" b="0" dirty="0" smtClean="0">
              <a:solidFill>
                <a:schemeClr val="tx1"/>
              </a:solidFill>
              <a:latin typeface="Cambria" panose="02040503050406030204" pitchFamily="18" charset="0"/>
              <a:ea typeface="Cambria" panose="02040503050406030204" pitchFamily="18" charset="0"/>
            </a:rPr>
            <a:t>âng cao ý thức người dân.</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vi-VN" sz="1800" b="0" dirty="0" smtClean="0">
              <a:solidFill>
                <a:schemeClr val="tx1"/>
              </a:solidFill>
              <a:latin typeface="Cambria" panose="02040503050406030204" pitchFamily="18" charset="0"/>
              <a:ea typeface="Cambria" panose="02040503050406030204" pitchFamily="18" charset="0"/>
            </a:rPr>
            <a:t>- Ngăn chặn nạn phá rừng, săn bắt động vật hoang dã.</a:t>
          </a:r>
          <a:endParaRPr lang="en-US" sz="1800" b="0" dirty="0" smtClean="0">
            <a:solidFill>
              <a:schemeClr val="tx1"/>
            </a:solidFill>
            <a:latin typeface="Cambria" panose="02040503050406030204" pitchFamily="18" charset="0"/>
            <a:ea typeface="Cambria" panose="02040503050406030204" pitchFamily="18" charset="0"/>
          </a:endParaRPr>
        </a:p>
        <a:p>
          <a:pPr algn="just"/>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Xử</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lí</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các</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chất</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thải</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công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nghiệp</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nông</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nghiệp</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và</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sinh</a:t>
          </a:r>
          <a:r>
            <a:rPr lang="en-US" sz="1800" b="0" dirty="0" smtClean="0">
              <a:solidFill>
                <a:schemeClr val="tx1"/>
              </a:solidFill>
              <a:latin typeface="Cambria" panose="02040503050406030204" pitchFamily="18" charset="0"/>
              <a:ea typeface="Cambria" panose="02040503050406030204" pitchFamily="18" charset="0"/>
            </a:rPr>
            <a:t> </a:t>
          </a:r>
          <a:r>
            <a:rPr lang="en-US" sz="1800" b="0" dirty="0" err="1" smtClean="0">
              <a:solidFill>
                <a:schemeClr val="tx1"/>
              </a:solidFill>
              <a:latin typeface="Cambria" panose="02040503050406030204" pitchFamily="18" charset="0"/>
              <a:ea typeface="Cambria" panose="02040503050406030204" pitchFamily="18" charset="0"/>
            </a:rPr>
            <a:t>hoạt</a:t>
          </a:r>
          <a:r>
            <a:rPr lang="en-US" sz="1800" b="0" dirty="0" smtClean="0">
              <a:solidFill>
                <a:schemeClr val="tx1"/>
              </a:solidFill>
              <a:latin typeface="Cambria" panose="02040503050406030204" pitchFamily="18" charset="0"/>
              <a:ea typeface="Cambria" panose="02040503050406030204" pitchFamily="18" charset="0"/>
            </a:rPr>
            <a:t>.</a:t>
          </a: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3568818" cy="3505200"/>
        <a:chOff x="0" y="0"/>
        <a:chExt cx="3568818" cy="3505200"/>
      </a:xfrm>
    </dsp:grpSpPr>
    <dsp:sp modelId="{647A87F1-B924-42C3-9BFB-B28E010046FA}">
      <dsp:nvSpPr>
        <dsp:cNvPr id="3" name="Rounded Rectangle 2"/>
        <dsp:cNvSpPr/>
      </dsp:nvSpPr>
      <dsp:spPr bwMode="white">
        <a:xfrm>
          <a:off x="1024715" y="0"/>
          <a:ext cx="1519387" cy="70875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dirty="0" err="1" smtClean="0">
              <a:latin typeface="Cambria" panose="02040503050406030204" pitchFamily="18" charset="0"/>
              <a:ea typeface="Cambria" panose="02040503050406030204" pitchFamily="18" charset="0"/>
            </a:rPr>
            <a:t>Hơn</a:t>
          </a:r>
          <a:r>
            <a:rPr lang="en-US" sz="1800" dirty="0" smtClean="0">
              <a:latin typeface="Cambria" panose="02040503050406030204" pitchFamily="18" charset="0"/>
              <a:ea typeface="Cambria" panose="02040503050406030204" pitchFamily="18" charset="0"/>
            </a:rPr>
            <a:t> 50000 </a:t>
          </a:r>
          <a:r>
            <a:rPr lang="en-US" sz="1800" dirty="0" err="1" smtClean="0">
              <a:latin typeface="Cambria" panose="02040503050406030204" pitchFamily="18" charset="0"/>
              <a:ea typeface="Cambria" panose="02040503050406030204" pitchFamily="18" charset="0"/>
            </a:rPr>
            <a:t>loài</a:t>
          </a:r>
          <a:r>
            <a:rPr lang="en-US" sz="1800" dirty="0" smtClean="0">
              <a:latin typeface="Cambria" panose="02040503050406030204" pitchFamily="18" charset="0"/>
              <a:ea typeface="Cambria" panose="02040503050406030204" pitchFamily="18" charset="0"/>
            </a:rPr>
            <a:t> </a:t>
          </a:r>
          <a:r>
            <a:rPr lang="en-US" sz="1800" dirty="0" err="1" smtClean="0">
              <a:latin typeface="Cambria" panose="02040503050406030204" pitchFamily="18" charset="0"/>
              <a:ea typeface="Cambria" panose="02040503050406030204" pitchFamily="18" charset="0"/>
            </a:rPr>
            <a:t>sinh</a:t>
          </a:r>
          <a:r>
            <a:rPr lang="en-US" sz="1800" dirty="0" smtClean="0">
              <a:latin typeface="Cambria" panose="02040503050406030204" pitchFamily="18" charset="0"/>
              <a:ea typeface="Cambria" panose="02040503050406030204" pitchFamily="18" charset="0"/>
            </a:rPr>
            <a:t> </a:t>
          </a:r>
          <a:r>
            <a:rPr lang="en-US" sz="1800" dirty="0" err="1" smtClean="0">
              <a:latin typeface="Cambria" panose="02040503050406030204" pitchFamily="18" charset="0"/>
              <a:ea typeface="Cambria" panose="02040503050406030204" pitchFamily="18" charset="0"/>
            </a:rPr>
            <a:t>vật</a:t>
          </a:r>
          <a:endParaRPr lang="en-US" sz="1800" dirty="0">
            <a:latin typeface="Cambria" panose="02040503050406030204" pitchFamily="18" charset="0"/>
            <a:ea typeface="Cambria" panose="02040503050406030204" pitchFamily="18" charset="0"/>
          </a:endParaRPr>
        </a:p>
      </dsp:txBody>
      <dsp:txXfrm>
        <a:off x="1024715" y="0"/>
        <a:ext cx="1519387" cy="708753"/>
      </dsp:txXfrm>
    </dsp:sp>
    <dsp:sp modelId="{D51E557A-1553-48DB-9E8F-9F340370401B}">
      <dsp:nvSpPr>
        <dsp:cNvPr id="4" name="Freeform 3"/>
        <dsp:cNvSpPr/>
      </dsp:nvSpPr>
      <dsp:spPr bwMode="white">
        <a:xfrm>
          <a:off x="839016" y="708753"/>
          <a:ext cx="945393" cy="183211"/>
        </a:xfrm>
        <a:custGeom>
          <a:avLst/>
          <a:gdLst/>
          <a:ahLst/>
          <a:cxnLst/>
          <a:pathLst>
            <a:path w="1489" h="289">
              <a:moveTo>
                <a:pt x="1489" y="0"/>
              </a:moveTo>
              <a:lnTo>
                <a:pt x="1489" y="144"/>
              </a:lnTo>
              <a:lnTo>
                <a:pt x="0" y="144"/>
              </a:lnTo>
              <a:lnTo>
                <a:pt x="0" y="289"/>
              </a:lnTo>
            </a:path>
          </a:pathLst>
        </a:custGeom>
      </dsp:spPr>
      <dsp:style>
        <a:lnRef idx="2">
          <a:schemeClr val="accent1">
            <a:shade val="60000"/>
          </a:schemeClr>
        </a:lnRef>
        <a:fillRef idx="0">
          <a:schemeClr val="accent1"/>
        </a:fillRef>
        <a:effectRef idx="0">
          <a:scrgbClr r="0" g="0" b="0"/>
        </a:effectRef>
        <a:fontRef idx="minor"/>
      </dsp:style>
      <dsp:txXfrm>
        <a:off x="839016" y="708753"/>
        <a:ext cx="945393" cy="183211"/>
      </dsp:txXfrm>
    </dsp:sp>
    <dsp:sp modelId="{8FEB5CAE-D4E7-4A10-87E2-8525D06FCC9D}">
      <dsp:nvSpPr>
        <dsp:cNvPr id="5" name="Rounded Rectangle 4"/>
        <dsp:cNvSpPr/>
      </dsp:nvSpPr>
      <dsp:spPr bwMode="white">
        <a:xfrm>
          <a:off x="0" y="891964"/>
          <a:ext cx="1678031" cy="154880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1600" dirty="0" err="1" smtClean="0">
              <a:latin typeface="Cambria" panose="02040503050406030204" pitchFamily="18" charset="0"/>
              <a:ea typeface="Cambria" panose="02040503050406030204" pitchFamily="18" charset="0"/>
            </a:rPr>
            <a:t>Các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loài</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thực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vật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quý</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hiếm</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như</a:t>
          </a:r>
          <a:r>
            <a:rPr lang="en-US" sz="1600" dirty="0" smtClean="0">
              <a:latin typeface="Cambria" panose="02040503050406030204" pitchFamily="18" charset="0"/>
              <a:ea typeface="Cambria" panose="02040503050406030204" pitchFamily="18" charset="0"/>
            </a:rPr>
            <a:t>: t</a:t>
          </a:r>
          <a:r>
            <a:rPr lang="vi-VN" sz="1600" dirty="0" smtClean="0">
              <a:latin typeface="Cambria" panose="02040503050406030204" pitchFamily="18" charset="0"/>
              <a:ea typeface="Cambria" panose="02040503050406030204" pitchFamily="18" charset="0"/>
            </a:rPr>
            <a:t>rầm hương, trắc, sâm Ngọc Linh,  nghiến,</a:t>
          </a:r>
          <a:r>
            <a:rPr lang="en-US" sz="1600" dirty="0" smtClean="0">
              <a:latin typeface="Cambria" panose="02040503050406030204" pitchFamily="18" charset="0"/>
              <a:ea typeface="Cambria" panose="02040503050406030204" pitchFamily="18" charset="0"/>
            </a:rPr>
            <a:t>…</a:t>
          </a:r>
          <a:endParaRPr lang="en-US" sz="1600" dirty="0">
            <a:latin typeface="Cambria" panose="02040503050406030204" pitchFamily="18" charset="0"/>
            <a:ea typeface="Cambria" panose="02040503050406030204" pitchFamily="18" charset="0"/>
          </a:endParaRPr>
        </a:p>
      </dsp:txBody>
      <dsp:txXfrm>
        <a:off x="0" y="891964"/>
        <a:ext cx="1678031" cy="1548809"/>
      </dsp:txXfrm>
    </dsp:sp>
    <dsp:sp modelId="{B5C99304-917D-49E0-9151-E32A0AB859FC}">
      <dsp:nvSpPr>
        <dsp:cNvPr id="6" name="Freeform 5"/>
        <dsp:cNvSpPr/>
      </dsp:nvSpPr>
      <dsp:spPr bwMode="white">
        <a:xfrm>
          <a:off x="1784409" y="708753"/>
          <a:ext cx="942072" cy="183097"/>
        </a:xfrm>
        <a:custGeom>
          <a:avLst/>
          <a:gdLst/>
          <a:ahLst/>
          <a:cxnLst/>
          <a:pathLst>
            <a:path w="1484" h="288">
              <a:moveTo>
                <a:pt x="0" y="0"/>
              </a:moveTo>
              <a:lnTo>
                <a:pt x="0" y="144"/>
              </a:lnTo>
              <a:lnTo>
                <a:pt x="1484" y="144"/>
              </a:lnTo>
              <a:lnTo>
                <a:pt x="1484" y="288"/>
              </a:lnTo>
            </a:path>
          </a:pathLst>
        </a:custGeom>
      </dsp:spPr>
      <dsp:style>
        <a:lnRef idx="2">
          <a:schemeClr val="accent1">
            <a:shade val="60000"/>
          </a:schemeClr>
        </a:lnRef>
        <a:fillRef idx="0">
          <a:schemeClr val="accent1"/>
        </a:fillRef>
        <a:effectRef idx="0">
          <a:scrgbClr r="0" g="0" b="0"/>
        </a:effectRef>
        <a:fontRef idx="minor"/>
      </dsp:style>
      <dsp:txXfrm>
        <a:off x="1784409" y="708753"/>
        <a:ext cx="942072" cy="183097"/>
      </dsp:txXfrm>
    </dsp:sp>
    <dsp:sp modelId="{27D381F5-9104-4B6C-B2BD-30E0775303D9}">
      <dsp:nvSpPr>
        <dsp:cNvPr id="7" name="Rounded Rectangle 6"/>
        <dsp:cNvSpPr/>
      </dsp:nvSpPr>
      <dsp:spPr bwMode="white">
        <a:xfrm>
          <a:off x="1884143" y="891850"/>
          <a:ext cx="1684675" cy="154880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1600" dirty="0" err="1" smtClean="0">
              <a:latin typeface="Cambria" panose="02040503050406030204" pitchFamily="18" charset="0"/>
              <a:ea typeface="Cambria" panose="02040503050406030204" pitchFamily="18" charset="0"/>
            </a:rPr>
            <a:t>Các</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loài</a:t>
          </a:r>
          <a:br>
            <a:rPr lang="en-US" sz="1600" dirty="0" smtClean="0">
              <a:latin typeface="Cambria" panose="02040503050406030204" pitchFamily="18" charset="0"/>
              <a:ea typeface="Cambria" panose="02040503050406030204" pitchFamily="18" charset="0"/>
            </a:rPr>
          </a:b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động</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vật</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quý</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hiếm</a:t>
          </a:r>
          <a:r>
            <a:rPr lang="en-US" sz="1600" dirty="0" smtClean="0">
              <a:latin typeface="Cambria" panose="02040503050406030204" pitchFamily="18" charset="0"/>
              <a:ea typeface="Cambria" panose="02040503050406030204" pitchFamily="18" charset="0"/>
            </a:rPr>
            <a:t> </a:t>
          </a:r>
          <a:r>
            <a:rPr lang="en-US" sz="1600" dirty="0" err="1" smtClean="0">
              <a:latin typeface="Cambria" panose="02040503050406030204" pitchFamily="18" charset="0"/>
              <a:ea typeface="Cambria" panose="02040503050406030204" pitchFamily="18" charset="0"/>
            </a:rPr>
            <a:t>như</a:t>
          </a:r>
          <a:r>
            <a:rPr lang="en-US" sz="1600" dirty="0" smtClean="0">
              <a:latin typeface="Cambria" panose="02040503050406030204" pitchFamily="18" charset="0"/>
              <a:ea typeface="Cambria" panose="02040503050406030204" pitchFamily="18" charset="0"/>
            </a:rPr>
            <a:t>: </a:t>
          </a:r>
          <a:r>
            <a:rPr lang="it-IT" sz="1600" dirty="0" smtClean="0">
              <a:latin typeface="Cambria" panose="02040503050406030204" pitchFamily="18" charset="0"/>
              <a:ea typeface="Cambria" panose="02040503050406030204" pitchFamily="18" charset="0"/>
            </a:rPr>
            <a:t>sao la, voi, bò tót, trĩ,…</a:t>
          </a:r>
          <a:endParaRPr lang="en-US" sz="1600" dirty="0">
            <a:latin typeface="Cambria" panose="02040503050406030204" pitchFamily="18" charset="0"/>
            <a:ea typeface="Cambria" panose="02040503050406030204" pitchFamily="18" charset="0"/>
          </a:endParaRPr>
        </a:p>
      </dsp:txBody>
      <dsp:txXfrm>
        <a:off x="1884143" y="891850"/>
        <a:ext cx="1684675" cy="1548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a:t>
          </a:r>
          <a:r>
            <a:rPr lang="vi-VN" sz="1600" kern="1200" dirty="0" smtClean="0">
              <a:latin typeface="Cambria" pitchFamily="18" charset="0"/>
              <a:ea typeface="Cambria" pitchFamily="18" charset="0"/>
            </a:rPr>
            <a:t>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28.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1" Type="http://schemas.openxmlformats.org/officeDocument/2006/relationships/slideLayout" Target="../slideLayouts/slideLayout1.xml"/><Relationship Id="rId10" Type="http://schemas.openxmlformats.org/officeDocument/2006/relationships/image" Target="../media/image39.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3.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42.pn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9" Type="http://schemas.openxmlformats.org/officeDocument/2006/relationships/image" Target="../media/image42.png"/><Relationship Id="rId8" Type="http://schemas.microsoft.com/office/2007/relationships/diagramDrawing" Target="../diagrams/drawing3.xml"/><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23.jpeg"/><Relationship Id="rId2" Type="http://schemas.openxmlformats.org/officeDocument/2006/relationships/image" Target="../media/image17.png"/><Relationship Id="rId10" Type="http://schemas.openxmlformats.org/officeDocument/2006/relationships/slideLayout" Target="../slideLayouts/slideLayout1.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9" Type="http://schemas.openxmlformats.org/officeDocument/2006/relationships/image" Target="../media/image42.png"/><Relationship Id="rId8" Type="http://schemas.microsoft.com/office/2007/relationships/diagramDrawing" Target="../diagrams/drawing4.xml"/><Relationship Id="rId7" Type="http://schemas.openxmlformats.org/officeDocument/2006/relationships/diagramColors" Target="../diagrams/colors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3" Type="http://schemas.openxmlformats.org/officeDocument/2006/relationships/image" Target="../media/image23.jpeg"/><Relationship Id="rId2" Type="http://schemas.openxmlformats.org/officeDocument/2006/relationships/image" Target="../media/image17.png"/><Relationship Id="rId10" Type="http://schemas.openxmlformats.org/officeDocument/2006/relationships/slideLayout" Target="../slideLayouts/slideLayout1.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1" Type="http://schemas.openxmlformats.org/officeDocument/2006/relationships/slideLayout" Target="../slideLayouts/slideLayout1.xml"/><Relationship Id="rId10" Type="http://schemas.microsoft.com/office/2007/relationships/hdphoto" Target="../media/image51.wdp"/><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microsoft.com/office/2007/relationships/hdphoto" Target="../media/image9.wdp"/><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5" Type="http://schemas.openxmlformats.org/officeDocument/2006/relationships/notesSlide" Target="../notesSlides/notesSlide1.xml"/><Relationship Id="rId14" Type="http://schemas.openxmlformats.org/officeDocument/2006/relationships/slideLayout" Target="../slideLayouts/slideLayout2.xml"/><Relationship Id="rId13" Type="http://schemas.microsoft.com/office/2007/relationships/hdphoto" Target="../media/image15.wdp"/><Relationship Id="rId12" Type="http://schemas.openxmlformats.org/officeDocument/2006/relationships/image" Target="../media/image14.png"/><Relationship Id="rId11" Type="http://schemas.microsoft.com/office/2007/relationships/hdphoto" Target="../media/image13.wdp"/><Relationship Id="rId10" Type="http://schemas.openxmlformats.org/officeDocument/2006/relationships/image" Target="../media/image12.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2.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GIF"/><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image" Target="../media/image28.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5" Type="http://schemas.openxmlformats.org/officeDocument/2006/relationships/slideLayout" Target="../slideLayouts/slideLayout1.xml"/><Relationship Id="rId14" Type="http://schemas.microsoft.com/office/2007/relationships/diagramDrawing" Target="../diagrams/drawing1.xml"/><Relationship Id="rId13" Type="http://schemas.openxmlformats.org/officeDocument/2006/relationships/diagramColors" Target="../diagrams/colors1.xml"/><Relationship Id="rId12" Type="http://schemas.openxmlformats.org/officeDocument/2006/relationships/diagramQuickStyle" Target="../diagrams/quickStyle1.xml"/><Relationship Id="rId11" Type="http://schemas.openxmlformats.org/officeDocument/2006/relationships/diagramLayout" Target="../diagrams/layout1.xml"/><Relationship Id="rId10" Type="http://schemas.openxmlformats.org/officeDocument/2006/relationships/diagramData" Target="../diagrams/data1.xml"/><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8.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0" Type="http://schemas.openxmlformats.org/officeDocument/2006/relationships/slideLayout" Target="../slideLayouts/slideLayout1.xml"/><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9" Type="http://schemas.openxmlformats.org/officeDocument/2006/relationships/diagramData" Target="../diagrams/data2.xml"/><Relationship Id="rId8" Type="http://schemas.openxmlformats.org/officeDocument/2006/relationships/image" Target="../media/image31.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6" Type="http://schemas.openxmlformats.org/officeDocument/2006/relationships/slideLayout" Target="../slideLayouts/slideLayout1.xml"/><Relationship Id="rId15" Type="http://schemas.openxmlformats.org/officeDocument/2006/relationships/image" Target="../media/image33.png"/><Relationship Id="rId14" Type="http://schemas.openxmlformats.org/officeDocument/2006/relationships/image" Target="../media/image32.png"/><Relationship Id="rId13" Type="http://schemas.microsoft.com/office/2007/relationships/diagramDrawing" Target="../diagrams/drawing2.xml"/><Relationship Id="rId12" Type="http://schemas.openxmlformats.org/officeDocument/2006/relationships/diagramColors" Target="../diagrams/colors2.xml"/><Relationship Id="rId11" Type="http://schemas.openxmlformats.org/officeDocument/2006/relationships/diagramQuickStyle" Target="../diagrams/quickStyle2.xml"/><Relationship Id="rId10" Type="http://schemas.openxmlformats.org/officeDocument/2006/relationships/diagramLayout" Target="../diagrams/layout2.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8.jpe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17.png"/><Relationship Id="rId10" Type="http://schemas.openxmlformats.org/officeDocument/2006/relationships/slideLayout" Target="../slideLayouts/slideLayout1.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042629"/>
            <a:ext cx="5638799" cy="1314450"/>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10</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 SINH VẬT VIỆT NAM</a:t>
            </a:r>
            <a:r>
              <a:rPr lang="en-US" sz="2400" b="1" dirty="0">
                <a:solidFill>
                  <a:srgbClr val="FFFF00"/>
                </a:solidFill>
                <a:effectLst>
                  <a:outerShdw blurRad="38100" dist="38100" dir="2700000" algn="tl">
                    <a:srgbClr val="000000">
                      <a:alpha val="43137"/>
                    </a:srgbClr>
                  </a:outerShdw>
                </a:effectLst>
                <a:latin typeface="Cambria" panose="02040503050406030204" pitchFamily="18" charset="0"/>
              </a:rPr>
              <a:t> </a:t>
            </a:r>
            <a:endParaRPr lang="en-US" sz="2400" b="1" dirty="0">
              <a:solidFill>
                <a:srgbClr val="FFFF00"/>
              </a:solidFill>
              <a:effectLst>
                <a:outerShdw blurRad="38100" dist="38100" dir="2700000" algn="tl">
                  <a:srgbClr val="000000">
                    <a:alpha val="43137"/>
                  </a:srgbClr>
                </a:outerShdw>
              </a:effectLst>
              <a:latin typeface="Cambria" panose="02040503050406030204" pitchFamily="18" charset="0"/>
            </a:endParaRPr>
          </a:p>
          <a:p>
            <a:pPr algn="ct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9323" t="7012" r="8375" b="3760"/>
          <a:stretch>
            <a:fillRect/>
          </a:stretch>
        </p:blipFill>
        <p:spPr>
          <a:xfrm>
            <a:off x="284991" y="1036901"/>
            <a:ext cx="770866" cy="776474"/>
          </a:xfrm>
          <a:prstGeom prst="ellipse">
            <a:avLst/>
          </a:prstGeom>
        </p:spPr>
      </p:pic>
      <p:sp>
        <p:nvSpPr>
          <p:cNvPr id="5" name="TextBox 4"/>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76200"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Vị trí địa lí nằm trên đường di cư, di lưu của nhiều loài động vật.</a:t>
            </a:r>
            <a:endParaRPr lang="vi-VN" sz="24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Môi trường sống thuận lợi: ánh sáng dồi dào, nhiệt độ cao, đủ nước, tầng đất sâu dày, vụn bỡ,…</a:t>
            </a:r>
            <a:endParaRPr lang="vi-VN" sz="2400" dirty="0">
              <a:latin typeface="Cambria" panose="02040503050406030204" pitchFamily="18" charset="0"/>
              <a:ea typeface="Cambria" panose="02040503050406030204" pitchFamily="18" charset="0"/>
              <a:cs typeface="Times New Roman" panose="02020603050405020304"/>
            </a:endParaRPr>
          </a:p>
        </p:txBody>
      </p:sp>
      <p:pic>
        <p:nvPicPr>
          <p:cNvPr id="614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Ánh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sáng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dồi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dào</a:t>
            </a:r>
            <a:endParaRPr lang="en-US" dirty="0">
              <a:latin typeface="Cambria" panose="02040503050406030204" pitchFamily="18" charset="0"/>
              <a:ea typeface="Cambria" panose="02040503050406030204"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Sông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Mê</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Công</a:t>
            </a:r>
            <a:endParaRPr lang="en-US" dirty="0">
              <a:latin typeface="Cambria" panose="02040503050406030204" pitchFamily="18" charset="0"/>
              <a:ea typeface="Cambria" panose="02040503050406030204" pitchFamily="18" charset="0"/>
            </a:endParaRPr>
          </a:p>
        </p:txBody>
      </p:sp>
      <p:sp>
        <p:nvSpPr>
          <p:cNvPr id="26"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anose="02040503050406030204" pitchFamily="18" charset="0"/>
                <a:ea typeface="Cambria" panose="02040503050406030204" pitchFamily="18" charset="0"/>
                <a:cs typeface="Times New Roman" panose="02020603050405020304"/>
              </a:rPr>
              <a:t>* </a:t>
            </a:r>
            <a:r>
              <a:rPr lang="vi-VN" sz="2200" b="1" dirty="0" smtClean="0">
                <a:latin typeface="Cambria" panose="02040503050406030204" pitchFamily="18" charset="0"/>
                <a:ea typeface="Cambria" panose="02040503050406030204" pitchFamily="18" charset="0"/>
                <a:cs typeface="Times New Roman" panose="02020603050405020304"/>
              </a:rPr>
              <a:t>Đa </a:t>
            </a:r>
            <a:r>
              <a:rPr lang="vi-VN" sz="2200" b="1" dirty="0">
                <a:latin typeface="Cambria" panose="02040503050406030204" pitchFamily="18" charset="0"/>
                <a:ea typeface="Cambria" panose="02040503050406030204" pitchFamily="18" charset="0"/>
                <a:cs typeface="Times New Roman" panose="02020603050405020304"/>
              </a:rPr>
              <a:t>dạng về thành phần loài: </a:t>
            </a:r>
            <a:r>
              <a:rPr lang="en-US" sz="2200" dirty="0" err="1" smtClean="0">
                <a:latin typeface="Cambria" panose="02040503050406030204" pitchFamily="18" charset="0"/>
                <a:ea typeface="Cambria" panose="02040503050406030204" pitchFamily="18" charset="0"/>
                <a:cs typeface="Times New Roman" panose="02020603050405020304"/>
              </a:rPr>
              <a:t>có</a:t>
            </a:r>
            <a:r>
              <a:rPr lang="en-US" sz="2200" dirty="0" smtClean="0">
                <a:latin typeface="Cambria" panose="02040503050406030204" pitchFamily="18" charset="0"/>
                <a:ea typeface="Cambria" panose="02040503050406030204" pitchFamily="18" charset="0"/>
                <a:cs typeface="Times New Roman" panose="02020603050405020304"/>
              </a:rPr>
              <a:t> h</a:t>
            </a:r>
            <a:r>
              <a:rPr lang="vi-VN" sz="2200" dirty="0" smtClean="0">
                <a:latin typeface="Cambria" panose="02040503050406030204" pitchFamily="18" charset="0"/>
                <a:ea typeface="Cambria" panose="02040503050406030204" pitchFamily="18" charset="0"/>
                <a:cs typeface="Times New Roman" panose="02020603050405020304"/>
              </a:rPr>
              <a:t>ơn </a:t>
            </a:r>
            <a:r>
              <a:rPr lang="vi-VN" sz="2200" dirty="0">
                <a:latin typeface="Cambria" panose="02040503050406030204" pitchFamily="18" charset="0"/>
                <a:ea typeface="Cambria" panose="02040503050406030204" pitchFamily="18" charset="0"/>
                <a:cs typeface="Times New Roman" panose="02020603050405020304"/>
              </a:rPr>
              <a:t>50.000 loài sinh vật, trong đó </a:t>
            </a:r>
            <a:r>
              <a:rPr lang="en-US" sz="2200" dirty="0" err="1" smtClean="0">
                <a:latin typeface="Cambria" panose="02040503050406030204" pitchFamily="18" charset="0"/>
                <a:ea typeface="Cambria" panose="02040503050406030204" pitchFamily="18" charset="0"/>
                <a:cs typeface="Times New Roman" panose="02020603050405020304"/>
              </a:rPr>
              <a:t>có</a:t>
            </a:r>
            <a:r>
              <a:rPr lang="en-US" sz="2200" dirty="0" smtClean="0">
                <a:latin typeface="Cambria" panose="02040503050406030204" pitchFamily="18" charset="0"/>
                <a:ea typeface="Cambria" panose="02040503050406030204" pitchFamily="18" charset="0"/>
                <a:cs typeface="Times New Roman" panose="02020603050405020304"/>
              </a:rPr>
              <a:t> </a:t>
            </a:r>
            <a:r>
              <a:rPr lang="en-US" sz="2200" dirty="0" err="1" smtClean="0">
                <a:latin typeface="Cambria" panose="02040503050406030204" pitchFamily="18" charset="0"/>
                <a:ea typeface="Cambria" panose="02040503050406030204" pitchFamily="18" charset="0"/>
                <a:cs typeface="Times New Roman" panose="02020603050405020304"/>
              </a:rPr>
              <a:t>nhiều</a:t>
            </a:r>
            <a:r>
              <a:rPr lang="en-US" sz="2200" dirty="0" smtClean="0">
                <a:latin typeface="Cambria" panose="02040503050406030204" pitchFamily="18" charset="0"/>
                <a:ea typeface="Cambria" panose="02040503050406030204" pitchFamily="18" charset="0"/>
                <a:cs typeface="Times New Roman" panose="02020603050405020304"/>
              </a:rPr>
              <a:t> </a:t>
            </a:r>
            <a:r>
              <a:rPr lang="en-US" sz="2200" dirty="0" err="1" smtClean="0">
                <a:latin typeface="Cambria" panose="02040503050406030204" pitchFamily="18" charset="0"/>
                <a:ea typeface="Cambria" panose="02040503050406030204" pitchFamily="18" charset="0"/>
                <a:cs typeface="Times New Roman" panose="02020603050405020304"/>
              </a:rPr>
              <a:t>loài</a:t>
            </a:r>
            <a:r>
              <a:rPr lang="en-US" sz="2200" dirty="0">
                <a:latin typeface="Cambria" panose="02040503050406030204" pitchFamily="18" charset="0"/>
                <a:ea typeface="Cambria" panose="02040503050406030204" pitchFamily="18" charset="0"/>
                <a:cs typeface="Times New Roman" panose="02020603050405020304"/>
              </a:rPr>
              <a:t> </a:t>
            </a:r>
            <a:r>
              <a:rPr lang="vi-VN" sz="2200" dirty="0" smtClean="0">
                <a:latin typeface="Cambria" panose="02040503050406030204" pitchFamily="18" charset="0"/>
                <a:ea typeface="Cambria" panose="02040503050406030204" pitchFamily="18" charset="0"/>
                <a:cs typeface="Times New Roman" panose="02020603050405020304"/>
              </a:rPr>
              <a:t>quý hiếm</a:t>
            </a:r>
            <a:r>
              <a:rPr lang="en-US" sz="2200" dirty="0" smtClean="0">
                <a:latin typeface="Cambria" panose="02040503050406030204" pitchFamily="18" charset="0"/>
                <a:ea typeface="Cambria" panose="02040503050406030204" pitchFamily="18" charset="0"/>
                <a:cs typeface="Times New Roman" panose="02020603050405020304"/>
              </a:rPr>
              <a:t> </a:t>
            </a:r>
            <a:r>
              <a:rPr lang="en-US" sz="2200" dirty="0" err="1" smtClean="0">
                <a:latin typeface="Cambria" panose="02040503050406030204" pitchFamily="18" charset="0"/>
                <a:ea typeface="Cambria" panose="02040503050406030204" pitchFamily="18" charset="0"/>
                <a:cs typeface="Times New Roman" panose="02020603050405020304"/>
              </a:rPr>
              <a:t>như</a:t>
            </a:r>
            <a:r>
              <a:rPr lang="en-US" sz="2200" dirty="0">
                <a:latin typeface="Cambria" panose="02040503050406030204" pitchFamily="18" charset="0"/>
                <a:ea typeface="Cambria" panose="02040503050406030204" pitchFamily="18" charset="0"/>
                <a:cs typeface="Times New Roman" panose="02020603050405020304"/>
              </a:rPr>
              <a:t> </a:t>
            </a:r>
            <a:r>
              <a:rPr lang="vi-VN" sz="2200" dirty="0" smtClean="0">
                <a:latin typeface="Cambria" panose="02040503050406030204" pitchFamily="18" charset="0"/>
                <a:ea typeface="Cambria" panose="02040503050406030204" pitchFamily="18" charset="0"/>
                <a:cs typeface="Times New Roman" panose="02020603050405020304"/>
              </a:rPr>
              <a:t>Trầm </a:t>
            </a:r>
            <a:r>
              <a:rPr lang="vi-VN" sz="2200" dirty="0">
                <a:latin typeface="Cambria" panose="02040503050406030204" pitchFamily="18" charset="0"/>
                <a:ea typeface="Cambria" panose="02040503050406030204" pitchFamily="18" charset="0"/>
                <a:cs typeface="Times New Roman" panose="02020603050405020304"/>
              </a:rPr>
              <a:t>hương, trắc, sâm Ngọc </a:t>
            </a:r>
            <a:r>
              <a:rPr lang="vi-VN" sz="2200" dirty="0" smtClean="0">
                <a:latin typeface="Cambria" panose="02040503050406030204" pitchFamily="18" charset="0"/>
                <a:ea typeface="Cambria" panose="02040503050406030204" pitchFamily="18" charset="0"/>
                <a:cs typeface="Times New Roman" panose="02020603050405020304"/>
              </a:rPr>
              <a:t>Linh</a:t>
            </a:r>
            <a:r>
              <a:rPr lang="en-US" sz="2200" dirty="0" smtClean="0">
                <a:latin typeface="Cambria" panose="02040503050406030204" pitchFamily="18" charset="0"/>
                <a:ea typeface="Cambria" panose="02040503050406030204" pitchFamily="18" charset="0"/>
                <a:cs typeface="Times New Roman" panose="02020603050405020304"/>
              </a:rPr>
              <a:t>, s</a:t>
            </a:r>
            <a:r>
              <a:rPr lang="vi-VN" sz="2200" dirty="0" smtClean="0">
                <a:latin typeface="Cambria" panose="02040503050406030204" pitchFamily="18" charset="0"/>
                <a:ea typeface="Cambria" panose="02040503050406030204" pitchFamily="18" charset="0"/>
                <a:cs typeface="Times New Roman" panose="02020603050405020304"/>
              </a:rPr>
              <a:t>ao </a:t>
            </a:r>
            <a:r>
              <a:rPr lang="vi-VN" sz="2200" dirty="0">
                <a:latin typeface="Cambria" panose="02040503050406030204" pitchFamily="18" charset="0"/>
                <a:ea typeface="Cambria" panose="02040503050406030204" pitchFamily="18" charset="0"/>
                <a:cs typeface="Times New Roman" panose="02020603050405020304"/>
              </a:rPr>
              <a:t>la, voi, bò tót, trĩ</a:t>
            </a:r>
            <a:r>
              <a:rPr lang="vi-VN" sz="2200" dirty="0" smtClean="0">
                <a:latin typeface="Cambria" panose="02040503050406030204" pitchFamily="18" charset="0"/>
                <a:ea typeface="Cambria" panose="02040503050406030204" pitchFamily="18" charset="0"/>
                <a:cs typeface="Times New Roman" panose="02020603050405020304"/>
              </a:rPr>
              <a:t>….</a:t>
            </a:r>
            <a:endParaRPr lang="en-US" sz="2200" dirty="0" smtClean="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b="1" dirty="0" smtClean="0">
                <a:latin typeface="Cambria" panose="02040503050406030204" pitchFamily="18" charset="0"/>
                <a:ea typeface="Cambria" panose="02040503050406030204" pitchFamily="18" charset="0"/>
                <a:cs typeface="Times New Roman" panose="02020603050405020304"/>
              </a:rPr>
              <a:t>* </a:t>
            </a:r>
            <a:r>
              <a:rPr lang="vi-VN" sz="2200" b="1" dirty="0">
                <a:latin typeface="Cambria" panose="02040503050406030204" pitchFamily="18" charset="0"/>
                <a:ea typeface="Cambria" panose="02040503050406030204" pitchFamily="18" charset="0"/>
                <a:cs typeface="Times New Roman" panose="02020603050405020304"/>
              </a:rPr>
              <a:t>Đa dạng về nguồn gen di truyền</a:t>
            </a:r>
            <a:r>
              <a:rPr lang="vi-VN" sz="2200" dirty="0">
                <a:latin typeface="Cambria" panose="02040503050406030204" pitchFamily="18" charset="0"/>
                <a:ea typeface="Cambria" panose="02040503050406030204" pitchFamily="18" charset="0"/>
                <a:cs typeface="Times New Roman" panose="02020603050405020304"/>
              </a:rPr>
              <a:t>: </a:t>
            </a:r>
            <a:r>
              <a:rPr lang="en-US" sz="2200" dirty="0" smtClean="0">
                <a:latin typeface="Cambria" panose="02040503050406030204" pitchFamily="18" charset="0"/>
                <a:ea typeface="Cambria" panose="02040503050406030204" pitchFamily="18" charset="0"/>
                <a:cs typeface="Times New Roman" panose="02020603050405020304"/>
              </a:rPr>
              <a:t>t</a:t>
            </a:r>
            <a:r>
              <a:rPr lang="vi-VN" sz="2200" dirty="0" smtClean="0">
                <a:latin typeface="Cambria" panose="02040503050406030204" pitchFamily="18" charset="0"/>
                <a:ea typeface="Cambria" panose="02040503050406030204" pitchFamily="18" charset="0"/>
                <a:cs typeface="Times New Roman" panose="02020603050405020304"/>
              </a:rPr>
              <a:t>rong </a:t>
            </a:r>
            <a:r>
              <a:rPr lang="vi-VN" sz="2200" dirty="0">
                <a:latin typeface="Cambria" panose="02040503050406030204" pitchFamily="18" charset="0"/>
                <a:ea typeface="Cambria" panose="02040503050406030204" pitchFamily="18" charset="0"/>
                <a:cs typeface="Times New Roman" panose="02020603050405020304"/>
              </a:rPr>
              <a:t>mỗi loài lại có số lượng cá thể rất lớn, tạo nên sự đa dạng của nguồn gen di truyền.</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b="1" dirty="0">
                <a:latin typeface="Cambria" panose="02040503050406030204" pitchFamily="18" charset="0"/>
                <a:ea typeface="Cambria" panose="02040503050406030204" pitchFamily="18" charset="0"/>
                <a:cs typeface="Times New Roman" panose="02020603050405020304"/>
              </a:rPr>
              <a:t>* Đa dạng về hệ sinh </a:t>
            </a:r>
            <a:r>
              <a:rPr lang="vi-VN" sz="2200" b="1" dirty="0" smtClean="0">
                <a:latin typeface="Cambria" panose="02040503050406030204" pitchFamily="18" charset="0"/>
                <a:ea typeface="Cambria" panose="02040503050406030204" pitchFamily="18" charset="0"/>
                <a:cs typeface="Times New Roman" panose="02020603050405020304"/>
              </a:rPr>
              <a:t>thái:</a:t>
            </a:r>
            <a:r>
              <a:rPr lang="en-US" sz="2200" b="1" dirty="0" smtClean="0">
                <a:latin typeface="Cambria" panose="02040503050406030204" pitchFamily="18" charset="0"/>
                <a:ea typeface="Cambria" panose="02040503050406030204" pitchFamily="18" charset="0"/>
                <a:cs typeface="Times New Roman" panose="02020603050405020304"/>
              </a:rPr>
              <a:t> h</a:t>
            </a:r>
            <a:r>
              <a:rPr lang="vi-VN" sz="2200" dirty="0" smtClean="0">
                <a:latin typeface="Cambria" panose="02040503050406030204" pitchFamily="18" charset="0"/>
                <a:ea typeface="Cambria" panose="02040503050406030204" pitchFamily="18" charset="0"/>
                <a:cs typeface="Times New Roman" panose="02020603050405020304"/>
              </a:rPr>
              <a:t>ệ </a:t>
            </a:r>
            <a:r>
              <a:rPr lang="vi-VN" sz="2200" dirty="0">
                <a:latin typeface="Cambria" panose="02040503050406030204" pitchFamily="18" charset="0"/>
                <a:ea typeface="Cambria" panose="02040503050406030204" pitchFamily="18" charset="0"/>
                <a:cs typeface="Times New Roman" panose="02020603050405020304"/>
              </a:rPr>
              <a:t>sinh thái tự nhiên trên </a:t>
            </a:r>
            <a:r>
              <a:rPr lang="vi-VN" sz="2200" dirty="0" smtClean="0">
                <a:latin typeface="Cambria" panose="02040503050406030204" pitchFamily="18" charset="0"/>
                <a:ea typeface="Cambria" panose="02040503050406030204" pitchFamily="18" charset="0"/>
                <a:cs typeface="Times New Roman" panose="02020603050405020304"/>
              </a:rPr>
              <a:t>cạn</a:t>
            </a:r>
            <a:r>
              <a:rPr lang="en-US" sz="2200" dirty="0" smtClean="0">
                <a:latin typeface="Cambria" panose="02040503050406030204" pitchFamily="18" charset="0"/>
                <a:ea typeface="Cambria" panose="02040503050406030204" pitchFamily="18" charset="0"/>
                <a:cs typeface="Times New Roman" panose="02020603050405020304"/>
              </a:rPr>
              <a:t>, </a:t>
            </a:r>
            <a:r>
              <a:rPr lang="vi-VN" sz="2200" dirty="0" smtClean="0">
                <a:latin typeface="Cambria" panose="02040503050406030204" pitchFamily="18" charset="0"/>
                <a:ea typeface="Cambria" panose="02040503050406030204" pitchFamily="18" charset="0"/>
                <a:cs typeface="Times New Roman" panose="02020603050405020304"/>
              </a:rPr>
              <a:t>dưới nước</a:t>
            </a:r>
            <a:r>
              <a:rPr lang="en-US" sz="2200" dirty="0" smtClean="0">
                <a:latin typeface="Cambria" panose="02040503050406030204" pitchFamily="18" charset="0"/>
                <a:ea typeface="Cambria" panose="02040503050406030204" pitchFamily="18" charset="0"/>
                <a:cs typeface="Times New Roman" panose="02020603050405020304"/>
              </a:rPr>
              <a:t> </a:t>
            </a:r>
            <a:r>
              <a:rPr lang="en-US" sz="2200" dirty="0" err="1" smtClean="0">
                <a:latin typeface="Cambria" panose="02040503050406030204" pitchFamily="18" charset="0"/>
                <a:ea typeface="Cambria" panose="02040503050406030204" pitchFamily="18" charset="0"/>
                <a:cs typeface="Times New Roman" panose="02020603050405020304"/>
              </a:rPr>
              <a:t>và</a:t>
            </a:r>
            <a:r>
              <a:rPr lang="en-US" sz="2200" dirty="0" smtClean="0">
                <a:latin typeface="Cambria" panose="02040503050406030204" pitchFamily="18" charset="0"/>
                <a:ea typeface="Cambria" panose="02040503050406030204" pitchFamily="18" charset="0"/>
                <a:cs typeface="Times New Roman" panose="02020603050405020304"/>
              </a:rPr>
              <a:t> c</a:t>
            </a:r>
            <a:r>
              <a:rPr lang="vi-VN" sz="2200" dirty="0" smtClean="0">
                <a:latin typeface="Cambria" panose="02040503050406030204" pitchFamily="18" charset="0"/>
                <a:ea typeface="Cambria" panose="02040503050406030204" pitchFamily="18" charset="0"/>
                <a:cs typeface="Times New Roman" panose="02020603050405020304"/>
              </a:rPr>
              <a:t>ác </a:t>
            </a:r>
            <a:r>
              <a:rPr lang="vi-VN" sz="2200" dirty="0">
                <a:latin typeface="Cambria" panose="02040503050406030204" pitchFamily="18" charset="0"/>
                <a:ea typeface="Cambria" panose="02040503050406030204" pitchFamily="18" charset="0"/>
                <a:cs typeface="Times New Roman" panose="02020603050405020304"/>
              </a:rPr>
              <a:t>hệ sinh thái nông </a:t>
            </a:r>
            <a:r>
              <a:rPr lang="vi-VN" sz="2200" dirty="0" smtClean="0">
                <a:latin typeface="Cambria" panose="02040503050406030204" pitchFamily="18" charset="0"/>
                <a:ea typeface="Cambria" panose="02040503050406030204" pitchFamily="18" charset="0"/>
                <a:cs typeface="Times New Roman" panose="02020603050405020304"/>
              </a:rPr>
              <a:t>nghiệp</a:t>
            </a:r>
            <a:r>
              <a:rPr lang="en-US" sz="2200" dirty="0" smtClean="0">
                <a:latin typeface="Cambria" panose="02040503050406030204" pitchFamily="18" charset="0"/>
                <a:ea typeface="Cambria" panose="02040503050406030204" pitchFamily="18" charset="0"/>
                <a:cs typeface="Times New Roman" panose="02020603050405020304"/>
              </a:rPr>
              <a:t>.</a:t>
            </a:r>
            <a:endParaRPr lang="vi-VN" sz="2200" dirty="0">
              <a:latin typeface="Cambria" panose="02040503050406030204" pitchFamily="18" charset="0"/>
              <a:ea typeface="Cambria" panose="02040503050406030204" pitchFamily="18" charset="0"/>
              <a:cs typeface="Times New Roman" panose="02020603050405020304"/>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BẢO TỒN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ĐA DẠNG SINH HỌC Ở </a:t>
            </a:r>
            <a:r>
              <a:rPr lang="en-US" sz="2400" b="1" dirty="0" smtClean="0">
                <a:solidFill>
                  <a:srgbClr val="0D30DD"/>
                </a:solidFill>
                <a:latin typeface="Cambria" panose="02040503050406030204" pitchFamily="18" charset="0"/>
              </a:rPr>
              <a:t>VIỆT NAM</a:t>
            </a:r>
            <a:endParaRPr lang="en-US" sz="2400" b="1" dirty="0">
              <a:solidFill>
                <a:srgbClr val="0D30DD"/>
              </a:solidFill>
              <a:latin typeface="Cambria" panose="02040503050406030204"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endParaRPr lang="en-US" b="1" dirty="0" smtClean="0">
              <a:solidFill>
                <a:srgbClr val="00B050"/>
              </a:solidFill>
              <a:latin typeface="Cambria" panose="02040503050406030204" pitchFamily="18" charset="0"/>
              <a:ea typeface="Cambria" panose="02040503050406030204" pitchFamily="18" charset="0"/>
            </a:endParaRP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endParaRPr lang="en-US" b="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Times New Roman" panose="02020603050405020304"/>
                <a:ea typeface="Times New Roman" panose="02020603050405020304"/>
              </a:rPr>
              <a:t>- </a:t>
            </a:r>
            <a:r>
              <a:rPr lang="vi-VN" i="1" dirty="0" smtClean="0">
                <a:solidFill>
                  <a:srgbClr val="FF0000"/>
                </a:solidFill>
                <a:latin typeface="Times New Roman" panose="02020603050405020304"/>
                <a:ea typeface="Times New Roman" panose="02020603050405020304"/>
              </a:rPr>
              <a:t>Chứng </a:t>
            </a:r>
            <a:r>
              <a:rPr lang="vi-VN" i="1" dirty="0">
                <a:solidFill>
                  <a:srgbClr val="FF0000"/>
                </a:solidFill>
                <a:latin typeface="Times New Roman" panose="02020603050405020304"/>
                <a:ea typeface="Times New Roman" panose="02020603050405020304"/>
              </a:rPr>
              <a:t>minh đa dạng sinh học ở nước ta đang bị suy giảm</a:t>
            </a:r>
            <a:r>
              <a:rPr lang="vi-VN" i="1" dirty="0" smtClean="0">
                <a:solidFill>
                  <a:srgbClr val="FF0000"/>
                </a:solidFill>
                <a:latin typeface="Times New Roman" panose="02020603050405020304"/>
                <a:ea typeface="Times New Roman" panose="02020603050405020304"/>
              </a:rPr>
              <a:t>.</a:t>
            </a:r>
            <a:endParaRPr lang="en-US" i="1" dirty="0" smtClean="0">
              <a:solidFill>
                <a:srgbClr val="FF0000"/>
              </a:solidFill>
              <a:latin typeface="Times New Roman" panose="02020603050405020304"/>
              <a:ea typeface="Times New Roman" panose="02020603050405020304"/>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4419600" y="1274088"/>
            <a:ext cx="4419600" cy="52791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Trồng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vệ</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rừng</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Bảo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vệ</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các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loài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động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vật</a:t>
            </a:r>
            <a:endParaRPr lang="en-US" dirty="0">
              <a:latin typeface="Cambria" panose="02040503050406030204" pitchFamily="18" charset="0"/>
              <a:ea typeface="Cambria" panose="02040503050406030204"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Các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loài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động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vật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có</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nguy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cơ</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tuyệt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chủng</a:t>
            </a:r>
            <a:endParaRPr lang="en-US" dirty="0">
              <a:latin typeface="Cambria" panose="02040503050406030204" pitchFamily="18" charset="0"/>
              <a:ea typeface="Cambria" panose="02040503050406030204"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Chặt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phá</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rừng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bừa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bãi</a:t>
            </a:r>
            <a:endParaRPr lang="en-US" dirty="0">
              <a:latin typeface="Cambria" panose="02040503050406030204" pitchFamily="18" charset="0"/>
              <a:ea typeface="Cambria" panose="02040503050406030204" pitchFamily="18" charset="0"/>
            </a:endParaRPr>
          </a:p>
        </p:txBody>
      </p:sp>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BẢO TỒN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ĐA DẠNG SINH HỌC Ở </a:t>
            </a:r>
            <a:r>
              <a:rPr lang="en-US" sz="2400" b="1" dirty="0" smtClean="0">
                <a:solidFill>
                  <a:srgbClr val="0D30DD"/>
                </a:solidFill>
                <a:latin typeface="Cambria" panose="02040503050406030204" pitchFamily="18" charset="0"/>
              </a:rPr>
              <a:t>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anose="02040503050406030204" pitchFamily="18" charset="0"/>
                <a:ea typeface="Cambria" panose="02040503050406030204" pitchFamily="18" charset="0"/>
              </a:rPr>
              <a:t>1</a:t>
            </a:r>
            <a:endParaRPr lang="en-US" sz="4000" b="1" dirty="0">
              <a:solidFill>
                <a:srgbClr val="FF0000"/>
              </a:solidFill>
              <a:latin typeface="Cambria" panose="02040503050406030204" pitchFamily="18" charset="0"/>
              <a:ea typeface="Cambria" panose="02040503050406030204" pitchFamily="18" charset="0"/>
            </a:endParaRPr>
          </a:p>
        </p:txBody>
      </p:sp>
      <p:sp>
        <p:nvSpPr>
          <p:cNvPr id="22"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BẢO TỒN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ĐA DẠNG SINH HỌC Ở </a:t>
            </a:r>
            <a:r>
              <a:rPr lang="en-US" sz="2400" b="1" dirty="0" smtClean="0">
                <a:solidFill>
                  <a:srgbClr val="0D30DD"/>
                </a:solidFill>
                <a:latin typeface="Cambria" panose="02040503050406030204" pitchFamily="18" charset="0"/>
              </a:rPr>
              <a:t>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anose="02040503050406030204" pitchFamily="18" charset="0"/>
                <a:ea typeface="Cambria" panose="02040503050406030204" pitchFamily="18" charset="0"/>
                <a:cs typeface="Times New Roman" panose="02020603050405020304"/>
              </a:rPr>
              <a:t>* </a:t>
            </a:r>
            <a:r>
              <a:rPr lang="vi-VN" sz="2200" b="1" dirty="0" smtClean="0">
                <a:solidFill>
                  <a:srgbClr val="FF0000"/>
                </a:solidFill>
                <a:latin typeface="Cambria" panose="02040503050406030204" pitchFamily="18" charset="0"/>
                <a:ea typeface="Cambria" panose="02040503050406030204" pitchFamily="18" charset="0"/>
                <a:cs typeface="Times New Roman" panose="02020603050405020304"/>
              </a:rPr>
              <a:t>Đa </a:t>
            </a:r>
            <a:r>
              <a:rPr lang="vi-VN" sz="2200" b="1" dirty="0">
                <a:solidFill>
                  <a:srgbClr val="FF0000"/>
                </a:solidFill>
                <a:latin typeface="Cambria" panose="02040503050406030204" pitchFamily="18" charset="0"/>
                <a:ea typeface="Cambria" panose="02040503050406030204" pitchFamily="18" charset="0"/>
                <a:cs typeface="Times New Roman" panose="02020603050405020304"/>
              </a:rPr>
              <a:t>dạng sinh học ở nước ta đang bị suy giảm</a:t>
            </a:r>
            <a:endParaRPr lang="vi-VN" sz="2200" b="1" dirty="0">
              <a:solidFill>
                <a:srgbClr val="FF0000"/>
              </a:solidFill>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smtClean="0">
                <a:latin typeface="Cambria" panose="02040503050406030204" pitchFamily="18" charset="0"/>
                <a:ea typeface="Cambria" panose="02040503050406030204" pitchFamily="18" charset="0"/>
                <a:cs typeface="Times New Roman" panose="02020603050405020304"/>
              </a:rPr>
              <a:t>- </a:t>
            </a:r>
            <a:r>
              <a:rPr lang="vi-VN" sz="2200" dirty="0">
                <a:latin typeface="Cambria" panose="02040503050406030204" pitchFamily="18" charset="0"/>
                <a:ea typeface="Cambria" panose="02040503050406030204" pitchFamily="18" charset="0"/>
                <a:cs typeface="Times New Roman" panose="02020603050405020304"/>
              </a:rPr>
              <a:t>Suy giảm số lượng cá thể, loài sinh </a:t>
            </a:r>
            <a:r>
              <a:rPr lang="vi-VN" sz="2200" dirty="0" smtClean="0">
                <a:latin typeface="Cambria" panose="02040503050406030204" pitchFamily="18" charset="0"/>
                <a:ea typeface="Cambria" panose="02040503050406030204" pitchFamily="18" charset="0"/>
                <a:cs typeface="Times New Roman" panose="02020603050405020304"/>
              </a:rPr>
              <a:t>vật</a:t>
            </a:r>
            <a:r>
              <a:rPr lang="en-US" sz="2200" dirty="0" smtClean="0">
                <a:latin typeface="Cambria" panose="02040503050406030204" pitchFamily="18" charset="0"/>
                <a:ea typeface="Cambria" panose="02040503050406030204" pitchFamily="18" charset="0"/>
                <a:cs typeface="Times New Roman" panose="02020603050405020304"/>
              </a:rPr>
              <a:t>.</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pPr>
            <a:r>
              <a:rPr lang="vi-VN" sz="2200" dirty="0">
                <a:latin typeface="Cambria" panose="02040503050406030204" pitchFamily="18" charset="0"/>
                <a:ea typeface="Cambria" panose="02040503050406030204" pitchFamily="18" charset="0"/>
                <a:cs typeface="Times New Roman" panose="02020603050405020304"/>
              </a:rPr>
              <a:t>- Suy giảm về hệ sinh thái</a:t>
            </a:r>
            <a:r>
              <a:rPr lang="en-US" sz="2200" dirty="0">
                <a:latin typeface="Cambria" panose="02040503050406030204" pitchFamily="18" charset="0"/>
                <a:ea typeface="Cambria" panose="02040503050406030204" pitchFamily="18" charset="0"/>
                <a:cs typeface="Times New Roman" panose="02020603050405020304"/>
              </a:rPr>
              <a:t>.</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en-US" sz="2200" dirty="0" smtClean="0">
                <a:latin typeface="Cambria" panose="02040503050406030204" pitchFamily="18" charset="0"/>
                <a:ea typeface="Cambria" panose="02040503050406030204" pitchFamily="18" charset="0"/>
                <a:cs typeface="Times New Roman" panose="02020603050405020304"/>
              </a:rPr>
              <a:t>- </a:t>
            </a:r>
            <a:r>
              <a:rPr lang="vi-VN" sz="2200" dirty="0" smtClean="0">
                <a:latin typeface="Cambria" panose="02040503050406030204" pitchFamily="18" charset="0"/>
                <a:ea typeface="Cambria" panose="02040503050406030204" pitchFamily="18" charset="0"/>
                <a:cs typeface="Times New Roman" panose="02020603050405020304"/>
              </a:rPr>
              <a:t>Suy </a:t>
            </a:r>
            <a:r>
              <a:rPr lang="vi-VN" sz="2200" dirty="0">
                <a:latin typeface="Cambria" panose="02040503050406030204" pitchFamily="18" charset="0"/>
                <a:ea typeface="Cambria" panose="02040503050406030204" pitchFamily="18" charset="0"/>
                <a:cs typeface="Times New Roman" panose="02020603050405020304"/>
              </a:rPr>
              <a:t>giảm về nguồn </a:t>
            </a:r>
            <a:r>
              <a:rPr lang="vi-VN" sz="2200" dirty="0" smtClean="0">
                <a:latin typeface="Cambria" panose="02040503050406030204" pitchFamily="18" charset="0"/>
                <a:ea typeface="Cambria" panose="02040503050406030204" pitchFamily="18" charset="0"/>
                <a:cs typeface="Times New Roman" panose="02020603050405020304"/>
              </a:rPr>
              <a:t>gen</a:t>
            </a:r>
            <a:r>
              <a:rPr lang="en-US" sz="2200" dirty="0" smtClean="0">
                <a:latin typeface="Cambria" panose="02040503050406030204" pitchFamily="18" charset="0"/>
                <a:ea typeface="Cambria" panose="02040503050406030204" pitchFamily="18" charset="0"/>
                <a:cs typeface="Times New Roman" panose="02020603050405020304"/>
              </a:rPr>
              <a:t>.</a:t>
            </a:r>
            <a:endParaRPr lang="en-US" sz="2200" dirty="0" smtClean="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en-US" sz="2200" b="1" dirty="0" smtClean="0">
                <a:solidFill>
                  <a:srgbClr val="FF0000"/>
                </a:solidFill>
                <a:latin typeface="Cambria" panose="02040503050406030204" pitchFamily="18" charset="0"/>
                <a:ea typeface="Cambria" panose="02040503050406030204" pitchFamily="18" charset="0"/>
                <a:cs typeface="Times New Roman" panose="02020603050405020304"/>
              </a:rPr>
              <a:t>* </a:t>
            </a:r>
            <a:r>
              <a:rPr lang="vi-VN" sz="2200" b="1" dirty="0" smtClean="0">
                <a:solidFill>
                  <a:srgbClr val="FF0000"/>
                </a:solidFill>
                <a:latin typeface="Cambria" panose="02040503050406030204" pitchFamily="18" charset="0"/>
                <a:ea typeface="Cambria" panose="02040503050406030204" pitchFamily="18" charset="0"/>
                <a:cs typeface="Times New Roman" panose="02020603050405020304"/>
              </a:rPr>
              <a:t>Nguyên </a:t>
            </a:r>
            <a:r>
              <a:rPr lang="vi-VN" sz="2200" b="1" dirty="0">
                <a:solidFill>
                  <a:srgbClr val="FF0000"/>
                </a:solidFill>
                <a:latin typeface="Cambria" panose="02040503050406030204" pitchFamily="18" charset="0"/>
                <a:ea typeface="Cambria" panose="02040503050406030204" pitchFamily="18" charset="0"/>
                <a:cs typeface="Times New Roman" panose="02020603050405020304"/>
              </a:rPr>
              <a:t>nhân gây suy giảm đa dạng sinh học</a:t>
            </a:r>
            <a:endParaRPr lang="vi-VN" sz="2200" b="1" dirty="0">
              <a:solidFill>
                <a:srgbClr val="FF0000"/>
              </a:solidFill>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a:latin typeface="Cambria" panose="02040503050406030204" pitchFamily="18" charset="0"/>
                <a:ea typeface="Cambria" panose="02040503050406030204" pitchFamily="18" charset="0"/>
                <a:cs typeface="Times New Roman" panose="02020603050405020304"/>
              </a:rPr>
              <a:t>- Các yếu tố tự nhiên: bão, lũ </a:t>
            </a:r>
            <a:r>
              <a:rPr lang="vi-VN" sz="2200" dirty="0" smtClean="0">
                <a:latin typeface="Cambria" panose="02040503050406030204" pitchFamily="18" charset="0"/>
                <a:ea typeface="Cambria" panose="02040503050406030204" pitchFamily="18" charset="0"/>
                <a:cs typeface="Times New Roman" panose="02020603050405020304"/>
              </a:rPr>
              <a:t>lụt,</a:t>
            </a:r>
            <a:r>
              <a:rPr lang="en-US" sz="2200" dirty="0" smtClean="0">
                <a:latin typeface="Cambria" panose="02040503050406030204" pitchFamily="18" charset="0"/>
                <a:ea typeface="Cambria" panose="02040503050406030204" pitchFamily="18" charset="0"/>
                <a:cs typeface="Times New Roman" panose="02020603050405020304"/>
              </a:rPr>
              <a:t> </a:t>
            </a:r>
            <a:r>
              <a:rPr lang="vi-VN" sz="2200" dirty="0" smtClean="0">
                <a:latin typeface="Cambria" panose="02040503050406030204" pitchFamily="18" charset="0"/>
                <a:ea typeface="Cambria" panose="02040503050406030204" pitchFamily="18" charset="0"/>
                <a:cs typeface="Times New Roman" panose="02020603050405020304"/>
              </a:rPr>
              <a:t>cháy </a:t>
            </a:r>
            <a:r>
              <a:rPr lang="vi-VN" sz="2200" dirty="0">
                <a:latin typeface="Cambria" panose="02040503050406030204" pitchFamily="18" charset="0"/>
                <a:ea typeface="Cambria" panose="02040503050406030204" pitchFamily="18" charset="0"/>
                <a:cs typeface="Times New Roman" panose="02020603050405020304"/>
              </a:rPr>
              <a:t>rừng…</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a:latin typeface="Cambria" panose="02040503050406030204" pitchFamily="18" charset="0"/>
                <a:ea typeface="Cambria" panose="02040503050406030204" pitchFamily="18" charset="0"/>
                <a:cs typeface="Times New Roman" panose="02020603050405020304"/>
              </a:rPr>
              <a:t>- Con người: </a:t>
            </a:r>
            <a:r>
              <a:rPr lang="vi-VN" sz="2200" dirty="0" smtClean="0">
                <a:latin typeface="Cambria" panose="02040503050406030204" pitchFamily="18" charset="0"/>
                <a:ea typeface="Cambria" panose="02040503050406030204" pitchFamily="18" charset="0"/>
                <a:cs typeface="Times New Roman" panose="02020603050405020304"/>
              </a:rPr>
              <a:t>phá </a:t>
            </a:r>
            <a:r>
              <a:rPr lang="vi-VN" sz="2200" dirty="0">
                <a:latin typeface="Cambria" panose="02040503050406030204" pitchFamily="18" charset="0"/>
                <a:ea typeface="Cambria" panose="02040503050406030204" pitchFamily="18" charset="0"/>
                <a:cs typeface="Times New Roman" panose="02020603050405020304"/>
              </a:rPr>
              <a:t>rừng, đốt rừng, chiến tranh</a:t>
            </a:r>
            <a:r>
              <a:rPr lang="vi-VN" sz="2200" dirty="0" smtClean="0">
                <a:latin typeface="Cambria" panose="02040503050406030204" pitchFamily="18" charset="0"/>
                <a:ea typeface="Cambria" panose="02040503050406030204" pitchFamily="18" charset="0"/>
                <a:cs typeface="Times New Roman" panose="02020603050405020304"/>
              </a:rPr>
              <a:t>,</a:t>
            </a:r>
            <a:r>
              <a:rPr lang="en-US" sz="2200" dirty="0" smtClean="0">
                <a:latin typeface="Cambria" panose="02040503050406030204" pitchFamily="18" charset="0"/>
                <a:ea typeface="Cambria" panose="02040503050406030204" pitchFamily="18" charset="0"/>
                <a:cs typeface="Times New Roman" panose="02020603050405020304"/>
              </a:rPr>
              <a:t>…</a:t>
            </a:r>
            <a:endParaRPr lang="vi-VN" sz="2200" dirty="0">
              <a:latin typeface="Cambria" panose="02040503050406030204" pitchFamily="18" charset="0"/>
              <a:ea typeface="Cambria" panose="02040503050406030204" pitchFamily="18" charset="0"/>
              <a:cs typeface="Times New Roman" panose="02020603050405020304"/>
            </a:endParaRPr>
          </a:p>
        </p:txBody>
      </p:sp>
      <p:sp>
        <p:nvSpPr>
          <p:cNvPr id="20"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BẢO TỒN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ĐA DẠNG SINH HỌC Ở </a:t>
            </a:r>
            <a:r>
              <a:rPr lang="en-US" sz="2400" b="1" dirty="0" smtClean="0">
                <a:solidFill>
                  <a:srgbClr val="0D30DD"/>
                </a:solidFill>
                <a:latin typeface="Cambria" panose="02040503050406030204" pitchFamily="18" charset="0"/>
              </a:rPr>
              <a:t>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anose="02040503050406030204" pitchFamily="18" charset="0"/>
              </a:rPr>
              <a:t>2</a:t>
            </a:r>
            <a:endParaRPr lang="en-US" sz="3000" b="1" dirty="0">
              <a:solidFill>
                <a:prstClr val="white"/>
              </a:solidFill>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anose="02040503050406030204" pitchFamily="18" charset="0"/>
                <a:ea typeface="Cambria" panose="02040503050406030204" pitchFamily="18" charset="0"/>
              </a:rPr>
              <a:t>5</a:t>
            </a:r>
            <a:endParaRPr lang="en-US" sz="4000" b="1" dirty="0">
              <a:solidFill>
                <a:srgbClr val="FF0000"/>
              </a:solidFill>
              <a:latin typeface="Cambria" panose="02040503050406030204" pitchFamily="18" charset="0"/>
              <a:ea typeface="Cambria" panose="02040503050406030204" pitchFamily="18" charset="0"/>
            </a:endParaRPr>
          </a:p>
        </p:txBody>
      </p:sp>
      <p:sp>
        <p:nvSpPr>
          <p:cNvPr id="22"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BẢO TỒN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ĐA DẠNG SINH HỌC Ở </a:t>
            </a:r>
            <a:r>
              <a:rPr lang="en-US" sz="2400" b="1" dirty="0" smtClean="0">
                <a:solidFill>
                  <a:srgbClr val="0D30DD"/>
                </a:solidFill>
                <a:latin typeface="Cambria" panose="02040503050406030204" pitchFamily="18" charset="0"/>
              </a:rPr>
              <a:t>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2</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anose="02040503050406030204" pitchFamily="18" charset="0"/>
                <a:ea typeface="Cambria" panose="02040503050406030204" pitchFamily="18" charset="0"/>
                <a:cs typeface="Times New Roman" panose="02020603050405020304"/>
              </a:rPr>
              <a:t>*  Một số biện pháp bảo vệ đa dạng sinh học ở nước ta</a:t>
            </a:r>
            <a:endParaRPr lang="en-US" sz="2200" b="1" dirty="0" smtClean="0">
              <a:solidFill>
                <a:srgbClr val="FF0000"/>
              </a:solidFill>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smtClean="0">
                <a:latin typeface="Cambria" panose="02040503050406030204" pitchFamily="18" charset="0"/>
                <a:ea typeface="Cambria" panose="02040503050406030204" pitchFamily="18" charset="0"/>
                <a:cs typeface="Times New Roman" panose="02020603050405020304"/>
              </a:rPr>
              <a:t>- </a:t>
            </a:r>
            <a:r>
              <a:rPr lang="vi-VN" sz="2200" dirty="0">
                <a:latin typeface="Cambria" panose="02040503050406030204" pitchFamily="18" charset="0"/>
                <a:ea typeface="Cambria" panose="02040503050406030204" pitchFamily="18" charset="0"/>
                <a:cs typeface="Times New Roman" panose="02020603050405020304"/>
              </a:rPr>
              <a:t>Xây dựng các khu bảo tồn thiên nhiên và vườn quốc gia, trồng và bảo vệ rừng, nâng cao ý thức người dân.</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a:latin typeface="Cambria" panose="02040503050406030204" pitchFamily="18" charset="0"/>
                <a:ea typeface="Cambria" panose="02040503050406030204" pitchFamily="18" charset="0"/>
                <a:cs typeface="Times New Roman" panose="02020603050405020304"/>
              </a:rPr>
              <a:t>- Ngăn chặn nạn phá rừng, săn bắt động vật hoang dã.</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a:latin typeface="Cambria" panose="02040503050406030204" pitchFamily="18" charset="0"/>
                <a:ea typeface="Cambria" panose="02040503050406030204" pitchFamily="18" charset="0"/>
                <a:cs typeface="Times New Roman" panose="02020603050405020304"/>
              </a:rPr>
              <a:t>- Xử lí các chất thải công nghiệp, nông nghiệp và sinh hoạt.</a:t>
            </a:r>
            <a:endParaRPr lang="vi-VN" sz="2200" dirty="0">
              <a:latin typeface="Cambria" panose="02040503050406030204" pitchFamily="18" charset="0"/>
              <a:ea typeface="Cambria" panose="02040503050406030204" pitchFamily="18" charset="0"/>
              <a:cs typeface="Times New Roman" panose="02020603050405020304"/>
            </a:endParaRPr>
          </a:p>
        </p:txBody>
      </p:sp>
      <p:sp>
        <p:nvSpPr>
          <p:cNvPr id="20" name="Title 1"/>
          <p:cNvSpPr txBox="1"/>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anose="02040503050406030204" pitchFamily="18" charset="0"/>
              </a:rPr>
              <a:t>TÍNH CẤP THIẾT CỦA VẤN ĐỀ BẢO TỒN </a:t>
            </a:r>
            <a:endParaRPr lang="en-US" sz="2400" b="1" dirty="0" smtClean="0">
              <a:solidFill>
                <a:srgbClr val="0D30DD"/>
              </a:solidFill>
              <a:latin typeface="Cambria" panose="02040503050406030204" pitchFamily="18" charset="0"/>
            </a:endParaRPr>
          </a:p>
          <a:p>
            <a:pPr algn="just"/>
            <a:r>
              <a:rPr lang="vi-VN" sz="2400" b="1" dirty="0" smtClean="0">
                <a:solidFill>
                  <a:srgbClr val="0D30DD"/>
                </a:solidFill>
                <a:latin typeface="Cambria" panose="02040503050406030204" pitchFamily="18" charset="0"/>
              </a:rPr>
              <a:t>ĐA DẠNG SINH HỌC Ở </a:t>
            </a:r>
            <a:r>
              <a:rPr lang="en-US" sz="2400" b="1" dirty="0" smtClean="0">
                <a:solidFill>
                  <a:srgbClr val="0D30DD"/>
                </a:solidFill>
                <a:latin typeface="Cambria" panose="02040503050406030204" pitchFamily="18" charset="0"/>
              </a:rPr>
              <a:t>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anose="02040503050406030204" pitchFamily="18" charset="0"/>
              </a:rPr>
              <a:t>EM CÓ BIẾT?</a:t>
            </a:r>
            <a:endParaRPr lang="en-US" sz="2400" b="1" dirty="0">
              <a:solidFill>
                <a:srgbClr val="FF0000"/>
              </a:solidFill>
              <a:latin typeface="Cambria" panose="02040503050406030204"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anose="02040503050406030204" pitchFamily="18" charset="0"/>
                <a:ea typeface="Cambria" panose="02040503050406030204"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1. </a:t>
            </a:r>
            <a:r>
              <a:rPr lang="en-US" sz="2400" b="1" dirty="0" err="1" smtClean="0">
                <a:solidFill>
                  <a:srgbClr val="CC0000"/>
                </a:solidFill>
                <a:latin typeface="Times New Roman" panose="02020603050405020304" pitchFamily="18" charset="0"/>
                <a:cs typeface="Times New Roman" panose="02020603050405020304" pitchFamily="18" charset="0"/>
              </a:rPr>
              <a:t>Luyện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tập</a:t>
            </a:r>
            <a:endParaRPr lang="en-US" sz="2400" b="1" dirty="0">
              <a:solidFill>
                <a:srgbClr val="CC0000"/>
              </a:solidFill>
              <a:latin typeface="Times New Roman" panose="02020603050405020304" pitchFamily="18" charset="0"/>
              <a:cs typeface="Times New Roman" panose="02020603050405020304" pitchFamily="18" charset="0"/>
            </a:endParaRPr>
          </a:p>
        </p:txBody>
      </p:sp>
      <p:pic>
        <p:nvPicPr>
          <p:cNvPr id="24" name="Picture 23"/>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anose="02040503050406030204" pitchFamily="18" charset="0"/>
                <a:ea typeface="Cambria" panose="02040503050406030204" pitchFamily="18" charset="0"/>
                <a:cs typeface="Times New Roman" panose="02020603050405020304"/>
              </a:rPr>
              <a:t>- </a:t>
            </a:r>
            <a:r>
              <a:rPr lang="vi-VN" sz="2000" b="1" dirty="0">
                <a:latin typeface="Cambria" panose="02040503050406030204" pitchFamily="18" charset="0"/>
                <a:ea typeface="Cambria" panose="02040503050406030204" pitchFamily="18" charset="0"/>
                <a:cs typeface="Times New Roman" panose="02020603050405020304"/>
              </a:rPr>
              <a:t>Nhận xét:</a:t>
            </a:r>
            <a:endParaRPr lang="vi-VN" sz="2000" b="1"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000" dirty="0">
                <a:latin typeface="Cambria" panose="02040503050406030204" pitchFamily="18" charset="0"/>
                <a:ea typeface="Cambria" panose="02040503050406030204" pitchFamily="18" charset="0"/>
                <a:cs typeface="Times New Roman" panose="02020603050405020304"/>
              </a:rPr>
              <a:t>+ Giai đoạn 1943 - 1983, diện tích rừng </a:t>
            </a:r>
            <a:r>
              <a:rPr lang="en-US" sz="2000" dirty="0" smtClean="0">
                <a:latin typeface="Cambria" panose="02040503050406030204" pitchFamily="18" charset="0"/>
                <a:ea typeface="Cambria" panose="02040503050406030204" pitchFamily="18" charset="0"/>
                <a:cs typeface="Times New Roman" panose="02020603050405020304"/>
              </a:rPr>
              <a:t>tự </a:t>
            </a:r>
            <a:r>
              <a:rPr lang="en-US" sz="2000" dirty="0" err="1" smtClean="0">
                <a:latin typeface="Cambria" panose="02040503050406030204" pitchFamily="18" charset="0"/>
                <a:ea typeface="Cambria" panose="02040503050406030204" pitchFamily="18" charset="0"/>
                <a:cs typeface="Times New Roman" panose="02020603050405020304"/>
              </a:rPr>
              <a:t>nhiên</a:t>
            </a:r>
            <a:r>
              <a:rPr lang="en-US" sz="2000" dirty="0" smtClean="0">
                <a:latin typeface="Cambria" panose="02040503050406030204" pitchFamily="18" charset="0"/>
                <a:ea typeface="Cambria" panose="02040503050406030204" pitchFamily="18" charset="0"/>
                <a:cs typeface="Times New Roman" panose="02020603050405020304"/>
              </a:rPr>
              <a:t> </a:t>
            </a:r>
            <a:r>
              <a:rPr lang="vi-VN" sz="2000" dirty="0" smtClean="0">
                <a:latin typeface="Cambria" panose="02040503050406030204" pitchFamily="18" charset="0"/>
                <a:ea typeface="Cambria" panose="02040503050406030204" pitchFamily="18" charset="0"/>
                <a:cs typeface="Times New Roman" panose="02020603050405020304"/>
              </a:rPr>
              <a:t>giảm 7,</a:t>
            </a:r>
            <a:r>
              <a:rPr lang="en-US" sz="2000" dirty="0" smtClean="0">
                <a:latin typeface="Cambria" panose="02040503050406030204" pitchFamily="18" charset="0"/>
                <a:ea typeface="Cambria" panose="02040503050406030204" pitchFamily="18" charset="0"/>
                <a:cs typeface="Times New Roman" panose="02020603050405020304"/>
              </a:rPr>
              <a:t>5</a:t>
            </a:r>
            <a:r>
              <a:rPr lang="vi-VN" sz="2000" dirty="0" smtClean="0">
                <a:latin typeface="Cambria" panose="02040503050406030204" pitchFamily="18" charset="0"/>
                <a:ea typeface="Cambria" panose="02040503050406030204" pitchFamily="18" charset="0"/>
                <a:cs typeface="Times New Roman" panose="02020603050405020304"/>
              </a:rPr>
              <a:t> </a:t>
            </a:r>
            <a:r>
              <a:rPr lang="vi-VN" sz="2000" dirty="0">
                <a:latin typeface="Cambria" panose="02040503050406030204" pitchFamily="18" charset="0"/>
                <a:ea typeface="Cambria" panose="02040503050406030204" pitchFamily="18" charset="0"/>
                <a:cs typeface="Times New Roman" panose="02020603050405020304"/>
              </a:rPr>
              <a:t>triệu ha</a:t>
            </a:r>
            <a:r>
              <a:rPr lang="vi-VN" sz="2000" dirty="0" smtClean="0">
                <a:latin typeface="Cambria" panose="02040503050406030204" pitchFamily="18" charset="0"/>
                <a:ea typeface="Cambria" panose="02040503050406030204" pitchFamily="18" charset="0"/>
                <a:cs typeface="Times New Roman" panose="02020603050405020304"/>
              </a:rPr>
              <a:t>.</a:t>
            </a:r>
            <a:r>
              <a:rPr lang="en-US" sz="2000" dirty="0" smtClean="0">
                <a:latin typeface="Cambria" panose="02040503050406030204" pitchFamily="18" charset="0"/>
                <a:ea typeface="Cambria" panose="02040503050406030204" pitchFamily="18" charset="0"/>
                <a:cs typeface="Times New Roman" panose="02020603050405020304"/>
              </a:rPr>
              <a:t> </a:t>
            </a:r>
            <a:r>
              <a:rPr lang="vi-VN" sz="2000" dirty="0" smtClean="0">
                <a:latin typeface="Cambria" panose="02040503050406030204" pitchFamily="18" charset="0"/>
                <a:ea typeface="Cambria" panose="02040503050406030204" pitchFamily="18" charset="0"/>
                <a:cs typeface="Times New Roman" panose="02020603050405020304"/>
              </a:rPr>
              <a:t>+ </a:t>
            </a:r>
            <a:r>
              <a:rPr lang="vi-VN" sz="2000" dirty="0">
                <a:latin typeface="Cambria" panose="02040503050406030204" pitchFamily="18" charset="0"/>
                <a:ea typeface="Cambria" panose="02040503050406030204" pitchFamily="18" charset="0"/>
                <a:cs typeface="Times New Roman" panose="02020603050405020304"/>
              </a:rPr>
              <a:t>Giai đoạn 1983 - </a:t>
            </a:r>
            <a:r>
              <a:rPr lang="vi-VN" sz="2000" dirty="0" smtClean="0">
                <a:latin typeface="Cambria" panose="02040503050406030204" pitchFamily="18" charset="0"/>
                <a:ea typeface="Cambria" panose="02040503050406030204" pitchFamily="18" charset="0"/>
                <a:cs typeface="Times New Roman" panose="02020603050405020304"/>
              </a:rPr>
              <a:t>202</a:t>
            </a:r>
            <a:r>
              <a:rPr lang="en-US" sz="2000" dirty="0" smtClean="0">
                <a:latin typeface="Cambria" panose="02040503050406030204" pitchFamily="18" charset="0"/>
                <a:ea typeface="Cambria" panose="02040503050406030204" pitchFamily="18" charset="0"/>
                <a:cs typeface="Times New Roman" panose="02020603050405020304"/>
              </a:rPr>
              <a:t>0</a:t>
            </a:r>
            <a:r>
              <a:rPr lang="vi-VN" sz="2000" dirty="0" smtClean="0">
                <a:latin typeface="Cambria" panose="02040503050406030204" pitchFamily="18" charset="0"/>
                <a:ea typeface="Cambria" panose="02040503050406030204" pitchFamily="18" charset="0"/>
                <a:cs typeface="Times New Roman" panose="02020603050405020304"/>
              </a:rPr>
              <a:t>, </a:t>
            </a:r>
            <a:r>
              <a:rPr lang="vi-VN" sz="2000" dirty="0">
                <a:latin typeface="Cambria" panose="02040503050406030204" pitchFamily="18" charset="0"/>
                <a:ea typeface="Cambria" panose="02040503050406030204" pitchFamily="18" charset="0"/>
                <a:cs typeface="Times New Roman" panose="02020603050405020304"/>
              </a:rPr>
              <a:t>diện tích rừng </a:t>
            </a:r>
            <a:r>
              <a:rPr lang="en-US" sz="2000" dirty="0" smtClean="0">
                <a:latin typeface="Cambria" panose="02040503050406030204" pitchFamily="18" charset="0"/>
                <a:ea typeface="Cambria" panose="02040503050406030204" pitchFamily="18" charset="0"/>
                <a:cs typeface="Times New Roman" panose="02020603050405020304"/>
              </a:rPr>
              <a:t>tự </a:t>
            </a:r>
            <a:r>
              <a:rPr lang="en-US" sz="2000" dirty="0" err="1" smtClean="0">
                <a:latin typeface="Cambria" panose="02040503050406030204" pitchFamily="18" charset="0"/>
                <a:ea typeface="Cambria" panose="02040503050406030204" pitchFamily="18" charset="0"/>
                <a:cs typeface="Times New Roman" panose="02020603050405020304"/>
              </a:rPr>
              <a:t>nhiên</a:t>
            </a:r>
            <a:r>
              <a:rPr lang="en-US" sz="2000" dirty="0" smtClean="0">
                <a:latin typeface="Cambria" panose="02040503050406030204" pitchFamily="18" charset="0"/>
                <a:ea typeface="Cambria" panose="02040503050406030204" pitchFamily="18" charset="0"/>
                <a:cs typeface="Times New Roman" panose="02020603050405020304"/>
              </a:rPr>
              <a:t> </a:t>
            </a:r>
            <a:r>
              <a:rPr lang="vi-VN" sz="2000" dirty="0" smtClean="0">
                <a:latin typeface="Cambria" panose="02040503050406030204" pitchFamily="18" charset="0"/>
                <a:ea typeface="Cambria" panose="02040503050406030204" pitchFamily="18" charset="0"/>
                <a:cs typeface="Times New Roman" panose="02020603050405020304"/>
              </a:rPr>
              <a:t>tăng </a:t>
            </a:r>
            <a:r>
              <a:rPr lang="en-US" sz="2000" dirty="0" smtClean="0">
                <a:latin typeface="Cambria" panose="02040503050406030204" pitchFamily="18" charset="0"/>
                <a:ea typeface="Cambria" panose="02040503050406030204" pitchFamily="18" charset="0"/>
                <a:cs typeface="Times New Roman" panose="02020603050405020304"/>
              </a:rPr>
              <a:t>3,5</a:t>
            </a:r>
            <a:r>
              <a:rPr lang="vi-VN" sz="2000" dirty="0" smtClean="0">
                <a:latin typeface="Cambria" panose="02040503050406030204" pitchFamily="18" charset="0"/>
                <a:ea typeface="Cambria" panose="02040503050406030204" pitchFamily="18" charset="0"/>
                <a:cs typeface="Times New Roman" panose="02020603050405020304"/>
              </a:rPr>
              <a:t> </a:t>
            </a:r>
            <a:r>
              <a:rPr lang="vi-VN" sz="2000" dirty="0">
                <a:latin typeface="Cambria" panose="02040503050406030204" pitchFamily="18" charset="0"/>
                <a:ea typeface="Cambria" panose="02040503050406030204" pitchFamily="18" charset="0"/>
                <a:cs typeface="Times New Roman" panose="02020603050405020304"/>
              </a:rPr>
              <a:t>triệu ha</a:t>
            </a:r>
            <a:r>
              <a:rPr lang="vi-VN" sz="2000" dirty="0" smtClean="0">
                <a:latin typeface="Cambria" panose="02040503050406030204" pitchFamily="18" charset="0"/>
                <a:ea typeface="Cambria" panose="02040503050406030204" pitchFamily="18" charset="0"/>
                <a:cs typeface="Times New Roman" panose="02020603050405020304"/>
              </a:rPr>
              <a:t>.</a:t>
            </a:r>
            <a:r>
              <a:rPr lang="en-US" sz="2000" dirty="0" smtClean="0">
                <a:latin typeface="Cambria" panose="02040503050406030204" pitchFamily="18" charset="0"/>
                <a:ea typeface="Cambria" panose="02040503050406030204" pitchFamily="18" charset="0"/>
                <a:cs typeface="Times New Roman" panose="02020603050405020304"/>
              </a:rPr>
              <a:t> </a:t>
            </a:r>
            <a:endParaRPr lang="en-US" sz="2000" dirty="0" smtClean="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en-US" sz="2000" b="1" dirty="0" smtClean="0">
                <a:latin typeface="Cambria" panose="02040503050406030204" pitchFamily="18" charset="0"/>
                <a:ea typeface="Cambria" panose="02040503050406030204" pitchFamily="18" charset="0"/>
                <a:cs typeface="Times New Roman" panose="02020603050405020304"/>
              </a:rPr>
              <a:t>- </a:t>
            </a:r>
            <a:r>
              <a:rPr lang="vi-VN" sz="2000" b="1" dirty="0" smtClean="0">
                <a:latin typeface="Cambria" panose="02040503050406030204" pitchFamily="18" charset="0"/>
                <a:ea typeface="Cambria" panose="02040503050406030204" pitchFamily="18" charset="0"/>
                <a:cs typeface="Times New Roman" panose="02020603050405020304"/>
              </a:rPr>
              <a:t>Nguyên nhân</a:t>
            </a:r>
            <a:r>
              <a:rPr lang="en-US" sz="2000" b="1" dirty="0" smtClean="0">
                <a:latin typeface="Cambria" panose="02040503050406030204" pitchFamily="18" charset="0"/>
                <a:ea typeface="Cambria" panose="02040503050406030204" pitchFamily="18" charset="0"/>
                <a:cs typeface="Times New Roman" panose="02020603050405020304"/>
              </a:rPr>
              <a:t>:</a:t>
            </a:r>
            <a:endParaRPr lang="en-US" sz="2000" b="1" dirty="0" smtClean="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en-US" sz="2000" dirty="0" smtClean="0">
                <a:latin typeface="Cambria" panose="02040503050406030204" pitchFamily="18" charset="0"/>
                <a:ea typeface="Cambria" panose="02040503050406030204" pitchFamily="18" charset="0"/>
                <a:cs typeface="Times New Roman" panose="02020603050405020304"/>
              </a:rPr>
              <a:t>+</a:t>
            </a:r>
            <a:r>
              <a:rPr lang="vi-VN" sz="2000" dirty="0" smtClean="0">
                <a:latin typeface="Cambria" panose="02040503050406030204" pitchFamily="18" charset="0"/>
                <a:ea typeface="Cambria" panose="02040503050406030204" pitchFamily="18" charset="0"/>
                <a:cs typeface="Times New Roman" panose="02020603050405020304"/>
              </a:rPr>
              <a:t> </a:t>
            </a:r>
            <a:r>
              <a:rPr lang="en-US" sz="2000" dirty="0" smtClean="0">
                <a:latin typeface="Cambria" panose="02040503050406030204" pitchFamily="18" charset="0"/>
                <a:ea typeface="Cambria" panose="02040503050406030204" pitchFamily="18" charset="0"/>
                <a:cs typeface="Times New Roman" panose="02020603050405020304"/>
              </a:rPr>
              <a:t>D</a:t>
            </a:r>
            <a:r>
              <a:rPr lang="vi-VN" sz="2000" dirty="0" smtClean="0">
                <a:latin typeface="Cambria" panose="02040503050406030204" pitchFamily="18" charset="0"/>
                <a:ea typeface="Cambria" panose="02040503050406030204" pitchFamily="18" charset="0"/>
                <a:cs typeface="Times New Roman" panose="02020603050405020304"/>
              </a:rPr>
              <a:t>iện </a:t>
            </a:r>
            <a:r>
              <a:rPr lang="vi-VN" sz="2000" dirty="0">
                <a:latin typeface="Cambria" panose="02040503050406030204" pitchFamily="18" charset="0"/>
                <a:ea typeface="Cambria" panose="02040503050406030204" pitchFamily="18" charset="0"/>
                <a:cs typeface="Times New Roman" panose="02020603050405020304"/>
              </a:rPr>
              <a:t>tích rừng giảm, do: </a:t>
            </a:r>
            <a:r>
              <a:rPr lang="vi-VN" sz="2000" dirty="0" smtClean="0">
                <a:latin typeface="Cambria" panose="02040503050406030204" pitchFamily="18" charset="0"/>
                <a:ea typeface="Cambria" panose="02040503050406030204" pitchFamily="18" charset="0"/>
                <a:cs typeface="Times New Roman" panose="02020603050405020304"/>
              </a:rPr>
              <a:t>chiến tranh</a:t>
            </a:r>
            <a:r>
              <a:rPr lang="en-US" sz="2000" dirty="0" smtClean="0">
                <a:latin typeface="Cambria" panose="02040503050406030204" pitchFamily="18" charset="0"/>
                <a:ea typeface="Cambria" panose="02040503050406030204" pitchFamily="18" charset="0"/>
                <a:cs typeface="Times New Roman" panose="02020603050405020304"/>
              </a:rPr>
              <a:t>, </a:t>
            </a:r>
            <a:r>
              <a:rPr lang="en-US" sz="2000" dirty="0" err="1" smtClean="0">
                <a:latin typeface="Cambria" panose="02040503050406030204" pitchFamily="18" charset="0"/>
                <a:ea typeface="Cambria" panose="02040503050406030204" pitchFamily="18" charset="0"/>
                <a:cs typeface="Times New Roman" panose="02020603050405020304"/>
              </a:rPr>
              <a:t>phá</a:t>
            </a:r>
            <a:r>
              <a:rPr lang="en-US" sz="2000" dirty="0" smtClean="0">
                <a:latin typeface="Cambria" panose="02040503050406030204" pitchFamily="18" charset="0"/>
                <a:ea typeface="Cambria" panose="02040503050406030204" pitchFamily="18" charset="0"/>
                <a:cs typeface="Times New Roman" panose="02020603050405020304"/>
              </a:rPr>
              <a:t> </a:t>
            </a:r>
            <a:r>
              <a:rPr lang="en-US" sz="2000" dirty="0" err="1" smtClean="0">
                <a:latin typeface="Cambria" panose="02040503050406030204" pitchFamily="18" charset="0"/>
                <a:ea typeface="Cambria" panose="02040503050406030204" pitchFamily="18" charset="0"/>
                <a:cs typeface="Times New Roman" panose="02020603050405020304"/>
              </a:rPr>
              <a:t>rừng</a:t>
            </a:r>
            <a:r>
              <a:rPr lang="en-US" sz="2000" dirty="0" smtClean="0">
                <a:latin typeface="Cambria" panose="02040503050406030204" pitchFamily="18" charset="0"/>
                <a:ea typeface="Cambria" panose="02040503050406030204" pitchFamily="18" charset="0"/>
                <a:cs typeface="Times New Roman" panose="02020603050405020304"/>
              </a:rPr>
              <a:t>, </a:t>
            </a:r>
            <a:r>
              <a:rPr lang="en-US" sz="2000" dirty="0" err="1" smtClean="0">
                <a:latin typeface="Cambria" panose="02040503050406030204" pitchFamily="18" charset="0"/>
                <a:ea typeface="Cambria" panose="02040503050406030204" pitchFamily="18" charset="0"/>
                <a:cs typeface="Times New Roman" panose="02020603050405020304"/>
              </a:rPr>
              <a:t>đốt</a:t>
            </a:r>
            <a:r>
              <a:rPr lang="en-US" sz="2000" dirty="0" smtClean="0">
                <a:latin typeface="Cambria" panose="02040503050406030204" pitchFamily="18" charset="0"/>
                <a:ea typeface="Cambria" panose="02040503050406030204" pitchFamily="18" charset="0"/>
                <a:cs typeface="Times New Roman" panose="02020603050405020304"/>
              </a:rPr>
              <a:t> </a:t>
            </a:r>
            <a:r>
              <a:rPr lang="en-US" sz="2000" dirty="0" err="1" smtClean="0">
                <a:latin typeface="Cambria" panose="02040503050406030204" pitchFamily="18" charset="0"/>
                <a:ea typeface="Cambria" panose="02040503050406030204" pitchFamily="18" charset="0"/>
                <a:cs typeface="Times New Roman" panose="02020603050405020304"/>
              </a:rPr>
              <a:t>rừng</a:t>
            </a:r>
            <a:r>
              <a:rPr lang="en-US" sz="2000" dirty="0" smtClean="0">
                <a:latin typeface="Cambria" panose="02040503050406030204" pitchFamily="18" charset="0"/>
                <a:ea typeface="Cambria" panose="02040503050406030204" pitchFamily="18" charset="0"/>
                <a:cs typeface="Times New Roman" panose="02020603050405020304"/>
              </a:rPr>
              <a:t>, </a:t>
            </a:r>
            <a:r>
              <a:rPr lang="en-US" sz="2000" dirty="0" err="1" smtClean="0">
                <a:latin typeface="Cambria" panose="02040503050406030204" pitchFamily="18" charset="0"/>
                <a:ea typeface="Cambria" panose="02040503050406030204" pitchFamily="18" charset="0"/>
                <a:cs typeface="Times New Roman" panose="02020603050405020304"/>
              </a:rPr>
              <a:t>cháy</a:t>
            </a:r>
            <a:r>
              <a:rPr lang="en-US" sz="2000" dirty="0" smtClean="0">
                <a:latin typeface="Cambria" panose="02040503050406030204" pitchFamily="18" charset="0"/>
                <a:ea typeface="Cambria" panose="02040503050406030204" pitchFamily="18" charset="0"/>
                <a:cs typeface="Times New Roman" panose="02020603050405020304"/>
              </a:rPr>
              <a:t> </a:t>
            </a:r>
            <a:r>
              <a:rPr lang="en-US" sz="2000" dirty="0" err="1" smtClean="0">
                <a:latin typeface="Cambria" panose="02040503050406030204" pitchFamily="18" charset="0"/>
                <a:ea typeface="Cambria" panose="02040503050406030204" pitchFamily="18" charset="0"/>
                <a:cs typeface="Times New Roman" panose="02020603050405020304"/>
              </a:rPr>
              <a:t>rừng</a:t>
            </a:r>
            <a:r>
              <a:rPr lang="en-US" sz="2000" dirty="0" smtClean="0">
                <a:latin typeface="Cambria" panose="02040503050406030204" pitchFamily="18" charset="0"/>
                <a:ea typeface="Cambria" panose="02040503050406030204" pitchFamily="18" charset="0"/>
                <a:cs typeface="Times New Roman" panose="02020603050405020304"/>
              </a:rPr>
              <a:t>,…</a:t>
            </a:r>
            <a:r>
              <a:rPr lang="vi-VN" sz="2000" dirty="0" smtClean="0">
                <a:latin typeface="Cambria" panose="02040503050406030204" pitchFamily="18" charset="0"/>
                <a:ea typeface="Cambria" panose="02040503050406030204" pitchFamily="18" charset="0"/>
                <a:cs typeface="Times New Roman" panose="02020603050405020304"/>
              </a:rPr>
              <a:t> </a:t>
            </a:r>
            <a:endParaRPr lang="en-US" sz="2000" dirty="0" smtClean="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en-US" sz="2000" dirty="0" smtClean="0">
                <a:latin typeface="Cambria" panose="02040503050406030204" pitchFamily="18" charset="0"/>
                <a:ea typeface="Cambria" panose="02040503050406030204" pitchFamily="18" charset="0"/>
                <a:cs typeface="Times New Roman" panose="02020603050405020304"/>
              </a:rPr>
              <a:t>+</a:t>
            </a:r>
            <a:r>
              <a:rPr lang="vi-VN" sz="2000" dirty="0" smtClean="0">
                <a:latin typeface="Cambria" panose="02040503050406030204" pitchFamily="18" charset="0"/>
                <a:ea typeface="Cambria" panose="02040503050406030204" pitchFamily="18" charset="0"/>
                <a:cs typeface="Times New Roman" panose="02020603050405020304"/>
              </a:rPr>
              <a:t> </a:t>
            </a:r>
            <a:r>
              <a:rPr lang="en-US" sz="2000" dirty="0" smtClean="0">
                <a:latin typeface="Cambria" panose="02040503050406030204" pitchFamily="18" charset="0"/>
                <a:ea typeface="Cambria" panose="02040503050406030204" pitchFamily="18" charset="0"/>
                <a:cs typeface="Times New Roman" panose="02020603050405020304"/>
              </a:rPr>
              <a:t>D</a:t>
            </a:r>
            <a:r>
              <a:rPr lang="vi-VN" sz="2000" dirty="0" smtClean="0">
                <a:latin typeface="Cambria" panose="02040503050406030204" pitchFamily="18" charset="0"/>
                <a:ea typeface="Cambria" panose="02040503050406030204" pitchFamily="18" charset="0"/>
                <a:cs typeface="Times New Roman" panose="02020603050405020304"/>
              </a:rPr>
              <a:t>iện </a:t>
            </a:r>
            <a:r>
              <a:rPr lang="vi-VN" sz="2000" dirty="0">
                <a:latin typeface="Cambria" panose="02040503050406030204" pitchFamily="18" charset="0"/>
                <a:ea typeface="Cambria" panose="02040503050406030204" pitchFamily="18" charset="0"/>
                <a:cs typeface="Times New Roman" panose="02020603050405020304"/>
              </a:rPr>
              <a:t>tích rừng tăng, do: chính sách bảo vệ, trồng và phát triển rừng của nhà </a:t>
            </a:r>
            <a:r>
              <a:rPr lang="vi-VN" sz="2000" dirty="0" smtClean="0">
                <a:latin typeface="Cambria" panose="02040503050406030204" pitchFamily="18" charset="0"/>
                <a:ea typeface="Cambria" panose="02040503050406030204" pitchFamily="18" charset="0"/>
                <a:cs typeface="Times New Roman" panose="02020603050405020304"/>
              </a:rPr>
              <a:t>nước</a:t>
            </a:r>
            <a:r>
              <a:rPr lang="en-US" sz="2000" dirty="0" smtClean="0">
                <a:latin typeface="Cambria" panose="02040503050406030204" pitchFamily="18" charset="0"/>
                <a:ea typeface="Cambria" panose="02040503050406030204" pitchFamily="18" charset="0"/>
                <a:cs typeface="Times New Roman" panose="02020603050405020304"/>
              </a:rPr>
              <a:t>,</a:t>
            </a:r>
            <a:r>
              <a:rPr lang="vi-VN" sz="2000" dirty="0" smtClean="0">
                <a:latin typeface="Cambria" panose="02040503050406030204" pitchFamily="18" charset="0"/>
                <a:ea typeface="Cambria" panose="02040503050406030204" pitchFamily="18" charset="0"/>
                <a:cs typeface="Times New Roman" panose="02020603050405020304"/>
              </a:rPr>
              <a:t> </a:t>
            </a:r>
            <a:r>
              <a:rPr lang="vi-VN" sz="2000" dirty="0">
                <a:latin typeface="Cambria" panose="02040503050406030204" pitchFamily="18" charset="0"/>
                <a:ea typeface="Cambria" panose="02040503050406030204" pitchFamily="18" charset="0"/>
                <a:cs typeface="Times New Roman" panose="02020603050405020304"/>
              </a:rPr>
              <a:t>ý thức của người dân </a:t>
            </a:r>
            <a:r>
              <a:rPr lang="vi-VN" sz="2000" dirty="0" smtClean="0">
                <a:latin typeface="Cambria" panose="02040503050406030204" pitchFamily="18" charset="0"/>
                <a:ea typeface="Cambria" panose="02040503050406030204" pitchFamily="18" charset="0"/>
                <a:cs typeface="Times New Roman" panose="02020603050405020304"/>
              </a:rPr>
              <a:t>được </a:t>
            </a:r>
            <a:r>
              <a:rPr lang="vi-VN" sz="2000" dirty="0">
                <a:latin typeface="Cambria" panose="02040503050406030204" pitchFamily="18" charset="0"/>
                <a:ea typeface="Cambria" panose="02040503050406030204" pitchFamily="18" charset="0"/>
                <a:cs typeface="Times New Roman" panose="02020603050405020304"/>
              </a:rPr>
              <a:t>nâng cao.</a:t>
            </a:r>
            <a:endParaRPr lang="vi-VN" sz="2000" dirty="0">
              <a:latin typeface="Cambria" panose="02040503050406030204" pitchFamily="18" charset="0"/>
              <a:ea typeface="Cambria" panose="02040503050406030204" pitchFamily="18" charset="0"/>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anose="02040503050406030204" pitchFamily="18" charset="0"/>
                <a:ea typeface="Cambria" panose="02040503050406030204" pitchFamily="18" charset="0"/>
              </a:rPr>
              <a:t>KHỞI ĐỘNG</a:t>
            </a:r>
            <a:endParaRPr lang="en-US" b="1" dirty="0">
              <a:solidFill>
                <a:srgbClr val="FF0000"/>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anose="02040503050406030204" pitchFamily="18" charset="0"/>
                <a:ea typeface="Cambria" panose="02040503050406030204" pitchFamily="18" charset="0"/>
              </a:rPr>
              <a:t>TRÒ CHƠI ĐUỔI HÌNH BẮT CHỮ</a:t>
            </a:r>
            <a:endParaRPr lang="en-US" sz="4400" b="1" dirty="0">
              <a:solidFill>
                <a:srgbClr val="0D30DD"/>
              </a:solidFill>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1. </a:t>
            </a:r>
            <a:r>
              <a:rPr lang="en-US" sz="2400" b="1" dirty="0" err="1" smtClean="0">
                <a:latin typeface="Cambria" panose="02040503050406030204" pitchFamily="18" charset="0"/>
                <a:ea typeface="Cambria" panose="02040503050406030204" pitchFamily="18" charset="0"/>
              </a:rPr>
              <a:t>Báo</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Đốm</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4. </a:t>
            </a:r>
            <a:r>
              <a:rPr lang="en-US" sz="2400" b="1" dirty="0" err="1" smtClean="0">
                <a:latin typeface="Cambria" panose="02040503050406030204" pitchFamily="18" charset="0"/>
                <a:ea typeface="Cambria" panose="02040503050406030204" pitchFamily="18" charset="0"/>
              </a:rPr>
              <a:t>Tê</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Giác</a:t>
            </a:r>
            <a:endParaRPr lang="en-US" sz="2400" b="1" dirty="0">
              <a:latin typeface="Cambria" panose="02040503050406030204" pitchFamily="18" charset="0"/>
              <a:ea typeface="Cambria" panose="02040503050406030204"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2. </a:t>
            </a:r>
            <a:r>
              <a:rPr lang="en-US" sz="2400" b="1" dirty="0" err="1" smtClean="0">
                <a:latin typeface="Cambria" panose="02040503050406030204" pitchFamily="18" charset="0"/>
                <a:ea typeface="Cambria" panose="02040503050406030204" pitchFamily="18" charset="0"/>
              </a:rPr>
              <a:t>Sư</a:t>
            </a:r>
            <a:r>
              <a:rPr lang="en-US" sz="2400" b="1" dirty="0" smtClean="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a:t>
            </a:r>
            <a:r>
              <a:rPr lang="en-US" sz="2400" b="1" dirty="0" err="1" smtClean="0">
                <a:latin typeface="Cambria" panose="02040503050406030204" pitchFamily="18" charset="0"/>
                <a:ea typeface="Cambria" panose="02040503050406030204" pitchFamily="18" charset="0"/>
              </a:rPr>
              <a:t>ử</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3. Con </a:t>
            </a:r>
            <a:r>
              <a:rPr lang="en-US" sz="2400" b="1" dirty="0" err="1">
                <a:latin typeface="Cambria" panose="02040503050406030204" pitchFamily="18" charset="0"/>
                <a:ea typeface="Cambria" panose="02040503050406030204" pitchFamily="18" charset="0"/>
              </a:rPr>
              <a:t>V</a:t>
            </a:r>
            <a:r>
              <a:rPr lang="en-US" sz="2400" b="1" dirty="0" err="1" smtClean="0">
                <a:latin typeface="Cambria" panose="02040503050406030204" pitchFamily="18" charset="0"/>
                <a:ea typeface="Cambria" panose="02040503050406030204" pitchFamily="18" charset="0"/>
              </a:rPr>
              <a:t>oi</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5. </a:t>
            </a:r>
            <a:r>
              <a:rPr lang="en-US" sz="2400" b="1" dirty="0" err="1" smtClean="0">
                <a:latin typeface="Cambria" panose="02040503050406030204" pitchFamily="18" charset="0"/>
                <a:ea typeface="Cambria" panose="02040503050406030204" pitchFamily="18" charset="0"/>
              </a:rPr>
              <a:t>Hà</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Mã</a:t>
            </a:r>
            <a:r>
              <a:rPr lang="en-US" sz="2400" b="1" dirty="0" smtClean="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anose="02040503050406030204" pitchFamily="18" charset="0"/>
                <a:ea typeface="Cambria" panose="02040503050406030204" pitchFamily="18" charset="0"/>
              </a:rPr>
              <a:t>6. Con </a:t>
            </a:r>
            <a:r>
              <a:rPr lang="en-US" sz="2400" b="1" dirty="0" err="1" smtClean="0">
                <a:latin typeface="Cambria" panose="02040503050406030204" pitchFamily="18" charset="0"/>
                <a:ea typeface="Cambria" panose="02040503050406030204" pitchFamily="18" charset="0"/>
              </a:rPr>
              <a:t>Cáo</a:t>
            </a:r>
            <a:endParaRPr lang="en-US" sz="2400" b="1" dirty="0">
              <a:latin typeface="Cambria" panose="02040503050406030204" pitchFamily="18" charset="0"/>
              <a:ea typeface="Cambria" panose="02040503050406030204" pitchFamily="18" charset="0"/>
            </a:endParaRPr>
          </a:p>
        </p:txBody>
      </p:sp>
      <p:pic>
        <p:nvPicPr>
          <p:cNvPr id="18" name="Picture 17"/>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anose="02040503050406030204" pitchFamily="18" charset="0"/>
              </a:rPr>
              <a:t>3</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smtClean="0">
                <a:solidFill>
                  <a:srgbClr val="CC0000"/>
                </a:solidFill>
                <a:latin typeface="Times New Roman" panose="02020603050405020304" pitchFamily="18" charset="0"/>
                <a:cs typeface="Times New Roman" panose="02020603050405020304" pitchFamily="18" charset="0"/>
              </a:rPr>
              <a:t>b. </a:t>
            </a:r>
            <a:r>
              <a:rPr lang="en-US" sz="2400" b="1" dirty="0" err="1" smtClean="0">
                <a:solidFill>
                  <a:srgbClr val="CC0000"/>
                </a:solidFill>
                <a:latin typeface="Times New Roman" panose="02020603050405020304" pitchFamily="18" charset="0"/>
                <a:cs typeface="Times New Roman" panose="02020603050405020304" pitchFamily="18" charset="0"/>
              </a:rPr>
              <a:t>Vận</a:t>
            </a:r>
            <a:r>
              <a:rPr lang="en-US" sz="2400" b="1" dirty="0" smtClean="0">
                <a:solidFill>
                  <a:srgbClr val="CC0000"/>
                </a:solidFill>
                <a:latin typeface="Times New Roman" panose="02020603050405020304" pitchFamily="18" charset="0"/>
                <a:cs typeface="Times New Roman" panose="02020603050405020304" pitchFamily="18" charset="0"/>
              </a:rPr>
              <a:t> </a:t>
            </a:r>
            <a:r>
              <a:rPr lang="en-US" sz="2400" b="1" dirty="0" err="1" smtClean="0">
                <a:solidFill>
                  <a:srgbClr val="CC0000"/>
                </a:solidFill>
                <a:latin typeface="Times New Roman" panose="02020603050405020304" pitchFamily="18" charset="0"/>
                <a:cs typeface="Times New Roman" panose="02020603050405020304" pitchFamily="18" charset="0"/>
              </a:rPr>
              <a:t>dụng</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LUYỆN TẬP VÀ VẬN DỤNG</a:t>
            </a:r>
            <a:endParaRPr lang="en-US" sz="2400" b="1" dirty="0">
              <a:solidFill>
                <a:srgbClr val="0D30DD"/>
              </a:solidFill>
              <a:latin typeface="Cambria" panose="02040503050406030204"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anose="02040503050406030204" pitchFamily="18" charset="0"/>
                <a:ea typeface="Cambria" panose="02040503050406030204" pitchFamily="18" charset="0"/>
              </a:rPr>
              <a:t>VƯỜN QUỐC GIA </a:t>
            </a:r>
            <a:r>
              <a:rPr lang="en-US" sz="1750" b="1" dirty="0" smtClean="0">
                <a:solidFill>
                  <a:srgbClr val="0D30DD"/>
                </a:solidFill>
                <a:latin typeface="Cambria" panose="02040503050406030204" pitchFamily="18" charset="0"/>
                <a:ea typeface="Cambria" panose="02040503050406030204" pitchFamily="18" charset="0"/>
              </a:rPr>
              <a:t>MŨI </a:t>
            </a:r>
            <a:r>
              <a:rPr lang="vi-VN" sz="1750" b="1" dirty="0" smtClean="0">
                <a:solidFill>
                  <a:srgbClr val="0D30DD"/>
                </a:solidFill>
                <a:latin typeface="Cambria" panose="02040503050406030204" pitchFamily="18" charset="0"/>
                <a:ea typeface="Cambria" panose="02040503050406030204" pitchFamily="18" charset="0"/>
              </a:rPr>
              <a:t>CÀ MAU</a:t>
            </a:r>
            <a:endParaRPr lang="vi-VN" sz="1750" b="1" dirty="0" smtClean="0">
              <a:solidFill>
                <a:srgbClr val="0D30DD"/>
              </a:solidFill>
              <a:latin typeface="Cambria" panose="02040503050406030204" pitchFamily="18" charset="0"/>
              <a:ea typeface="Cambria" panose="02040503050406030204" pitchFamily="18" charset="0"/>
            </a:endParaRPr>
          </a:p>
          <a:p>
            <a:pPr algn="just"/>
            <a:r>
              <a:rPr lang="vi-VN" sz="1750" dirty="0" smtClean="0">
                <a:latin typeface="Cambria" panose="02040503050406030204" pitchFamily="18" charset="0"/>
                <a:ea typeface="Cambria" panose="02040503050406030204" pitchFamily="18" charset="0"/>
              </a:rPr>
              <a:t>      </a:t>
            </a:r>
            <a:r>
              <a:rPr lang="vi-VN" sz="1750" dirty="0">
                <a:latin typeface="Cambria" panose="02040503050406030204" pitchFamily="18" charset="0"/>
                <a:ea typeface="Cambria" panose="02040503050406030204" pitchFamily="18" charset="0"/>
              </a:rPr>
              <a:t>Vườn quốc gia </a:t>
            </a:r>
            <a:r>
              <a:rPr lang="en-US" sz="1750" dirty="0" err="1" smtClean="0">
                <a:latin typeface="Cambria" panose="02040503050406030204" pitchFamily="18" charset="0"/>
                <a:ea typeface="Cambria" panose="02040503050406030204" pitchFamily="18" charset="0"/>
              </a:rPr>
              <a:t>Mũi</a:t>
            </a:r>
            <a:r>
              <a:rPr lang="en-US" sz="1750" dirty="0" smtClean="0">
                <a:latin typeface="Cambria" panose="02040503050406030204" pitchFamily="18" charset="0"/>
                <a:ea typeface="Cambria" panose="02040503050406030204" pitchFamily="18" charset="0"/>
              </a:rPr>
              <a:t> </a:t>
            </a:r>
            <a:r>
              <a:rPr lang="vi-VN" sz="1750" dirty="0" smtClean="0">
                <a:latin typeface="Cambria" panose="02040503050406030204" pitchFamily="18" charset="0"/>
                <a:ea typeface="Cambria" panose="02040503050406030204" pitchFamily="18" charset="0"/>
              </a:rPr>
              <a:t>Cà </a:t>
            </a:r>
            <a:r>
              <a:rPr lang="vi-VN" sz="1750" dirty="0">
                <a:latin typeface="Cambria" panose="02040503050406030204" pitchFamily="18" charset="0"/>
                <a:ea typeface="Cambria" panose="02040503050406030204"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endParaRPr lang="vi-VN" sz="175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a:fillRect/>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a:fillRect/>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anose="02040503050406030204"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anose="02040503050406030204" pitchFamily="18" charset="0"/>
            </a:endParaRPr>
          </a:p>
        </p:txBody>
      </p:sp>
      <p:sp>
        <p:nvSpPr>
          <p:cNvPr id="10" name="Title 1"/>
          <p:cNvSpPr txBox="1"/>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ndParaRPr>
          </a:p>
        </p:txBody>
      </p:sp>
      <p:sp>
        <p:nvSpPr>
          <p:cNvPr id="11" name="Title 1"/>
          <p:cNvSpPr txBox="1"/>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anose="02040503050406030204" pitchFamily="18" charset="0"/>
              </a:rPr>
              <a:t>BÀI 10</a:t>
            </a:r>
            <a:endParaRPr lang="en-US" sz="2700" b="1" dirty="0">
              <a:effectLst>
                <a:outerShdw blurRad="38100" dist="38100" dir="2700000" algn="tl">
                  <a:srgbClr val="000000">
                    <a:alpha val="43137"/>
                  </a:srgbClr>
                </a:outerShdw>
              </a:effectLst>
              <a:latin typeface="Cambria" panose="02040503050406030204"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anose="02040503050406030204" pitchFamily="18" charset="0"/>
            </a:endParaRPr>
          </a:p>
        </p:txBody>
      </p:sp>
      <p:sp>
        <p:nvSpPr>
          <p:cNvPr id="16" name="Title 1"/>
          <p:cNvSpPr txBox="1"/>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a:t>
            </a:r>
            <a:endPar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anose="02040503050406030204"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anose="02040503050406030204" pitchFamily="18" charset="0"/>
              </a:rPr>
              <a:t>: 8/</a:t>
            </a:r>
            <a:endParaRPr lang="en-US" sz="2500" b="1" dirty="0">
              <a:ln w="10541" cmpd="sng">
                <a:solidFill>
                  <a:schemeClr val="accent1">
                    <a:shade val="88000"/>
                    <a:satMod val="110000"/>
                  </a:schemeClr>
                </a:solidFill>
                <a:prstDash val="solid"/>
              </a:ln>
              <a:solidFill>
                <a:srgbClr val="002060"/>
              </a:solidFill>
              <a:latin typeface="Cambria" panose="02040503050406030204"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endParaRPr lang="en-US" sz="17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3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1"/>
          <p:cNvSpPr txBox="1"/>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anose="02040503050406030204"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3" name="Title 1"/>
          <p:cNvSpPr txBox="1"/>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rPr>
              <a:t>BÀI 10.  SINH VẬT VIỆT NAM</a:t>
            </a:r>
            <a:endParaRPr lang="en-US" sz="2400" b="1" dirty="0" smtClean="0">
              <a:solidFill>
                <a:srgbClr val="FF0000"/>
              </a:solidFill>
              <a:effectLst>
                <a:outerShdw blurRad="38100" dist="38100" dir="2700000" algn="tl">
                  <a:srgbClr val="000000">
                    <a:alpha val="43137"/>
                  </a:srgbClr>
                </a:outerShdw>
              </a:effectLst>
              <a:latin typeface="Cambria" panose="02040503050406030204" pitchFamily="18" charset="0"/>
            </a:endParaRPr>
          </a:p>
          <a:p>
            <a:r>
              <a:rPr lang="en-US" sz="2400" b="1" dirty="0" smtClean="0">
                <a:solidFill>
                  <a:srgbClr val="00B050"/>
                </a:solidFill>
                <a:effectLst>
                  <a:outerShdw blurRad="38100" dist="38100" dir="2700000" algn="tl">
                    <a:srgbClr val="000000">
                      <a:alpha val="43137"/>
                    </a:srgbClr>
                  </a:outerShdw>
                </a:effectLst>
                <a:latin typeface="Cambria" panose="02040503050406030204"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anose="02040503050406030204" pitchFamily="18" charset="0"/>
            </a:endParaRPr>
          </a:p>
        </p:txBody>
      </p:sp>
      <p:sp>
        <p:nvSpPr>
          <p:cNvPr id="14" name="Title 1"/>
          <p:cNvSpPr txBox="1"/>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anose="02040503050406030204"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15" name="Title 1"/>
          <p:cNvSpPr txBox="1"/>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anose="02040503050406030204"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VIỆT </a:t>
            </a:r>
            <a:r>
              <a:rPr lang="en-US" sz="2400" b="1" dirty="0">
                <a:solidFill>
                  <a:srgbClr val="0D30DD"/>
                </a:solidFill>
                <a:effectLst>
                  <a:outerShdw blurRad="38100" dist="38100" dir="2700000" algn="tl">
                    <a:srgbClr val="000000">
                      <a:alpha val="43137"/>
                    </a:srgbClr>
                  </a:outerShdw>
                </a:effectLst>
                <a:latin typeface="Cambria" panose="02040503050406030204" pitchFamily="18" charset="0"/>
              </a:rPr>
              <a:t>NAM</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anose="02040503050406030204" pitchFamily="18" charset="0"/>
              </a:rPr>
              <a:t> </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16" name="Title 1"/>
          <p:cNvSpPr txBox="1"/>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anose="02040503050406030204"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anose="02040503050406030204" pitchFamily="18" charset="0"/>
            </a:endParaRP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anose="02040503050406030204" pitchFamily="18" charset="0"/>
              </a:rPr>
              <a:t>1</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21" name="Title 1"/>
          <p:cNvSpPr txBox="1"/>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anose="02040503050406030204" pitchFamily="18" charset="0"/>
              </a:rPr>
              <a:t>2</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3</a:t>
            </a:r>
            <a:endParaRPr lang="en-US" sz="40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76200"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Hệ</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động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thực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vật</a:t>
            </a:r>
            <a:r>
              <a:rPr lang="en-US" dirty="0" smtClean="0">
                <a:latin typeface="Cambria" panose="02040503050406030204" pitchFamily="18" charset="0"/>
                <a:ea typeface="Cambria" panose="02040503050406030204" pitchFamily="18" charset="0"/>
              </a:rPr>
              <a:t> ở </a:t>
            </a:r>
            <a:r>
              <a:rPr lang="en-US" dirty="0" err="1" smtClean="0">
                <a:latin typeface="Cambria" panose="02040503050406030204" pitchFamily="18" charset="0"/>
                <a:ea typeface="Cambria" panose="02040503050406030204" pitchFamily="18" charset="0"/>
              </a:rPr>
              <a:t>vườn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quốc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gia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Phong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Nha</a:t>
            </a:r>
            <a:r>
              <a:rPr lang="en-US" dirty="0" smtClean="0">
                <a:latin typeface="Cambria" panose="02040503050406030204" pitchFamily="18" charset="0"/>
                <a:ea typeface="Cambria" panose="02040503050406030204" pitchFamily="18" charset="0"/>
              </a:rPr>
              <a:t> – </a:t>
            </a:r>
            <a:r>
              <a:rPr lang="en-US" dirty="0" err="1" smtClean="0">
                <a:latin typeface="Cambria" panose="02040503050406030204" pitchFamily="18" charset="0"/>
                <a:ea typeface="Cambria" panose="02040503050406030204" pitchFamily="18" charset="0"/>
              </a:rPr>
              <a:t>Kẻ</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Bàng</a:t>
            </a:r>
            <a:endParaRPr lang="en-US" dirty="0">
              <a:latin typeface="Cambria" panose="02040503050406030204" pitchFamily="18" charset="0"/>
              <a:ea typeface="Cambria" panose="02040503050406030204" pitchFamily="18" charset="0"/>
            </a:endParaRPr>
          </a:p>
        </p:txBody>
      </p:sp>
      <p:graphicFrame>
        <p:nvGraphicFramePr>
          <p:cNvPr id="14" name="Diagram 13"/>
          <p:cNvGraphicFramePr/>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76200"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anose="02040503050406030204" pitchFamily="18" charset="0"/>
                <a:ea typeface="Cambria" panose="02040503050406030204" pitchFamily="18" charset="0"/>
                <a:cs typeface="Times New Roman" panose="02020603050405020304"/>
              </a:rPr>
              <a:t>- Các loài động vật: khỉ, vượn, voọc, gấu, hươu, sao la, voi, hổ, yến, tôm,...</a:t>
            </a:r>
            <a:endParaRPr lang="vi-VN" sz="22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200" dirty="0">
                <a:latin typeface="Cambria" panose="02040503050406030204" pitchFamily="18" charset="0"/>
                <a:ea typeface="Cambria" panose="02040503050406030204" pitchFamily="18" charset="0"/>
                <a:cs typeface="Times New Roman" panose="02020603050405020304"/>
              </a:rPr>
              <a:t>- Các thảm thực vật: rừng kín thường xanh, rừng thưa, rừng tre nứa, rừng ngập mặn, rừng trên núi đá vôi, rừng trồng, thảm cỏ, cây bụi....</a:t>
            </a:r>
            <a:endParaRPr lang="vi-VN" sz="2200" dirty="0">
              <a:latin typeface="Cambria" panose="02040503050406030204" pitchFamily="18" charset="0"/>
              <a:ea typeface="Cambria" panose="02040503050406030204" pitchFamily="18" charset="0"/>
              <a:cs typeface="Times New Roman" panose="02020603050405020304"/>
            </a:endParaRPr>
          </a:p>
        </p:txBody>
      </p:sp>
      <p:pic>
        <p:nvPicPr>
          <p:cNvPr id="27" name="Picture 2" descr="1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76200"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12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anose="02040503050406030204" pitchFamily="18" charset="0"/>
                <a:ea typeface="Cambria" panose="02040503050406030204" pitchFamily="18" charset="0"/>
              </a:rPr>
              <a:t>Rừng</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trên</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núi</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đá</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vôi</a:t>
            </a:r>
            <a:r>
              <a:rPr lang="en-US" sz="1700" dirty="0" smtClean="0">
                <a:latin typeface="Cambria" panose="02040503050406030204" pitchFamily="18" charset="0"/>
                <a:ea typeface="Cambria" panose="02040503050406030204" pitchFamily="18" charset="0"/>
              </a:rPr>
              <a:t> ở </a:t>
            </a:r>
            <a:r>
              <a:rPr lang="en-US" sz="1700" dirty="0" err="1" smtClean="0">
                <a:latin typeface="Cambria" panose="02040503050406030204" pitchFamily="18" charset="0"/>
                <a:ea typeface="Cambria" panose="02040503050406030204" pitchFamily="18" charset="0"/>
              </a:rPr>
              <a:t>vịnh</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Hạ</a:t>
            </a:r>
            <a:r>
              <a:rPr lang="en-US" sz="1700" dirty="0" smtClean="0">
                <a:latin typeface="Cambria" panose="02040503050406030204" pitchFamily="18" charset="0"/>
                <a:ea typeface="Cambria" panose="02040503050406030204" pitchFamily="18" charset="0"/>
              </a:rPr>
              <a:t> Long</a:t>
            </a:r>
            <a:endParaRPr lang="en-US" sz="1700" dirty="0">
              <a:latin typeface="Cambria" panose="02040503050406030204" pitchFamily="18" charset="0"/>
              <a:ea typeface="Cambria" panose="02040503050406030204"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anose="02040503050406030204" pitchFamily="18" charset="0"/>
                <a:ea typeface="Cambria" panose="02040503050406030204" pitchFamily="18" charset="0"/>
              </a:rPr>
              <a:t>Sinh</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vật</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Biển</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Đông</a:t>
            </a:r>
            <a:endParaRPr lang="en-US" sz="17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76200"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Các </a:t>
            </a:r>
            <a:r>
              <a:rPr lang="en-US" sz="2400" dirty="0" err="1" smtClean="0">
                <a:latin typeface="Cambria" panose="02040503050406030204" pitchFamily="18" charset="0"/>
                <a:ea typeface="Cambria" panose="02040503050406030204" pitchFamily="18" charset="0"/>
                <a:cs typeface="Times New Roman" panose="02020603050405020304"/>
              </a:rPr>
              <a:t>vườn</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quốc</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gia</a:t>
            </a:r>
            <a:r>
              <a:rPr lang="en-US" sz="2400" dirty="0" smtClean="0">
                <a:latin typeface="Cambria" panose="02040503050406030204" pitchFamily="18" charset="0"/>
                <a:ea typeface="Cambria" panose="02040503050406030204" pitchFamily="18" charset="0"/>
                <a:cs typeface="Times New Roman" panose="02020603050405020304"/>
              </a:rPr>
              <a:t>: Ba </a:t>
            </a:r>
            <a:r>
              <a:rPr lang="en-US" sz="2400" dirty="0" err="1" smtClean="0">
                <a:latin typeface="Cambria" panose="02040503050406030204" pitchFamily="18" charset="0"/>
                <a:ea typeface="Cambria" panose="02040503050406030204" pitchFamily="18" charset="0"/>
                <a:cs typeface="Times New Roman" panose="02020603050405020304"/>
              </a:rPr>
              <a:t>Bể</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Hoàn</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Liên</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Cúc</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Phương</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Phong</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Nha</a:t>
            </a:r>
            <a:r>
              <a:rPr lang="en-US" sz="2400" dirty="0" smtClean="0">
                <a:latin typeface="Cambria" panose="02040503050406030204" pitchFamily="18" charset="0"/>
                <a:ea typeface="Cambria" panose="02040503050406030204" pitchFamily="18" charset="0"/>
                <a:cs typeface="Times New Roman" panose="02020603050405020304"/>
              </a:rPr>
              <a:t> – </a:t>
            </a:r>
            <a:r>
              <a:rPr lang="en-US" sz="2400" dirty="0" err="1" smtClean="0">
                <a:latin typeface="Cambria" panose="02040503050406030204" pitchFamily="18" charset="0"/>
                <a:ea typeface="Cambria" panose="02040503050406030204" pitchFamily="18" charset="0"/>
                <a:cs typeface="Times New Roman" panose="02020603050405020304"/>
              </a:rPr>
              <a:t>Kẻ</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Bàng</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Bạch</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Mã</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Yok</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Đôn</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Cát</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Tiên</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Phú</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Quốc</a:t>
            </a:r>
            <a:r>
              <a:rPr lang="en-US" sz="2400" dirty="0" smtClean="0">
                <a:latin typeface="Cambria" panose="02040503050406030204" pitchFamily="18" charset="0"/>
                <a:ea typeface="Cambria" panose="02040503050406030204" pitchFamily="18" charset="0"/>
                <a:cs typeface="Times New Roman" panose="02020603050405020304"/>
              </a:rPr>
              <a:t>,…</a:t>
            </a:r>
            <a:endParaRPr lang="vi-VN" sz="2400" dirty="0">
              <a:latin typeface="Cambria" panose="02040503050406030204" pitchFamily="18" charset="0"/>
              <a:ea typeface="Cambria" panose="02040503050406030204" pitchFamily="18" charset="0"/>
              <a:cs typeface="Times New Roman" panose="02020603050405020304"/>
            </a:endParaRPr>
          </a:p>
          <a:p>
            <a:pPr algn="just">
              <a:spcBef>
                <a:spcPts val="600"/>
              </a:spcBef>
              <a:spcAft>
                <a:spcPts val="0"/>
              </a:spcAft>
            </a:pPr>
            <a:r>
              <a:rPr lang="vi-VN" sz="2400" dirty="0">
                <a:latin typeface="Cambria" panose="02040503050406030204" pitchFamily="18" charset="0"/>
                <a:ea typeface="Cambria" panose="02040503050406030204" pitchFamily="18" charset="0"/>
                <a:cs typeface="Times New Roman" panose="02020603050405020304"/>
              </a:rPr>
              <a:t>- Các </a:t>
            </a:r>
            <a:r>
              <a:rPr lang="en-US" sz="2400" dirty="0" err="1" smtClean="0">
                <a:latin typeface="Cambria" panose="02040503050406030204" pitchFamily="18" charset="0"/>
                <a:ea typeface="Cambria" panose="02040503050406030204" pitchFamily="18" charset="0"/>
                <a:cs typeface="Times New Roman" panose="02020603050405020304"/>
              </a:rPr>
              <a:t>khu</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dự</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trữ</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sinh</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quyển</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Cát</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Bà</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Tây</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Nghệ</a:t>
            </a:r>
            <a:r>
              <a:rPr lang="en-US" sz="2400" dirty="0" smtClean="0">
                <a:latin typeface="Cambria" panose="02040503050406030204" pitchFamily="18" charset="0"/>
                <a:ea typeface="Cambria" panose="02040503050406030204" pitchFamily="18" charset="0"/>
                <a:cs typeface="Times New Roman" panose="02020603050405020304"/>
              </a:rPr>
              <a:t> An, </a:t>
            </a:r>
            <a:r>
              <a:rPr lang="en-US" sz="2400" dirty="0" err="1" smtClean="0">
                <a:latin typeface="Cambria" panose="02040503050406030204" pitchFamily="18" charset="0"/>
                <a:ea typeface="Cambria" panose="02040503050406030204" pitchFamily="18" charset="0"/>
                <a:cs typeface="Times New Roman" panose="02020603050405020304"/>
              </a:rPr>
              <a:t>Cù</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lao</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Chàm</a:t>
            </a:r>
            <a:r>
              <a:rPr lang="en-US" sz="2400" dirty="0" smtClean="0">
                <a:latin typeface="Cambria" panose="02040503050406030204" pitchFamily="18" charset="0"/>
                <a:ea typeface="Cambria" panose="02040503050406030204" pitchFamily="18" charset="0"/>
                <a:cs typeface="Times New Roman" panose="02020603050405020304"/>
              </a:rPr>
              <a:t>, </a:t>
            </a:r>
            <a:r>
              <a:rPr lang="en-US" sz="2400" dirty="0" err="1" smtClean="0">
                <a:latin typeface="Cambria" panose="02040503050406030204" pitchFamily="18" charset="0"/>
                <a:ea typeface="Cambria" panose="02040503050406030204" pitchFamily="18" charset="0"/>
                <a:cs typeface="Times New Roman" panose="02020603050405020304"/>
              </a:rPr>
              <a:t>Cà</a:t>
            </a:r>
            <a:r>
              <a:rPr lang="en-US" sz="2400" dirty="0" smtClean="0">
                <a:latin typeface="Cambria" panose="02040503050406030204" pitchFamily="18" charset="0"/>
                <a:ea typeface="Cambria" panose="02040503050406030204" pitchFamily="18" charset="0"/>
                <a:cs typeface="Times New Roman" panose="02020603050405020304"/>
              </a:rPr>
              <a:t> Mau,…</a:t>
            </a:r>
            <a:endParaRPr lang="vi-VN" sz="2400" dirty="0">
              <a:latin typeface="Cambria" panose="02040503050406030204" pitchFamily="18" charset="0"/>
              <a:ea typeface="Cambria" panose="02040503050406030204" pitchFamily="18" charset="0"/>
              <a:cs typeface="Times New Roman" panose="02020603050405020304"/>
            </a:endParaRPr>
          </a:p>
        </p:txBody>
      </p:sp>
      <p:pic>
        <p:nvPicPr>
          <p:cNvPr id="26" name="Picture 2" descr="1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anose="020405030504060302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1</a:t>
            </a:r>
            <a:endParaRPr lang="en-US" sz="3000" b="1" dirty="0">
              <a:effectLst>
                <a:outerShdw blurRad="38100" dist="38100" dir="2700000" algn="tl">
                  <a:srgbClr val="000000">
                    <a:alpha val="43137"/>
                  </a:srgbClr>
                </a:outerShdw>
              </a:effectLst>
              <a:latin typeface="Cambria" panose="020405030504060302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Khu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dự</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trữ</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sinh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quyển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Cát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Bà</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Khu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dự</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trữ</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sinh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quyển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Cà</a:t>
            </a:r>
            <a:r>
              <a:rPr lang="en-US" dirty="0" smtClean="0">
                <a:latin typeface="Cambria" panose="02040503050406030204" pitchFamily="18" charset="0"/>
                <a:ea typeface="Cambria" panose="02040503050406030204" pitchFamily="18" charset="0"/>
              </a:rPr>
              <a:t> Mau</a:t>
            </a:r>
            <a:endParaRPr lang="en-US" dirty="0">
              <a:latin typeface="Cambria" panose="02040503050406030204" pitchFamily="18" charset="0"/>
              <a:ea typeface="Cambria" panose="02040503050406030204"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anose="02040503050406030204" pitchFamily="18" charset="0"/>
                <a:ea typeface="Cambria" panose="02040503050406030204" pitchFamily="18" charset="0"/>
              </a:rPr>
              <a:t>Vườn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quốc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gia</a:t>
            </a:r>
            <a:r>
              <a:rPr lang="en-US" dirty="0" smtClean="0">
                <a:latin typeface="Cambria" panose="02040503050406030204" pitchFamily="18" charset="0"/>
                <a:ea typeface="Cambria" panose="02040503050406030204" pitchFamily="18" charset="0"/>
              </a:rPr>
              <a:t> Ba </a:t>
            </a:r>
            <a:r>
              <a:rPr lang="en-US" dirty="0" err="1" smtClean="0">
                <a:latin typeface="Cambria" panose="02040503050406030204" pitchFamily="18" charset="0"/>
                <a:ea typeface="Cambria" panose="02040503050406030204" pitchFamily="18" charset="0"/>
              </a:rPr>
              <a:t>Bể</a:t>
            </a:r>
            <a:endParaRPr lang="en-US" dirty="0">
              <a:latin typeface="Cambria" panose="02040503050406030204" pitchFamily="18" charset="0"/>
              <a:ea typeface="Cambria" panose="02040503050406030204"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Vườn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quốc</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gia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Yok</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Đôn</a:t>
            </a:r>
            <a:endParaRPr lang="en-US" dirty="0">
              <a:latin typeface="Cambria" panose="02040503050406030204" pitchFamily="18" charset="0"/>
              <a:ea typeface="Cambria" panose="02040503050406030204" pitchFamily="18" charset="0"/>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anose="02040503050406030204" pitchFamily="18" charset="0"/>
              </a:rPr>
              <a:t>SỰ ĐA DẠNG SINH VẬT Ở VIỆT NAM</a:t>
            </a:r>
            <a:endParaRPr lang="en-US" sz="2400" b="1" dirty="0">
              <a:solidFill>
                <a:srgbClr val="0D30DD"/>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5848</Words>
  <Application>WPS Presentation</Application>
  <PresentationFormat>On-screen Show (4:3)</PresentationFormat>
  <Paragraphs>253</Paragraphs>
  <Slides>20</Slides>
  <Notes>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20</vt:i4>
      </vt:variant>
    </vt:vector>
  </HeadingPairs>
  <TitlesOfParts>
    <vt:vector size="30" baseType="lpstr">
      <vt:lpstr>Arial</vt:lpstr>
      <vt:lpstr>SimSun</vt:lpstr>
      <vt:lpstr>Wingdings</vt:lpstr>
      <vt:lpstr>Cambria</vt:lpstr>
      <vt:lpstr>Times New Roman</vt:lpstr>
      <vt:lpstr>Times New Roman</vt:lpstr>
      <vt:lpstr>Microsoft YaHei</vt:lpstr>
      <vt:lpstr>Arial Unicode MS</vt:lpstr>
      <vt:lpstr>Calibri</vt:lpstr>
      <vt:lpstr>Office Theme</vt:lpstr>
      <vt:lpstr>PowerPoint 演示文稿</vt:lpstr>
      <vt:lpstr>KHỞI ĐỘNG</vt:lpstr>
      <vt:lpstr>SINH VẬT VIỆT NAM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428</cp:revision>
  <dcterms:created xsi:type="dcterms:W3CDTF">2016-02-15T14:28:00Z</dcterms:created>
  <dcterms:modified xsi:type="dcterms:W3CDTF">2023-12-17T14:03:03Z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29F3E9610CC8477782BEB1D8E93F2666_13</vt:lpwstr>
  </property>
  <property fmtid="{D5CDD505-2E9C-101B-9397-08002B2CF9AE}" pid="3" name="KSOProductBuildVer">
    <vt:lpwstr>1033-12.2.0.13359</vt:lpwstr>
  </property>
</Properties>
</file>